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7" r:id="rId5"/>
    <p:sldId id="1929" r:id="rId6"/>
    <p:sldId id="1946" r:id="rId7"/>
    <p:sldId id="1948" r:id="rId8"/>
    <p:sldId id="1943" r:id="rId9"/>
    <p:sldId id="1947" r:id="rId10"/>
    <p:sldId id="1949" r:id="rId11"/>
    <p:sldId id="1941" r:id="rId12"/>
    <p:sldId id="1925" r:id="rId13"/>
    <p:sldId id="1937" r:id="rId14"/>
    <p:sldId id="1927" r:id="rId15"/>
    <p:sldId id="1950" r:id="rId16"/>
    <p:sldId id="1952" r:id="rId17"/>
    <p:sldId id="1951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 Alessi" initials="BA" lastIdx="1" clrIdx="0">
    <p:extLst>
      <p:ext uri="{19B8F6BF-5375-455C-9EA6-DF929625EA0E}">
        <p15:presenceInfo xmlns:p15="http://schemas.microsoft.com/office/powerpoint/2012/main" userId="S::brian@everactive.com::5a668ac6-1932-483b-adbb-193bdfbd9b9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3D"/>
    <a:srgbClr val="FFFFFF"/>
    <a:srgbClr val="14E067"/>
    <a:srgbClr val="F2F2F2"/>
    <a:srgbClr val="C00000"/>
    <a:srgbClr val="003865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2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1" y="11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600"/>
    </p:cViewPr>
  </p:sorterViewPr>
  <p:notesViewPr>
    <p:cSldViewPr snapToGrid="0">
      <p:cViewPr varScale="1">
        <p:scale>
          <a:sx n="85" d="100"/>
          <a:sy n="85" d="100"/>
        </p:scale>
        <p:origin x="384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0EF2F-597A-47DE-B4F4-BA757F4506FA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13B17-9DC6-44F7-A36C-04153756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08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3158933-49B5-47BD-B24F-6067638AC948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F1AE4C8-AED1-4204-BB36-FA0047765A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94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8F1AE4C8-AED1-4204-BB36-FA0047765A1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80593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7E0208-FC64-4D73-AB18-EE6FB30F2E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6023"/>
            <a:ext cx="2731219" cy="5941168"/>
          </a:xfrm>
          <a:prstGeom prst="rect">
            <a:avLst/>
          </a:prstGeom>
        </p:spPr>
      </p:pic>
      <p:sp>
        <p:nvSpPr>
          <p:cNvPr id="47" name="Title 1">
            <a:extLst>
              <a:ext uri="{FF2B5EF4-FFF2-40B4-BE49-F238E27FC236}">
                <a16:creationId xmlns:a16="http://schemas.microsoft.com/office/drawing/2014/main" id="{2BDA4B89-9208-44AD-8FB2-359A0B5A3D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6148" y="3456607"/>
            <a:ext cx="6314007" cy="90936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Subtitle 2">
            <a:extLst>
              <a:ext uri="{FF2B5EF4-FFF2-40B4-BE49-F238E27FC236}">
                <a16:creationId xmlns:a16="http://schemas.microsoft.com/office/drawing/2014/main" id="{A83ABE10-883C-4D28-A164-54F563328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8665" y="5071549"/>
            <a:ext cx="6301490" cy="461665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79028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u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E13F6-4B40-450A-BA73-967FE93A9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766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>
            <a:extLst>
              <a:ext uri="{FF2B5EF4-FFF2-40B4-BE49-F238E27FC236}">
                <a16:creationId xmlns:a16="http://schemas.microsoft.com/office/drawing/2014/main" id="{1FA89771-DEA6-4F7A-855B-E43AA6B3545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0D0D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8022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88FC3-1EDE-42CE-9E49-3D9430B3A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3200"/>
            </a:lvl1pPr>
            <a:lvl2pPr>
              <a:spcBef>
                <a:spcPts val="300"/>
              </a:spcBef>
              <a:spcAft>
                <a:spcPts val="300"/>
              </a:spcAft>
              <a:defRPr sz="2800"/>
            </a:lvl2pPr>
            <a:lvl3pPr>
              <a:spcBef>
                <a:spcPts val="300"/>
              </a:spcBef>
              <a:spcAft>
                <a:spcPts val="300"/>
              </a:spcAft>
              <a:defRPr sz="2400"/>
            </a:lvl3pPr>
            <a:lvl4pPr>
              <a:spcBef>
                <a:spcPts val="300"/>
              </a:spcBef>
              <a:spcAft>
                <a:spcPts val="300"/>
              </a:spcAft>
              <a:defRPr sz="2000"/>
            </a:lvl4pPr>
            <a:lvl5pPr>
              <a:spcBef>
                <a:spcPts val="300"/>
              </a:spcBef>
              <a:spcAft>
                <a:spcPts val="30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7C97B3-1E2A-4FB2-AFDA-CAC27E90E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F438691-72D6-415C-8096-2518A83A4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9219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>
            <a:extLst>
              <a:ext uri="{FF2B5EF4-FFF2-40B4-BE49-F238E27FC236}">
                <a16:creationId xmlns:a16="http://schemas.microsoft.com/office/drawing/2014/main" id="{1FA89771-DEA6-4F7A-855B-E43AA6B3545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0D0D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A257414-BA3D-4566-9A1C-4B0ACD2F0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D0D3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A48718-1549-43E9-821B-DE087D3B41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9" y="6293913"/>
            <a:ext cx="1261872" cy="56235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F9C878-9D9B-431C-937C-9FE2B370A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3200">
                <a:solidFill>
                  <a:srgbClr val="0D0D3D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2800">
                <a:solidFill>
                  <a:srgbClr val="0D0D3D"/>
                </a:solidFill>
              </a:defRPr>
            </a:lvl2pPr>
            <a:lvl3pPr>
              <a:spcBef>
                <a:spcPts val="300"/>
              </a:spcBef>
              <a:spcAft>
                <a:spcPts val="300"/>
              </a:spcAft>
              <a:defRPr sz="2400">
                <a:solidFill>
                  <a:srgbClr val="0D0D3D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defRPr sz="2000">
                <a:solidFill>
                  <a:srgbClr val="0D0D3D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defRPr sz="2000">
                <a:solidFill>
                  <a:srgbClr val="0D0D3D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2706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17A1E-D97E-4B5C-AFBD-CC6D63490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4320" indent="-274320">
              <a:spcBef>
                <a:spcPts val="300"/>
              </a:spcBef>
              <a:spcAft>
                <a:spcPts val="300"/>
              </a:spcAft>
              <a:buClr>
                <a:srgbClr val="14E067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>
              <a:spcBef>
                <a:spcPts val="300"/>
              </a:spcBef>
              <a:spcAft>
                <a:spcPts val="3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  <a:lvl4pPr>
              <a:spcBef>
                <a:spcPts val="300"/>
              </a:spcBef>
              <a:spcAft>
                <a:spcPts val="3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70CFD9-5EB5-46E5-9B53-9023A7A92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83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>
            <a:extLst>
              <a:ext uri="{FF2B5EF4-FFF2-40B4-BE49-F238E27FC236}">
                <a16:creationId xmlns:a16="http://schemas.microsoft.com/office/drawing/2014/main" id="{1FA89771-DEA6-4F7A-855B-E43AA6B3545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0D0D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C48166A-FCF3-406A-B726-AE8E9FB7E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7279"/>
            <a:ext cx="10515600" cy="5029200"/>
          </a:xfrm>
        </p:spPr>
        <p:txBody>
          <a:bodyPr/>
          <a:lstStyle>
            <a:lvl1pPr marL="274320" indent="-274320">
              <a:spcBef>
                <a:spcPts val="300"/>
              </a:spcBef>
              <a:spcAft>
                <a:spcPts val="300"/>
              </a:spcAft>
              <a:buClr>
                <a:srgbClr val="14E067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D0D3D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defRPr>
                <a:solidFill>
                  <a:srgbClr val="0D0D3D"/>
                </a:solidFill>
              </a:defRPr>
            </a:lvl2pPr>
            <a:lvl3pPr>
              <a:spcBef>
                <a:spcPts val="300"/>
              </a:spcBef>
              <a:spcAft>
                <a:spcPts val="300"/>
              </a:spcAft>
              <a:defRPr>
                <a:solidFill>
                  <a:srgbClr val="0D0D3D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defRPr>
                <a:solidFill>
                  <a:srgbClr val="0D0D3D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defRPr>
                <a:solidFill>
                  <a:srgbClr val="0D0D3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161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18F9B5-6EB7-46C2-BCDC-D06E2FD4D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572000"/>
            <a:ext cx="10515600" cy="155448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6E5F5F6-48CB-4CB6-AD29-EA5E7F5B9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277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>
            <a:extLst>
              <a:ext uri="{FF2B5EF4-FFF2-40B4-BE49-F238E27FC236}">
                <a16:creationId xmlns:a16="http://schemas.microsoft.com/office/drawing/2014/main" id="{1FA89771-DEA6-4F7A-855B-E43AA6B3545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0D0D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6965CFC-A3CA-4907-9697-556ABD005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571999"/>
            <a:ext cx="10515600" cy="1554480"/>
          </a:xfrm>
        </p:spPr>
        <p:txBody>
          <a:bodyPr/>
          <a:lstStyle>
            <a:lvl1pPr marL="0" indent="0">
              <a:buNone/>
              <a:defRPr sz="2400">
                <a:solidFill>
                  <a:srgbClr val="0D0D3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9C7B9E-FC47-4EED-98D1-8944E02DD6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9" y="6293913"/>
            <a:ext cx="1261872" cy="56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87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u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34B9C-517B-4E01-AA1B-1035460D0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7E73F-1B5E-4456-B2B2-A0B0E20A7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97280"/>
            <a:ext cx="5181600" cy="5029200"/>
          </a:xfrm>
        </p:spPr>
        <p:txBody>
          <a:bodyPr/>
          <a:lstStyle>
            <a:lvl1pPr marL="274320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lvl1pPr>
            <a:lvl2pPr>
              <a:spcBef>
                <a:spcPts val="300"/>
              </a:spcBef>
              <a:spcAft>
                <a:spcPts val="3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  <a:lvl4pPr>
              <a:spcBef>
                <a:spcPts val="300"/>
              </a:spcBef>
              <a:spcAft>
                <a:spcPts val="3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20F3A-530B-4067-AFAB-8F8AF81BB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97280"/>
            <a:ext cx="5181600" cy="5029200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/>
            </a:lvl1pPr>
            <a:lvl2pPr>
              <a:spcBef>
                <a:spcPts val="300"/>
              </a:spcBef>
              <a:spcAft>
                <a:spcPts val="3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  <a:lvl4pPr>
              <a:spcBef>
                <a:spcPts val="300"/>
              </a:spcBef>
              <a:spcAft>
                <a:spcPts val="3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04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>
            <a:extLst>
              <a:ext uri="{FF2B5EF4-FFF2-40B4-BE49-F238E27FC236}">
                <a16:creationId xmlns:a16="http://schemas.microsoft.com/office/drawing/2014/main" id="{1FA89771-DEA6-4F7A-855B-E43AA6B3545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0D0D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69EFB-D9E1-493C-90B0-BEEA53D8F0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9" y="6293913"/>
            <a:ext cx="1261872" cy="56235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09DCB5-E246-4B15-9EE2-89A02CBEF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97280"/>
            <a:ext cx="5181600" cy="5029200"/>
          </a:xfrm>
        </p:spPr>
        <p:txBody>
          <a:bodyPr/>
          <a:lstStyle>
            <a:lvl1pPr marL="274320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rgbClr val="0D0D3D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defRPr>
                <a:solidFill>
                  <a:srgbClr val="0D0D3D"/>
                </a:solidFill>
              </a:defRPr>
            </a:lvl2pPr>
            <a:lvl3pPr>
              <a:spcBef>
                <a:spcPts val="300"/>
              </a:spcBef>
              <a:spcAft>
                <a:spcPts val="300"/>
              </a:spcAft>
              <a:defRPr>
                <a:solidFill>
                  <a:srgbClr val="0D0D3D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defRPr>
                <a:solidFill>
                  <a:srgbClr val="0D0D3D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defRPr>
                <a:solidFill>
                  <a:srgbClr val="0D0D3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32777CE-0A8A-42D3-8379-C1066F664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97280"/>
            <a:ext cx="5181600" cy="5029200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>
                <a:solidFill>
                  <a:srgbClr val="0D0D3D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defRPr>
                <a:solidFill>
                  <a:srgbClr val="0D0D3D"/>
                </a:solidFill>
              </a:defRPr>
            </a:lvl2pPr>
            <a:lvl3pPr>
              <a:spcBef>
                <a:spcPts val="300"/>
              </a:spcBef>
              <a:spcAft>
                <a:spcPts val="300"/>
              </a:spcAft>
              <a:defRPr>
                <a:solidFill>
                  <a:srgbClr val="0D0D3D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defRPr>
                <a:solidFill>
                  <a:srgbClr val="0D0D3D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defRPr>
                <a:solidFill>
                  <a:srgbClr val="0D0D3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0450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6A14D-0C45-40FA-8823-2F45DD176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2FD45-13FD-4746-8705-7F92B9287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/>
            </a:lvl1pPr>
            <a:lvl2pPr>
              <a:spcBef>
                <a:spcPts val="300"/>
              </a:spcBef>
              <a:spcAft>
                <a:spcPts val="3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  <a:lvl4pPr>
              <a:spcBef>
                <a:spcPts val="300"/>
              </a:spcBef>
              <a:spcAft>
                <a:spcPts val="3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D33AF5-CD35-4CF1-A0C6-FC426FC27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0C386E-C339-4257-B5B6-C7ED20373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/>
            </a:lvl1pPr>
            <a:lvl2pPr>
              <a:spcBef>
                <a:spcPts val="300"/>
              </a:spcBef>
              <a:spcAft>
                <a:spcPts val="3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  <a:lvl4pPr>
              <a:spcBef>
                <a:spcPts val="300"/>
              </a:spcBef>
              <a:spcAft>
                <a:spcPts val="3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F50BC96-767D-4AAA-9DE9-7C1C5ABD5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394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>
            <a:extLst>
              <a:ext uri="{FF2B5EF4-FFF2-40B4-BE49-F238E27FC236}">
                <a16:creationId xmlns:a16="http://schemas.microsoft.com/office/drawing/2014/main" id="{1FA89771-DEA6-4F7A-855B-E43AA6B3545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0D0D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E7111C5-784A-4412-8EE9-A222C8D2B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D0D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585C15A-CA5D-4B3A-87A2-AB73408BF9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D0D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918397-FEE5-40A7-B58D-AC81DAA3F9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9" y="6293913"/>
            <a:ext cx="1261872" cy="562356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099D0A8-0387-46D5-BCB9-AAA263685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>
                <a:solidFill>
                  <a:srgbClr val="0D0D3D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defRPr>
                <a:solidFill>
                  <a:srgbClr val="0D0D3D"/>
                </a:solidFill>
              </a:defRPr>
            </a:lvl2pPr>
            <a:lvl3pPr>
              <a:spcBef>
                <a:spcPts val="300"/>
              </a:spcBef>
              <a:spcAft>
                <a:spcPts val="300"/>
              </a:spcAft>
              <a:defRPr>
                <a:solidFill>
                  <a:srgbClr val="0D0D3D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defRPr>
                <a:solidFill>
                  <a:srgbClr val="0D0D3D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defRPr>
                <a:solidFill>
                  <a:srgbClr val="0D0D3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39CFD352-7BBE-478C-B9EE-82AF10FE22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>
                <a:solidFill>
                  <a:srgbClr val="0D0D3D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defRPr>
                <a:solidFill>
                  <a:srgbClr val="0D0D3D"/>
                </a:solidFill>
              </a:defRPr>
            </a:lvl2pPr>
            <a:lvl3pPr>
              <a:spcBef>
                <a:spcPts val="300"/>
              </a:spcBef>
              <a:spcAft>
                <a:spcPts val="300"/>
              </a:spcAft>
              <a:defRPr>
                <a:solidFill>
                  <a:srgbClr val="0D0D3D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defRPr>
                <a:solidFill>
                  <a:srgbClr val="0D0D3D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defRPr>
                <a:solidFill>
                  <a:srgbClr val="0D0D3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1991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36C0E8-CD57-4261-A9A3-9316F3D0250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08913"/>
            <a:ext cx="12192000" cy="0"/>
          </a:xfrm>
          <a:prstGeom prst="line">
            <a:avLst/>
          </a:prstGeom>
          <a:ln w="101600" cmpd="tri">
            <a:solidFill>
              <a:srgbClr val="14E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F3A5F-AFDD-4D5E-A984-80BA24761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97279"/>
            <a:ext cx="10515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0A0F70-BA11-4795-86F6-82A187AF1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147"/>
            <a:ext cx="5813130" cy="535531"/>
          </a:xfrm>
          <a:prstGeom prst="rect">
            <a:avLst/>
          </a:prstGeom>
          <a:solidFill>
            <a:srgbClr val="0D0D3D"/>
          </a:solidFill>
        </p:spPr>
        <p:txBody>
          <a:bodyPr vert="horz" wrap="none" lIns="91440" tIns="45720" rIns="4572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0BF636-C53B-4C0E-BEA0-3F9B279806C8}"/>
              </a:ext>
            </a:extLst>
          </p:cNvPr>
          <p:cNvSpPr txBox="1"/>
          <p:nvPr userDrawn="1"/>
        </p:nvSpPr>
        <p:spPr>
          <a:xfrm>
            <a:off x="11353798" y="6572414"/>
            <a:ext cx="838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60D2EE6-CFDA-4469-A629-E5E682A1A932}" type="slidenum">
              <a:rPr lang="en-US" sz="1200" b="0" baseline="0" smtClean="0">
                <a:solidFill>
                  <a:schemeClr val="bg2">
                    <a:lumMod val="50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pPr algn="r"/>
              <a:t>‹#›</a:t>
            </a:fld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A40B0B-6B16-47AC-B512-DAD0F84FAB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7"/>
          <a:stretch/>
        </p:blipFill>
        <p:spPr>
          <a:xfrm>
            <a:off x="0" y="-4549"/>
            <a:ext cx="667350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6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73" r:id="rId5"/>
    <p:sldLayoutId id="2147483664" r:id="rId6"/>
    <p:sldLayoutId id="2147483674" r:id="rId7"/>
    <p:sldLayoutId id="2147483665" r:id="rId8"/>
    <p:sldLayoutId id="2147483675" r:id="rId9"/>
    <p:sldLayoutId id="2147483666" r:id="rId10"/>
    <p:sldLayoutId id="2147483676" r:id="rId11"/>
    <p:sldLayoutId id="2147483668" r:id="rId12"/>
    <p:sldLayoutId id="2147483678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1pPr>
    </p:titleStyle>
    <p:bodyStyle>
      <a:lvl1pPr marL="274320" indent="-27432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rgbClr val="14E067"/>
        </a:buClr>
        <a:buSzPct val="100000"/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»"/>
        <a:defRPr sz="24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‒"/>
        <a:defRPr sz="18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openxmlformats.org/officeDocument/2006/relationships/image" Target="../media/image53.sv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jpe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39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9839B3A-48A7-4FFB-B748-DFF17864E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8288" y="2729809"/>
            <a:ext cx="8414083" cy="909365"/>
          </a:xfrm>
        </p:spPr>
        <p:txBody>
          <a:bodyPr/>
          <a:lstStyle/>
          <a:p>
            <a:r>
              <a:rPr lang="en-US" sz="4800" dirty="0" smtClean="0"/>
              <a:t>Hill AFB SBIR Phase II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dirty="0" smtClean="0"/>
              <a:t>Everactive Batteryless/Wireless Sensors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573774B-35E3-459D-815F-08AAA4C45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4221" y="5741726"/>
            <a:ext cx="8414083" cy="907941"/>
          </a:xfrm>
        </p:spPr>
        <p:txBody>
          <a:bodyPr/>
          <a:lstStyle/>
          <a:p>
            <a:r>
              <a:rPr lang="en-US" i="1" dirty="0" smtClean="0"/>
              <a:t>June 2022</a:t>
            </a:r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2111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01577-946E-4B29-9BA8-1C589F817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147"/>
            <a:ext cx="9851095" cy="535531"/>
          </a:xfrm>
        </p:spPr>
        <p:txBody>
          <a:bodyPr/>
          <a:lstStyle/>
          <a:p>
            <a:r>
              <a:rPr lang="en-US" dirty="0">
                <a:latin typeface="+mj-lt"/>
              </a:rPr>
              <a:t>Self-sustaining sensors generate impactful returns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07C530-A4E2-4F98-9028-35B88D9477D3}"/>
              </a:ext>
            </a:extLst>
          </p:cNvPr>
          <p:cNvSpPr txBox="1"/>
          <p:nvPr/>
        </p:nvSpPr>
        <p:spPr>
          <a:xfrm>
            <a:off x="838200" y="824698"/>
            <a:ext cx="4790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D0D3D"/>
                </a:solidFill>
              </a:rPr>
              <a:t>Steam Trap Monitoring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E5B3096-1089-47D2-9E0E-764FE3FC2C52}"/>
              </a:ext>
            </a:extLst>
          </p:cNvPr>
          <p:cNvSpPr/>
          <p:nvPr/>
        </p:nvSpPr>
        <p:spPr>
          <a:xfrm>
            <a:off x="838200" y="1933544"/>
            <a:ext cx="2186152" cy="1361451"/>
          </a:xfrm>
          <a:prstGeom prst="roundRect">
            <a:avLst>
              <a:gd name="adj" fmla="val 8329"/>
            </a:avLst>
          </a:prstGeom>
          <a:solidFill>
            <a:srgbClr val="0D0D3D"/>
          </a:solidFill>
          <a:ln w="57150" cmpd="sng">
            <a:solidFill>
              <a:srgbClr val="0D0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sz="2800" dirty="0">
                <a:solidFill>
                  <a:srgbClr val="14E067"/>
                </a:solidFill>
              </a:rPr>
              <a:t>1,251</a:t>
            </a:r>
          </a:p>
          <a:p>
            <a:pPr algn="ctr">
              <a:spcAft>
                <a:spcPts val="300"/>
              </a:spcAft>
            </a:pPr>
            <a:r>
              <a:rPr lang="en-US" sz="1400" i="1" dirty="0">
                <a:solidFill>
                  <a:schemeClr val="bg1"/>
                </a:solidFill>
              </a:rPr>
              <a:t>Total number of steam traps monitored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9DB6A0F-8B90-4AEA-8D09-AF6638E916D4}"/>
              </a:ext>
            </a:extLst>
          </p:cNvPr>
          <p:cNvSpPr/>
          <p:nvPr/>
        </p:nvSpPr>
        <p:spPr>
          <a:xfrm>
            <a:off x="838200" y="3778520"/>
            <a:ext cx="2186152" cy="1361451"/>
          </a:xfrm>
          <a:prstGeom prst="roundRect">
            <a:avLst>
              <a:gd name="adj" fmla="val 8329"/>
            </a:avLst>
          </a:prstGeom>
          <a:solidFill>
            <a:srgbClr val="0D0D3D"/>
          </a:solidFill>
          <a:ln w="57150" cmpd="sng">
            <a:solidFill>
              <a:srgbClr val="0D0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sz="2800" dirty="0">
                <a:solidFill>
                  <a:srgbClr val="14E067"/>
                </a:solidFill>
              </a:rPr>
              <a:t>34,417</a:t>
            </a:r>
            <a:r>
              <a:rPr lang="en-US" sz="3200" dirty="0">
                <a:solidFill>
                  <a:srgbClr val="14E067"/>
                </a:solidFill>
              </a:rPr>
              <a:t> </a:t>
            </a:r>
          </a:p>
          <a:p>
            <a:pPr algn="ctr">
              <a:spcAft>
                <a:spcPts val="300"/>
              </a:spcAft>
            </a:pPr>
            <a:r>
              <a:rPr lang="en-US" sz="1600" b="1" dirty="0">
                <a:solidFill>
                  <a:srgbClr val="14E067"/>
                </a:solidFill>
              </a:rPr>
              <a:t>Metric tons</a:t>
            </a:r>
          </a:p>
          <a:p>
            <a:pPr algn="ctr">
              <a:spcAft>
                <a:spcPts val="300"/>
              </a:spcAft>
            </a:pPr>
            <a:r>
              <a:rPr lang="en-US" sz="1400" i="1" dirty="0">
                <a:solidFill>
                  <a:schemeClr val="bg1"/>
                </a:solidFill>
              </a:rPr>
              <a:t>Estimated annual avoided CO</a:t>
            </a:r>
            <a:r>
              <a:rPr lang="en-US" sz="1400" i="1" baseline="-25000" dirty="0">
                <a:solidFill>
                  <a:schemeClr val="bg1"/>
                </a:solidFill>
              </a:rPr>
              <a:t>2</a:t>
            </a:r>
            <a:r>
              <a:rPr lang="en-US" sz="1400" i="1" dirty="0">
                <a:solidFill>
                  <a:schemeClr val="bg1"/>
                </a:solidFill>
              </a:rPr>
              <a:t> emissions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72A5C33-F938-46D8-B187-79CD0714E563}"/>
              </a:ext>
            </a:extLst>
          </p:cNvPr>
          <p:cNvSpPr/>
          <p:nvPr/>
        </p:nvSpPr>
        <p:spPr>
          <a:xfrm>
            <a:off x="3442140" y="3778521"/>
            <a:ext cx="2186152" cy="1361451"/>
          </a:xfrm>
          <a:prstGeom prst="roundRect">
            <a:avLst>
              <a:gd name="adj" fmla="val 8329"/>
            </a:avLst>
          </a:prstGeom>
          <a:solidFill>
            <a:srgbClr val="0D0D3D"/>
          </a:solidFill>
          <a:ln w="57150" cmpd="sng">
            <a:solidFill>
              <a:srgbClr val="0D0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sz="2800" dirty="0">
                <a:solidFill>
                  <a:srgbClr val="14E067"/>
                </a:solidFill>
              </a:rPr>
              <a:t>59M </a:t>
            </a:r>
          </a:p>
          <a:p>
            <a:pPr algn="ctr">
              <a:spcAft>
                <a:spcPts val="300"/>
              </a:spcAft>
            </a:pPr>
            <a:r>
              <a:rPr lang="en-US" sz="1600" b="1" dirty="0">
                <a:solidFill>
                  <a:srgbClr val="14E067"/>
                </a:solidFill>
              </a:rPr>
              <a:t>US gallons</a:t>
            </a:r>
          </a:p>
          <a:p>
            <a:pPr algn="ctr">
              <a:spcAft>
                <a:spcPts val="300"/>
              </a:spcAft>
            </a:pPr>
            <a:r>
              <a:rPr lang="en-US" sz="1400" i="1" dirty="0">
                <a:solidFill>
                  <a:schemeClr val="bg1"/>
                </a:solidFill>
              </a:rPr>
              <a:t>Estimated annual water savings</a:t>
            </a:r>
          </a:p>
        </p:txBody>
      </p:sp>
      <p:pic>
        <p:nvPicPr>
          <p:cNvPr id="18" name="Graphic 17" descr="Line arrow Counter clockwise curve">
            <a:extLst>
              <a:ext uri="{FF2B5EF4-FFF2-40B4-BE49-F238E27FC236}">
                <a16:creationId xmlns:a16="http://schemas.microsoft.com/office/drawing/2014/main" id="{DF233557-2C50-4A0C-9638-C8B3B60A5AB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877891">
            <a:off x="2480009" y="5233984"/>
            <a:ext cx="387278" cy="3872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A90C0E5-A892-4EF9-B154-ED5B37239F51}"/>
              </a:ext>
            </a:extLst>
          </p:cNvPr>
          <p:cNvSpPr txBox="1"/>
          <p:nvPr/>
        </p:nvSpPr>
        <p:spPr>
          <a:xfrm>
            <a:off x="1187857" y="5376721"/>
            <a:ext cx="18158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D0D3D"/>
                </a:solidFill>
              </a:rPr>
              <a:t>7,323 </a:t>
            </a:r>
            <a:r>
              <a:rPr lang="en-US" sz="1400" b="1" i="1" dirty="0">
                <a:solidFill>
                  <a:srgbClr val="0D0D3D"/>
                </a:solidFill>
              </a:rPr>
              <a:t>passenger cars</a:t>
            </a:r>
          </a:p>
        </p:txBody>
      </p:sp>
      <p:pic>
        <p:nvPicPr>
          <p:cNvPr id="20" name="Graphic 19" descr="Line arrow Counter clockwise curve">
            <a:extLst>
              <a:ext uri="{FF2B5EF4-FFF2-40B4-BE49-F238E27FC236}">
                <a16:creationId xmlns:a16="http://schemas.microsoft.com/office/drawing/2014/main" id="{F59D1735-01C5-48B0-B412-B876986644A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877891">
            <a:off x="5127660" y="5233984"/>
            <a:ext cx="387278" cy="3872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8E25FE0-81FF-4860-BEAC-7B0881BA4145}"/>
              </a:ext>
            </a:extLst>
          </p:cNvPr>
          <p:cNvSpPr txBox="1"/>
          <p:nvPr/>
        </p:nvSpPr>
        <p:spPr>
          <a:xfrm>
            <a:off x="4213216" y="5376721"/>
            <a:ext cx="14108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D0D3D"/>
                </a:solidFill>
              </a:rPr>
              <a:t>89</a:t>
            </a:r>
          </a:p>
          <a:p>
            <a:pPr algn="ctr"/>
            <a:r>
              <a:rPr lang="en-US" sz="1400" b="1" i="1" dirty="0">
                <a:solidFill>
                  <a:srgbClr val="0D0D3D"/>
                </a:solidFill>
              </a:rPr>
              <a:t>Olympic pools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1E3DDE-5B13-4C9E-9401-73557A88E11E}"/>
              </a:ext>
            </a:extLst>
          </p:cNvPr>
          <p:cNvSpPr txBox="1"/>
          <p:nvPr/>
        </p:nvSpPr>
        <p:spPr>
          <a:xfrm>
            <a:off x="838199" y="1325227"/>
            <a:ext cx="4790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D0D3D"/>
                </a:solidFill>
              </a:rPr>
              <a:t>Full-year impact of 2019 deployments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50D97B-D3A5-4429-A4A7-9636591FC8E4}"/>
              </a:ext>
            </a:extLst>
          </p:cNvPr>
          <p:cNvSpPr txBox="1"/>
          <p:nvPr/>
        </p:nvSpPr>
        <p:spPr>
          <a:xfrm>
            <a:off x="6563708" y="824698"/>
            <a:ext cx="5173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D0D3D"/>
                </a:solidFill>
              </a:rPr>
              <a:t>Machine Health Monitoring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0E38075D-75DA-4DE1-9239-BDEB95A53475}"/>
              </a:ext>
            </a:extLst>
          </p:cNvPr>
          <p:cNvGraphicFramePr>
            <a:graphicFrameLocks noGrp="1"/>
          </p:cNvGraphicFramePr>
          <p:nvPr/>
        </p:nvGraphicFramePr>
        <p:xfrm>
          <a:off x="6563708" y="1933544"/>
          <a:ext cx="5173720" cy="32215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2169">
                  <a:extLst>
                    <a:ext uri="{9D8B030D-6E8A-4147-A177-3AD203B41FA5}">
                      <a16:colId xmlns:a16="http://schemas.microsoft.com/office/drawing/2014/main" val="737756874"/>
                    </a:ext>
                  </a:extLst>
                </a:gridCol>
                <a:gridCol w="1164661">
                  <a:extLst>
                    <a:ext uri="{9D8B030D-6E8A-4147-A177-3AD203B41FA5}">
                      <a16:colId xmlns:a16="http://schemas.microsoft.com/office/drawing/2014/main" val="793250541"/>
                    </a:ext>
                  </a:extLst>
                </a:gridCol>
                <a:gridCol w="1028416">
                  <a:extLst>
                    <a:ext uri="{9D8B030D-6E8A-4147-A177-3AD203B41FA5}">
                      <a16:colId xmlns:a16="http://schemas.microsoft.com/office/drawing/2014/main" val="902125418"/>
                    </a:ext>
                  </a:extLst>
                </a:gridCol>
                <a:gridCol w="1028415">
                  <a:extLst>
                    <a:ext uri="{9D8B030D-6E8A-4147-A177-3AD203B41FA5}">
                      <a16:colId xmlns:a16="http://schemas.microsoft.com/office/drawing/2014/main" val="1775921418"/>
                    </a:ext>
                  </a:extLst>
                </a:gridCol>
                <a:gridCol w="1060059">
                  <a:extLst>
                    <a:ext uri="{9D8B030D-6E8A-4147-A177-3AD203B41FA5}">
                      <a16:colId xmlns:a16="http://schemas.microsoft.com/office/drawing/2014/main" val="1802488671"/>
                    </a:ext>
                  </a:extLst>
                </a:gridCol>
              </a:tblGrid>
              <a:tr h="43645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1" dirty="0">
                          <a:solidFill>
                            <a:schemeClr val="bg1"/>
                          </a:solidFill>
                          <a:latin typeface="Gilroy Bold" panose="00000800000000000000" pitchFamily="50" charset="0"/>
                        </a:rPr>
                        <a:t>Annual electricity savings 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Gilroy Bold" panose="00000800000000000000" pitchFamily="50" charset="0"/>
                      </a:endParaRPr>
                    </a:p>
                  </a:txBody>
                  <a:tcPr marL="0" marR="0" marT="0" marB="0" anchor="ctr">
                    <a:solidFill>
                      <a:srgbClr val="0D0D3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Gilroy Bold" panose="00000800000000000000" pitchFamily="50" charset="0"/>
                      </a:endParaRPr>
                    </a:p>
                  </a:txBody>
                  <a:tcPr marL="0" marR="0" marT="0" marB="0" anchor="ctr">
                    <a:solidFill>
                      <a:srgbClr val="0D0D3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Gilroy SemiBold" panose="00000700000000000000" pitchFamily="50" charset="0"/>
                        </a:rPr>
                        <a:t>Motor Horsepower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ilroy SemiBold" panose="00000700000000000000" pitchFamily="50" charset="0"/>
                      </a:endParaRPr>
                    </a:p>
                  </a:txBody>
                  <a:tcPr marL="0" marR="0" marT="0" marB="0" anchor="ctr">
                    <a:solidFill>
                      <a:srgbClr val="0D0D3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4372315"/>
                  </a:ext>
                </a:extLst>
              </a:tr>
              <a:tr h="402747">
                <a:tc gridSpan="2"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Gilroy" panose="00000500000000000000" pitchFamily="50" charset="0"/>
                      </a:endParaRPr>
                    </a:p>
                  </a:txBody>
                  <a:tcPr marL="0" marR="0" marT="0" marB="0" anchor="ctr">
                    <a:lnT w="12700" cmpd="sng">
                      <a:noFill/>
                    </a:lnT>
                    <a:solidFill>
                      <a:srgbClr val="0D0D3D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Gilroy" panose="00000500000000000000" pitchFamily="50" charset="0"/>
                      </a:endParaRPr>
                    </a:p>
                  </a:txBody>
                  <a:tcPr marL="0" marR="0" marT="0" marB="0" anchor="ctr">
                    <a:lnT w="12700" cmpd="sng">
                      <a:noFill/>
                    </a:lnT>
                    <a:solidFill>
                      <a:srgbClr val="0D0D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FFFFFF"/>
                          </a:solidFill>
                          <a:effectLst/>
                          <a:latin typeface="Gilroy SemiBold" panose="00000700000000000000" pitchFamily="50" charset="0"/>
                        </a:rPr>
                        <a:t>75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Gilroy SemiBold" panose="00000700000000000000" pitchFamily="50" charset="0"/>
                      </a:endParaRPr>
                    </a:p>
                  </a:txBody>
                  <a:tcPr marL="0" marR="0" marT="0" marB="0" anchor="ctr">
                    <a:solidFill>
                      <a:srgbClr val="0D0D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FFFFFF"/>
                          </a:solidFill>
                          <a:effectLst/>
                          <a:latin typeface="Gilroy SemiBold" panose="00000700000000000000" pitchFamily="50" charset="0"/>
                        </a:rPr>
                        <a:t>120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Gilroy SemiBold" panose="00000700000000000000" pitchFamily="50" charset="0"/>
                      </a:endParaRPr>
                    </a:p>
                  </a:txBody>
                  <a:tcPr marL="0" marR="0" marT="0" marB="0" anchor="ctr">
                    <a:solidFill>
                      <a:srgbClr val="0D0D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FFFFFF"/>
                          </a:solidFill>
                          <a:effectLst/>
                          <a:latin typeface="Gilroy SemiBold" panose="00000700000000000000" pitchFamily="50" charset="0"/>
                        </a:rPr>
                        <a:t>200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Gilroy SemiBold" panose="00000700000000000000" pitchFamily="50" charset="0"/>
                      </a:endParaRPr>
                    </a:p>
                  </a:txBody>
                  <a:tcPr marL="0" marR="0" marT="0" marB="0" anchor="ctr">
                    <a:solidFill>
                      <a:srgbClr val="0D0D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836458"/>
                  </a:ext>
                </a:extLst>
              </a:tr>
              <a:tr h="595582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Gilroy SemiBold" panose="00000700000000000000" pitchFamily="50" charset="0"/>
                          <a:ea typeface="+mn-ea"/>
                          <a:cs typeface="+mn-cs"/>
                        </a:rPr>
                        <a:t>Electricity Savings ROI</a:t>
                      </a:r>
                    </a:p>
                  </a:txBody>
                  <a:tcPr marL="0" marR="0" marT="0" marB="0" anchor="ctr">
                    <a:solidFill>
                      <a:srgbClr val="0D0D3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Gilroy SemiBold" panose="00000700000000000000" pitchFamily="50" charset="0"/>
                      </a:endParaRPr>
                    </a:p>
                  </a:txBody>
                  <a:tcPr marL="0" marR="0" marT="0" marB="0" anchor="ctr">
                    <a:solidFill>
                      <a:srgbClr val="0D0D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14E067"/>
                          </a:solidFill>
                          <a:effectLst/>
                          <a:latin typeface="Gilroy" panose="00000500000000000000" pitchFamily="50" charset="0"/>
                        </a:rPr>
                        <a:t>3.1x</a:t>
                      </a:r>
                    </a:p>
                  </a:txBody>
                  <a:tcPr marL="0" marR="0" marT="0" marB="0" anchor="ctr">
                    <a:solidFill>
                      <a:srgbClr val="0D0D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14E067"/>
                          </a:solidFill>
                          <a:effectLst/>
                          <a:latin typeface="Gilroy" panose="00000500000000000000" pitchFamily="50" charset="0"/>
                        </a:rPr>
                        <a:t>4.9x</a:t>
                      </a:r>
                    </a:p>
                  </a:txBody>
                  <a:tcPr marL="0" marR="0" marT="0" marB="0" anchor="ctr">
                    <a:solidFill>
                      <a:srgbClr val="0D0D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14E067"/>
                          </a:solidFill>
                          <a:effectLst/>
                          <a:latin typeface="Gilroy" panose="00000500000000000000" pitchFamily="50" charset="0"/>
                        </a:rPr>
                        <a:t>8.1x</a:t>
                      </a:r>
                    </a:p>
                  </a:txBody>
                  <a:tcPr marL="0" marR="0" marT="0" marB="0" anchor="ctr">
                    <a:solidFill>
                      <a:srgbClr val="0D0D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360399"/>
                  </a:ext>
                </a:extLst>
              </a:tr>
              <a:tr h="595582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Gilroy SemiBold" panose="00000700000000000000" pitchFamily="50" charset="0"/>
                          <a:ea typeface="+mn-ea"/>
                          <a:cs typeface="+mn-cs"/>
                        </a:rPr>
                        <a:t>Number of Motors</a:t>
                      </a:r>
                    </a:p>
                  </a:txBody>
                  <a:tcPr marL="0" marR="0" marT="0" marB="0" vert="vert270" anchor="ctr">
                    <a:solidFill>
                      <a:srgbClr val="0D0D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Gilroy SemiBold" panose="00000700000000000000" pitchFamily="50" charset="0"/>
                        </a:rPr>
                        <a:t>2,000</a:t>
                      </a:r>
                    </a:p>
                  </a:txBody>
                  <a:tcPr marL="0" marR="0" marT="0" marB="0" anchor="ctr">
                    <a:solidFill>
                      <a:srgbClr val="0D0D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14E067"/>
                          </a:solidFill>
                          <a:effectLst/>
                          <a:latin typeface="Gilroy" panose="00000500000000000000" pitchFamily="50" charset="0"/>
                        </a:rPr>
                        <a:t>$1.5M</a:t>
                      </a:r>
                    </a:p>
                  </a:txBody>
                  <a:tcPr marL="0" marR="0" marT="0" marB="0" anchor="ctr">
                    <a:solidFill>
                      <a:srgbClr val="0D0D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14E067"/>
                          </a:solidFill>
                          <a:effectLst/>
                          <a:latin typeface="Gilroy" panose="00000500000000000000" pitchFamily="50" charset="0"/>
                        </a:rPr>
                        <a:t>$2.4M</a:t>
                      </a:r>
                    </a:p>
                  </a:txBody>
                  <a:tcPr marL="0" marR="0" marT="0" marB="0" anchor="ctr">
                    <a:solidFill>
                      <a:srgbClr val="0D0D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14E067"/>
                          </a:solidFill>
                          <a:effectLst/>
                          <a:latin typeface="Gilroy" panose="00000500000000000000" pitchFamily="50" charset="0"/>
                        </a:rPr>
                        <a:t>$4.0M</a:t>
                      </a:r>
                    </a:p>
                  </a:txBody>
                  <a:tcPr marL="0" marR="0" marT="0" marB="0" anchor="ctr">
                    <a:solidFill>
                      <a:srgbClr val="0D0D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854980"/>
                  </a:ext>
                </a:extLst>
              </a:tr>
              <a:tr h="595582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Gilroy SemiBold" panose="00000700000000000000" pitchFamily="50" charset="0"/>
                        </a:rPr>
                        <a:t>5,000</a:t>
                      </a:r>
                    </a:p>
                  </a:txBody>
                  <a:tcPr marL="0" marR="0" marT="0" marB="0" anchor="ctr">
                    <a:solidFill>
                      <a:srgbClr val="0D0D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14E067"/>
                          </a:solidFill>
                          <a:effectLst/>
                          <a:latin typeface="Gilroy" panose="00000500000000000000" pitchFamily="50" charset="0"/>
                        </a:rPr>
                        <a:t>$3.8M</a:t>
                      </a:r>
                    </a:p>
                  </a:txBody>
                  <a:tcPr marL="0" marR="0" marT="0" marB="0" anchor="ctr">
                    <a:solidFill>
                      <a:srgbClr val="0D0D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14E067"/>
                          </a:solidFill>
                          <a:effectLst/>
                          <a:latin typeface="Gilroy" panose="00000500000000000000" pitchFamily="50" charset="0"/>
                        </a:rPr>
                        <a:t>$6.0M</a:t>
                      </a:r>
                    </a:p>
                  </a:txBody>
                  <a:tcPr marL="0" marR="0" marT="0" marB="0" anchor="ctr">
                    <a:solidFill>
                      <a:srgbClr val="0D0D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14E067"/>
                          </a:solidFill>
                          <a:effectLst/>
                          <a:latin typeface="Gilroy" panose="00000500000000000000" pitchFamily="50" charset="0"/>
                        </a:rPr>
                        <a:t>$10.1M</a:t>
                      </a:r>
                    </a:p>
                  </a:txBody>
                  <a:tcPr marL="0" marR="0" marT="0" marB="0" anchor="ctr">
                    <a:solidFill>
                      <a:srgbClr val="0D0D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885782"/>
                  </a:ext>
                </a:extLst>
              </a:tr>
              <a:tr h="595582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Gilroy SemiBold" panose="00000700000000000000" pitchFamily="50" charset="0"/>
                        </a:rPr>
                        <a:t>10,000</a:t>
                      </a:r>
                    </a:p>
                  </a:txBody>
                  <a:tcPr marL="0" marR="0" marT="0" marB="0" anchor="ctr">
                    <a:solidFill>
                      <a:srgbClr val="0D0D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14E067"/>
                          </a:solidFill>
                          <a:effectLst/>
                          <a:latin typeface="Gilroy" panose="00000500000000000000" pitchFamily="50" charset="0"/>
                        </a:rPr>
                        <a:t>$7.6M</a:t>
                      </a:r>
                    </a:p>
                  </a:txBody>
                  <a:tcPr marL="0" marR="0" marT="0" marB="0" anchor="ctr">
                    <a:solidFill>
                      <a:srgbClr val="0D0D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14E067"/>
                          </a:solidFill>
                          <a:effectLst/>
                          <a:latin typeface="Gilroy" panose="00000500000000000000" pitchFamily="50" charset="0"/>
                        </a:rPr>
                        <a:t>$12.1M</a:t>
                      </a:r>
                    </a:p>
                  </a:txBody>
                  <a:tcPr marL="0" marR="0" marT="0" marB="0" anchor="ctr">
                    <a:solidFill>
                      <a:srgbClr val="0D0D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14E067"/>
                          </a:solidFill>
                          <a:effectLst/>
                          <a:latin typeface="Gilroy" panose="00000500000000000000" pitchFamily="50" charset="0"/>
                        </a:rPr>
                        <a:t>$20.3M</a:t>
                      </a:r>
                    </a:p>
                  </a:txBody>
                  <a:tcPr marL="0" marR="0" marT="0" marB="0" anchor="ctr">
                    <a:solidFill>
                      <a:srgbClr val="0D0D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586668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D01EEF1C-CCB9-4361-8AD1-402456D27D62}"/>
              </a:ext>
            </a:extLst>
          </p:cNvPr>
          <p:cNvSpPr txBox="1"/>
          <p:nvPr/>
        </p:nvSpPr>
        <p:spPr>
          <a:xfrm>
            <a:off x="6563708" y="1325227"/>
            <a:ext cx="5173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D0D3D"/>
                </a:solidFill>
              </a:rPr>
              <a:t>Impact of just 2% improvement in motor efficiency</a:t>
            </a:r>
          </a:p>
        </p:txBody>
      </p:sp>
      <p:pic>
        <p:nvPicPr>
          <p:cNvPr id="24" name="Graphic 23" descr="Line arrow Counter clockwise curve">
            <a:extLst>
              <a:ext uri="{FF2B5EF4-FFF2-40B4-BE49-F238E27FC236}">
                <a16:creationId xmlns:a16="http://schemas.microsoft.com/office/drawing/2014/main" id="{696D4436-C0B5-439C-BC15-13C8BF597D2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877891">
            <a:off x="11265395" y="5233984"/>
            <a:ext cx="387278" cy="38727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6D8502-D7AB-41C7-9E6A-AD7AE97589B8}"/>
              </a:ext>
            </a:extLst>
          </p:cNvPr>
          <p:cNvSpPr/>
          <p:nvPr/>
        </p:nvSpPr>
        <p:spPr>
          <a:xfrm>
            <a:off x="10659836" y="4556461"/>
            <a:ext cx="1072680" cy="598618"/>
          </a:xfrm>
          <a:prstGeom prst="roundRect">
            <a:avLst/>
          </a:prstGeom>
          <a:noFill/>
          <a:ln w="57150">
            <a:solidFill>
              <a:srgbClr val="14E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E219E4-B487-4F16-9DE3-BB815CD8C847}"/>
              </a:ext>
            </a:extLst>
          </p:cNvPr>
          <p:cNvSpPr txBox="1"/>
          <p:nvPr/>
        </p:nvSpPr>
        <p:spPr>
          <a:xfrm>
            <a:off x="9946158" y="5337823"/>
            <a:ext cx="18158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D0D3D"/>
                </a:solidFill>
              </a:rPr>
              <a:t>16,689 </a:t>
            </a:r>
          </a:p>
          <a:p>
            <a:pPr algn="ctr"/>
            <a:r>
              <a:rPr lang="en-US" sz="1400" b="1" i="1" dirty="0">
                <a:solidFill>
                  <a:srgbClr val="0D0D3D"/>
                </a:solidFill>
              </a:rPr>
              <a:t>homes’ electricity usage for 1 year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914514B-6F64-4D1F-8E69-E6893461CB72}"/>
              </a:ext>
            </a:extLst>
          </p:cNvPr>
          <p:cNvSpPr/>
          <p:nvPr/>
        </p:nvSpPr>
        <p:spPr>
          <a:xfrm>
            <a:off x="6563708" y="5376721"/>
            <a:ext cx="2833301" cy="1024079"/>
          </a:xfrm>
          <a:prstGeom prst="roundRect">
            <a:avLst>
              <a:gd name="adj" fmla="val 8329"/>
            </a:avLst>
          </a:prstGeom>
          <a:noFill/>
          <a:ln w="57150" cmpd="sng">
            <a:solidFill>
              <a:srgbClr val="0D0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sz="2800" dirty="0">
                <a:solidFill>
                  <a:srgbClr val="0D0D3D"/>
                </a:solidFill>
              </a:rPr>
              <a:t>53%</a:t>
            </a:r>
          </a:p>
          <a:p>
            <a:pPr algn="ctr">
              <a:spcAft>
                <a:spcPts val="300"/>
              </a:spcAft>
            </a:pPr>
            <a:r>
              <a:rPr lang="en-US" sz="1400" i="1" dirty="0">
                <a:solidFill>
                  <a:srgbClr val="0D0D3D"/>
                </a:solidFill>
              </a:rPr>
              <a:t>Industrial motors’ share of global electricity consumption</a:t>
            </a:r>
          </a:p>
        </p:txBody>
      </p:sp>
    </p:spTree>
    <p:extLst>
      <p:ext uri="{BB962C8B-B14F-4D97-AF65-F5344CB8AC3E}">
        <p14:creationId xmlns:p14="http://schemas.microsoft.com/office/powerpoint/2010/main" val="43660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C5CFD-7A25-4863-9EE7-5E0290481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147"/>
            <a:ext cx="9091271" cy="535531"/>
          </a:xfrm>
        </p:spPr>
        <p:txBody>
          <a:bodyPr/>
          <a:lstStyle/>
          <a:p>
            <a:r>
              <a:rPr lang="en-US" dirty="0"/>
              <a:t>Simple expansion to monitor additional assets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23E879-5D66-4A14-B329-E55377EEA751}"/>
              </a:ext>
            </a:extLst>
          </p:cNvPr>
          <p:cNvSpPr txBox="1"/>
          <p:nvPr/>
        </p:nvSpPr>
        <p:spPr>
          <a:xfrm>
            <a:off x="8877671" y="2543927"/>
            <a:ext cx="2465642" cy="919401"/>
          </a:xfrm>
          <a:prstGeom prst="wedgeRoundRectCallout">
            <a:avLst>
              <a:gd name="adj1" fmla="val -39092"/>
              <a:gd name="adj2" fmla="val 118787"/>
              <a:gd name="adj3" fmla="val 16667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D0D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Forwards &amp; backwards compatible, connects 1,000+ Eversensors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4A2820-DCBC-4EF1-BECE-36CF918D5942}"/>
              </a:ext>
            </a:extLst>
          </p:cNvPr>
          <p:cNvSpPr txBox="1"/>
          <p:nvPr/>
        </p:nvSpPr>
        <p:spPr>
          <a:xfrm>
            <a:off x="8877854" y="1200602"/>
            <a:ext cx="2465459" cy="919401"/>
          </a:xfrm>
          <a:prstGeom prst="wedgeRoundRectCallout">
            <a:avLst>
              <a:gd name="adj1" fmla="val -129466"/>
              <a:gd name="adj2" fmla="val 71117"/>
              <a:gd name="adj3" fmla="val 16667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D0D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Universal dashboard interface for all monitored assets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06B29F0-CC12-4271-BAC7-C6233ABDC37E}"/>
              </a:ext>
            </a:extLst>
          </p:cNvPr>
          <p:cNvSpPr/>
          <p:nvPr/>
        </p:nvSpPr>
        <p:spPr bwMode="auto">
          <a:xfrm>
            <a:off x="2829715" y="1354263"/>
            <a:ext cx="1166735" cy="369332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0D0D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Existing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D0D3D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BDC498A-D250-4FFA-B886-3CEC61D64EE2}"/>
              </a:ext>
            </a:extLst>
          </p:cNvPr>
          <p:cNvSpPr/>
          <p:nvPr/>
        </p:nvSpPr>
        <p:spPr bwMode="auto">
          <a:xfrm>
            <a:off x="531138" y="1354263"/>
            <a:ext cx="1166735" cy="367970"/>
          </a:xfrm>
          <a:prstGeom prst="roundRect">
            <a:avLst/>
          </a:prstGeom>
          <a:noFill/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0D0D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Additional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D0D3D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CA4409-6C42-4528-AC8D-F7EEFBBFFF96}"/>
              </a:ext>
            </a:extLst>
          </p:cNvPr>
          <p:cNvGrpSpPr/>
          <p:nvPr/>
        </p:nvGrpSpPr>
        <p:grpSpPr>
          <a:xfrm>
            <a:off x="2784977" y="1982567"/>
            <a:ext cx="1234170" cy="1130552"/>
            <a:chOff x="890178" y="2936426"/>
            <a:chExt cx="1234170" cy="11305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0F5D85D-D091-40C2-A3F5-FB50A5FB3E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" r="22677"/>
            <a:stretch/>
          </p:blipFill>
          <p:spPr>
            <a:xfrm rot="5400000">
              <a:off x="937082" y="2889524"/>
              <a:ext cx="1130550" cy="122435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C3BB6BB-F1D8-48D6-A1EC-7AC3DB8F0B1B}"/>
                </a:ext>
              </a:extLst>
            </p:cNvPr>
            <p:cNvSpPr/>
            <p:nvPr/>
          </p:nvSpPr>
          <p:spPr bwMode="auto">
            <a:xfrm>
              <a:off x="899990" y="2936426"/>
              <a:ext cx="1224358" cy="1130551"/>
            </a:xfrm>
            <a:prstGeom prst="roundRect">
              <a:avLst/>
            </a:prstGeom>
            <a:noFill/>
            <a:ln w="57150" cap="flat" cmpd="sng" algn="ctr">
              <a:solidFill>
                <a:srgbClr val="14E067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srgbClr val="0D0D3D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484332-F856-491B-8528-28A4BC51B684}"/>
              </a:ext>
            </a:extLst>
          </p:cNvPr>
          <p:cNvGrpSpPr/>
          <p:nvPr/>
        </p:nvGrpSpPr>
        <p:grpSpPr>
          <a:xfrm>
            <a:off x="613185" y="2045272"/>
            <a:ext cx="1002640" cy="1337327"/>
            <a:chOff x="1368825" y="4451766"/>
            <a:chExt cx="1002640" cy="1337327"/>
          </a:xfrm>
        </p:grpSpPr>
        <p:pic>
          <p:nvPicPr>
            <p:cNvPr id="11" name="Picture 2" descr="Image result for pressure relief valve flare system">
              <a:extLst>
                <a:ext uri="{FF2B5EF4-FFF2-40B4-BE49-F238E27FC236}">
                  <a16:creationId xmlns:a16="http://schemas.microsoft.com/office/drawing/2014/main" id="{DBEFAA50-2641-4663-8522-9C3132C400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0745" y="4451767"/>
              <a:ext cx="1000720" cy="1337326"/>
            </a:xfrm>
            <a:prstGeom prst="roundRect">
              <a:avLst>
                <a:gd name="adj" fmla="val 16667"/>
              </a:avLst>
            </a:prstGeom>
            <a:ln>
              <a:solidFill>
                <a:schemeClr val="tx1"/>
              </a:solidFill>
              <a:prstDash val="solid"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0FEB3D7-D165-49AA-A62B-478A3B3B5692}"/>
                </a:ext>
              </a:extLst>
            </p:cNvPr>
            <p:cNvSpPr/>
            <p:nvPr/>
          </p:nvSpPr>
          <p:spPr bwMode="auto">
            <a:xfrm>
              <a:off x="1368825" y="4451766"/>
              <a:ext cx="1000720" cy="1337326"/>
            </a:xfrm>
            <a:prstGeom prst="roundRect">
              <a:avLst/>
            </a:prstGeom>
            <a:noFill/>
            <a:ln w="5715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srgbClr val="0D0D3D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DB9E19-FE1E-4ECC-8EBD-34CA91E71339}"/>
              </a:ext>
            </a:extLst>
          </p:cNvPr>
          <p:cNvGrpSpPr/>
          <p:nvPr/>
        </p:nvGrpSpPr>
        <p:grpSpPr>
          <a:xfrm>
            <a:off x="500873" y="3753598"/>
            <a:ext cx="1227265" cy="1115659"/>
            <a:chOff x="2780820" y="5400417"/>
            <a:chExt cx="1227265" cy="1115659"/>
          </a:xfrm>
        </p:grpSpPr>
        <p:pic>
          <p:nvPicPr>
            <p:cNvPr id="14" name="Picture 4" descr="Image result for industrial pumps">
              <a:extLst>
                <a:ext uri="{FF2B5EF4-FFF2-40B4-BE49-F238E27FC236}">
                  <a16:creationId xmlns:a16="http://schemas.microsoft.com/office/drawing/2014/main" id="{F93A9FDD-1484-4652-B96F-A77C80E3699E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6" t="9504" r="24445"/>
            <a:stretch/>
          </p:blipFill>
          <p:spPr bwMode="auto">
            <a:xfrm>
              <a:off x="2782740" y="5402126"/>
              <a:ext cx="1225345" cy="1113950"/>
            </a:xfrm>
            <a:prstGeom prst="roundRect">
              <a:avLst>
                <a:gd name="adj" fmla="val 16667"/>
              </a:avLst>
            </a:prstGeom>
            <a:ln>
              <a:solidFill>
                <a:schemeClr val="tx1"/>
              </a:solidFill>
              <a:prstDash val="solid"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5FA0A6E-B2EA-4E43-9E14-0460211D31D1}"/>
                </a:ext>
              </a:extLst>
            </p:cNvPr>
            <p:cNvSpPr/>
            <p:nvPr/>
          </p:nvSpPr>
          <p:spPr bwMode="auto">
            <a:xfrm>
              <a:off x="2780820" y="5400417"/>
              <a:ext cx="1211218" cy="1113950"/>
            </a:xfrm>
            <a:prstGeom prst="roundRect">
              <a:avLst/>
            </a:prstGeom>
            <a:noFill/>
            <a:ln w="5715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srgbClr val="0D0D3D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CCD6726-6944-4510-ABA8-6CA07C373465}"/>
              </a:ext>
            </a:extLst>
          </p:cNvPr>
          <p:cNvCxnSpPr>
            <a:cxnSpLocks/>
            <a:stCxn id="18" idx="2"/>
            <a:endCxn id="27" idx="0"/>
          </p:cNvCxnSpPr>
          <p:nvPr/>
        </p:nvCxnSpPr>
        <p:spPr bwMode="auto">
          <a:xfrm>
            <a:off x="6162331" y="2969717"/>
            <a:ext cx="2816075" cy="102489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DBBF61-E8B6-4799-AD4B-5B74F842ED08}"/>
              </a:ext>
            </a:extLst>
          </p:cNvPr>
          <p:cNvCxnSpPr>
            <a:cxnSpLocks/>
            <a:stCxn id="18" idx="2"/>
            <a:endCxn id="40" idx="0"/>
          </p:cNvCxnSpPr>
          <p:nvPr/>
        </p:nvCxnSpPr>
        <p:spPr bwMode="auto">
          <a:xfrm flipH="1">
            <a:off x="3296561" y="2969717"/>
            <a:ext cx="2865770" cy="1028484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0F2C61F5-54BF-4540-905A-01A0080D8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9033" y="1932176"/>
            <a:ext cx="1626596" cy="103754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20" name="Graphic 19" descr="Cloud">
            <a:extLst>
              <a:ext uri="{FF2B5EF4-FFF2-40B4-BE49-F238E27FC236}">
                <a16:creationId xmlns:a16="http://schemas.microsoft.com/office/drawing/2014/main" id="{84C1D7CA-B40E-487C-8402-B6071E5155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322605" y="780303"/>
            <a:ext cx="1494393" cy="149439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20FC643-BD88-4D93-A257-404E1FBBF0E5}"/>
              </a:ext>
            </a:extLst>
          </p:cNvPr>
          <p:cNvGrpSpPr/>
          <p:nvPr/>
        </p:nvGrpSpPr>
        <p:grpSpPr>
          <a:xfrm>
            <a:off x="4590907" y="4109594"/>
            <a:ext cx="3142849" cy="803778"/>
            <a:chOff x="4552890" y="3955170"/>
            <a:chExt cx="3142849" cy="80377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309C881-3C77-4720-A03E-6F08268C7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092" y="3955170"/>
              <a:ext cx="513846" cy="80377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8F9BAB2-97D6-46E3-98CA-5FAE046CD7AE}"/>
                </a:ext>
              </a:extLst>
            </p:cNvPr>
            <p:cNvSpPr txBox="1"/>
            <p:nvPr/>
          </p:nvSpPr>
          <p:spPr>
            <a:xfrm>
              <a:off x="4552890" y="4157004"/>
              <a:ext cx="14070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solidFill>
                    <a:srgbClr val="0D0D3D"/>
                  </a:solidFill>
                </a:rPr>
                <a:t>Everactive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97865F-06E2-47E7-AAE1-069061273A37}"/>
                </a:ext>
              </a:extLst>
            </p:cNvPr>
            <p:cNvSpPr txBox="1"/>
            <p:nvPr/>
          </p:nvSpPr>
          <p:spPr>
            <a:xfrm>
              <a:off x="6288688" y="4160549"/>
              <a:ext cx="14070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solidFill>
                    <a:srgbClr val="0D0D3D"/>
                  </a:solidFill>
                </a:rPr>
                <a:t>Network</a:t>
              </a: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594FFE8-0CE8-404C-B42A-F1CA26ABF25A}"/>
              </a:ext>
            </a:extLst>
          </p:cNvPr>
          <p:cNvCxnSpPr>
            <a:cxnSpLocks/>
            <a:stCxn id="32" idx="0"/>
            <a:endCxn id="27" idx="2"/>
          </p:cNvCxnSpPr>
          <p:nvPr/>
        </p:nvCxnSpPr>
        <p:spPr bwMode="auto">
          <a:xfrm flipV="1">
            <a:off x="7706428" y="4840884"/>
            <a:ext cx="1271979" cy="1080928"/>
          </a:xfrm>
          <a:prstGeom prst="line">
            <a:avLst/>
          </a:prstGeom>
          <a:noFill/>
          <a:ln w="12700" cap="flat" cmpd="sng" algn="ctr">
            <a:solidFill>
              <a:srgbClr val="14E067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pic>
        <p:nvPicPr>
          <p:cNvPr id="27" name="Graphic 28">
            <a:extLst>
              <a:ext uri="{FF2B5EF4-FFF2-40B4-BE49-F238E27FC236}">
                <a16:creationId xmlns:a16="http://schemas.microsoft.com/office/drawing/2014/main" id="{1B16D8CD-33D5-46AF-8E7D-8025B9AD81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9621" y="3994607"/>
            <a:ext cx="797570" cy="84627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D986467-BDAD-4629-93A4-C937F6976CCE}"/>
              </a:ext>
            </a:extLst>
          </p:cNvPr>
          <p:cNvCxnSpPr>
            <a:cxnSpLocks/>
            <a:stCxn id="34" idx="0"/>
            <a:endCxn id="27" idx="2"/>
          </p:cNvCxnSpPr>
          <p:nvPr/>
        </p:nvCxnSpPr>
        <p:spPr bwMode="auto">
          <a:xfrm flipV="1">
            <a:off x="8364337" y="4840884"/>
            <a:ext cx="614070" cy="746377"/>
          </a:xfrm>
          <a:prstGeom prst="line">
            <a:avLst/>
          </a:prstGeom>
          <a:noFill/>
          <a:ln w="12700" cap="flat" cmpd="sng" algn="ctr">
            <a:solidFill>
              <a:srgbClr val="14E067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5531B6A-C410-4853-AED8-0AA9EE3D8D03}"/>
              </a:ext>
            </a:extLst>
          </p:cNvPr>
          <p:cNvCxnSpPr>
            <a:cxnSpLocks/>
            <a:stCxn id="33" idx="0"/>
            <a:endCxn id="27" idx="2"/>
          </p:cNvCxnSpPr>
          <p:nvPr/>
        </p:nvCxnSpPr>
        <p:spPr bwMode="auto">
          <a:xfrm flipV="1">
            <a:off x="8978407" y="4840884"/>
            <a:ext cx="0" cy="1076699"/>
          </a:xfrm>
          <a:prstGeom prst="line">
            <a:avLst/>
          </a:prstGeom>
          <a:noFill/>
          <a:ln w="12700" cap="flat" cmpd="sng" algn="ctr">
            <a:solidFill>
              <a:srgbClr val="14E067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B437465-6D4F-4594-BCEE-D21838F1A1FD}"/>
              </a:ext>
            </a:extLst>
          </p:cNvPr>
          <p:cNvCxnSpPr>
            <a:cxnSpLocks/>
            <a:stCxn id="35" idx="0"/>
            <a:endCxn id="27" idx="2"/>
          </p:cNvCxnSpPr>
          <p:nvPr/>
        </p:nvCxnSpPr>
        <p:spPr bwMode="auto">
          <a:xfrm flipH="1" flipV="1">
            <a:off x="8978406" y="4840884"/>
            <a:ext cx="612780" cy="746377"/>
          </a:xfrm>
          <a:prstGeom prst="line">
            <a:avLst/>
          </a:prstGeom>
          <a:noFill/>
          <a:ln w="12700" cap="flat" cmpd="sng" algn="ctr">
            <a:solidFill>
              <a:srgbClr val="14E067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E2C5913-0409-4533-A848-5818B460983D}"/>
              </a:ext>
            </a:extLst>
          </p:cNvPr>
          <p:cNvCxnSpPr>
            <a:cxnSpLocks/>
            <a:stCxn id="36" idx="0"/>
            <a:endCxn id="27" idx="2"/>
          </p:cNvCxnSpPr>
          <p:nvPr/>
        </p:nvCxnSpPr>
        <p:spPr bwMode="auto">
          <a:xfrm flipH="1" flipV="1">
            <a:off x="8978406" y="4840884"/>
            <a:ext cx="1276923" cy="1076699"/>
          </a:xfrm>
          <a:prstGeom prst="line">
            <a:avLst/>
          </a:prstGeom>
          <a:noFill/>
          <a:ln w="12700" cap="flat" cmpd="sng" algn="ctr">
            <a:solidFill>
              <a:srgbClr val="14E067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7B20E878-438B-4C15-BF32-6B4C6EAC76A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875" y="5921812"/>
            <a:ext cx="201106" cy="201106"/>
          </a:xfrm>
          <a:prstGeom prst="roundRect">
            <a:avLst/>
          </a:prstGeom>
          <a:ln w="6350">
            <a:solidFill>
              <a:schemeClr val="accent1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642468-115C-4D72-89F5-F85937FA051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854" y="5917583"/>
            <a:ext cx="201106" cy="201106"/>
          </a:xfrm>
          <a:prstGeom prst="roundRect">
            <a:avLst/>
          </a:prstGeom>
          <a:ln w="6350">
            <a:solidFill>
              <a:schemeClr val="accent1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D172AA7-2C3D-4DB5-9105-45F9F02C84F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784" y="5587261"/>
            <a:ext cx="201106" cy="201106"/>
          </a:xfrm>
          <a:prstGeom prst="roundRect">
            <a:avLst/>
          </a:prstGeom>
          <a:ln w="6350">
            <a:solidFill>
              <a:schemeClr val="accent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E6C67C2-1D4C-4335-A206-5A8A49A156E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633" y="5587261"/>
            <a:ext cx="201106" cy="201106"/>
          </a:xfrm>
          <a:prstGeom prst="roundRect">
            <a:avLst/>
          </a:prstGeom>
          <a:ln w="6350">
            <a:solidFill>
              <a:schemeClr val="accent1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7CF5F33-909D-4F9D-9386-A6BD6D65213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776" y="5917583"/>
            <a:ext cx="201106" cy="201106"/>
          </a:xfrm>
          <a:prstGeom prst="roundRect">
            <a:avLst/>
          </a:prstGeom>
          <a:ln w="6350">
            <a:solidFill>
              <a:schemeClr val="accent1"/>
            </a:solidFill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C9D1CF7-E460-4C19-967D-E163B1DD39C6}"/>
              </a:ext>
            </a:extLst>
          </p:cNvPr>
          <p:cNvSpPr txBox="1"/>
          <p:nvPr/>
        </p:nvSpPr>
        <p:spPr>
          <a:xfrm>
            <a:off x="5245113" y="5788367"/>
            <a:ext cx="183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D0D3D"/>
                </a:solidFill>
              </a:rPr>
              <a:t>Eversensors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3347F7-8743-4C6D-97EA-6E606ECAA879}"/>
              </a:ext>
            </a:extLst>
          </p:cNvPr>
          <p:cNvSpPr txBox="1"/>
          <p:nvPr/>
        </p:nvSpPr>
        <p:spPr>
          <a:xfrm>
            <a:off x="5736847" y="1469629"/>
            <a:ext cx="1588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D0D3D"/>
                </a:solidFill>
              </a:rPr>
              <a:t>Evercloud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0FCEF8-4A01-4A33-8765-AD3C08B6565F}"/>
              </a:ext>
            </a:extLst>
          </p:cNvPr>
          <p:cNvCxnSpPr>
            <a:cxnSpLocks/>
            <a:stCxn id="45" idx="0"/>
            <a:endCxn id="40" idx="2"/>
          </p:cNvCxnSpPr>
          <p:nvPr/>
        </p:nvCxnSpPr>
        <p:spPr bwMode="auto">
          <a:xfrm flipV="1">
            <a:off x="2024583" y="4844478"/>
            <a:ext cx="1271979" cy="1080928"/>
          </a:xfrm>
          <a:prstGeom prst="line">
            <a:avLst/>
          </a:prstGeom>
          <a:noFill/>
          <a:ln w="12700" cap="flat" cmpd="sng" algn="ctr">
            <a:solidFill>
              <a:srgbClr val="14E067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pic>
        <p:nvPicPr>
          <p:cNvPr id="40" name="Graphic 28">
            <a:extLst>
              <a:ext uri="{FF2B5EF4-FFF2-40B4-BE49-F238E27FC236}">
                <a16:creationId xmlns:a16="http://schemas.microsoft.com/office/drawing/2014/main" id="{D4C20E1E-4FB1-4B0C-A8B6-5C03B0B780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7776" y="3998201"/>
            <a:ext cx="797570" cy="846277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B530D87-EE53-4F64-93DB-B3B8207AB1C2}"/>
              </a:ext>
            </a:extLst>
          </p:cNvPr>
          <p:cNvCxnSpPr>
            <a:cxnSpLocks/>
            <a:stCxn id="47" idx="0"/>
            <a:endCxn id="40" idx="2"/>
          </p:cNvCxnSpPr>
          <p:nvPr/>
        </p:nvCxnSpPr>
        <p:spPr bwMode="auto">
          <a:xfrm flipV="1">
            <a:off x="2682492" y="4844478"/>
            <a:ext cx="614070" cy="746377"/>
          </a:xfrm>
          <a:prstGeom prst="line">
            <a:avLst/>
          </a:prstGeom>
          <a:noFill/>
          <a:ln w="12700" cap="flat" cmpd="sng" algn="ctr">
            <a:solidFill>
              <a:srgbClr val="14E067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68EC3BD-CD23-4FE3-8BCE-627269555F4D}"/>
              </a:ext>
            </a:extLst>
          </p:cNvPr>
          <p:cNvCxnSpPr>
            <a:cxnSpLocks/>
            <a:stCxn id="46" idx="0"/>
            <a:endCxn id="40" idx="2"/>
          </p:cNvCxnSpPr>
          <p:nvPr/>
        </p:nvCxnSpPr>
        <p:spPr bwMode="auto">
          <a:xfrm flipV="1">
            <a:off x="3296562" y="4844478"/>
            <a:ext cx="0" cy="1076699"/>
          </a:xfrm>
          <a:prstGeom prst="line">
            <a:avLst/>
          </a:prstGeom>
          <a:noFill/>
          <a:ln w="12700" cap="flat" cmpd="sng" algn="ctr">
            <a:solidFill>
              <a:srgbClr val="14E067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A750112-704F-4D9D-9C06-9D7CA8E4F88A}"/>
              </a:ext>
            </a:extLst>
          </p:cNvPr>
          <p:cNvCxnSpPr>
            <a:cxnSpLocks/>
            <a:stCxn id="48" idx="0"/>
            <a:endCxn id="40" idx="2"/>
          </p:cNvCxnSpPr>
          <p:nvPr/>
        </p:nvCxnSpPr>
        <p:spPr bwMode="auto">
          <a:xfrm flipH="1" flipV="1">
            <a:off x="3296561" y="4844478"/>
            <a:ext cx="612780" cy="746377"/>
          </a:xfrm>
          <a:prstGeom prst="line">
            <a:avLst/>
          </a:prstGeom>
          <a:noFill/>
          <a:ln w="12700" cap="flat" cmpd="sng" algn="ctr">
            <a:solidFill>
              <a:srgbClr val="14E067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16CE654-50A7-4856-82B5-87CDA511EE3C}"/>
              </a:ext>
            </a:extLst>
          </p:cNvPr>
          <p:cNvCxnSpPr>
            <a:cxnSpLocks/>
            <a:stCxn id="49" idx="0"/>
            <a:endCxn id="40" idx="2"/>
          </p:cNvCxnSpPr>
          <p:nvPr/>
        </p:nvCxnSpPr>
        <p:spPr bwMode="auto">
          <a:xfrm flipH="1" flipV="1">
            <a:off x="3296561" y="4844478"/>
            <a:ext cx="1276923" cy="1076699"/>
          </a:xfrm>
          <a:prstGeom prst="line">
            <a:avLst/>
          </a:prstGeom>
          <a:noFill/>
          <a:ln w="12700" cap="flat" cmpd="sng" algn="ctr">
            <a:solidFill>
              <a:srgbClr val="14E067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A2737262-C98F-492D-9961-74A5A67D69C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30" y="5925406"/>
            <a:ext cx="201106" cy="201106"/>
          </a:xfrm>
          <a:prstGeom prst="roundRect">
            <a:avLst/>
          </a:prstGeom>
          <a:ln w="6350">
            <a:solidFill>
              <a:schemeClr val="accent1"/>
            </a:solidFill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90B843E-A867-44FC-BF64-12D30B3D17C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09" y="5921177"/>
            <a:ext cx="201106" cy="201106"/>
          </a:xfrm>
          <a:prstGeom prst="roundRect">
            <a:avLst/>
          </a:prstGeom>
          <a:ln w="6350">
            <a:solidFill>
              <a:schemeClr val="accent1"/>
            </a:solidFill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D0446D7-DEFB-494C-A14E-A86B674095E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939" y="5590855"/>
            <a:ext cx="201106" cy="201106"/>
          </a:xfrm>
          <a:prstGeom prst="roundRect">
            <a:avLst/>
          </a:prstGeom>
          <a:ln w="6350">
            <a:solidFill>
              <a:schemeClr val="accent1"/>
            </a:solidFill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DA112B2-ABD9-4449-8C6B-C1817BC9EB4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788" y="5590855"/>
            <a:ext cx="201106" cy="201106"/>
          </a:xfrm>
          <a:prstGeom prst="roundRect">
            <a:avLst/>
          </a:prstGeom>
          <a:ln w="6350">
            <a:solidFill>
              <a:schemeClr val="accent1"/>
            </a:solidFill>
          </a:ln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42A9211-C86D-4662-8CF3-E82D81C0B0C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931" y="5921177"/>
            <a:ext cx="201106" cy="201106"/>
          </a:xfrm>
          <a:prstGeom prst="roundRect">
            <a:avLst/>
          </a:prstGeom>
          <a:ln w="6350">
            <a:solidFill>
              <a:schemeClr val="accent1"/>
            </a:solidFill>
          </a:ln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67B3032-F669-4644-85A5-0FE7669492D8}"/>
              </a:ext>
            </a:extLst>
          </p:cNvPr>
          <p:cNvCxnSpPr>
            <a:cxnSpLocks/>
            <a:stCxn id="51" idx="3"/>
            <a:endCxn id="40" idx="2"/>
          </p:cNvCxnSpPr>
          <p:nvPr/>
        </p:nvCxnSpPr>
        <p:spPr bwMode="auto">
          <a:xfrm flipV="1">
            <a:off x="1207035" y="4844478"/>
            <a:ext cx="2089526" cy="424285"/>
          </a:xfrm>
          <a:prstGeom prst="line">
            <a:avLst/>
          </a:prstGeom>
          <a:noFill/>
          <a:ln w="12700" cap="flat" cmpd="sng" algn="ctr">
            <a:solidFill>
              <a:srgbClr val="14E067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795F59D8-0319-4496-AB61-9A614089A03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29" y="5168210"/>
            <a:ext cx="201106" cy="201106"/>
          </a:xfrm>
          <a:prstGeom prst="roundRect">
            <a:avLst/>
          </a:prstGeom>
          <a:ln w="6350">
            <a:solidFill>
              <a:srgbClr val="FFC000"/>
            </a:solidFill>
          </a:ln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BEB41F7-6C30-479B-961A-D72A2A1C8A56}"/>
              </a:ext>
            </a:extLst>
          </p:cNvPr>
          <p:cNvCxnSpPr>
            <a:cxnSpLocks/>
            <a:stCxn id="53" idx="3"/>
            <a:endCxn id="40" idx="2"/>
          </p:cNvCxnSpPr>
          <p:nvPr/>
        </p:nvCxnSpPr>
        <p:spPr bwMode="auto">
          <a:xfrm flipV="1">
            <a:off x="1207035" y="4844478"/>
            <a:ext cx="2089526" cy="768794"/>
          </a:xfrm>
          <a:prstGeom prst="line">
            <a:avLst/>
          </a:prstGeom>
          <a:noFill/>
          <a:ln w="12700" cap="flat" cmpd="sng" algn="ctr">
            <a:solidFill>
              <a:srgbClr val="14E067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CEEA45DF-38ED-4ADF-A6D9-840F9D25BEA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29" y="5512719"/>
            <a:ext cx="201106" cy="201106"/>
          </a:xfrm>
          <a:prstGeom prst="roundRect">
            <a:avLst/>
          </a:prstGeom>
          <a:ln w="6350">
            <a:solidFill>
              <a:srgbClr val="FFC000"/>
            </a:solidFill>
          </a:ln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7A50010-E8D4-477B-A8E2-B6B787C4326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71" y="5857228"/>
            <a:ext cx="201106" cy="201106"/>
          </a:xfrm>
          <a:prstGeom prst="roundRect">
            <a:avLst/>
          </a:prstGeom>
          <a:ln w="6350">
            <a:solidFill>
              <a:srgbClr val="FFC000"/>
            </a:solidFill>
          </a:ln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51144A6-C707-4B95-BCD5-6430EBF4B0C3}"/>
              </a:ext>
            </a:extLst>
          </p:cNvPr>
          <p:cNvCxnSpPr>
            <a:cxnSpLocks/>
            <a:stCxn id="54" idx="3"/>
            <a:endCxn id="40" idx="2"/>
          </p:cNvCxnSpPr>
          <p:nvPr/>
        </p:nvCxnSpPr>
        <p:spPr bwMode="auto">
          <a:xfrm flipV="1">
            <a:off x="1205277" y="4844478"/>
            <a:ext cx="2091284" cy="1113303"/>
          </a:xfrm>
          <a:prstGeom prst="line">
            <a:avLst/>
          </a:prstGeom>
          <a:noFill/>
          <a:ln w="12700" cap="flat" cmpd="sng" algn="ctr">
            <a:solidFill>
              <a:srgbClr val="14E067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A694EA1F-240A-4966-848B-93D99181A4B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71" y="6202939"/>
            <a:ext cx="201106" cy="201106"/>
          </a:xfrm>
          <a:prstGeom prst="roundRect">
            <a:avLst/>
          </a:prstGeom>
          <a:ln w="6350">
            <a:solidFill>
              <a:srgbClr val="FFC000"/>
            </a:solidFill>
          </a:ln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E484543-5D87-4E38-AF88-9F16DB9739A3}"/>
              </a:ext>
            </a:extLst>
          </p:cNvPr>
          <p:cNvCxnSpPr>
            <a:cxnSpLocks/>
            <a:stCxn id="56" idx="3"/>
            <a:endCxn id="40" idx="2"/>
          </p:cNvCxnSpPr>
          <p:nvPr/>
        </p:nvCxnSpPr>
        <p:spPr bwMode="auto">
          <a:xfrm flipV="1">
            <a:off x="1205277" y="4844478"/>
            <a:ext cx="2091284" cy="1459014"/>
          </a:xfrm>
          <a:prstGeom prst="line">
            <a:avLst/>
          </a:prstGeom>
          <a:noFill/>
          <a:ln w="12700" cap="flat" cmpd="sng" algn="ctr">
            <a:solidFill>
              <a:srgbClr val="14E067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4B97454-6126-4B06-B4DF-3E68FF13A421}"/>
              </a:ext>
            </a:extLst>
          </p:cNvPr>
          <p:cNvCxnSpPr>
            <a:cxnSpLocks/>
            <a:stCxn id="59" idx="1"/>
            <a:endCxn id="27" idx="2"/>
          </p:cNvCxnSpPr>
          <p:nvPr/>
        </p:nvCxnSpPr>
        <p:spPr bwMode="auto">
          <a:xfrm flipH="1" flipV="1">
            <a:off x="8978406" y="4840884"/>
            <a:ext cx="1997512" cy="1462453"/>
          </a:xfrm>
          <a:prstGeom prst="line">
            <a:avLst/>
          </a:prstGeom>
          <a:noFill/>
          <a:ln w="12700" cap="flat" cmpd="sng" algn="ctr">
            <a:solidFill>
              <a:srgbClr val="14E067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pic>
        <p:nvPicPr>
          <p:cNvPr id="59" name="Picture 58">
            <a:extLst>
              <a:ext uri="{FF2B5EF4-FFF2-40B4-BE49-F238E27FC236}">
                <a16:creationId xmlns:a16="http://schemas.microsoft.com/office/drawing/2014/main" id="{F75A0CCA-D3F9-4AC7-B93B-5AA2D1FDB0D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918" y="6202784"/>
            <a:ext cx="201106" cy="201106"/>
          </a:xfrm>
          <a:prstGeom prst="roundRect">
            <a:avLst/>
          </a:prstGeom>
          <a:ln w="6350">
            <a:solidFill>
              <a:srgbClr val="FFC000"/>
            </a:solidFill>
          </a:ln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07DA4CB-603F-4C47-A81A-C5107422951A}"/>
              </a:ext>
            </a:extLst>
          </p:cNvPr>
          <p:cNvCxnSpPr>
            <a:cxnSpLocks/>
            <a:stCxn id="61" idx="1"/>
            <a:endCxn id="27" idx="2"/>
          </p:cNvCxnSpPr>
          <p:nvPr/>
        </p:nvCxnSpPr>
        <p:spPr bwMode="auto">
          <a:xfrm flipH="1" flipV="1">
            <a:off x="8978406" y="4840884"/>
            <a:ext cx="1997512" cy="1116897"/>
          </a:xfrm>
          <a:prstGeom prst="line">
            <a:avLst/>
          </a:prstGeom>
          <a:noFill/>
          <a:ln w="12700" cap="flat" cmpd="sng" algn="ctr">
            <a:solidFill>
              <a:srgbClr val="14E067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pic>
        <p:nvPicPr>
          <p:cNvPr id="61" name="Picture 60">
            <a:extLst>
              <a:ext uri="{FF2B5EF4-FFF2-40B4-BE49-F238E27FC236}">
                <a16:creationId xmlns:a16="http://schemas.microsoft.com/office/drawing/2014/main" id="{21E2E18F-D0F5-4A6E-BA00-BC3E6F69A98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918" y="5857228"/>
            <a:ext cx="201106" cy="201106"/>
          </a:xfrm>
          <a:prstGeom prst="roundRect">
            <a:avLst/>
          </a:prstGeom>
          <a:ln w="6350">
            <a:solidFill>
              <a:srgbClr val="FFC000"/>
            </a:solidFill>
          </a:ln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E6D76B89-02EC-4721-8991-6318FA38FE2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918" y="5508018"/>
            <a:ext cx="201106" cy="201106"/>
          </a:xfrm>
          <a:prstGeom prst="roundRect">
            <a:avLst/>
          </a:prstGeom>
          <a:ln w="6350">
            <a:solidFill>
              <a:srgbClr val="FFC000"/>
            </a:solidFill>
          </a:ln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129886B-1CE9-4A5C-A4D9-F7A5AD5454E3}"/>
              </a:ext>
            </a:extLst>
          </p:cNvPr>
          <p:cNvCxnSpPr>
            <a:cxnSpLocks/>
            <a:stCxn id="62" idx="1"/>
            <a:endCxn id="27" idx="2"/>
          </p:cNvCxnSpPr>
          <p:nvPr/>
        </p:nvCxnSpPr>
        <p:spPr bwMode="auto">
          <a:xfrm flipH="1" flipV="1">
            <a:off x="8978406" y="4840884"/>
            <a:ext cx="1997512" cy="767687"/>
          </a:xfrm>
          <a:prstGeom prst="line">
            <a:avLst/>
          </a:prstGeom>
          <a:noFill/>
          <a:ln w="12700" cap="flat" cmpd="sng" algn="ctr">
            <a:solidFill>
              <a:srgbClr val="14E067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pic>
        <p:nvPicPr>
          <p:cNvPr id="64" name="Picture 63">
            <a:extLst>
              <a:ext uri="{FF2B5EF4-FFF2-40B4-BE49-F238E27FC236}">
                <a16:creationId xmlns:a16="http://schemas.microsoft.com/office/drawing/2014/main" id="{8B002CA4-4589-46D3-9DE6-BE7EE9B8C8E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918" y="5173668"/>
            <a:ext cx="201106" cy="201106"/>
          </a:xfrm>
          <a:prstGeom prst="roundRect">
            <a:avLst/>
          </a:prstGeom>
          <a:ln w="6350">
            <a:solidFill>
              <a:srgbClr val="FFC000"/>
            </a:solidFill>
          </a:ln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19A28D2-DEF9-4F92-83AD-9FECFEAD3C4C}"/>
              </a:ext>
            </a:extLst>
          </p:cNvPr>
          <p:cNvCxnSpPr>
            <a:cxnSpLocks/>
            <a:stCxn id="64" idx="1"/>
            <a:endCxn id="27" idx="2"/>
          </p:cNvCxnSpPr>
          <p:nvPr/>
        </p:nvCxnSpPr>
        <p:spPr bwMode="auto">
          <a:xfrm flipH="1" flipV="1">
            <a:off x="8978406" y="4840884"/>
            <a:ext cx="1997512" cy="433337"/>
          </a:xfrm>
          <a:prstGeom prst="line">
            <a:avLst/>
          </a:prstGeom>
          <a:noFill/>
          <a:ln w="12700" cap="flat" cmpd="sng" algn="ctr">
            <a:solidFill>
              <a:srgbClr val="14E067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AC2E5B22-CD2E-4876-B33E-1F9EE77E48B0}"/>
              </a:ext>
            </a:extLst>
          </p:cNvPr>
          <p:cNvSpPr txBox="1"/>
          <p:nvPr/>
        </p:nvSpPr>
        <p:spPr>
          <a:xfrm>
            <a:off x="5030059" y="3535377"/>
            <a:ext cx="2264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0D0D3D"/>
                </a:solidFill>
              </a:rPr>
              <a:t>LTE / Wi-Fi / Ethernet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D0DEC89-3DEF-463F-8F5C-A2E969D9D81D}"/>
              </a:ext>
            </a:extLst>
          </p:cNvPr>
          <p:cNvSpPr txBox="1"/>
          <p:nvPr/>
        </p:nvSpPr>
        <p:spPr>
          <a:xfrm>
            <a:off x="5641074" y="5280737"/>
            <a:ext cx="1042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0D0D3D"/>
                </a:solidFill>
              </a:rPr>
              <a:t>Evernet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0E918844-B654-43D9-B514-1F1FAF11AA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7215" y="1323777"/>
            <a:ext cx="497897" cy="497897"/>
          </a:xfrm>
          <a:prstGeom prst="round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243519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72052-1771-420B-9B57-DA0996B81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147"/>
            <a:ext cx="4182876" cy="535531"/>
          </a:xfrm>
        </p:spPr>
        <p:txBody>
          <a:bodyPr/>
          <a:lstStyle/>
          <a:p>
            <a:r>
              <a:rPr lang="en-US" dirty="0" smtClean="0"/>
              <a:t>Hill AFB Steam Traps</a:t>
            </a:r>
            <a:endParaRPr lang="en-US" dirty="0"/>
          </a:p>
        </p:txBody>
      </p:sp>
      <p:sp>
        <p:nvSpPr>
          <p:cNvPr id="39" name="Rectangle: Rounded Corners 14">
            <a:extLst>
              <a:ext uri="{FF2B5EF4-FFF2-40B4-BE49-F238E27FC236}">
                <a16:creationId xmlns:a16="http://schemas.microsoft.com/office/drawing/2014/main" id="{AEA8763C-7E3F-4D3B-86D1-7B54F6D362D8}"/>
              </a:ext>
            </a:extLst>
          </p:cNvPr>
          <p:cNvSpPr/>
          <p:nvPr/>
        </p:nvSpPr>
        <p:spPr>
          <a:xfrm>
            <a:off x="3890872" y="1287701"/>
            <a:ext cx="2950195" cy="808500"/>
          </a:xfrm>
          <a:prstGeom prst="roundRect">
            <a:avLst>
              <a:gd name="adj" fmla="val 8329"/>
            </a:avLst>
          </a:prstGeom>
          <a:solidFill>
            <a:srgbClr val="0D0D3D"/>
          </a:solidFill>
          <a:ln w="57150" cmpd="sng">
            <a:solidFill>
              <a:srgbClr val="0D0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sz="2400" dirty="0" smtClean="0">
                <a:solidFill>
                  <a:srgbClr val="14E067"/>
                </a:solidFill>
              </a:rPr>
              <a:t>~4,000 Steam Traps</a:t>
            </a:r>
          </a:p>
          <a:p>
            <a:pPr algn="ctr">
              <a:spcAft>
                <a:spcPts val="300"/>
              </a:spcAft>
            </a:pPr>
            <a:r>
              <a:rPr lang="en-US" sz="1600" dirty="0" smtClean="0">
                <a:solidFill>
                  <a:srgbClr val="14E067"/>
                </a:solidFill>
              </a:rPr>
              <a:t>CY21</a:t>
            </a:r>
            <a:endParaRPr lang="en-US" sz="1600" dirty="0">
              <a:solidFill>
                <a:srgbClr val="14E067"/>
              </a:solidFill>
            </a:endParaRPr>
          </a:p>
        </p:txBody>
      </p:sp>
      <p:sp>
        <p:nvSpPr>
          <p:cNvPr id="49" name="Rectangle: Rounded Corners 14">
            <a:extLst>
              <a:ext uri="{FF2B5EF4-FFF2-40B4-BE49-F238E27FC236}">
                <a16:creationId xmlns:a16="http://schemas.microsoft.com/office/drawing/2014/main" id="{AEA8763C-7E3F-4D3B-86D1-7B54F6D362D8}"/>
              </a:ext>
            </a:extLst>
          </p:cNvPr>
          <p:cNvSpPr/>
          <p:nvPr/>
        </p:nvSpPr>
        <p:spPr>
          <a:xfrm>
            <a:off x="1782573" y="2999290"/>
            <a:ext cx="3238503" cy="742259"/>
          </a:xfrm>
          <a:prstGeom prst="roundRect">
            <a:avLst>
              <a:gd name="adj" fmla="val 8329"/>
            </a:avLst>
          </a:prstGeom>
          <a:solidFill>
            <a:srgbClr val="0D0D3D"/>
          </a:solidFill>
          <a:ln w="57150" cmpd="sng">
            <a:solidFill>
              <a:srgbClr val="0D0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sz="2400" dirty="0" smtClean="0">
                <a:solidFill>
                  <a:srgbClr val="14E067"/>
                </a:solidFill>
              </a:rPr>
              <a:t>Ameresco Maint.</a:t>
            </a:r>
          </a:p>
          <a:p>
            <a:pPr algn="ctr">
              <a:spcAft>
                <a:spcPts val="300"/>
              </a:spcAft>
            </a:pPr>
            <a:r>
              <a:rPr lang="en-US" sz="2400" dirty="0" smtClean="0">
                <a:solidFill>
                  <a:srgbClr val="14E067"/>
                </a:solidFill>
              </a:rPr>
              <a:t>3,200</a:t>
            </a:r>
            <a:endParaRPr lang="en-US" sz="2400" dirty="0">
              <a:solidFill>
                <a:srgbClr val="14E067"/>
              </a:solidFill>
            </a:endParaRPr>
          </a:p>
        </p:txBody>
      </p:sp>
      <p:sp>
        <p:nvSpPr>
          <p:cNvPr id="50" name="Rectangle: Rounded Corners 14">
            <a:extLst>
              <a:ext uri="{FF2B5EF4-FFF2-40B4-BE49-F238E27FC236}">
                <a16:creationId xmlns:a16="http://schemas.microsoft.com/office/drawing/2014/main" id="{AEA8763C-7E3F-4D3B-86D1-7B54F6D362D8}"/>
              </a:ext>
            </a:extLst>
          </p:cNvPr>
          <p:cNvSpPr/>
          <p:nvPr/>
        </p:nvSpPr>
        <p:spPr>
          <a:xfrm>
            <a:off x="5931339" y="3049675"/>
            <a:ext cx="3204195" cy="691874"/>
          </a:xfrm>
          <a:prstGeom prst="roundRect">
            <a:avLst>
              <a:gd name="adj" fmla="val 8329"/>
            </a:avLst>
          </a:prstGeom>
          <a:solidFill>
            <a:srgbClr val="0D0D3D"/>
          </a:solidFill>
          <a:ln w="57150" cmpd="sng">
            <a:solidFill>
              <a:srgbClr val="0D0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sz="2400" dirty="0" smtClean="0">
                <a:solidFill>
                  <a:srgbClr val="14E067"/>
                </a:solidFill>
              </a:rPr>
              <a:t>~CE Maint.</a:t>
            </a:r>
          </a:p>
          <a:p>
            <a:pPr algn="ctr">
              <a:spcAft>
                <a:spcPts val="300"/>
              </a:spcAft>
            </a:pPr>
            <a:r>
              <a:rPr lang="en-US" sz="2400" dirty="0" smtClean="0">
                <a:solidFill>
                  <a:srgbClr val="14E067"/>
                </a:solidFill>
              </a:rPr>
              <a:t>800</a:t>
            </a:r>
            <a:endParaRPr lang="en-US" sz="2400" dirty="0">
              <a:solidFill>
                <a:srgbClr val="14E067"/>
              </a:solidFill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2B17D50-CF6D-4B9A-B6AE-3A501AE79337}"/>
              </a:ext>
            </a:extLst>
          </p:cNvPr>
          <p:cNvCxnSpPr>
            <a:cxnSpLocks/>
          </p:cNvCxnSpPr>
          <p:nvPr/>
        </p:nvCxnSpPr>
        <p:spPr bwMode="auto">
          <a:xfrm flipV="1">
            <a:off x="3373192" y="2110979"/>
            <a:ext cx="1953121" cy="867360"/>
          </a:xfrm>
          <a:prstGeom prst="line">
            <a:avLst/>
          </a:prstGeom>
          <a:noFill/>
          <a:ln w="12700" cap="flat" cmpd="sng" algn="ctr">
            <a:solidFill>
              <a:srgbClr val="14E067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2B17D50-CF6D-4B9A-B6AE-3A501AE7933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578485" y="2129214"/>
            <a:ext cx="2053264" cy="870076"/>
          </a:xfrm>
          <a:prstGeom prst="line">
            <a:avLst/>
          </a:prstGeom>
          <a:noFill/>
          <a:ln w="12700" cap="flat" cmpd="sng" algn="ctr">
            <a:solidFill>
              <a:srgbClr val="14E067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9AFDD386-6276-436D-87CC-76B8FAA9AD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42487"/>
              </p:ext>
            </p:extLst>
          </p:nvPr>
        </p:nvGraphicFramePr>
        <p:xfrm>
          <a:off x="3517126" y="4197137"/>
          <a:ext cx="4349620" cy="2060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978">
                  <a:extLst>
                    <a:ext uri="{9D8B030D-6E8A-4147-A177-3AD203B41FA5}">
                      <a16:colId xmlns:a16="http://schemas.microsoft.com/office/drawing/2014/main" val="3466610530"/>
                    </a:ext>
                  </a:extLst>
                </a:gridCol>
                <a:gridCol w="2200642">
                  <a:extLst>
                    <a:ext uri="{9D8B030D-6E8A-4147-A177-3AD203B41FA5}">
                      <a16:colId xmlns:a16="http://schemas.microsoft.com/office/drawing/2014/main" val="2487809778"/>
                    </a:ext>
                  </a:extLst>
                </a:gridCol>
              </a:tblGrid>
              <a:tr h="32917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Failed Traps Yearly </a:t>
                      </a:r>
                      <a:r>
                        <a:rPr lang="en-US" sz="1600" dirty="0" smtClean="0"/>
                        <a:t>(1583</a:t>
                      </a:r>
                      <a:r>
                        <a:rPr lang="en-US" sz="1600" baseline="0" dirty="0" smtClean="0"/>
                        <a:t> tested)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37424"/>
                  </a:ext>
                </a:extLst>
              </a:tr>
              <a:tr h="32917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/>
                        <a:t>2021</a:t>
                      </a:r>
                      <a:endParaRPr lang="en-US" sz="1600" b="1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261261"/>
                  </a:ext>
                </a:extLst>
              </a:tr>
              <a:tr h="32917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Drip</a:t>
                      </a:r>
                      <a:r>
                        <a:rPr lang="en-US" sz="1600" b="1" baseline="0" dirty="0" smtClean="0"/>
                        <a:t> Legs Traps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Building</a:t>
                      </a:r>
                      <a:r>
                        <a:rPr lang="en-US" sz="1600" b="1" baseline="0" dirty="0" smtClean="0"/>
                        <a:t> Traps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109611"/>
                  </a:ext>
                </a:extLst>
              </a:tr>
              <a:tr h="32917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400</a:t>
                      </a:r>
                      <a:endParaRPr lang="en-US" sz="1600" b="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3.5%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0750805"/>
                  </a:ext>
                </a:extLst>
              </a:tr>
              <a:tr h="32917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9%</a:t>
                      </a:r>
                      <a:endParaRPr lang="en-US" sz="1600" b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867560"/>
                  </a:ext>
                </a:extLst>
              </a:tr>
              <a:tr h="32917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$10,763/Month Loss</a:t>
                      </a:r>
                      <a:endParaRPr lang="en-US" sz="14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885590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318368" y="5270796"/>
            <a:ext cx="759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1183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5782734" y="5949780"/>
            <a:ext cx="2084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$</a:t>
            </a:r>
            <a:r>
              <a:rPr lang="en-US" sz="1400" b="1" dirty="0" smtClean="0"/>
              <a:t>14,355/Month Loss</a:t>
            </a:r>
            <a:endParaRPr lang="en-US" sz="1400" b="1" dirty="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2B17D50-CF6D-4B9A-B6AE-3A501AE79337}"/>
              </a:ext>
            </a:extLst>
          </p:cNvPr>
          <p:cNvCxnSpPr>
            <a:cxnSpLocks/>
            <a:stCxn id="53" idx="0"/>
          </p:cNvCxnSpPr>
          <p:nvPr/>
        </p:nvCxnSpPr>
        <p:spPr bwMode="auto">
          <a:xfrm flipH="1" flipV="1">
            <a:off x="3373192" y="3762500"/>
            <a:ext cx="2318744" cy="434637"/>
          </a:xfrm>
          <a:prstGeom prst="line">
            <a:avLst/>
          </a:prstGeom>
          <a:noFill/>
          <a:ln w="12700" cap="flat" cmpd="sng" algn="ctr">
            <a:solidFill>
              <a:srgbClr val="14E067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9629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72052-1771-420B-9B57-DA0996B81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147"/>
            <a:ext cx="6545703" cy="535531"/>
          </a:xfrm>
        </p:spPr>
        <p:txBody>
          <a:bodyPr/>
          <a:lstStyle/>
          <a:p>
            <a:r>
              <a:rPr lang="en-US" dirty="0" smtClean="0"/>
              <a:t>Hill AFB Steam Traps - Everactive</a:t>
            </a:r>
            <a:endParaRPr lang="en-US" dirty="0"/>
          </a:p>
        </p:txBody>
      </p:sp>
      <p:sp>
        <p:nvSpPr>
          <p:cNvPr id="39" name="Rectangle: Rounded Corners 14">
            <a:extLst>
              <a:ext uri="{FF2B5EF4-FFF2-40B4-BE49-F238E27FC236}">
                <a16:creationId xmlns:a16="http://schemas.microsoft.com/office/drawing/2014/main" id="{AEA8763C-7E3F-4D3B-86D1-7B54F6D362D8}"/>
              </a:ext>
            </a:extLst>
          </p:cNvPr>
          <p:cNvSpPr/>
          <p:nvPr/>
        </p:nvSpPr>
        <p:spPr>
          <a:xfrm>
            <a:off x="3890872" y="1287701"/>
            <a:ext cx="2950195" cy="808500"/>
          </a:xfrm>
          <a:prstGeom prst="roundRect">
            <a:avLst>
              <a:gd name="adj" fmla="val 8329"/>
            </a:avLst>
          </a:prstGeom>
          <a:solidFill>
            <a:srgbClr val="0D0D3D"/>
          </a:solidFill>
          <a:ln w="57150" cmpd="sng">
            <a:solidFill>
              <a:srgbClr val="0D0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sz="2400" dirty="0" smtClean="0">
                <a:solidFill>
                  <a:srgbClr val="14E067"/>
                </a:solidFill>
              </a:rPr>
              <a:t>~600 Steam Traps</a:t>
            </a:r>
          </a:p>
          <a:p>
            <a:pPr algn="ctr">
              <a:spcAft>
                <a:spcPts val="300"/>
              </a:spcAft>
            </a:pPr>
            <a:r>
              <a:rPr lang="en-US" sz="1600" dirty="0" smtClean="0">
                <a:solidFill>
                  <a:srgbClr val="14E067"/>
                </a:solidFill>
              </a:rPr>
              <a:t>CY21</a:t>
            </a:r>
            <a:endParaRPr lang="en-US" sz="1600" dirty="0">
              <a:solidFill>
                <a:srgbClr val="14E067"/>
              </a:solidFill>
            </a:endParaRPr>
          </a:p>
        </p:txBody>
      </p:sp>
      <p:sp>
        <p:nvSpPr>
          <p:cNvPr id="49" name="Rectangle: Rounded Corners 14">
            <a:extLst>
              <a:ext uri="{FF2B5EF4-FFF2-40B4-BE49-F238E27FC236}">
                <a16:creationId xmlns:a16="http://schemas.microsoft.com/office/drawing/2014/main" id="{AEA8763C-7E3F-4D3B-86D1-7B54F6D362D8}"/>
              </a:ext>
            </a:extLst>
          </p:cNvPr>
          <p:cNvSpPr/>
          <p:nvPr/>
        </p:nvSpPr>
        <p:spPr>
          <a:xfrm>
            <a:off x="3746495" y="2983139"/>
            <a:ext cx="3238503" cy="742259"/>
          </a:xfrm>
          <a:prstGeom prst="roundRect">
            <a:avLst>
              <a:gd name="adj" fmla="val 8329"/>
            </a:avLst>
          </a:prstGeom>
          <a:solidFill>
            <a:srgbClr val="0D0D3D"/>
          </a:solidFill>
          <a:ln w="57150" cmpd="sng">
            <a:solidFill>
              <a:srgbClr val="0D0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sz="2400" dirty="0" smtClean="0">
                <a:solidFill>
                  <a:srgbClr val="14E067"/>
                </a:solidFill>
              </a:rPr>
              <a:t>Everactive</a:t>
            </a:r>
          </a:p>
          <a:p>
            <a:pPr algn="ctr">
              <a:spcAft>
                <a:spcPts val="300"/>
              </a:spcAft>
            </a:pPr>
            <a:r>
              <a:rPr lang="en-US" sz="2400" dirty="0" smtClean="0">
                <a:solidFill>
                  <a:srgbClr val="14E067"/>
                </a:solidFill>
              </a:rPr>
              <a:t>400 Active</a:t>
            </a:r>
            <a:endParaRPr lang="en-US" sz="2400" dirty="0">
              <a:solidFill>
                <a:srgbClr val="14E067"/>
              </a:solidFill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2B17D50-CF6D-4B9A-B6AE-3A501AE79337}"/>
              </a:ext>
            </a:extLst>
          </p:cNvPr>
          <p:cNvCxnSpPr>
            <a:cxnSpLocks/>
            <a:stCxn id="49" idx="0"/>
          </p:cNvCxnSpPr>
          <p:nvPr/>
        </p:nvCxnSpPr>
        <p:spPr bwMode="auto">
          <a:xfrm flipV="1">
            <a:off x="5365747" y="2129214"/>
            <a:ext cx="10586" cy="853925"/>
          </a:xfrm>
          <a:prstGeom prst="line">
            <a:avLst/>
          </a:prstGeom>
          <a:noFill/>
          <a:ln w="12700" cap="flat" cmpd="sng" algn="ctr">
            <a:solidFill>
              <a:srgbClr val="14E067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9AFDD386-6276-436D-87CC-76B8FAA9AD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462244"/>
              </p:ext>
            </p:extLst>
          </p:nvPr>
        </p:nvGraphicFramePr>
        <p:xfrm>
          <a:off x="3276099" y="4165173"/>
          <a:ext cx="4200468" cy="2048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88">
                  <a:extLst>
                    <a:ext uri="{9D8B030D-6E8A-4147-A177-3AD203B41FA5}">
                      <a16:colId xmlns:a16="http://schemas.microsoft.com/office/drawing/2014/main" val="34666105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87809778"/>
                    </a:ext>
                  </a:extLst>
                </a:gridCol>
              </a:tblGrid>
              <a:tr h="38927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Failed Traps</a:t>
                      </a:r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37424"/>
                  </a:ext>
                </a:extLst>
              </a:tr>
              <a:tr h="32939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/>
                        <a:t>Reported </a:t>
                      </a:r>
                      <a:r>
                        <a:rPr lang="en-US" sz="1600" b="1" i="1" dirty="0"/>
                        <a:t>– </a:t>
                      </a:r>
                      <a:r>
                        <a:rPr lang="en-US" sz="1600" b="1" i="1" dirty="0" smtClean="0"/>
                        <a:t>CY 2021</a:t>
                      </a:r>
                      <a:endParaRPr lang="en-US" sz="1600" b="1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261261"/>
                  </a:ext>
                </a:extLst>
              </a:tr>
              <a:tr h="329390"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/>
                        <a:t>Operating Traps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109611"/>
                  </a:ext>
                </a:extLst>
              </a:tr>
              <a:tr h="32338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Monitored</a:t>
                      </a:r>
                      <a:r>
                        <a:rPr lang="en-US" sz="1400" b="0" baseline="0" dirty="0" smtClean="0"/>
                        <a:t> - </a:t>
                      </a:r>
                      <a:r>
                        <a:rPr lang="en-US" sz="1400" b="0" dirty="0" smtClean="0"/>
                        <a:t>400</a:t>
                      </a:r>
                      <a:endParaRPr lang="en-US" sz="1600" b="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400" b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0750805"/>
                  </a:ext>
                </a:extLst>
              </a:tr>
              <a:tr h="32939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Failed Traps - 4% (16)</a:t>
                      </a:r>
                      <a:endParaRPr lang="en-US" sz="1600" b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867560"/>
                  </a:ext>
                </a:extLst>
              </a:tr>
              <a:tr h="3233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Realized</a:t>
                      </a:r>
                      <a:r>
                        <a:rPr lang="en-US" sz="1400" b="1" baseline="0" dirty="0" smtClean="0"/>
                        <a:t> Savings - $164K</a:t>
                      </a:r>
                      <a:endParaRPr lang="en-US" sz="14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885590"/>
                  </a:ext>
                </a:extLst>
              </a:tr>
            </a:tbl>
          </a:graphicData>
        </a:graphic>
      </p:graphicFrame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2B17D50-CF6D-4B9A-B6AE-3A501AE79337}"/>
              </a:ext>
            </a:extLst>
          </p:cNvPr>
          <p:cNvCxnSpPr>
            <a:cxnSpLocks/>
            <a:stCxn id="53" idx="0"/>
          </p:cNvCxnSpPr>
          <p:nvPr/>
        </p:nvCxnSpPr>
        <p:spPr bwMode="auto">
          <a:xfrm flipV="1">
            <a:off x="5376333" y="3681868"/>
            <a:ext cx="0" cy="483305"/>
          </a:xfrm>
          <a:prstGeom prst="line">
            <a:avLst/>
          </a:prstGeom>
          <a:noFill/>
          <a:ln w="12700" cap="flat" cmpd="sng" algn="ctr">
            <a:solidFill>
              <a:srgbClr val="14E067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DAE9E9-5E38-47BF-82B9-F1A019A7FD32}"/>
              </a:ext>
            </a:extLst>
          </p:cNvPr>
          <p:cNvGrpSpPr/>
          <p:nvPr/>
        </p:nvGrpSpPr>
        <p:grpSpPr>
          <a:xfrm>
            <a:off x="7587745" y="1287701"/>
            <a:ext cx="3867655" cy="1785699"/>
            <a:chOff x="1000695" y="2057400"/>
            <a:chExt cx="5612487" cy="2327487"/>
          </a:xfrm>
        </p:grpSpPr>
        <p:pic>
          <p:nvPicPr>
            <p:cNvPr id="22" name="Picture 21" descr="A close up of a machine&#10;&#10;Description automatically generated">
              <a:extLst>
                <a:ext uri="{FF2B5EF4-FFF2-40B4-BE49-F238E27FC236}">
                  <a16:creationId xmlns:a16="http://schemas.microsoft.com/office/drawing/2014/main" id="{C513AF4D-5A0A-44B1-900A-530DF61AC4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8" t="23333" r="1" b="24488"/>
            <a:stretch/>
          </p:blipFill>
          <p:spPr>
            <a:xfrm>
              <a:off x="1000695" y="2057400"/>
              <a:ext cx="5612487" cy="2327487"/>
            </a:xfrm>
            <a:prstGeom prst="roundRect">
              <a:avLst>
                <a:gd name="adj" fmla="val 16667"/>
              </a:avLst>
            </a:prstGeom>
            <a:ln w="57150" cmpd="tri">
              <a:noFill/>
              <a:miter lim="800000"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/>
              <a:contourClr>
                <a:srgbClr val="969696"/>
              </a:contourClr>
            </a:sp3d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125B0E7-C923-46CD-817C-60A1F02C97EE}"/>
                </a:ext>
              </a:extLst>
            </p:cNvPr>
            <p:cNvSpPr txBox="1"/>
            <p:nvPr/>
          </p:nvSpPr>
          <p:spPr>
            <a:xfrm>
              <a:off x="3762767" y="2098455"/>
              <a:ext cx="1374841" cy="399450"/>
            </a:xfrm>
            <a:prstGeom prst="wedgeRoundRectCallout">
              <a:avLst>
                <a:gd name="adj1" fmla="val 85555"/>
                <a:gd name="adj2" fmla="val 58692"/>
                <a:gd name="adj3" fmla="val 16667"/>
              </a:avLst>
            </a:prstGeom>
            <a:solidFill>
              <a:srgbClr val="0D0D3D"/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Eversensor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F1754DA-B3BE-402A-A4E1-EE8B5A0BC8B6}"/>
                </a:ext>
              </a:extLst>
            </p:cNvPr>
            <p:cNvSpPr txBox="1"/>
            <p:nvPr/>
          </p:nvSpPr>
          <p:spPr>
            <a:xfrm>
              <a:off x="1941177" y="3904317"/>
              <a:ext cx="1393907" cy="399450"/>
            </a:xfrm>
            <a:prstGeom prst="wedgeRoundRectCallout">
              <a:avLst>
                <a:gd name="adj1" fmla="val -50101"/>
                <a:gd name="adj2" fmla="val -189919"/>
                <a:gd name="adj3" fmla="val 16667"/>
              </a:avLst>
            </a:prstGeom>
            <a:solidFill>
              <a:srgbClr val="0D0D3D"/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Thermistor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B49A52A-DEEF-4AFF-8418-C0AFCA8A3D68}"/>
                </a:ext>
              </a:extLst>
            </p:cNvPr>
            <p:cNvSpPr txBox="1"/>
            <p:nvPr/>
          </p:nvSpPr>
          <p:spPr>
            <a:xfrm>
              <a:off x="1205296" y="2165558"/>
              <a:ext cx="1473940" cy="399450"/>
            </a:xfrm>
            <a:prstGeom prst="wedgeRoundRectCallout">
              <a:avLst>
                <a:gd name="adj1" fmla="val 83748"/>
                <a:gd name="adj2" fmla="val 104435"/>
                <a:gd name="adj3" fmla="val 16667"/>
              </a:avLst>
            </a:prstGeom>
            <a:solidFill>
              <a:srgbClr val="0D0D3D"/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Thermistor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F647C31-56D7-46E9-A56B-F6885644B7F1}"/>
                </a:ext>
              </a:extLst>
            </p:cNvPr>
            <p:cNvSpPr txBox="1"/>
            <p:nvPr/>
          </p:nvSpPr>
          <p:spPr>
            <a:xfrm>
              <a:off x="4359269" y="3919262"/>
              <a:ext cx="778339" cy="399450"/>
            </a:xfrm>
            <a:prstGeom prst="wedgeRoundRectCallout">
              <a:avLst>
                <a:gd name="adj1" fmla="val -121698"/>
                <a:gd name="adj2" fmla="val -295275"/>
                <a:gd name="adj3" fmla="val 16667"/>
              </a:avLst>
            </a:prstGeom>
            <a:solidFill>
              <a:srgbClr val="0D0D3D"/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TEG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6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72052-1771-420B-9B57-DA0996B81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147"/>
            <a:ext cx="7158050" cy="535531"/>
          </a:xfrm>
        </p:spPr>
        <p:txBody>
          <a:bodyPr/>
          <a:lstStyle/>
          <a:p>
            <a:r>
              <a:rPr lang="en-US" dirty="0" smtClean="0"/>
              <a:t>Hill AFB Machine Health Monitoring</a:t>
            </a:r>
            <a:endParaRPr lang="en-US" dirty="0"/>
          </a:p>
        </p:txBody>
      </p:sp>
      <p:pic>
        <p:nvPicPr>
          <p:cNvPr id="38" name="Picture 37" descr="A picture containing red, table, sitting, chair&#10;&#10;Description automatically generated">
            <a:extLst>
              <a:ext uri="{FF2B5EF4-FFF2-40B4-BE49-F238E27FC236}">
                <a16:creationId xmlns:a16="http://schemas.microsoft.com/office/drawing/2014/main" id="{70FCCB90-65DB-4B84-970B-B5F0B1E175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9445" r="-674" b="-275"/>
          <a:stretch/>
        </p:blipFill>
        <p:spPr>
          <a:xfrm>
            <a:off x="486444" y="1336645"/>
            <a:ext cx="3416689" cy="1643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" name="Picture 38" descr="A large machine in a room&#10;&#10;Description automatically generated">
            <a:extLst>
              <a:ext uri="{FF2B5EF4-FFF2-40B4-BE49-F238E27FC236}">
                <a16:creationId xmlns:a16="http://schemas.microsoft.com/office/drawing/2014/main" id="{C4863678-D564-493D-A829-038605BC9B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31409" r="25763" b="1270"/>
          <a:stretch/>
        </p:blipFill>
        <p:spPr>
          <a:xfrm>
            <a:off x="706225" y="3904534"/>
            <a:ext cx="2977125" cy="2361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545824"/>
              </p:ext>
            </p:extLst>
          </p:nvPr>
        </p:nvGraphicFramePr>
        <p:xfrm>
          <a:off x="5674783" y="1117706"/>
          <a:ext cx="4942418" cy="5075104"/>
        </p:xfrm>
        <a:graphic>
          <a:graphicData uri="http://schemas.openxmlformats.org/drawingml/2006/table">
            <a:tbl>
              <a:tblPr/>
              <a:tblGrid>
                <a:gridCol w="4246397">
                  <a:extLst>
                    <a:ext uri="{9D8B030D-6E8A-4147-A177-3AD203B41FA5}">
                      <a16:colId xmlns:a16="http://schemas.microsoft.com/office/drawing/2014/main" val="1592663188"/>
                    </a:ext>
                  </a:extLst>
                </a:gridCol>
                <a:gridCol w="696021">
                  <a:extLst>
                    <a:ext uri="{9D8B030D-6E8A-4147-A177-3AD203B41FA5}">
                      <a16:colId xmlns:a16="http://schemas.microsoft.com/office/drawing/2014/main" val="1018010341"/>
                    </a:ext>
                  </a:extLst>
                </a:gridCol>
              </a:tblGrid>
              <a:tr h="51020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Bldg. 220: </a:t>
                      </a: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Critical to building processes, increase in amplitude showed sheaves needed re-alignment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FA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ü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  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FA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239282"/>
                  </a:ext>
                </a:extLst>
              </a:tr>
              <a:tr h="46865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Bldg. 505: </a:t>
                      </a:r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Increase in amplitude led to further analysis showing imminent bearing failure</a:t>
                      </a:r>
                      <a:endParaRPr lang="en-US" sz="1200" b="1" i="1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ü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  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4128692"/>
                  </a:ext>
                </a:extLst>
              </a:tr>
              <a:tr h="79264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Bldg. 505: </a:t>
                      </a:r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 Temporarily used Everactive on an oil separator to verify it's running cycle was being completed and not losing power during off shifts</a:t>
                      </a:r>
                      <a:b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</a:br>
                      <a:endParaRPr lang="en-US" sz="1200" b="1" i="1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A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 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A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781559"/>
                  </a:ext>
                </a:extLst>
              </a:tr>
              <a:tr h="70895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Bldg. 507:</a:t>
                      </a:r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 Frequently used Everactive  data to help</a:t>
                      </a:r>
                      <a:b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</a:br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investigate an intermittent issues with a new dust collector system</a:t>
                      </a:r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/>
                      </a:r>
                      <a:b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</a:br>
                      <a:endParaRPr lang="en-US" sz="1200" b="1" i="1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 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284218"/>
                  </a:ext>
                </a:extLst>
              </a:tr>
              <a:tr h="53399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Bldg. 503: </a:t>
                      </a: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Roof top air handler was missing base bolts. This is an issue we would have never seen.</a:t>
                      </a:r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/>
                      </a:r>
                      <a:b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</a:b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A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 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A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110187"/>
                  </a:ext>
                </a:extLst>
              </a:tr>
              <a:tr h="70895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Test Stands Hill AFB: </a:t>
                      </a: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For troubleshooting purposes, our</a:t>
                      </a:r>
                      <a:b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</a:b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team gathered a lot of in depth vibration data from test stands at Hill AFB</a:t>
                      </a:r>
                      <a:b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</a:b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 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7573802"/>
                  </a:ext>
                </a:extLst>
              </a:tr>
              <a:tr h="126334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Test Stands Kadena AFB: </a:t>
                      </a:r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Multiple assets at Kadena AFB- Though connectivity to the Everactive system has been intermittent due to remodeling and renovations in the</a:t>
                      </a:r>
                      <a:b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</a:br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building, we were able to install Everactive vibration sensors on more than 10 assets at Kadena AFB</a:t>
                      </a:r>
                      <a:b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</a:br>
                      <a:endParaRPr lang="en-US" sz="1200" b="1" i="1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A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A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845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37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B9C10-5EDB-4BC4-90DF-198C1CF8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147"/>
            <a:ext cx="10538460" cy="535531"/>
          </a:xfrm>
        </p:spPr>
        <p:txBody>
          <a:bodyPr/>
          <a:lstStyle/>
          <a:p>
            <a:r>
              <a:rPr lang="en-US" dirty="0">
                <a:latin typeface="+mj-lt"/>
              </a:rPr>
              <a:t>The “new normal” needs </a:t>
            </a:r>
            <a:r>
              <a:rPr lang="en-US" u="sng" dirty="0">
                <a:latin typeface="+mj-lt"/>
              </a:rPr>
              <a:t>pervasive</a:t>
            </a:r>
            <a:r>
              <a:rPr lang="en-US" dirty="0">
                <a:latin typeface="+mj-lt"/>
              </a:rPr>
              <a:t> remote monitoring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E1738EA-CEEB-403F-A996-4D6EE6FB0D30}"/>
              </a:ext>
            </a:extLst>
          </p:cNvPr>
          <p:cNvSpPr txBox="1">
            <a:spLocks/>
          </p:cNvSpPr>
          <p:nvPr/>
        </p:nvSpPr>
        <p:spPr bwMode="auto">
          <a:xfrm>
            <a:off x="838200" y="1304108"/>
            <a:ext cx="10096354" cy="462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indent="0" algn="ctr" fontAlgn="base">
              <a:spcBef>
                <a:spcPts val="300"/>
              </a:spcBef>
              <a:spcAft>
                <a:spcPct val="0"/>
              </a:spcAft>
              <a:buClr>
                <a:srgbClr val="666666"/>
              </a:buClr>
              <a:buFont typeface="Wingdings" pitchFamily="2" charset="2"/>
              <a:buNone/>
              <a:defRPr sz="3200" b="1" kern="0">
                <a:solidFill>
                  <a:srgbClr val="14E067"/>
                </a:solidFill>
                <a:latin typeface="Gilroy Black" panose="00000A00000000000000" pitchFamily="50" charset="0"/>
                <a:ea typeface="Segoe UI" charset="0"/>
                <a:cs typeface="Segoe UI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–"/>
              <a:defRPr sz="2800" b="0">
                <a:solidFill>
                  <a:srgbClr val="183A66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Char char="•"/>
              <a:defRPr sz="2400" b="0">
                <a:solidFill>
                  <a:srgbClr val="183A66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Char char="–"/>
              <a:defRPr sz="2000" b="0">
                <a:solidFill>
                  <a:srgbClr val="183A66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Char char="»"/>
              <a:defRPr sz="2000" b="0">
                <a:solidFill>
                  <a:srgbClr val="183A66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har char="»"/>
              <a:defRPr b="1"/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har char="»"/>
              <a:defRPr b="1"/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har char="»"/>
              <a:defRPr b="1"/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har char="»"/>
              <a:defRPr b="1"/>
            </a:lvl9pPr>
          </a:lstStyle>
          <a:p>
            <a:pPr algn="l">
              <a:spcBef>
                <a:spcPts val="2400"/>
              </a:spcBef>
              <a:spcAft>
                <a:spcPts val="2400"/>
              </a:spcAft>
            </a:pPr>
            <a:r>
              <a:rPr lang="en-US" sz="2800" dirty="0">
                <a:solidFill>
                  <a:srgbClr val="0D0D3D"/>
                </a:solidFill>
                <a:latin typeface="+mn-lt"/>
              </a:rPr>
              <a:t>Real-time visibility across </a:t>
            </a:r>
            <a:r>
              <a:rPr lang="en-US" sz="2800" u="sng" dirty="0">
                <a:solidFill>
                  <a:srgbClr val="0D0D3D"/>
                </a:solidFill>
                <a:latin typeface="+mn-lt"/>
              </a:rPr>
              <a:t>all</a:t>
            </a:r>
            <a:r>
              <a:rPr lang="en-US" sz="2800" dirty="0">
                <a:solidFill>
                  <a:srgbClr val="0D0D3D"/>
                </a:solidFill>
                <a:latin typeface="+mn-lt"/>
              </a:rPr>
              <a:t> assets requires: </a:t>
            </a:r>
          </a:p>
          <a:p>
            <a:pPr marL="457200" indent="-457200" algn="l">
              <a:spcBef>
                <a:spcPts val="240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2400" b="0" dirty="0">
                <a:solidFill>
                  <a:srgbClr val="0D0D3D"/>
                </a:solidFill>
                <a:latin typeface="+mn-lt"/>
              </a:rPr>
              <a:t>Continuous data streams </a:t>
            </a:r>
          </a:p>
          <a:p>
            <a:pPr marL="457200" indent="-457200" algn="l">
              <a:spcBef>
                <a:spcPts val="240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2400" b="0" dirty="0">
                <a:solidFill>
                  <a:srgbClr val="0D0D3D"/>
                </a:solidFill>
                <a:latin typeface="+mn-lt"/>
              </a:rPr>
              <a:t>Maintenance-free devices</a:t>
            </a:r>
          </a:p>
          <a:p>
            <a:pPr marL="457200" indent="-457200" algn="l">
              <a:spcBef>
                <a:spcPts val="240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2400" b="0" dirty="0">
                <a:solidFill>
                  <a:srgbClr val="0D0D3D"/>
                </a:solidFill>
                <a:latin typeface="+mn-lt"/>
              </a:rPr>
              <a:t>End-to-end solutions</a:t>
            </a:r>
          </a:p>
          <a:p>
            <a:pPr marL="457200" indent="-457200" algn="l">
              <a:spcBef>
                <a:spcPts val="240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2400" b="0" dirty="0">
                <a:solidFill>
                  <a:srgbClr val="0D0D3D"/>
                </a:solidFill>
                <a:latin typeface="+mn-lt"/>
              </a:rPr>
              <a:t>Cost-effective deployments</a:t>
            </a:r>
          </a:p>
        </p:txBody>
      </p:sp>
      <p:pic>
        <p:nvPicPr>
          <p:cNvPr id="2052" name="Picture 4" descr="Pervasive remote monitoring">
            <a:extLst>
              <a:ext uri="{FF2B5EF4-FFF2-40B4-BE49-F238E27FC236}">
                <a16:creationId xmlns:a16="http://schemas.microsoft.com/office/drawing/2014/main" id="{B56841DE-BDC6-478C-8BC0-F9FAF68E5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 bwMode="auto">
          <a:xfrm>
            <a:off x="6720995" y="2051637"/>
            <a:ext cx="4213559" cy="4213559"/>
          </a:xfrm>
          <a:prstGeom prst="ellipse">
            <a:avLst/>
          </a:prstGeom>
          <a:ln w="57150">
            <a:solidFill>
              <a:srgbClr val="14E067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98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87776-1128-4418-8D9F-2B4E6C8DC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147"/>
            <a:ext cx="9956893" cy="535531"/>
          </a:xfrm>
        </p:spPr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Everactive provides: </a:t>
            </a:r>
            <a:r>
              <a:rPr lang="en-US" dirty="0"/>
              <a:t>easy-to-install hardware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FBBC1B-869B-4375-A789-F61834782E38}"/>
              </a:ext>
            </a:extLst>
          </p:cNvPr>
          <p:cNvSpPr/>
          <p:nvPr/>
        </p:nvSpPr>
        <p:spPr>
          <a:xfrm>
            <a:off x="838201" y="1443758"/>
            <a:ext cx="3870433" cy="2461017"/>
          </a:xfrm>
          <a:prstGeom prst="roundRect">
            <a:avLst/>
          </a:prstGeom>
          <a:solidFill>
            <a:schemeClr val="bg1"/>
          </a:solidFill>
          <a:ln w="38100" cmpd="tri">
            <a:solidFill>
              <a:srgbClr val="0D0D3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9AF24C-6EE3-480E-BADE-D154463320E1}"/>
              </a:ext>
            </a:extLst>
          </p:cNvPr>
          <p:cNvSpPr/>
          <p:nvPr/>
        </p:nvSpPr>
        <p:spPr>
          <a:xfrm>
            <a:off x="5141005" y="1443758"/>
            <a:ext cx="2977131" cy="2461017"/>
          </a:xfrm>
          <a:prstGeom prst="roundRect">
            <a:avLst/>
          </a:prstGeom>
          <a:solidFill>
            <a:schemeClr val="bg1"/>
          </a:solidFill>
          <a:ln w="38100" cmpd="tri">
            <a:solidFill>
              <a:srgbClr val="0D0D3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5" name="Picture 4" descr="A picture containing building, sitting, indoor, electronics&#10;&#10;Description automatically generated">
            <a:extLst>
              <a:ext uri="{FF2B5EF4-FFF2-40B4-BE49-F238E27FC236}">
                <a16:creationId xmlns:a16="http://schemas.microsoft.com/office/drawing/2014/main" id="{1F62866A-6DDE-483F-83D3-254EC48B1D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" r="16458"/>
          <a:stretch/>
        </p:blipFill>
        <p:spPr>
          <a:xfrm>
            <a:off x="8942291" y="2268118"/>
            <a:ext cx="1916877" cy="3249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F16286-4D10-453C-BCA4-4870F6679DE9}"/>
              </a:ext>
            </a:extLst>
          </p:cNvPr>
          <p:cNvSpPr/>
          <p:nvPr/>
        </p:nvSpPr>
        <p:spPr>
          <a:xfrm>
            <a:off x="838200" y="871131"/>
            <a:ext cx="3870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Eversensor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E9F0A4-289F-4AA6-9BE3-0E00C033562F}"/>
              </a:ext>
            </a:extLst>
          </p:cNvPr>
          <p:cNvSpPr/>
          <p:nvPr/>
        </p:nvSpPr>
        <p:spPr>
          <a:xfrm>
            <a:off x="8447661" y="871131"/>
            <a:ext cx="2906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Evergateway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84B336-13F9-4EED-ABF1-8B66A9DB2419}"/>
              </a:ext>
            </a:extLst>
          </p:cNvPr>
          <p:cNvCxnSpPr>
            <a:cxnSpLocks/>
          </p:cNvCxnSpPr>
          <p:nvPr/>
        </p:nvCxnSpPr>
        <p:spPr>
          <a:xfrm flipV="1">
            <a:off x="8447661" y="1435801"/>
            <a:ext cx="0" cy="5120640"/>
          </a:xfrm>
          <a:prstGeom prst="line">
            <a:avLst/>
          </a:prstGeom>
          <a:ln w="28575">
            <a:solidFill>
              <a:srgbClr val="0D0D3D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F410FAEA-A2D6-4297-B7B9-ACE02FFB9356}"/>
              </a:ext>
            </a:extLst>
          </p:cNvPr>
          <p:cNvGrpSpPr/>
          <p:nvPr/>
        </p:nvGrpSpPr>
        <p:grpSpPr>
          <a:xfrm>
            <a:off x="950891" y="1465701"/>
            <a:ext cx="1845767" cy="2371214"/>
            <a:chOff x="1318750" y="1712956"/>
            <a:chExt cx="1845767" cy="2371214"/>
          </a:xfrm>
        </p:grpSpPr>
        <p:pic>
          <p:nvPicPr>
            <p:cNvPr id="10" name="Picture 9" descr="A close up of a device&#10;&#10;Description automatically generated">
              <a:extLst>
                <a:ext uri="{FF2B5EF4-FFF2-40B4-BE49-F238E27FC236}">
                  <a16:creationId xmlns:a16="http://schemas.microsoft.com/office/drawing/2014/main" id="{6469CA35-8FA3-4035-BDA8-7ED121A765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39" t="22540" r="40842" b="24386"/>
            <a:stretch/>
          </p:blipFill>
          <p:spPr>
            <a:xfrm>
              <a:off x="1342440" y="1800421"/>
              <a:ext cx="1822077" cy="22837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E1707E9-4BD1-4D12-9091-BCD899450B40}"/>
                </a:ext>
              </a:extLst>
            </p:cNvPr>
            <p:cNvSpPr/>
            <p:nvPr/>
          </p:nvSpPr>
          <p:spPr>
            <a:xfrm>
              <a:off x="1786008" y="1712956"/>
              <a:ext cx="96101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D0D3D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1.8’’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1FE8B07-6298-48AA-AE7C-8D201BD229BC}"/>
                </a:ext>
              </a:extLst>
            </p:cNvPr>
            <p:cNvSpPr/>
            <p:nvPr/>
          </p:nvSpPr>
          <p:spPr>
            <a:xfrm rot="16200000">
              <a:off x="587795" y="2819231"/>
              <a:ext cx="17389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D0D3D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3.2’’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6B2C165-AED0-4A56-998F-7D89D4443A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8544" y="1976393"/>
              <a:ext cx="0" cy="250992"/>
            </a:xfrm>
            <a:prstGeom prst="line">
              <a:avLst/>
            </a:prstGeom>
            <a:ln w="1905">
              <a:solidFill>
                <a:srgbClr val="0D0D3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4D2ADC2-370F-4D17-A63E-0C40940105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43297" y="1976393"/>
              <a:ext cx="0" cy="246888"/>
            </a:xfrm>
            <a:prstGeom prst="line">
              <a:avLst/>
            </a:prstGeom>
            <a:ln w="1905">
              <a:solidFill>
                <a:srgbClr val="0D0D3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BB8205-3DA3-4751-8318-DC577015B8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8544" y="1976393"/>
              <a:ext cx="964753" cy="0"/>
            </a:xfrm>
            <a:prstGeom prst="line">
              <a:avLst/>
            </a:prstGeom>
            <a:ln w="1905">
              <a:solidFill>
                <a:srgbClr val="0D0D3D"/>
              </a:solidFill>
              <a:prstDash val="dash"/>
              <a:headEnd type="diamond" w="sm" len="sm"/>
              <a:tail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FD4502C-2DC5-4F97-B012-B03B8255B7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12204" y="2076551"/>
              <a:ext cx="291266" cy="3"/>
            </a:xfrm>
            <a:prstGeom prst="line">
              <a:avLst/>
            </a:prstGeom>
            <a:ln w="1905">
              <a:solidFill>
                <a:srgbClr val="0D0D3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38CF230-CA02-45C4-9164-17AD95D5CC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07199" y="2076553"/>
              <a:ext cx="1276" cy="1762003"/>
            </a:xfrm>
            <a:prstGeom prst="line">
              <a:avLst/>
            </a:prstGeom>
            <a:ln w="1905">
              <a:solidFill>
                <a:srgbClr val="0D0D3D"/>
              </a:solidFill>
              <a:prstDash val="dash"/>
              <a:headEnd type="diamond" w="sm" len="sm"/>
              <a:tail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3AE3F2E-9996-4C65-B468-23FC99F89B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12204" y="3838556"/>
              <a:ext cx="291266" cy="3"/>
            </a:xfrm>
            <a:prstGeom prst="line">
              <a:avLst/>
            </a:prstGeom>
            <a:ln w="1905">
              <a:solidFill>
                <a:srgbClr val="0D0D3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8A64242-82B0-42A8-90B3-2494B7E64485}"/>
              </a:ext>
            </a:extLst>
          </p:cNvPr>
          <p:cNvGrpSpPr/>
          <p:nvPr/>
        </p:nvGrpSpPr>
        <p:grpSpPr>
          <a:xfrm>
            <a:off x="2583361" y="1559080"/>
            <a:ext cx="1982369" cy="2159349"/>
            <a:chOff x="3529286" y="1787677"/>
            <a:chExt cx="1982369" cy="2159349"/>
          </a:xfrm>
        </p:grpSpPr>
        <p:pic>
          <p:nvPicPr>
            <p:cNvPr id="20" name="Picture 19" descr="A close up of a logo&#10;&#10;Description automatically generated">
              <a:extLst>
                <a:ext uri="{FF2B5EF4-FFF2-40B4-BE49-F238E27FC236}">
                  <a16:creationId xmlns:a16="http://schemas.microsoft.com/office/drawing/2014/main" id="{4DE247EF-18E3-4A25-8F44-1BC5CBD77D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30" t="6481" r="31813" b="16043"/>
            <a:stretch/>
          </p:blipFill>
          <p:spPr>
            <a:xfrm flipH="1">
              <a:off x="3529286" y="1787677"/>
              <a:ext cx="1982369" cy="21406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04F34E3-4A5D-40C9-896D-BD12F78C3E4F}"/>
                </a:ext>
              </a:extLst>
            </p:cNvPr>
            <p:cNvSpPr/>
            <p:nvPr/>
          </p:nvSpPr>
          <p:spPr>
            <a:xfrm rot="19358447">
              <a:off x="4594143" y="3670027"/>
              <a:ext cx="70783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D0D3D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2.1’’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7FA21A3-D706-42DA-AFB5-33F9CCBADC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37984" y="3808528"/>
              <a:ext cx="104169" cy="117584"/>
            </a:xfrm>
            <a:prstGeom prst="line">
              <a:avLst/>
            </a:prstGeom>
            <a:ln w="1905">
              <a:solidFill>
                <a:srgbClr val="0D0D3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5DBBAFE-DBF4-40C8-87B7-BAF7C340DD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4123" y="3400493"/>
              <a:ext cx="71039" cy="83188"/>
            </a:xfrm>
            <a:prstGeom prst="line">
              <a:avLst/>
            </a:prstGeom>
            <a:ln w="1905">
              <a:solidFill>
                <a:srgbClr val="0D0D3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91E3D3A-026C-45E6-B0D2-97DF7E505C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42154" y="3490169"/>
              <a:ext cx="573008" cy="438203"/>
            </a:xfrm>
            <a:prstGeom prst="line">
              <a:avLst/>
            </a:prstGeom>
            <a:ln w="1905">
              <a:solidFill>
                <a:srgbClr val="0D0D3D"/>
              </a:solidFill>
              <a:prstDash val="dash"/>
              <a:headEnd type="diamond" w="sm" len="sm"/>
              <a:tail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9D5A4EFC-8EF5-4351-BF07-947C04697BB6}"/>
              </a:ext>
            </a:extLst>
          </p:cNvPr>
          <p:cNvSpPr/>
          <p:nvPr/>
        </p:nvSpPr>
        <p:spPr>
          <a:xfrm>
            <a:off x="5144738" y="871131"/>
            <a:ext cx="2977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Energy Harvester</a:t>
            </a:r>
          </a:p>
        </p:txBody>
      </p:sp>
      <p:pic>
        <p:nvPicPr>
          <p:cNvPr id="26" name="Picture 25" descr="A large machine in a room&#10;&#10;Description automatically generated">
            <a:extLst>
              <a:ext uri="{FF2B5EF4-FFF2-40B4-BE49-F238E27FC236}">
                <a16:creationId xmlns:a16="http://schemas.microsoft.com/office/drawing/2014/main" id="{C4863678-D564-493D-A829-038605BC9B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31409" r="25763" b="1270"/>
          <a:stretch/>
        </p:blipFill>
        <p:spPr>
          <a:xfrm>
            <a:off x="5141008" y="4099267"/>
            <a:ext cx="2977125" cy="2361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26" descr="A circuit board&#10;&#10;Description automatically generated">
            <a:extLst>
              <a:ext uri="{FF2B5EF4-FFF2-40B4-BE49-F238E27FC236}">
                <a16:creationId xmlns:a16="http://schemas.microsoft.com/office/drawing/2014/main" id="{852DE80E-3439-4DD5-AAFC-0172775AA9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2" t="18642" r="24578" b="10562"/>
          <a:stretch/>
        </p:blipFill>
        <p:spPr>
          <a:xfrm>
            <a:off x="5689514" y="1664109"/>
            <a:ext cx="2167996" cy="1760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2DF70E1-FA17-4265-A3F2-C6DA60FC3DDA}"/>
              </a:ext>
            </a:extLst>
          </p:cNvPr>
          <p:cNvCxnSpPr>
            <a:cxnSpLocks/>
          </p:cNvCxnSpPr>
          <p:nvPr/>
        </p:nvCxnSpPr>
        <p:spPr>
          <a:xfrm flipH="1" flipV="1">
            <a:off x="5924148" y="3151761"/>
            <a:ext cx="1444556" cy="383487"/>
          </a:xfrm>
          <a:prstGeom prst="line">
            <a:avLst/>
          </a:prstGeom>
          <a:ln w="1905">
            <a:solidFill>
              <a:srgbClr val="0D0D3D"/>
            </a:solidFill>
            <a:prstDash val="dash"/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AB497BD7-1E93-4BC2-9F76-D2226A83FFAD}"/>
              </a:ext>
            </a:extLst>
          </p:cNvPr>
          <p:cNvSpPr/>
          <p:nvPr/>
        </p:nvSpPr>
        <p:spPr>
          <a:xfrm rot="896464">
            <a:off x="5846587" y="3352667"/>
            <a:ext cx="15171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2.9’’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AFE341-2DE8-4D8B-B850-28B79865DB01}"/>
              </a:ext>
            </a:extLst>
          </p:cNvPr>
          <p:cNvCxnSpPr>
            <a:cxnSpLocks/>
          </p:cNvCxnSpPr>
          <p:nvPr/>
        </p:nvCxnSpPr>
        <p:spPr>
          <a:xfrm flipH="1">
            <a:off x="5636298" y="1742700"/>
            <a:ext cx="647147" cy="736469"/>
          </a:xfrm>
          <a:prstGeom prst="line">
            <a:avLst/>
          </a:prstGeom>
          <a:ln w="1905">
            <a:solidFill>
              <a:srgbClr val="0D0D3D"/>
            </a:solidFill>
            <a:prstDash val="dash"/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AC2B797D-D748-4A3E-B17A-4197E8E1C00B}"/>
              </a:ext>
            </a:extLst>
          </p:cNvPr>
          <p:cNvSpPr/>
          <p:nvPr/>
        </p:nvSpPr>
        <p:spPr>
          <a:xfrm rot="18684555">
            <a:off x="5370476" y="1871694"/>
            <a:ext cx="9586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2.3’’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094214A-9F17-461C-9D4B-21C306289B76}"/>
              </a:ext>
            </a:extLst>
          </p:cNvPr>
          <p:cNvCxnSpPr>
            <a:cxnSpLocks/>
          </p:cNvCxnSpPr>
          <p:nvPr/>
        </p:nvCxnSpPr>
        <p:spPr>
          <a:xfrm flipH="1" flipV="1">
            <a:off x="5563791" y="2673661"/>
            <a:ext cx="174614" cy="440073"/>
          </a:xfrm>
          <a:prstGeom prst="line">
            <a:avLst/>
          </a:prstGeom>
          <a:ln w="1905">
            <a:solidFill>
              <a:srgbClr val="0D0D3D"/>
            </a:solidFill>
            <a:prstDash val="dash"/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B8F22729-57DC-4717-9358-41854F59B5D7}"/>
              </a:ext>
            </a:extLst>
          </p:cNvPr>
          <p:cNvSpPr/>
          <p:nvPr/>
        </p:nvSpPr>
        <p:spPr>
          <a:xfrm rot="14942703">
            <a:off x="5262897" y="2812328"/>
            <a:ext cx="4888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1.4’’</a:t>
            </a:r>
          </a:p>
        </p:txBody>
      </p:sp>
      <p:pic>
        <p:nvPicPr>
          <p:cNvPr id="34" name="Picture 33" descr="A picture containing red, table, sitting, chair&#10;&#10;Description automatically generated">
            <a:extLst>
              <a:ext uri="{FF2B5EF4-FFF2-40B4-BE49-F238E27FC236}">
                <a16:creationId xmlns:a16="http://schemas.microsoft.com/office/drawing/2014/main" id="{4855CCFD-F0BC-45D0-87F4-EF2DA45D280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" t="11506" r="16966" b="-2337"/>
          <a:stretch/>
        </p:blipFill>
        <p:spPr>
          <a:xfrm>
            <a:off x="842044" y="4095183"/>
            <a:ext cx="3866590" cy="2361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8489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5AFA1-F7A1-458F-80B1-85D707515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147"/>
            <a:ext cx="9310882" cy="535531"/>
          </a:xfrm>
        </p:spPr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Everactive provides: </a:t>
            </a:r>
            <a:r>
              <a:rPr lang="en-US" dirty="0"/>
              <a:t>easy-to-use software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FBA26F-28C3-4213-8BE3-12824A2EA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762" y="2849393"/>
            <a:ext cx="4817084" cy="3593922"/>
          </a:xfrm>
          <a:prstGeom prst="rect">
            <a:avLst/>
          </a:prstGeom>
          <a:solidFill>
            <a:schemeClr val="bg1"/>
          </a:solidFill>
          <a:ln w="38100" cmpd="tri">
            <a:solidFill>
              <a:srgbClr val="14E067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B84DF9-1231-44ED-BAD0-0666E1756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50" y="1883980"/>
            <a:ext cx="5117199" cy="3593923"/>
          </a:xfrm>
          <a:prstGeom prst="rect">
            <a:avLst/>
          </a:prstGeom>
          <a:solidFill>
            <a:schemeClr val="bg1"/>
          </a:solidFill>
          <a:ln w="38100" cmpd="tri">
            <a:solidFill>
              <a:srgbClr val="14E067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1E913D-B104-4631-A567-47C9A5A51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229710"/>
            <a:ext cx="5468220" cy="3593922"/>
          </a:xfrm>
          <a:prstGeom prst="rect">
            <a:avLst/>
          </a:prstGeom>
          <a:solidFill>
            <a:schemeClr val="bg1"/>
          </a:solidFill>
          <a:ln w="38100" cmpd="tri">
            <a:solidFill>
              <a:srgbClr val="14E067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64038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D17B6-B102-43D3-8402-B5747B07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79" y="241147"/>
            <a:ext cx="8616782" cy="535531"/>
          </a:xfrm>
          <a:solidFill>
            <a:srgbClr val="EBE8F8"/>
          </a:solidFill>
          <a:effectLst>
            <a:softEdge rad="127000"/>
          </a:effectLst>
        </p:spPr>
        <p:txBody>
          <a:bodyPr/>
          <a:lstStyle/>
          <a:p>
            <a:r>
              <a:rPr lang="en-US" dirty="0">
                <a:latin typeface="+mj-lt"/>
              </a:rPr>
              <a:t> Expand across sites and with new </a:t>
            </a:r>
            <a:r>
              <a:rPr lang="en-US" dirty="0" smtClean="0">
                <a:latin typeface="+mj-lt"/>
              </a:rPr>
              <a:t>products</a:t>
            </a:r>
            <a:endParaRPr lang="en-US" dirty="0"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316364-9D7E-40EC-BBF0-0565652F83C5}"/>
              </a:ext>
            </a:extLst>
          </p:cNvPr>
          <p:cNvGrpSpPr/>
          <p:nvPr/>
        </p:nvGrpSpPr>
        <p:grpSpPr>
          <a:xfrm>
            <a:off x="2937551" y="2574213"/>
            <a:ext cx="1807028" cy="648063"/>
            <a:chOff x="2937551" y="2574213"/>
            <a:chExt cx="1807028" cy="648063"/>
          </a:xfrm>
        </p:grpSpPr>
        <p:pic>
          <p:nvPicPr>
            <p:cNvPr id="5" name="Graphic 4" descr="Target">
              <a:extLst>
                <a:ext uri="{FF2B5EF4-FFF2-40B4-BE49-F238E27FC236}">
                  <a16:creationId xmlns:a16="http://schemas.microsoft.com/office/drawing/2014/main" id="{F05FA36A-4296-417C-96FF-B174DCF23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56008" y="2574213"/>
              <a:ext cx="370115" cy="37011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DB35E12-D95C-45A2-9C94-7191DC446770}"/>
                </a:ext>
              </a:extLst>
            </p:cNvPr>
            <p:cNvSpPr txBox="1"/>
            <p:nvPr/>
          </p:nvSpPr>
          <p:spPr>
            <a:xfrm>
              <a:off x="2937551" y="2883722"/>
              <a:ext cx="1807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3D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Steam Traps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5C0711C-7640-453F-9F45-02DF2E79E90F}"/>
              </a:ext>
            </a:extLst>
          </p:cNvPr>
          <p:cNvGrpSpPr/>
          <p:nvPr/>
        </p:nvGrpSpPr>
        <p:grpSpPr>
          <a:xfrm>
            <a:off x="10133861" y="1828350"/>
            <a:ext cx="1807028" cy="656371"/>
            <a:chOff x="10251091" y="2015918"/>
            <a:chExt cx="1807028" cy="656371"/>
          </a:xfrm>
        </p:grpSpPr>
        <p:pic>
          <p:nvPicPr>
            <p:cNvPr id="7" name="Graphic 6" descr="Target">
              <a:extLst>
                <a:ext uri="{FF2B5EF4-FFF2-40B4-BE49-F238E27FC236}">
                  <a16:creationId xmlns:a16="http://schemas.microsoft.com/office/drawing/2014/main" id="{0C0F1DA2-7AC4-466A-9188-4493C14FD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69548" y="2015918"/>
              <a:ext cx="370115" cy="37011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A88CAC4-18C7-47AE-B688-0C49E9AC4D7D}"/>
                </a:ext>
              </a:extLst>
            </p:cNvPr>
            <p:cNvSpPr txBox="1"/>
            <p:nvPr/>
          </p:nvSpPr>
          <p:spPr>
            <a:xfrm>
              <a:off x="10251091" y="2333735"/>
              <a:ext cx="1807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3D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Gas Detection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FF5BFC-284D-4E2B-9A21-E4C515B9AF63}"/>
              </a:ext>
            </a:extLst>
          </p:cNvPr>
          <p:cNvGrpSpPr/>
          <p:nvPr/>
        </p:nvGrpSpPr>
        <p:grpSpPr>
          <a:xfrm>
            <a:off x="6180571" y="2884970"/>
            <a:ext cx="1807028" cy="656371"/>
            <a:chOff x="5942259" y="2951378"/>
            <a:chExt cx="1807028" cy="656371"/>
          </a:xfrm>
        </p:grpSpPr>
        <p:pic>
          <p:nvPicPr>
            <p:cNvPr id="12" name="Graphic 11" descr="Target">
              <a:extLst>
                <a:ext uri="{FF2B5EF4-FFF2-40B4-BE49-F238E27FC236}">
                  <a16:creationId xmlns:a16="http://schemas.microsoft.com/office/drawing/2014/main" id="{2ECDC385-C59F-4043-BD2C-A2E5EC9F5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60716" y="2951378"/>
              <a:ext cx="370115" cy="37011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27E3C7C-0E88-4660-9BD4-51CC14F97548}"/>
                </a:ext>
              </a:extLst>
            </p:cNvPr>
            <p:cNvSpPr txBox="1"/>
            <p:nvPr/>
          </p:nvSpPr>
          <p:spPr>
            <a:xfrm>
              <a:off x="5942259" y="3269195"/>
              <a:ext cx="1807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3D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Compressors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5E54201-6C20-49F0-9469-AFD260695318}"/>
              </a:ext>
            </a:extLst>
          </p:cNvPr>
          <p:cNvGrpSpPr/>
          <p:nvPr/>
        </p:nvGrpSpPr>
        <p:grpSpPr>
          <a:xfrm>
            <a:off x="4997988" y="3601230"/>
            <a:ext cx="1807028" cy="656371"/>
            <a:chOff x="4654082" y="3615694"/>
            <a:chExt cx="1807028" cy="656371"/>
          </a:xfrm>
        </p:grpSpPr>
        <p:pic>
          <p:nvPicPr>
            <p:cNvPr id="14" name="Graphic 13" descr="Target">
              <a:extLst>
                <a:ext uri="{FF2B5EF4-FFF2-40B4-BE49-F238E27FC236}">
                  <a16:creationId xmlns:a16="http://schemas.microsoft.com/office/drawing/2014/main" id="{9CFE34EC-C0D8-44F8-A653-9D1B4AA05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72539" y="3615694"/>
              <a:ext cx="370115" cy="37011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29A966-C2E7-4A6C-AA94-28CAC60F0765}"/>
                </a:ext>
              </a:extLst>
            </p:cNvPr>
            <p:cNvSpPr txBox="1"/>
            <p:nvPr/>
          </p:nvSpPr>
          <p:spPr>
            <a:xfrm>
              <a:off x="4654082" y="3933511"/>
              <a:ext cx="1807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3D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Pumps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E3B9A6B-6113-4C97-821E-3C2741511026}"/>
              </a:ext>
            </a:extLst>
          </p:cNvPr>
          <p:cNvGrpSpPr/>
          <p:nvPr/>
        </p:nvGrpSpPr>
        <p:grpSpPr>
          <a:xfrm>
            <a:off x="4376764" y="2564057"/>
            <a:ext cx="1807028" cy="656371"/>
            <a:chOff x="4376764" y="2564057"/>
            <a:chExt cx="1807028" cy="656371"/>
          </a:xfrm>
        </p:grpSpPr>
        <p:pic>
          <p:nvPicPr>
            <p:cNvPr id="16" name="Graphic 15" descr="Target">
              <a:extLst>
                <a:ext uri="{FF2B5EF4-FFF2-40B4-BE49-F238E27FC236}">
                  <a16:creationId xmlns:a16="http://schemas.microsoft.com/office/drawing/2014/main" id="{E3CEDAE3-E07E-46E1-AB93-CB1C1B5B6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95221" y="2564057"/>
              <a:ext cx="370115" cy="37011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0C5B98-024C-4636-A3C3-1CFA972A63B3}"/>
                </a:ext>
              </a:extLst>
            </p:cNvPr>
            <p:cNvSpPr txBox="1"/>
            <p:nvPr/>
          </p:nvSpPr>
          <p:spPr>
            <a:xfrm>
              <a:off x="4376764" y="2881874"/>
              <a:ext cx="1807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3D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Motors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6D52731-63C6-4760-835A-86448ACB3F11}"/>
              </a:ext>
            </a:extLst>
          </p:cNvPr>
          <p:cNvGrpSpPr/>
          <p:nvPr/>
        </p:nvGrpSpPr>
        <p:grpSpPr>
          <a:xfrm>
            <a:off x="7923389" y="3367591"/>
            <a:ext cx="1807028" cy="656371"/>
            <a:chOff x="7883303" y="3148832"/>
            <a:chExt cx="1807028" cy="656371"/>
          </a:xfrm>
        </p:grpSpPr>
        <p:pic>
          <p:nvPicPr>
            <p:cNvPr id="20" name="Graphic 19" descr="Target">
              <a:extLst>
                <a:ext uri="{FF2B5EF4-FFF2-40B4-BE49-F238E27FC236}">
                  <a16:creationId xmlns:a16="http://schemas.microsoft.com/office/drawing/2014/main" id="{1AF302F1-4FA8-4592-A4C8-883DF7CE6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1760" y="3148832"/>
              <a:ext cx="370115" cy="37011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171E099-4D26-4EE6-BA9B-E9648EF251D7}"/>
                </a:ext>
              </a:extLst>
            </p:cNvPr>
            <p:cNvSpPr txBox="1"/>
            <p:nvPr/>
          </p:nvSpPr>
          <p:spPr>
            <a:xfrm>
              <a:off x="7883303" y="3466649"/>
              <a:ext cx="1807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3D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Heat Exchangers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FD2D3B-7A2A-47AC-9237-8E0D5404390A}"/>
              </a:ext>
            </a:extLst>
          </p:cNvPr>
          <p:cNvGrpSpPr/>
          <p:nvPr/>
        </p:nvGrpSpPr>
        <p:grpSpPr>
          <a:xfrm>
            <a:off x="5926481" y="1849303"/>
            <a:ext cx="2405154" cy="656371"/>
            <a:chOff x="6714417" y="2015918"/>
            <a:chExt cx="2405154" cy="656371"/>
          </a:xfrm>
        </p:grpSpPr>
        <p:pic>
          <p:nvPicPr>
            <p:cNvPr id="22" name="Graphic 21" descr="Target">
              <a:extLst>
                <a:ext uri="{FF2B5EF4-FFF2-40B4-BE49-F238E27FC236}">
                  <a16:creationId xmlns:a16="http://schemas.microsoft.com/office/drawing/2014/main" id="{F7322CE1-4EF3-4DCD-9652-13A244FE5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31937" y="2015918"/>
              <a:ext cx="370115" cy="37011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3FBC764-5A5C-4537-BB88-AE4E7E69833E}"/>
                </a:ext>
              </a:extLst>
            </p:cNvPr>
            <p:cNvSpPr txBox="1"/>
            <p:nvPr/>
          </p:nvSpPr>
          <p:spPr>
            <a:xfrm>
              <a:off x="6714417" y="2333735"/>
              <a:ext cx="2405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3D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Pressure Relief Devices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206AF01-8473-40F4-A279-E4A321151120}"/>
              </a:ext>
            </a:extLst>
          </p:cNvPr>
          <p:cNvGrpSpPr/>
          <p:nvPr/>
        </p:nvGrpSpPr>
        <p:grpSpPr>
          <a:xfrm>
            <a:off x="8331635" y="2264592"/>
            <a:ext cx="1807028" cy="656371"/>
            <a:chOff x="8857531" y="2273518"/>
            <a:chExt cx="1807028" cy="656371"/>
          </a:xfrm>
        </p:grpSpPr>
        <p:pic>
          <p:nvPicPr>
            <p:cNvPr id="25" name="Graphic 24" descr="Target">
              <a:extLst>
                <a:ext uri="{FF2B5EF4-FFF2-40B4-BE49-F238E27FC236}">
                  <a16:creationId xmlns:a16="http://schemas.microsoft.com/office/drawing/2014/main" id="{BE8FF7D7-B4C9-46F6-B0A3-926C216A6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75988" y="2273518"/>
              <a:ext cx="370115" cy="37011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24FC5A5-F1AB-41C6-A365-DA301CBC4F5F}"/>
                </a:ext>
              </a:extLst>
            </p:cNvPr>
            <p:cNvSpPr txBox="1"/>
            <p:nvPr/>
          </p:nvSpPr>
          <p:spPr>
            <a:xfrm>
              <a:off x="8857531" y="2591335"/>
              <a:ext cx="1807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3D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Corrosion 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C904ABE-46A2-43A0-B647-CC4608E7D4E8}"/>
              </a:ext>
            </a:extLst>
          </p:cNvPr>
          <p:cNvGrpSpPr/>
          <p:nvPr/>
        </p:nvGrpSpPr>
        <p:grpSpPr>
          <a:xfrm>
            <a:off x="9631467" y="3286410"/>
            <a:ext cx="1807028" cy="656371"/>
            <a:chOff x="9545359" y="3339341"/>
            <a:chExt cx="1807028" cy="656371"/>
          </a:xfrm>
        </p:grpSpPr>
        <p:pic>
          <p:nvPicPr>
            <p:cNvPr id="30" name="Graphic 29" descr="Target">
              <a:extLst>
                <a:ext uri="{FF2B5EF4-FFF2-40B4-BE49-F238E27FC236}">
                  <a16:creationId xmlns:a16="http://schemas.microsoft.com/office/drawing/2014/main" id="{CEB2DB48-EBCC-4D6C-8153-4E7B12754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263816" y="3339341"/>
              <a:ext cx="370115" cy="370115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CDB9B49-6DFE-4AB2-8543-286A910E39AA}"/>
                </a:ext>
              </a:extLst>
            </p:cNvPr>
            <p:cNvSpPr txBox="1"/>
            <p:nvPr/>
          </p:nvSpPr>
          <p:spPr>
            <a:xfrm>
              <a:off x="9545359" y="3657158"/>
              <a:ext cx="1807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3D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Fans</a:t>
              </a:r>
            </a:p>
          </p:txBody>
        </p:sp>
      </p:grp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9756795E-EF05-403B-8226-1B41026E0956}"/>
              </a:ext>
            </a:extLst>
          </p:cNvPr>
          <p:cNvGraphicFramePr>
            <a:graphicFrameLocks noGrp="1"/>
          </p:cNvGraphicFramePr>
          <p:nvPr/>
        </p:nvGraphicFramePr>
        <p:xfrm>
          <a:off x="742991" y="2908954"/>
          <a:ext cx="2194560" cy="338328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1695171">
                  <a:extLst>
                    <a:ext uri="{9D8B030D-6E8A-4147-A177-3AD203B41FA5}">
                      <a16:colId xmlns:a16="http://schemas.microsoft.com/office/drawing/2014/main" val="163194106"/>
                    </a:ext>
                  </a:extLst>
                </a:gridCol>
                <a:gridCol w="499389">
                  <a:extLst>
                    <a:ext uri="{9D8B030D-6E8A-4147-A177-3AD203B41FA5}">
                      <a16:colId xmlns:a16="http://schemas.microsoft.com/office/drawing/2014/main" val="68758371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D0D3D"/>
                          </a:solidFill>
                          <a:latin typeface="Gilroy Medium" panose="00000600000000000000" pitchFamily="50" charset="0"/>
                          <a:cs typeface="Segoe UI" panose="020B0502040204020203" pitchFamily="34" charset="0"/>
                        </a:rPr>
                        <a:t>Temperature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D0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D0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D0D3D"/>
                          </a:solidFill>
                          <a:latin typeface="Gilroy Medium" panose="00000600000000000000" pitchFamily="50" charset="0"/>
                          <a:cs typeface="Segoe UI" panose="020B0502040204020203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600" b="1" dirty="0">
                        <a:solidFill>
                          <a:srgbClr val="0D0D3D"/>
                        </a:solidFill>
                        <a:latin typeface="Gilroy Medium" panose="00000600000000000000" pitchFamily="50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D0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0470807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D0D3D"/>
                          </a:solidFill>
                          <a:latin typeface="Gilroy Medium" panose="00000600000000000000" pitchFamily="50" charset="0"/>
                          <a:cs typeface="Segoe UI" panose="020B0502040204020203" pitchFamily="34" charset="0"/>
                        </a:rPr>
                        <a:t>Relative Humidity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D0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D0D3D"/>
                          </a:solidFill>
                          <a:latin typeface="Gilroy Medium" panose="00000600000000000000" pitchFamily="50" charset="0"/>
                          <a:cs typeface="Segoe UI" panose="020B0502040204020203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600" b="1" dirty="0">
                        <a:solidFill>
                          <a:srgbClr val="0D0D3D"/>
                        </a:solidFill>
                        <a:latin typeface="Gilroy Medium" panose="00000600000000000000" pitchFamily="50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D0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546953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D0D3D"/>
                          </a:solidFill>
                          <a:latin typeface="Gilroy Medium" panose="00000600000000000000" pitchFamily="50" charset="0"/>
                          <a:cs typeface="Segoe UI" panose="020B0502040204020203" pitchFamily="34" charset="0"/>
                        </a:rPr>
                        <a:t>Acceleration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D0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D0D3D"/>
                          </a:solidFill>
                          <a:latin typeface="Gilroy Medium" panose="00000600000000000000" pitchFamily="50" charset="0"/>
                          <a:cs typeface="Segoe UI" panose="020B0502040204020203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600" b="1" dirty="0">
                        <a:solidFill>
                          <a:srgbClr val="0D0D3D"/>
                        </a:solidFill>
                        <a:latin typeface="Gilroy Medium" panose="00000600000000000000" pitchFamily="50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D0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88907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D0D3D"/>
                          </a:solidFill>
                          <a:latin typeface="Gilroy Medium" panose="00000600000000000000" pitchFamily="50" charset="0"/>
                          <a:cs typeface="Segoe UI" panose="020B0502040204020203" pitchFamily="34" charset="0"/>
                        </a:rPr>
                        <a:t>Magnetic Field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D0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D0D3D"/>
                          </a:solidFill>
                          <a:latin typeface="Gilroy Medium" panose="00000600000000000000" pitchFamily="50" charset="0"/>
                          <a:cs typeface="Segoe UI" panose="020B0502040204020203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600" b="1" dirty="0">
                        <a:solidFill>
                          <a:srgbClr val="0D0D3D"/>
                        </a:solidFill>
                        <a:latin typeface="Gilroy Medium" panose="00000600000000000000" pitchFamily="50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D0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172631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D0D3D"/>
                          </a:solidFill>
                          <a:latin typeface="Gilroy Medium" panose="00000600000000000000" pitchFamily="50" charset="0"/>
                          <a:cs typeface="Segoe UI" panose="020B0502040204020203" pitchFamily="34" charset="0"/>
                        </a:rPr>
                        <a:t>Pressure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D0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D0D3D"/>
                          </a:solidFill>
                          <a:latin typeface="Gilroy Medium" panose="00000600000000000000" pitchFamily="50" charset="0"/>
                          <a:cs typeface="Segoe UI" panose="020B0502040204020203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600" b="1" dirty="0">
                        <a:solidFill>
                          <a:srgbClr val="0D0D3D"/>
                        </a:solidFill>
                        <a:latin typeface="Gilroy Medium" panose="00000600000000000000" pitchFamily="50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D0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8823614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D0D3D"/>
                          </a:solidFill>
                          <a:latin typeface="Gilroy Medium" panose="00000600000000000000" pitchFamily="50" charset="0"/>
                          <a:cs typeface="Segoe UI" panose="020B0502040204020203" pitchFamily="34" charset="0"/>
                        </a:rPr>
                        <a:t>Ultrasound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D0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D0D3D"/>
                          </a:solidFill>
                          <a:effectLst/>
                          <a:uLnTx/>
                          <a:uFillTx/>
                          <a:latin typeface="Gilroy Medium" panose="00000600000000000000" pitchFamily="50" charset="0"/>
                          <a:ea typeface="+mn-ea"/>
                          <a:cs typeface="Segoe UI" panose="020B0502040204020203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D0D3D"/>
                        </a:solidFill>
                        <a:effectLst/>
                        <a:uLnTx/>
                        <a:uFillTx/>
                        <a:latin typeface="Gilroy Medium" panose="00000600000000000000" pitchFamily="50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D0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646930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D0D3D"/>
                          </a:solidFill>
                          <a:latin typeface="Gilroy Medium" panose="00000600000000000000" pitchFamily="50" charset="0"/>
                          <a:cs typeface="Segoe UI" panose="020B0502040204020203" pitchFamily="34" charset="0"/>
                        </a:rPr>
                        <a:t>Acoustic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D0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D0D3D"/>
                          </a:solidFill>
                          <a:effectLst/>
                          <a:uLnTx/>
                          <a:uFillTx/>
                          <a:latin typeface="Gilroy Medium" panose="00000600000000000000" pitchFamily="50" charset="0"/>
                          <a:ea typeface="+mn-ea"/>
                          <a:cs typeface="Segoe UI" panose="020B0502040204020203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D0D3D"/>
                        </a:solidFill>
                        <a:effectLst/>
                        <a:uLnTx/>
                        <a:uFillTx/>
                        <a:latin typeface="Gilroy Medium" panose="00000600000000000000" pitchFamily="50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D0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9848832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D0D3D"/>
                          </a:solidFill>
                          <a:latin typeface="Gilroy Medium" panose="00000600000000000000" pitchFamily="50" charset="0"/>
                          <a:cs typeface="Segoe UI" panose="020B0502040204020203" pitchFamily="34" charset="0"/>
                        </a:rPr>
                        <a:t>Lux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D0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D0D3D"/>
                          </a:solidFill>
                          <a:effectLst/>
                          <a:uLnTx/>
                          <a:uFillTx/>
                          <a:latin typeface="Gilroy Medium" panose="00000600000000000000" pitchFamily="50" charset="0"/>
                          <a:ea typeface="+mn-ea"/>
                          <a:cs typeface="Segoe UI" panose="020B0502040204020203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D0D3D"/>
                        </a:solidFill>
                        <a:effectLst/>
                        <a:uLnTx/>
                        <a:uFillTx/>
                        <a:latin typeface="Gilroy Medium" panose="00000600000000000000" pitchFamily="50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D0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533757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D0D3D"/>
                          </a:solidFill>
                          <a:latin typeface="Gilroy Medium" panose="00000600000000000000" pitchFamily="50" charset="0"/>
                          <a:cs typeface="Segoe UI" panose="020B0502040204020203" pitchFamily="34" charset="0"/>
                        </a:rPr>
                        <a:t>Gases (multiple)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D0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D0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D0D3D"/>
                          </a:solidFill>
                          <a:effectLst/>
                          <a:uLnTx/>
                          <a:uFillTx/>
                          <a:latin typeface="Gilroy Medium" panose="00000600000000000000" pitchFamily="50" charset="0"/>
                          <a:ea typeface="+mn-ea"/>
                          <a:cs typeface="Segoe UI" panose="020B0502040204020203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D0D3D"/>
                        </a:solidFill>
                        <a:effectLst/>
                        <a:uLnTx/>
                        <a:uFillTx/>
                        <a:latin typeface="Gilroy Medium" panose="00000600000000000000" pitchFamily="50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D0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D0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7064581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54AD3BD3-3057-4188-8CF5-4A305967EDE8}"/>
              </a:ext>
            </a:extLst>
          </p:cNvPr>
          <p:cNvGraphicFramePr>
            <a:graphicFrameLocks noGrp="1"/>
          </p:cNvGraphicFramePr>
          <p:nvPr/>
        </p:nvGraphicFramePr>
        <p:xfrm>
          <a:off x="742991" y="1401926"/>
          <a:ext cx="2194560" cy="134112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1695171">
                  <a:extLst>
                    <a:ext uri="{9D8B030D-6E8A-4147-A177-3AD203B41FA5}">
                      <a16:colId xmlns:a16="http://schemas.microsoft.com/office/drawing/2014/main" val="163194106"/>
                    </a:ext>
                  </a:extLst>
                </a:gridCol>
                <a:gridCol w="499389">
                  <a:extLst>
                    <a:ext uri="{9D8B030D-6E8A-4147-A177-3AD203B41FA5}">
                      <a16:colId xmlns:a16="http://schemas.microsoft.com/office/drawing/2014/main" val="687583710"/>
                    </a:ext>
                  </a:extLst>
                </a:gridCol>
              </a:tblGrid>
              <a:tr h="2827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D0D3D"/>
                          </a:solidFill>
                          <a:latin typeface="Gilroy Medium" panose="00000600000000000000" pitchFamily="50" charset="0"/>
                          <a:cs typeface="Segoe UI" panose="020B0502040204020203" pitchFamily="34" charset="0"/>
                        </a:rPr>
                        <a:t>Photovoltaic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D0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D0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D0D3D"/>
                          </a:solidFill>
                          <a:latin typeface="Gilroy Medium" panose="00000600000000000000" pitchFamily="50" charset="0"/>
                          <a:cs typeface="Segoe UI" panose="020B0502040204020203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600" b="1" dirty="0">
                        <a:solidFill>
                          <a:srgbClr val="0D0D3D"/>
                        </a:solidFill>
                        <a:latin typeface="Gilroy Medium" panose="00000600000000000000" pitchFamily="50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D0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04708071"/>
                  </a:ext>
                </a:extLst>
              </a:tr>
              <a:tr h="2827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D0D3D"/>
                          </a:solidFill>
                          <a:latin typeface="Gilroy Medium" panose="00000600000000000000" pitchFamily="50" charset="0"/>
                          <a:cs typeface="Segoe UI" panose="020B0502040204020203" pitchFamily="34" charset="0"/>
                        </a:rPr>
                        <a:t>Thermoelectric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D0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D0D3D"/>
                          </a:solidFill>
                          <a:latin typeface="Gilroy Medium" panose="00000600000000000000" pitchFamily="50" charset="0"/>
                          <a:cs typeface="Segoe UI" panose="020B0502040204020203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600" b="1" dirty="0">
                        <a:solidFill>
                          <a:srgbClr val="0D0D3D"/>
                        </a:solidFill>
                        <a:latin typeface="Gilroy Medium" panose="00000600000000000000" pitchFamily="50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D0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54695301"/>
                  </a:ext>
                </a:extLst>
              </a:tr>
              <a:tr h="2827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D0D3D"/>
                          </a:solidFill>
                          <a:latin typeface="Gilroy Medium" panose="00000600000000000000" pitchFamily="50" charset="0"/>
                          <a:cs typeface="Segoe UI" panose="020B0502040204020203" pitchFamily="34" charset="0"/>
                        </a:rPr>
                        <a:t>EMF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D0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D0D3D"/>
                          </a:solidFill>
                          <a:latin typeface="Gilroy Medium" panose="00000600000000000000" pitchFamily="50" charset="0"/>
                          <a:cs typeface="Segoe UI" panose="020B0502040204020203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600" b="1" dirty="0">
                        <a:solidFill>
                          <a:srgbClr val="0D0D3D"/>
                        </a:solidFill>
                        <a:latin typeface="Gilroy Medium" panose="00000600000000000000" pitchFamily="50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D0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8890796"/>
                  </a:ext>
                </a:extLst>
              </a:tr>
              <a:tr h="2827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D0D3D"/>
                          </a:solidFill>
                          <a:latin typeface="Gilroy Medium" panose="00000600000000000000" pitchFamily="50" charset="0"/>
                          <a:cs typeface="Segoe UI" panose="020B0502040204020203" pitchFamily="34" charset="0"/>
                        </a:rPr>
                        <a:t>Vibration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D0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D0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D0D3D"/>
                          </a:solidFill>
                          <a:latin typeface="Gilroy Medium" panose="00000600000000000000" pitchFamily="50" charset="0"/>
                          <a:cs typeface="Segoe UI" panose="020B0502040204020203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600" b="1" dirty="0">
                        <a:solidFill>
                          <a:srgbClr val="0D0D3D"/>
                        </a:solidFill>
                        <a:latin typeface="Gilroy Medium" panose="00000600000000000000" pitchFamily="50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D0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D0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263184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D2D8D2D7-8C67-4A67-B98E-DAC4A92498C2}"/>
              </a:ext>
            </a:extLst>
          </p:cNvPr>
          <p:cNvSpPr txBox="1"/>
          <p:nvPr/>
        </p:nvSpPr>
        <p:spPr>
          <a:xfrm rot="16200000">
            <a:off x="-116415" y="1875633"/>
            <a:ext cx="134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Harvesters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49EBE4-DF0A-4B58-AD44-417B0B63C863}"/>
              </a:ext>
            </a:extLst>
          </p:cNvPr>
          <p:cNvSpPr txBox="1"/>
          <p:nvPr/>
        </p:nvSpPr>
        <p:spPr>
          <a:xfrm rot="16200000">
            <a:off x="-948470" y="4239193"/>
            <a:ext cx="3005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Sensors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450CB4-3D82-43F1-BA11-ADF932CC90BE}"/>
              </a:ext>
            </a:extLst>
          </p:cNvPr>
          <p:cNvSpPr txBox="1"/>
          <p:nvPr/>
        </p:nvSpPr>
        <p:spPr>
          <a:xfrm>
            <a:off x="742991" y="962413"/>
            <a:ext cx="2194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Gen 2 Platform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0493930-C1F1-4F14-9E1E-8AC85C53639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8061" y="4788407"/>
            <a:ext cx="2736071" cy="1745231"/>
          </a:xfrm>
          <a:prstGeom prst="rect">
            <a:avLst/>
          </a:prstGeom>
          <a:ln w="57150">
            <a:solidFill>
              <a:srgbClr val="14E067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47D3AD1-FC1D-41B0-95FB-D69178A8F9C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42" b="89911" l="7490" r="89598">
                        <a14:foregroundMark x1="29958" y1="7535" x2="36477" y2="7407"/>
                        <a14:foregroundMark x1="8183" y1="35121" x2="9154" y2="39080"/>
                        <a14:foregroundMark x1="28710" y1="79055" x2="34535" y2="84036"/>
                        <a14:foregroundMark x1="34535" y1="84036" x2="41748" y2="87484"/>
                        <a14:foregroundMark x1="41748" y1="87484" x2="49515" y2="87612"/>
                        <a14:foregroundMark x1="49515" y1="87612" x2="50069" y2="87484"/>
                        <a14:foregroundMark x1="52150" y1="89272" x2="61165" y2="91443"/>
                        <a14:foregroundMark x1="61165" y1="91443" x2="68793" y2="90166"/>
                        <a14:foregroundMark x1="68793" y1="90166" x2="72954" y2="84163"/>
                        <a14:foregroundMark x1="72954" y1="84163" x2="73093" y2="83269"/>
                        <a14:foregroundMark x1="7628" y1="36909" x2="7906" y2="37931"/>
                        <a14:foregroundMark x1="32871" y1="4342" x2="32871" y2="43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0856" y="4588000"/>
            <a:ext cx="1401105" cy="152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2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3A7A3-78BA-43D4-AEF5-448287D8C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147"/>
            <a:ext cx="9463168" cy="535531"/>
          </a:xfrm>
        </p:spPr>
        <p:txBody>
          <a:bodyPr/>
          <a:lstStyle/>
          <a:p>
            <a:r>
              <a:rPr 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Everactive technology solves key IoT </a:t>
            </a:r>
            <a:r>
              <a:rPr lang="en-US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challenges</a:t>
            </a:r>
            <a:endParaRPr lang="en-US" dirty="0"/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BA35CCEF-B0BF-4001-8E1F-428EAA1EBBC9}"/>
              </a:ext>
            </a:extLst>
          </p:cNvPr>
          <p:cNvSpPr/>
          <p:nvPr/>
        </p:nvSpPr>
        <p:spPr>
          <a:xfrm rot="4314938">
            <a:off x="2676974" y="4212386"/>
            <a:ext cx="674161" cy="724147"/>
          </a:xfrm>
          <a:prstGeom prst="upArrow">
            <a:avLst>
              <a:gd name="adj1" fmla="val 41552"/>
              <a:gd name="adj2" fmla="val 43451"/>
            </a:avLst>
          </a:prstGeom>
          <a:solidFill>
            <a:srgbClr val="0D0D3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D0D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D87E408C-A63D-4DCF-B386-CF0B00DA0ED0}"/>
              </a:ext>
            </a:extLst>
          </p:cNvPr>
          <p:cNvSpPr/>
          <p:nvPr/>
        </p:nvSpPr>
        <p:spPr>
          <a:xfrm rot="4314938">
            <a:off x="5421775" y="3313761"/>
            <a:ext cx="674161" cy="724147"/>
          </a:xfrm>
          <a:prstGeom prst="upArrow">
            <a:avLst>
              <a:gd name="adj1" fmla="val 41552"/>
              <a:gd name="adj2" fmla="val 43451"/>
            </a:avLst>
          </a:prstGeom>
          <a:solidFill>
            <a:srgbClr val="0D0D3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D0D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3D925A2F-C873-4DDD-AEF7-6EA40B7332A1}"/>
              </a:ext>
            </a:extLst>
          </p:cNvPr>
          <p:cNvSpPr/>
          <p:nvPr/>
        </p:nvSpPr>
        <p:spPr>
          <a:xfrm rot="4314938">
            <a:off x="7782848" y="2577422"/>
            <a:ext cx="674161" cy="724147"/>
          </a:xfrm>
          <a:prstGeom prst="upArrow">
            <a:avLst>
              <a:gd name="adj1" fmla="val 41552"/>
              <a:gd name="adj2" fmla="val 43451"/>
            </a:avLst>
          </a:prstGeom>
          <a:solidFill>
            <a:srgbClr val="0D0D3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D0D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71768F2-A10B-4017-851C-D8039A3AA755}"/>
              </a:ext>
            </a:extLst>
          </p:cNvPr>
          <p:cNvGrpSpPr/>
          <p:nvPr/>
        </p:nvGrpSpPr>
        <p:grpSpPr>
          <a:xfrm>
            <a:off x="3503670" y="3243012"/>
            <a:ext cx="2023278" cy="1861416"/>
            <a:chOff x="6096000" y="1999695"/>
            <a:chExt cx="2023278" cy="186141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F6F0D63-E703-4B94-89B9-A95ADDB75D09}"/>
                </a:ext>
              </a:extLst>
            </p:cNvPr>
            <p:cNvSpPr/>
            <p:nvPr/>
          </p:nvSpPr>
          <p:spPr>
            <a:xfrm>
              <a:off x="6096000" y="1999695"/>
              <a:ext cx="2023278" cy="1861416"/>
            </a:xfrm>
            <a:prstGeom prst="ellipse">
              <a:avLst/>
            </a:prstGeom>
            <a:solidFill>
              <a:schemeClr val="bg1"/>
            </a:solidFill>
            <a:ln w="127000" cmpd="tri">
              <a:solidFill>
                <a:srgbClr val="0D0D3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8" name="Picture 7" descr="A close up of a device&#10;&#10;Description automatically generated">
              <a:extLst>
                <a:ext uri="{FF2B5EF4-FFF2-40B4-BE49-F238E27FC236}">
                  <a16:creationId xmlns:a16="http://schemas.microsoft.com/office/drawing/2014/main" id="{7A54ADB1-14F2-486B-B0B3-041C0B03AD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45" t="22918" r="37162" b="25076"/>
            <a:stretch/>
          </p:blipFill>
          <p:spPr>
            <a:xfrm>
              <a:off x="6384969" y="2276709"/>
              <a:ext cx="1289208" cy="126162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4014B65-61F5-44AE-B4FB-B653DCE831F2}"/>
              </a:ext>
            </a:extLst>
          </p:cNvPr>
          <p:cNvGrpSpPr/>
          <p:nvPr/>
        </p:nvGrpSpPr>
        <p:grpSpPr>
          <a:xfrm>
            <a:off x="8631912" y="1001703"/>
            <a:ext cx="3107184" cy="2858610"/>
            <a:chOff x="8631912" y="828892"/>
            <a:chExt cx="3107184" cy="285861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6C1C63B-AA5E-4303-B992-C1CB4FE430F9}"/>
                </a:ext>
              </a:extLst>
            </p:cNvPr>
            <p:cNvSpPr/>
            <p:nvPr/>
          </p:nvSpPr>
          <p:spPr>
            <a:xfrm>
              <a:off x="8631912" y="828892"/>
              <a:ext cx="3107184" cy="2858610"/>
            </a:xfrm>
            <a:prstGeom prst="ellipse">
              <a:avLst/>
            </a:prstGeom>
            <a:solidFill>
              <a:schemeClr val="bg1"/>
            </a:solidFill>
            <a:ln w="127000" cmpd="tri">
              <a:solidFill>
                <a:srgbClr val="0D0D3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CB6A60B-F6B7-4EC1-9960-F6E6CE49D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394" y="1150026"/>
              <a:ext cx="2317143" cy="221634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F5BDFE-2242-403B-8BB9-3F9C3742E16A}"/>
              </a:ext>
            </a:extLst>
          </p:cNvPr>
          <p:cNvGrpSpPr/>
          <p:nvPr/>
        </p:nvGrpSpPr>
        <p:grpSpPr>
          <a:xfrm>
            <a:off x="6247327" y="2506675"/>
            <a:ext cx="1601045" cy="1542733"/>
            <a:chOff x="6434509" y="2317580"/>
            <a:chExt cx="1601045" cy="154273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43049D8-29EF-43E2-B120-2692DF4D8645}"/>
                </a:ext>
              </a:extLst>
            </p:cNvPr>
            <p:cNvSpPr/>
            <p:nvPr/>
          </p:nvSpPr>
          <p:spPr>
            <a:xfrm>
              <a:off x="6434509" y="2317580"/>
              <a:ext cx="1601045" cy="1542733"/>
            </a:xfrm>
            <a:prstGeom prst="ellipse">
              <a:avLst/>
            </a:prstGeom>
            <a:solidFill>
              <a:schemeClr val="bg1"/>
            </a:solidFill>
            <a:ln w="127000" cmpd="tri">
              <a:solidFill>
                <a:srgbClr val="0D0D3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0B7C3B1-B1CF-4608-8CF3-819B92713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292410">
              <a:off x="6847430" y="2482646"/>
              <a:ext cx="775201" cy="1212599"/>
            </a:xfrm>
            <a:prstGeom prst="rect">
              <a:avLst/>
            </a:prstGeom>
          </p:spPr>
        </p:pic>
      </p:grp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829570FB-0971-423E-8B6B-44E231671BF7}"/>
              </a:ext>
            </a:extLst>
          </p:cNvPr>
          <p:cNvSpPr txBox="1">
            <a:spLocks/>
          </p:cNvSpPr>
          <p:nvPr/>
        </p:nvSpPr>
        <p:spPr bwMode="auto">
          <a:xfrm>
            <a:off x="0" y="2371906"/>
            <a:ext cx="6207679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Wingdings" pitchFamily="2" charset="2"/>
              <a:buChar char="§"/>
              <a:defRPr sz="3000" b="0">
                <a:solidFill>
                  <a:srgbClr val="183A66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742950" indent="-28575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–"/>
              <a:defRPr sz="2800" b="0">
                <a:solidFill>
                  <a:srgbClr val="183A66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Char char="•"/>
              <a:defRPr sz="2400" b="0">
                <a:solidFill>
                  <a:srgbClr val="183A66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Char char="–"/>
              <a:defRPr sz="2000" b="0">
                <a:solidFill>
                  <a:srgbClr val="183A66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Char char="»"/>
              <a:defRPr sz="2000" b="0">
                <a:solidFill>
                  <a:srgbClr val="183A66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6666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cs typeface="Segoe UI" charset="0"/>
              </a:rPr>
              <a:t>End-to-end solutions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33E8FCE3-9560-437D-AB5F-A3906ED6A099}"/>
              </a:ext>
            </a:extLst>
          </p:cNvPr>
          <p:cNvSpPr txBox="1">
            <a:spLocks/>
          </p:cNvSpPr>
          <p:nvPr/>
        </p:nvSpPr>
        <p:spPr bwMode="auto">
          <a:xfrm>
            <a:off x="6096000" y="4384982"/>
            <a:ext cx="6096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Wingdings" pitchFamily="2" charset="2"/>
              <a:buChar char="§"/>
              <a:defRPr sz="3000" b="0">
                <a:solidFill>
                  <a:srgbClr val="183A66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742950" indent="-28575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–"/>
              <a:defRPr sz="2800" b="0">
                <a:solidFill>
                  <a:srgbClr val="183A66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Char char="•"/>
              <a:defRPr sz="2400" b="0">
                <a:solidFill>
                  <a:srgbClr val="183A66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Char char="–"/>
              <a:defRPr sz="2000" b="0">
                <a:solidFill>
                  <a:srgbClr val="183A66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Char char="»"/>
              <a:defRPr sz="2000" b="0">
                <a:solidFill>
                  <a:srgbClr val="183A66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6666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cs typeface="Segoe UI" charset="0"/>
              </a:rPr>
              <a:t>No batteries required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E478E0-67EA-4098-9F10-E0ECB017A091}"/>
              </a:ext>
            </a:extLst>
          </p:cNvPr>
          <p:cNvGrpSpPr/>
          <p:nvPr/>
        </p:nvGrpSpPr>
        <p:grpSpPr>
          <a:xfrm>
            <a:off x="452904" y="3950563"/>
            <a:ext cx="2330388" cy="2143958"/>
            <a:chOff x="452904" y="3950563"/>
            <a:chExt cx="2330388" cy="214395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A40AF1E-0B92-4836-B897-C7B9E1392A10}"/>
                </a:ext>
              </a:extLst>
            </p:cNvPr>
            <p:cNvSpPr/>
            <p:nvPr/>
          </p:nvSpPr>
          <p:spPr>
            <a:xfrm>
              <a:off x="452904" y="3950563"/>
              <a:ext cx="2330388" cy="2143958"/>
            </a:xfrm>
            <a:prstGeom prst="ellipse">
              <a:avLst/>
            </a:prstGeom>
            <a:solidFill>
              <a:schemeClr val="bg1"/>
            </a:solidFill>
            <a:ln w="127000" cmpd="tri">
              <a:solidFill>
                <a:srgbClr val="0D0D3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19" name="Picture 18" descr="A close up of a logo&#10;&#10;Description automatically generated">
              <a:extLst>
                <a:ext uri="{FF2B5EF4-FFF2-40B4-BE49-F238E27FC236}">
                  <a16:creationId xmlns:a16="http://schemas.microsoft.com/office/drawing/2014/main" id="{1FB11E3D-D653-469C-BDA0-D1F7BC6779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169" t="-18589" r="-2051" b="-135793"/>
            <a:stretch/>
          </p:blipFill>
          <p:spPr>
            <a:xfrm>
              <a:off x="517929" y="4012072"/>
              <a:ext cx="2200337" cy="2005693"/>
            </a:xfrm>
            <a:prstGeom prst="ellipse">
              <a:avLst/>
            </a:prstGeom>
            <a:ln>
              <a:solidFill>
                <a:srgbClr val="0D0D3D"/>
              </a:solidFill>
            </a:ln>
          </p:spPr>
        </p:pic>
      </p:grp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F80E9A20-986A-4AFD-9C86-4057785CAED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8035">
            <a:off x="824033" y="4819254"/>
            <a:ext cx="1286113" cy="117461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E875427-4E79-4C87-96B7-23124D602A03}"/>
              </a:ext>
            </a:extLst>
          </p:cNvPr>
          <p:cNvSpPr txBox="1"/>
          <p:nvPr/>
        </p:nvSpPr>
        <p:spPr>
          <a:xfrm>
            <a:off x="3459251" y="5629097"/>
            <a:ext cx="4389121" cy="9093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3D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Continuous sensing &amp; wireless transmission 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Using only low-levels of harvested energy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IP66 | Class I, Division 2 | wide operating range</a:t>
            </a:r>
          </a:p>
        </p:txBody>
      </p:sp>
      <p:pic>
        <p:nvPicPr>
          <p:cNvPr id="22" name="Graphic 21" descr="Line arrow Counter clockwise curve">
            <a:extLst>
              <a:ext uri="{FF2B5EF4-FFF2-40B4-BE49-F238E27FC236}">
                <a16:creationId xmlns:a16="http://schemas.microsoft.com/office/drawing/2014/main" id="{76E12C27-412D-4850-8964-999FBC4C924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009301" flipH="1" flipV="1">
            <a:off x="3486985" y="5015674"/>
            <a:ext cx="520838" cy="52083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F706A4D-6086-495C-893A-F1AB85CF02AD}"/>
              </a:ext>
            </a:extLst>
          </p:cNvPr>
          <p:cNvSpPr txBox="1"/>
          <p:nvPr/>
        </p:nvSpPr>
        <p:spPr>
          <a:xfrm>
            <a:off x="5678839" y="1348437"/>
            <a:ext cx="3107184" cy="837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Insights from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new data streams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Real-time alarms &amp; notifications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Cross-platform APIs</a:t>
            </a:r>
          </a:p>
        </p:txBody>
      </p:sp>
      <p:pic>
        <p:nvPicPr>
          <p:cNvPr id="24" name="Graphic 23" descr="Line arrow Counter clockwise curve">
            <a:extLst>
              <a:ext uri="{FF2B5EF4-FFF2-40B4-BE49-F238E27FC236}">
                <a16:creationId xmlns:a16="http://schemas.microsoft.com/office/drawing/2014/main" id="{442F8672-8AC6-4B18-91C7-C381EE8363A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048401" flipH="1" flipV="1">
            <a:off x="8502767" y="1079377"/>
            <a:ext cx="520838" cy="52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3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204BC-7A42-4AA5-929C-EEA36FB6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147"/>
            <a:ext cx="4663777" cy="535531"/>
          </a:xfrm>
        </p:spPr>
        <p:txBody>
          <a:bodyPr/>
          <a:lstStyle/>
          <a:p>
            <a:r>
              <a:rPr lang="en-US" dirty="0" smtClean="0"/>
              <a:t>Steam </a:t>
            </a:r>
            <a:r>
              <a:rPr lang="en-US" dirty="0"/>
              <a:t>Trap Monitoring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DAE9E9-5E38-47BF-82B9-F1A019A7FD32}"/>
              </a:ext>
            </a:extLst>
          </p:cNvPr>
          <p:cNvGrpSpPr/>
          <p:nvPr/>
        </p:nvGrpSpPr>
        <p:grpSpPr>
          <a:xfrm>
            <a:off x="1059945" y="3962486"/>
            <a:ext cx="4848177" cy="2010529"/>
            <a:chOff x="1000695" y="2057400"/>
            <a:chExt cx="5612487" cy="2327487"/>
          </a:xfrm>
        </p:grpSpPr>
        <p:pic>
          <p:nvPicPr>
            <p:cNvPr id="4" name="Picture 3" descr="A close up of a machine&#10;&#10;Description automatically generated">
              <a:extLst>
                <a:ext uri="{FF2B5EF4-FFF2-40B4-BE49-F238E27FC236}">
                  <a16:creationId xmlns:a16="http://schemas.microsoft.com/office/drawing/2014/main" id="{C513AF4D-5A0A-44B1-900A-530DF61AC4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8" t="23333" r="1" b="24488"/>
            <a:stretch/>
          </p:blipFill>
          <p:spPr>
            <a:xfrm>
              <a:off x="1000695" y="2057400"/>
              <a:ext cx="5612487" cy="2327487"/>
            </a:xfrm>
            <a:prstGeom prst="roundRect">
              <a:avLst>
                <a:gd name="adj" fmla="val 16667"/>
              </a:avLst>
            </a:prstGeom>
            <a:ln w="57150" cmpd="tri">
              <a:noFill/>
              <a:miter lim="800000"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/>
              <a:contourClr>
                <a:srgbClr val="969696"/>
              </a:contourClr>
            </a:sp3d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125B0E7-C923-46CD-817C-60A1F02C97EE}"/>
                </a:ext>
              </a:extLst>
            </p:cNvPr>
            <p:cNvSpPr txBox="1"/>
            <p:nvPr/>
          </p:nvSpPr>
          <p:spPr>
            <a:xfrm>
              <a:off x="3915498" y="2098454"/>
              <a:ext cx="1222109" cy="354781"/>
            </a:xfrm>
            <a:prstGeom prst="wedgeRoundRectCallout">
              <a:avLst>
                <a:gd name="adj1" fmla="val 85555"/>
                <a:gd name="adj2" fmla="val 58692"/>
                <a:gd name="adj3" fmla="val 16667"/>
              </a:avLst>
            </a:prstGeom>
            <a:solidFill>
              <a:srgbClr val="0D0D3D"/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Eversensor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1754DA-B3BE-402A-A4E1-EE8B5A0BC8B6}"/>
                </a:ext>
              </a:extLst>
            </p:cNvPr>
            <p:cNvSpPr txBox="1"/>
            <p:nvPr/>
          </p:nvSpPr>
          <p:spPr>
            <a:xfrm>
              <a:off x="1941177" y="3904317"/>
              <a:ext cx="1234627" cy="354781"/>
            </a:xfrm>
            <a:prstGeom prst="wedgeRoundRectCallout">
              <a:avLst>
                <a:gd name="adj1" fmla="val -50101"/>
                <a:gd name="adj2" fmla="val -189919"/>
                <a:gd name="adj3" fmla="val 16667"/>
              </a:avLst>
            </a:prstGeom>
            <a:solidFill>
              <a:srgbClr val="0D0D3D"/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Thermistor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49A52A-DEEF-4AFF-8418-C0AFCA8A3D68}"/>
                </a:ext>
              </a:extLst>
            </p:cNvPr>
            <p:cNvSpPr txBox="1"/>
            <p:nvPr/>
          </p:nvSpPr>
          <p:spPr>
            <a:xfrm>
              <a:off x="1205296" y="2165558"/>
              <a:ext cx="1234627" cy="354781"/>
            </a:xfrm>
            <a:prstGeom prst="wedgeRoundRectCallout">
              <a:avLst>
                <a:gd name="adj1" fmla="val 83748"/>
                <a:gd name="adj2" fmla="val 104435"/>
                <a:gd name="adj3" fmla="val 16667"/>
              </a:avLst>
            </a:prstGeom>
            <a:solidFill>
              <a:srgbClr val="0D0D3D"/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Thermistor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647C31-56D7-46E9-A56B-F6885644B7F1}"/>
                </a:ext>
              </a:extLst>
            </p:cNvPr>
            <p:cNvSpPr txBox="1"/>
            <p:nvPr/>
          </p:nvSpPr>
          <p:spPr>
            <a:xfrm>
              <a:off x="4359268" y="3919262"/>
              <a:ext cx="674116" cy="354781"/>
            </a:xfrm>
            <a:prstGeom prst="wedgeRoundRectCallout">
              <a:avLst>
                <a:gd name="adj1" fmla="val -121698"/>
                <a:gd name="adj2" fmla="val -295275"/>
                <a:gd name="adj3" fmla="val 16667"/>
              </a:avLst>
            </a:prstGeom>
            <a:solidFill>
              <a:srgbClr val="0D0D3D"/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TEG</a:t>
              </a: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93C142D-4096-407C-A742-8552BC020C20}"/>
              </a:ext>
            </a:extLst>
          </p:cNvPr>
          <p:cNvSpPr txBox="1">
            <a:spLocks/>
          </p:cNvSpPr>
          <p:nvPr/>
        </p:nvSpPr>
        <p:spPr bwMode="auto">
          <a:xfrm>
            <a:off x="677788" y="1883170"/>
            <a:ext cx="5032054" cy="103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Wingdings" pitchFamily="2" charset="2"/>
              <a:buChar char="§"/>
              <a:defRPr sz="3000" b="1">
                <a:solidFill>
                  <a:srgbClr val="183A66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742950" indent="-28575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–"/>
              <a:defRPr sz="2800" b="1">
                <a:solidFill>
                  <a:srgbClr val="183A66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Char char="•"/>
              <a:defRPr sz="2400" b="1">
                <a:solidFill>
                  <a:srgbClr val="183A66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Char char="–"/>
              <a:defRPr sz="2000" b="1">
                <a:solidFill>
                  <a:srgbClr val="183A66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Char char="»"/>
              <a:defRPr sz="2000" b="1">
                <a:solidFill>
                  <a:srgbClr val="183A66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274320" marR="0" lvl="1" indent="-18288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14E067"/>
              </a:buClr>
              <a:buSzTx/>
              <a:buFont typeface="Arial" panose="020B0604020202020204" pitchFamily="34" charset="0"/>
              <a:buChar char="»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 charset="0"/>
                <a:cs typeface="Segoe UI" charset="0"/>
              </a:rPr>
              <a:t>$50+ billion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 charset="0"/>
                <a:cs typeface="Segoe UI" charset="0"/>
              </a:rPr>
              <a:t>in lost energy &amp; downtime</a:t>
            </a:r>
          </a:p>
          <a:p>
            <a:pPr marL="274320" marR="0" lvl="1" indent="-18288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14E067"/>
              </a:buClr>
              <a:buSzTx/>
              <a:buFont typeface="Arial" panose="020B0604020202020204" pitchFamily="34" charset="0"/>
              <a:buChar char="»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 charset="0"/>
                <a:cs typeface="Segoe UI" charset="0"/>
              </a:rPr>
              <a:t>300+ billion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 charset="0"/>
                <a:cs typeface="Segoe UI" charset="0"/>
              </a:rPr>
              <a:t> gallons of water waste</a:t>
            </a:r>
          </a:p>
          <a:p>
            <a:pPr marL="274320" marR="0" lvl="1" indent="-18288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14E067"/>
              </a:buClr>
              <a:buSzTx/>
              <a:buFont typeface="Arial" panose="020B0604020202020204" pitchFamily="34" charset="0"/>
              <a:buChar char="»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 charset="0"/>
                <a:cs typeface="Segoe UI" charset="0"/>
              </a:rPr>
              <a:t>300+ million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 charset="0"/>
                <a:cs typeface="Segoe UI" charset="0"/>
              </a:rPr>
              <a:t> metric tons of CO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 charset="0"/>
                <a:cs typeface="Segoe UI" charset="0"/>
              </a:rPr>
              <a:t>2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 charset="0"/>
                <a:cs typeface="Segoe UI" charset="0"/>
              </a:rPr>
              <a:t> emissions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3D3D7E-D59D-4F53-AC07-BA535514C658}"/>
              </a:ext>
            </a:extLst>
          </p:cNvPr>
          <p:cNvSpPr txBox="1"/>
          <p:nvPr/>
        </p:nvSpPr>
        <p:spPr>
          <a:xfrm>
            <a:off x="5723894" y="2000250"/>
            <a:ext cx="122078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Annual, global estimates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A2F40A-74FE-48BF-BEA3-1DC8467FF0B3}"/>
              </a:ext>
            </a:extLst>
          </p:cNvPr>
          <p:cNvSpPr txBox="1"/>
          <p:nvPr/>
        </p:nvSpPr>
        <p:spPr>
          <a:xfrm>
            <a:off x="838201" y="1226403"/>
            <a:ext cx="4543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Cross-industry pain point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6F9C77-0642-42E7-A560-BFCE34B48B1C}"/>
              </a:ext>
            </a:extLst>
          </p:cNvPr>
          <p:cNvSpPr txBox="1"/>
          <p:nvPr/>
        </p:nvSpPr>
        <p:spPr>
          <a:xfrm>
            <a:off x="9425940" y="5439062"/>
            <a:ext cx="2246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marR="0" lvl="0" indent="-4572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3000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*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Estimate for outfitting 1,000-trap process manufacturing facility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0D0D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B57651-D9C5-4D26-9D2D-42A6C430DBF5}"/>
              </a:ext>
            </a:extLst>
          </p:cNvPr>
          <p:cNvSpPr txBox="1"/>
          <p:nvPr/>
        </p:nvSpPr>
        <p:spPr>
          <a:xfrm>
            <a:off x="7620962" y="1226403"/>
            <a:ext cx="4051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Compelling returns</a:t>
            </a:r>
            <a:r>
              <a:rPr kumimoji="0" lang="en-US" sz="2800" b="1" i="1" u="none" strike="noStrike" kern="0" cap="none" spc="0" normalizeH="0" baseline="3000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*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60A9D74E-667C-46CA-AEE5-88AC695D6CFA}"/>
              </a:ext>
            </a:extLst>
          </p:cNvPr>
          <p:cNvSpPr/>
          <p:nvPr/>
        </p:nvSpPr>
        <p:spPr bwMode="auto">
          <a:xfrm>
            <a:off x="5382086" y="1885012"/>
            <a:ext cx="362475" cy="1151959"/>
          </a:xfrm>
          <a:prstGeom prst="rightBrace">
            <a:avLst>
              <a:gd name="adj1" fmla="val 49299"/>
              <a:gd name="adj2" fmla="val 46501"/>
            </a:avLst>
          </a:prstGeom>
          <a:noFill/>
          <a:ln w="12700" cap="flat" cmpd="sng" algn="ctr">
            <a:solidFill>
              <a:srgbClr val="0D0D3D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D0D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0D2708-DCAD-4782-8169-80B0AE6C26A0}"/>
              </a:ext>
            </a:extLst>
          </p:cNvPr>
          <p:cNvSpPr txBox="1"/>
          <p:nvPr/>
        </p:nvSpPr>
        <p:spPr>
          <a:xfrm>
            <a:off x="872068" y="3287599"/>
            <a:ext cx="522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Everactive STM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518D667-9A65-4F0D-A85E-6328AB5346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5504" y="5249835"/>
            <a:ext cx="1716105" cy="109463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FA2C1AD-1D49-4259-A2EF-CC93B66481A8}"/>
              </a:ext>
            </a:extLst>
          </p:cNvPr>
          <p:cNvSpPr/>
          <p:nvPr/>
        </p:nvSpPr>
        <p:spPr bwMode="auto">
          <a:xfrm>
            <a:off x="7620962" y="1975147"/>
            <a:ext cx="1869490" cy="961532"/>
          </a:xfrm>
          <a:prstGeom prst="roundRect">
            <a:avLst/>
          </a:prstGeom>
          <a:solidFill>
            <a:schemeClr val="bg1"/>
          </a:solidFill>
          <a:ln w="57150" cmpd="tri">
            <a:solidFill>
              <a:srgbClr val="14E06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Upfront HW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$0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5575BED-3CA6-4844-8E04-71F02E87C731}"/>
              </a:ext>
            </a:extLst>
          </p:cNvPr>
          <p:cNvSpPr/>
          <p:nvPr/>
        </p:nvSpPr>
        <p:spPr bwMode="auto">
          <a:xfrm>
            <a:off x="9802897" y="1966987"/>
            <a:ext cx="1869490" cy="961532"/>
          </a:xfrm>
          <a:prstGeom prst="roundRect">
            <a:avLst/>
          </a:prstGeom>
          <a:solidFill>
            <a:schemeClr val="bg1"/>
          </a:solidFill>
          <a:ln w="57150" cmpd="tri">
            <a:solidFill>
              <a:srgbClr val="14E06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Installation per Trap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&lt; 10 min.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D58649B-12B2-4E82-B087-EADE049EEE41}"/>
              </a:ext>
            </a:extLst>
          </p:cNvPr>
          <p:cNvSpPr/>
          <p:nvPr/>
        </p:nvSpPr>
        <p:spPr bwMode="auto">
          <a:xfrm>
            <a:off x="7620962" y="4362300"/>
            <a:ext cx="1869491" cy="961532"/>
          </a:xfrm>
          <a:prstGeom prst="roundRect">
            <a:avLst/>
          </a:prstGeom>
          <a:solidFill>
            <a:schemeClr val="bg1"/>
          </a:solidFill>
          <a:ln w="57150" cmpd="tri">
            <a:solidFill>
              <a:srgbClr val="14E06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Payback Period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3 months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8777279-8FA3-4C50-AF93-DB8FA9057653}"/>
              </a:ext>
            </a:extLst>
          </p:cNvPr>
          <p:cNvSpPr/>
          <p:nvPr/>
        </p:nvSpPr>
        <p:spPr bwMode="auto">
          <a:xfrm>
            <a:off x="7620962" y="3168723"/>
            <a:ext cx="1869490" cy="961532"/>
          </a:xfrm>
          <a:prstGeom prst="roundRect">
            <a:avLst/>
          </a:prstGeom>
          <a:solidFill>
            <a:schemeClr val="bg1"/>
          </a:solidFill>
          <a:ln w="57150" cmpd="tri">
            <a:solidFill>
              <a:srgbClr val="14E06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Net Annual Savings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$1,271,522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263CC0E-19D8-43EE-99EA-8A3E62FB9519}"/>
              </a:ext>
            </a:extLst>
          </p:cNvPr>
          <p:cNvSpPr/>
          <p:nvPr/>
        </p:nvSpPr>
        <p:spPr bwMode="auto">
          <a:xfrm>
            <a:off x="9802897" y="3166859"/>
            <a:ext cx="1869491" cy="961532"/>
          </a:xfrm>
          <a:prstGeom prst="roundRect">
            <a:avLst/>
          </a:prstGeom>
          <a:solidFill>
            <a:schemeClr val="bg1"/>
          </a:solidFill>
          <a:ln w="57150" cmpd="tri">
            <a:solidFill>
              <a:srgbClr val="14E06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Annual CO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Savings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28k tons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A1DE4D1-CCE7-4E92-ACE9-AE9E055D95D7}"/>
              </a:ext>
            </a:extLst>
          </p:cNvPr>
          <p:cNvSpPr/>
          <p:nvPr/>
        </p:nvSpPr>
        <p:spPr bwMode="auto">
          <a:xfrm>
            <a:off x="9802897" y="4366731"/>
            <a:ext cx="1869491" cy="961532"/>
          </a:xfrm>
          <a:prstGeom prst="roundRect">
            <a:avLst/>
          </a:prstGeom>
          <a:solidFill>
            <a:schemeClr val="bg1"/>
          </a:solidFill>
          <a:ln w="57150" cmpd="tri">
            <a:solidFill>
              <a:srgbClr val="14E06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5-Year ROI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4.2x</a:t>
            </a:r>
          </a:p>
        </p:txBody>
      </p:sp>
    </p:spTree>
    <p:extLst>
      <p:ext uri="{BB962C8B-B14F-4D97-AF65-F5344CB8AC3E}">
        <p14:creationId xmlns:p14="http://schemas.microsoft.com/office/powerpoint/2010/main" val="360332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D74CA-A985-4E3F-B1BF-D22D8BCEB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147"/>
            <a:ext cx="5500545" cy="535531"/>
          </a:xfrm>
        </p:spPr>
        <p:txBody>
          <a:bodyPr/>
          <a:lstStyle/>
          <a:p>
            <a:r>
              <a:rPr lang="en-US" dirty="0" smtClean="0"/>
              <a:t>Machine </a:t>
            </a:r>
            <a:r>
              <a:rPr lang="en-US" dirty="0"/>
              <a:t>Health Monitoring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2A2AA2-9C86-4A71-B41A-43281306DEB1}"/>
              </a:ext>
            </a:extLst>
          </p:cNvPr>
          <p:cNvSpPr txBox="1"/>
          <p:nvPr/>
        </p:nvSpPr>
        <p:spPr>
          <a:xfrm>
            <a:off x="0" y="6204841"/>
            <a:ext cx="12192000" cy="5159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Batteryless sensors change the run-to-failure approach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FCA408-0121-481C-9A1B-E7E893065B12}"/>
              </a:ext>
            </a:extLst>
          </p:cNvPr>
          <p:cNvSpPr txBox="1"/>
          <p:nvPr/>
        </p:nvSpPr>
        <p:spPr>
          <a:xfrm>
            <a:off x="838201" y="4520215"/>
            <a:ext cx="4291505" cy="1445793"/>
          </a:xfrm>
          <a:prstGeom prst="roundRect">
            <a:avLst/>
          </a:prstGeom>
          <a:solidFill>
            <a:schemeClr val="bg1"/>
          </a:solidFill>
          <a:ln w="38100" cmpd="tri">
            <a:solidFill>
              <a:srgbClr val="14E06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spcBef>
                <a:spcPts val="0"/>
              </a:spcBef>
              <a:buClr>
                <a:srgbClr val="0D0D3D"/>
              </a:buClr>
              <a:defRPr sz="1500" b="1">
                <a:solidFill>
                  <a:srgbClr val="0D0D3D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D0D3D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 added, ongoing battery maintenance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D0D3D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 upfront capital expenditures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D0D3D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Subscription-based, real-time data analytics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D0D3D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Intervene </a:t>
            </a:r>
            <a:r>
              <a:rPr kumimoji="0" lang="en-US" sz="1500" b="0" i="0" u="sng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only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when &amp; where needed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93314C-7E04-4D37-9AD4-9ADD1C1D2820}"/>
              </a:ext>
            </a:extLst>
          </p:cNvPr>
          <p:cNvSpPr/>
          <p:nvPr/>
        </p:nvSpPr>
        <p:spPr>
          <a:xfrm>
            <a:off x="838201" y="4026455"/>
            <a:ext cx="42992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Lower Total Cost of Ownership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A4670A-FDD6-4118-90C4-C520601D9431}"/>
              </a:ext>
            </a:extLst>
          </p:cNvPr>
          <p:cNvSpPr/>
          <p:nvPr/>
        </p:nvSpPr>
        <p:spPr>
          <a:xfrm>
            <a:off x="895755" y="2079990"/>
            <a:ext cx="4299282" cy="1663513"/>
          </a:xfrm>
          <a:prstGeom prst="roundRect">
            <a:avLst/>
          </a:prstGeom>
          <a:solidFill>
            <a:schemeClr val="bg1"/>
          </a:solidFill>
          <a:ln w="38100" cmpd="tri">
            <a:solidFill>
              <a:srgbClr val="14E06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D0D3D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Prevent unplanned downtime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D0D3D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Increase uptime &amp; availability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D0D3D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Improve overall equipment effectiveness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D0D3D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Reduce electricity consumption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D0D3D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Extend motor life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F72BDB-AB51-4B60-ADC7-1A4E64FADEB1}"/>
              </a:ext>
            </a:extLst>
          </p:cNvPr>
          <p:cNvSpPr/>
          <p:nvPr/>
        </p:nvSpPr>
        <p:spPr>
          <a:xfrm>
            <a:off x="895753" y="1585423"/>
            <a:ext cx="42992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Maximize Facility-Wide Returns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994907-6B38-4682-996A-5590F5939CB0}"/>
              </a:ext>
            </a:extLst>
          </p:cNvPr>
          <p:cNvSpPr/>
          <p:nvPr/>
        </p:nvSpPr>
        <p:spPr>
          <a:xfrm>
            <a:off x="6085720" y="1586230"/>
            <a:ext cx="5186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Deploy on “Balance of Plant”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AA08DC-9328-4E46-90E3-B288BD7F2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0050" y="2079990"/>
            <a:ext cx="4477857" cy="33690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1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10" name="Table 52">
            <a:extLst>
              <a:ext uri="{FF2B5EF4-FFF2-40B4-BE49-F238E27FC236}">
                <a16:creationId xmlns:a16="http://schemas.microsoft.com/office/drawing/2014/main" id="{5732407B-B37E-4572-AFF2-64832A4CE84A}"/>
              </a:ext>
            </a:extLst>
          </p:cNvPr>
          <p:cNvGraphicFramePr>
            <a:graphicFrameLocks noGrp="1"/>
          </p:cNvGraphicFramePr>
          <p:nvPr/>
        </p:nvGraphicFramePr>
        <p:xfrm>
          <a:off x="6440050" y="5550992"/>
          <a:ext cx="2212587" cy="640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46004">
                  <a:extLst>
                    <a:ext uri="{9D8B030D-6E8A-4147-A177-3AD203B41FA5}">
                      <a16:colId xmlns:a16="http://schemas.microsoft.com/office/drawing/2014/main" val="1641310674"/>
                    </a:ext>
                  </a:extLst>
                </a:gridCol>
                <a:gridCol w="966583">
                  <a:extLst>
                    <a:ext uri="{9D8B030D-6E8A-4147-A177-3AD203B41FA5}">
                      <a16:colId xmlns:a16="http://schemas.microsoft.com/office/drawing/2014/main" val="1668328262"/>
                    </a:ext>
                  </a:extLst>
                </a:gridCol>
              </a:tblGrid>
              <a:tr h="182996">
                <a:tc>
                  <a:txBody>
                    <a:bodyPr/>
                    <a:lstStyle/>
                    <a:p>
                      <a:pPr algn="r"/>
                      <a:r>
                        <a:rPr lang="en-US" sz="800" b="1" i="1" dirty="0">
                          <a:solidFill>
                            <a:srgbClr val="0D0D3D"/>
                          </a:solidFill>
                        </a:rPr>
                        <a:t>Industry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i="0" dirty="0">
                          <a:solidFill>
                            <a:srgbClr val="0D0D3D"/>
                          </a:solidFill>
                        </a:rPr>
                        <a:t>Food &amp; beverage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4976117"/>
                  </a:ext>
                </a:extLst>
              </a:tr>
              <a:tr h="182996">
                <a:tc>
                  <a:txBody>
                    <a:bodyPr/>
                    <a:lstStyle/>
                    <a:p>
                      <a:pPr algn="r"/>
                      <a:r>
                        <a:rPr lang="en-US" sz="800" b="1" i="1" dirty="0">
                          <a:solidFill>
                            <a:srgbClr val="0D0D3D"/>
                          </a:solidFill>
                        </a:rPr>
                        <a:t>Operating hrs. / yr.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i="0" dirty="0">
                          <a:solidFill>
                            <a:srgbClr val="0D0D3D"/>
                          </a:solidFill>
                        </a:rPr>
                        <a:t>7,200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7733057"/>
                  </a:ext>
                </a:extLst>
              </a:tr>
              <a:tr h="182996">
                <a:tc>
                  <a:txBody>
                    <a:bodyPr/>
                    <a:lstStyle/>
                    <a:p>
                      <a:pPr algn="r"/>
                      <a:r>
                        <a:rPr lang="en-US" sz="800" b="1" i="1" dirty="0">
                          <a:solidFill>
                            <a:srgbClr val="0D0D3D"/>
                          </a:solidFill>
                        </a:rPr>
                        <a:t>Avg. downtime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i="0" dirty="0">
                          <a:solidFill>
                            <a:srgbClr val="0D0D3D"/>
                          </a:solidFill>
                        </a:rPr>
                        <a:t>4 hours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44844"/>
                  </a:ext>
                </a:extLst>
              </a:tr>
            </a:tbl>
          </a:graphicData>
        </a:graphic>
      </p:graphicFrame>
      <p:graphicFrame>
        <p:nvGraphicFramePr>
          <p:cNvPr id="11" name="Table 52">
            <a:extLst>
              <a:ext uri="{FF2B5EF4-FFF2-40B4-BE49-F238E27FC236}">
                <a16:creationId xmlns:a16="http://schemas.microsoft.com/office/drawing/2014/main" id="{1BBA9445-D342-415C-BA89-E6F31E6D44C4}"/>
              </a:ext>
            </a:extLst>
          </p:cNvPr>
          <p:cNvGraphicFramePr>
            <a:graphicFrameLocks noGrp="1"/>
          </p:cNvGraphicFramePr>
          <p:nvPr/>
        </p:nvGraphicFramePr>
        <p:xfrm>
          <a:off x="8705320" y="5551611"/>
          <a:ext cx="2212587" cy="640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46004">
                  <a:extLst>
                    <a:ext uri="{9D8B030D-6E8A-4147-A177-3AD203B41FA5}">
                      <a16:colId xmlns:a16="http://schemas.microsoft.com/office/drawing/2014/main" val="1641310674"/>
                    </a:ext>
                  </a:extLst>
                </a:gridCol>
                <a:gridCol w="966583">
                  <a:extLst>
                    <a:ext uri="{9D8B030D-6E8A-4147-A177-3AD203B41FA5}">
                      <a16:colId xmlns:a16="http://schemas.microsoft.com/office/drawing/2014/main" val="1668328262"/>
                    </a:ext>
                  </a:extLst>
                </a:gridCol>
              </a:tblGrid>
              <a:tr h="182996">
                <a:tc>
                  <a:txBody>
                    <a:bodyPr/>
                    <a:lstStyle/>
                    <a:p>
                      <a:pPr algn="r"/>
                      <a:r>
                        <a:rPr lang="en-US" sz="800" b="1" i="1" dirty="0">
                          <a:solidFill>
                            <a:srgbClr val="0D0D3D"/>
                          </a:solidFill>
                        </a:rPr>
                        <a:t>Motor efficiency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i="0" dirty="0">
                          <a:solidFill>
                            <a:srgbClr val="0D0D3D"/>
                          </a:solidFill>
                        </a:rPr>
                        <a:t>88%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6131810"/>
                  </a:ext>
                </a:extLst>
              </a:tr>
              <a:tr h="182996">
                <a:tc>
                  <a:txBody>
                    <a:bodyPr/>
                    <a:lstStyle/>
                    <a:p>
                      <a:pPr algn="r"/>
                      <a:r>
                        <a:rPr lang="en-US" sz="800" b="1" i="1" dirty="0">
                          <a:solidFill>
                            <a:srgbClr val="0D0D3D"/>
                          </a:solidFill>
                        </a:rPr>
                        <a:t>Avg. load factor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i="0" dirty="0">
                          <a:solidFill>
                            <a:srgbClr val="0D0D3D"/>
                          </a:solidFill>
                        </a:rPr>
                        <a:t>75%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0764552"/>
                  </a:ext>
                </a:extLst>
              </a:tr>
              <a:tr h="182996">
                <a:tc>
                  <a:txBody>
                    <a:bodyPr/>
                    <a:lstStyle/>
                    <a:p>
                      <a:pPr algn="r"/>
                      <a:r>
                        <a:rPr lang="en-US" sz="800" b="1" i="1" dirty="0">
                          <a:solidFill>
                            <a:srgbClr val="0D0D3D"/>
                          </a:solidFill>
                        </a:rPr>
                        <a:t>Inspection frequency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i="0" dirty="0">
                          <a:solidFill>
                            <a:srgbClr val="0D0D3D"/>
                          </a:solidFill>
                        </a:rPr>
                        <a:t>Quarterly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766070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7B1E62C-996D-47FA-A892-064D5A1B060A}"/>
              </a:ext>
            </a:extLst>
          </p:cNvPr>
          <p:cNvSpPr txBox="1"/>
          <p:nvPr/>
        </p:nvSpPr>
        <p:spPr>
          <a:xfrm>
            <a:off x="0" y="966912"/>
            <a:ext cx="12192000" cy="5159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Cost-effective 24/7 monitoring for 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all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rotating equipment</a:t>
            </a:r>
          </a:p>
        </p:txBody>
      </p:sp>
    </p:spTree>
    <p:extLst>
      <p:ext uri="{BB962C8B-B14F-4D97-AF65-F5344CB8AC3E}">
        <p14:creationId xmlns:p14="http://schemas.microsoft.com/office/powerpoint/2010/main" val="224839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64B8E-FA66-479C-BFE1-90188D44F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147"/>
            <a:ext cx="4913846" cy="535531"/>
          </a:xfrm>
        </p:spPr>
        <p:txBody>
          <a:bodyPr/>
          <a:lstStyle/>
          <a:p>
            <a:r>
              <a:rPr lang="en-US" dirty="0"/>
              <a:t>Growing market traction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E90F77-0437-42E1-8C86-6417D10C27A3}"/>
              </a:ext>
            </a:extLst>
          </p:cNvPr>
          <p:cNvGrpSpPr/>
          <p:nvPr/>
        </p:nvGrpSpPr>
        <p:grpSpPr>
          <a:xfrm>
            <a:off x="838200" y="1439529"/>
            <a:ext cx="4349620" cy="1803778"/>
            <a:chOff x="1000695" y="2057400"/>
            <a:chExt cx="5612487" cy="2327487"/>
          </a:xfrm>
        </p:grpSpPr>
        <p:pic>
          <p:nvPicPr>
            <p:cNvPr id="4" name="Picture 3" descr="A close up of a machine&#10;&#10;Description automatically generated">
              <a:extLst>
                <a:ext uri="{FF2B5EF4-FFF2-40B4-BE49-F238E27FC236}">
                  <a16:creationId xmlns:a16="http://schemas.microsoft.com/office/drawing/2014/main" id="{E8024104-402C-4BF8-9185-77C87B1CDF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8" t="23333" r="1" b="24488"/>
            <a:stretch/>
          </p:blipFill>
          <p:spPr>
            <a:xfrm>
              <a:off x="1000695" y="2057400"/>
              <a:ext cx="5612487" cy="2327487"/>
            </a:xfrm>
            <a:prstGeom prst="roundRect">
              <a:avLst>
                <a:gd name="adj" fmla="val 16667"/>
              </a:avLst>
            </a:prstGeom>
            <a:ln w="57150" cmpd="tri">
              <a:noFill/>
              <a:miter lim="800000"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/>
              <a:contourClr>
                <a:srgbClr val="969696"/>
              </a:contourClr>
            </a:sp3d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778F8F6-1393-42CA-841D-C7DD30E6B2F0}"/>
                </a:ext>
              </a:extLst>
            </p:cNvPr>
            <p:cNvSpPr txBox="1"/>
            <p:nvPr/>
          </p:nvSpPr>
          <p:spPr>
            <a:xfrm>
              <a:off x="3915498" y="2098454"/>
              <a:ext cx="1222109" cy="354781"/>
            </a:xfrm>
            <a:prstGeom prst="wedgeRoundRectCallout">
              <a:avLst>
                <a:gd name="adj1" fmla="val 85555"/>
                <a:gd name="adj2" fmla="val 58692"/>
                <a:gd name="adj3" fmla="val 16667"/>
              </a:avLst>
            </a:prstGeom>
            <a:solidFill>
              <a:srgbClr val="0D0D3D"/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Eversensor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257381B-8898-43ED-8169-AFDE9F9143AF}"/>
                </a:ext>
              </a:extLst>
            </p:cNvPr>
            <p:cNvSpPr txBox="1"/>
            <p:nvPr/>
          </p:nvSpPr>
          <p:spPr>
            <a:xfrm>
              <a:off x="1941177" y="3904317"/>
              <a:ext cx="1234627" cy="354781"/>
            </a:xfrm>
            <a:prstGeom prst="wedgeRoundRectCallout">
              <a:avLst>
                <a:gd name="adj1" fmla="val -50101"/>
                <a:gd name="adj2" fmla="val -189919"/>
                <a:gd name="adj3" fmla="val 16667"/>
              </a:avLst>
            </a:prstGeom>
            <a:solidFill>
              <a:srgbClr val="0D0D3D"/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Thermistor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9530B0-6710-4906-A05E-9CA011070ACD}"/>
                </a:ext>
              </a:extLst>
            </p:cNvPr>
            <p:cNvSpPr txBox="1"/>
            <p:nvPr/>
          </p:nvSpPr>
          <p:spPr>
            <a:xfrm>
              <a:off x="1205296" y="2165558"/>
              <a:ext cx="1234627" cy="354781"/>
            </a:xfrm>
            <a:prstGeom prst="wedgeRoundRectCallout">
              <a:avLst>
                <a:gd name="adj1" fmla="val 83748"/>
                <a:gd name="adj2" fmla="val 104435"/>
                <a:gd name="adj3" fmla="val 16667"/>
              </a:avLst>
            </a:prstGeom>
            <a:solidFill>
              <a:srgbClr val="0D0D3D"/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Thermistor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96A7F74-A4EB-4A65-B0F8-1861D32CBDB8}"/>
                </a:ext>
              </a:extLst>
            </p:cNvPr>
            <p:cNvSpPr txBox="1"/>
            <p:nvPr/>
          </p:nvSpPr>
          <p:spPr>
            <a:xfrm>
              <a:off x="4359268" y="3919262"/>
              <a:ext cx="674116" cy="354781"/>
            </a:xfrm>
            <a:prstGeom prst="wedgeRoundRectCallout">
              <a:avLst>
                <a:gd name="adj1" fmla="val -121698"/>
                <a:gd name="adj2" fmla="val -295275"/>
                <a:gd name="adj3" fmla="val 16667"/>
              </a:avLst>
            </a:prstGeom>
            <a:solidFill>
              <a:srgbClr val="0D0D3D"/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TEG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B7DCD22-0872-4CA5-94D5-94A3D1565F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4477" y="2461028"/>
            <a:ext cx="1716105" cy="109463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0" name="Picture 9" descr="A picture containing red, table, sitting, chair&#10;&#10;Description automatically generated">
            <a:extLst>
              <a:ext uri="{FF2B5EF4-FFF2-40B4-BE49-F238E27FC236}">
                <a16:creationId xmlns:a16="http://schemas.microsoft.com/office/drawing/2014/main" id="{70FCCB90-65DB-4B84-970B-B5F0B1E175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9445" r="-674" b="-275"/>
          <a:stretch/>
        </p:blipFill>
        <p:spPr>
          <a:xfrm>
            <a:off x="842044" y="4147578"/>
            <a:ext cx="4110956" cy="1977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54B3B8FF-B160-4675-82E9-83D041DF1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38809"/>
              </p:ext>
            </p:extLst>
          </p:nvPr>
        </p:nvGraphicFramePr>
        <p:xfrm>
          <a:off x="6808410" y="1291622"/>
          <a:ext cx="434962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978">
                  <a:extLst>
                    <a:ext uri="{9D8B030D-6E8A-4147-A177-3AD203B41FA5}">
                      <a16:colId xmlns:a16="http://schemas.microsoft.com/office/drawing/2014/main" val="3466610530"/>
                    </a:ext>
                  </a:extLst>
                </a:gridCol>
                <a:gridCol w="2200642">
                  <a:extLst>
                    <a:ext uri="{9D8B030D-6E8A-4147-A177-3AD203B41FA5}">
                      <a16:colId xmlns:a16="http://schemas.microsoft.com/office/drawing/2014/main" val="2487809778"/>
                    </a:ext>
                  </a:extLst>
                </a:gridCol>
              </a:tblGrid>
              <a:tr h="34345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Steam Trap Monitoring</a:t>
                      </a:r>
                      <a:endParaRPr lang="en-US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37424"/>
                  </a:ext>
                </a:extLst>
              </a:tr>
              <a:tr h="31631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i="1" dirty="0"/>
                        <a:t>Production Release – Q1 2019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50562"/>
                  </a:ext>
                </a:extLst>
              </a:tr>
              <a:tr h="31631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Customer Sites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Industries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109611"/>
                  </a:ext>
                </a:extLst>
              </a:tr>
              <a:tr h="3163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/>
                        <a:t>Pharmaceutical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/>
                        <a:t>Food &amp; Beverage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/>
                        <a:t>Paper &amp; Pulp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/>
                        <a:t>CPG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/>
                        <a:t>Petrochemical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/>
                        <a:t>Facilities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0750805"/>
                  </a:ext>
                </a:extLst>
              </a:tr>
              <a:tr h="31631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Eversensors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867560"/>
                  </a:ext>
                </a:extLst>
              </a:tr>
              <a:tr h="6553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1,000+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88559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AFDD386-6276-436D-87CC-76B8FAA9AD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188596"/>
              </p:ext>
            </p:extLst>
          </p:nvPr>
        </p:nvGraphicFramePr>
        <p:xfrm>
          <a:off x="6808410" y="4150196"/>
          <a:ext cx="4349620" cy="2060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978">
                  <a:extLst>
                    <a:ext uri="{9D8B030D-6E8A-4147-A177-3AD203B41FA5}">
                      <a16:colId xmlns:a16="http://schemas.microsoft.com/office/drawing/2014/main" val="3466610530"/>
                    </a:ext>
                  </a:extLst>
                </a:gridCol>
                <a:gridCol w="2200642">
                  <a:extLst>
                    <a:ext uri="{9D8B030D-6E8A-4147-A177-3AD203B41FA5}">
                      <a16:colId xmlns:a16="http://schemas.microsoft.com/office/drawing/2014/main" val="2487809778"/>
                    </a:ext>
                  </a:extLst>
                </a:gridCol>
              </a:tblGrid>
              <a:tr h="32917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Machine Health Monitoring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37424"/>
                  </a:ext>
                </a:extLst>
              </a:tr>
              <a:tr h="32917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i="1" dirty="0"/>
                        <a:t>Alpha Sampling – Q1 2020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261261"/>
                  </a:ext>
                </a:extLst>
              </a:tr>
              <a:tr h="32917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Customer Sites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Industries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109611"/>
                  </a:ext>
                </a:extLst>
              </a:tr>
              <a:tr h="32917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/>
                        <a:t>Food &amp; Beverage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/>
                        <a:t>CPG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/>
                        <a:t>Facilities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0750805"/>
                  </a:ext>
                </a:extLst>
              </a:tr>
              <a:tr h="32917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Eversensors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867560"/>
                  </a:ext>
                </a:extLst>
              </a:tr>
              <a:tr h="32917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50+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885590"/>
                  </a:ext>
                </a:extLst>
              </a:tr>
            </a:tbl>
          </a:graphicData>
        </a:graphic>
      </p:graphicFrame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F4B08C-97C6-4E8F-AB4E-039E862810A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477" y="5101514"/>
            <a:ext cx="1716105" cy="1205259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3231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Everactive">
      <a:dk1>
        <a:srgbClr val="0D0D3D"/>
      </a:dk1>
      <a:lt1>
        <a:srgbClr val="FFFFFF"/>
      </a:lt1>
      <a:dk2>
        <a:srgbClr val="44546A"/>
      </a:dk2>
      <a:lt2>
        <a:srgbClr val="E7E6E6"/>
      </a:lt2>
      <a:accent1>
        <a:srgbClr val="14E067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veractive">
      <a:majorFont>
        <a:latin typeface="Ebrima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8EFDE38A067445A98FFBABB25D7E75" ma:contentTypeVersion="10" ma:contentTypeDescription="Create a new document." ma:contentTypeScope="" ma:versionID="4502f00a0855de5708cfa908c8d581cc">
  <xsd:schema xmlns:xsd="http://www.w3.org/2001/XMLSchema" xmlns:xs="http://www.w3.org/2001/XMLSchema" xmlns:p="http://schemas.microsoft.com/office/2006/metadata/properties" xmlns:ns1="http://schemas.microsoft.com/sharepoint/v3" xmlns:ns3="1f23b221-e1e7-44a5-ba74-e7f5c84622c8" targetNamespace="http://schemas.microsoft.com/office/2006/metadata/properties" ma:root="true" ma:fieldsID="00566657fd6c488c67371822991b96bf" ns1:_="" ns3:_="">
    <xsd:import namespace="http://schemas.microsoft.com/sharepoint/v3"/>
    <xsd:import namespace="1f23b221-e1e7-44a5-ba74-e7f5c84622c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23b221-e1e7-44a5-ba74-e7f5c84622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2FCE0C-20FD-4A19-A95F-27AD7818AA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f23b221-e1e7-44a5-ba74-e7f5c84622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FD20D8-80EA-46DC-89D3-AA3DE1825491}">
  <ds:schemaRefs>
    <ds:schemaRef ds:uri="http://schemas.microsoft.com/sharepoint/v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1f23b221-e1e7-44a5-ba74-e7f5c84622c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F53A577-23FE-4064-8EFC-F3A065801E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835</Words>
  <Application>Microsoft Office PowerPoint</Application>
  <PresentationFormat>Widescreen</PresentationFormat>
  <Paragraphs>248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Ebrima</vt:lpstr>
      <vt:lpstr>Gilroy</vt:lpstr>
      <vt:lpstr>Gilroy Bold</vt:lpstr>
      <vt:lpstr>Gilroy Medium</vt:lpstr>
      <vt:lpstr>Gilroy SemiBold</vt:lpstr>
      <vt:lpstr>Segoe UI</vt:lpstr>
      <vt:lpstr>Times New Roman</vt:lpstr>
      <vt:lpstr>Wingdings</vt:lpstr>
      <vt:lpstr>Wingdings 2</vt:lpstr>
      <vt:lpstr>Custom Design</vt:lpstr>
      <vt:lpstr>Hill AFB SBIR Phase II  Everactive Batteryless/Wireless Sensors</vt:lpstr>
      <vt:lpstr>The “new normal” needs pervasive remote monitoring</vt:lpstr>
      <vt:lpstr>What Everactive provides: easy-to-install hardware</vt:lpstr>
      <vt:lpstr>What Everactive provides: easy-to-use software</vt:lpstr>
      <vt:lpstr> Expand across sites and with new products</vt:lpstr>
      <vt:lpstr>Everactive technology solves key IoT challenges</vt:lpstr>
      <vt:lpstr>Steam Trap Monitoring</vt:lpstr>
      <vt:lpstr>Machine Health Monitoring</vt:lpstr>
      <vt:lpstr>Growing market traction</vt:lpstr>
      <vt:lpstr>Self-sustaining sensors generate impactful returns</vt:lpstr>
      <vt:lpstr>Simple expansion to monitor additional assets</vt:lpstr>
      <vt:lpstr>Hill AFB Steam Traps</vt:lpstr>
      <vt:lpstr>Hill AFB Steam Traps - Everactive</vt:lpstr>
      <vt:lpstr>Hill AFB Machine Health Monitoring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Overview</dc:title>
  <dc:creator>Brian Alessi</dc:creator>
  <cp:lastModifiedBy>KING, NICKOLAS R GS-12 USAF AFMC 75 CES/CEOER</cp:lastModifiedBy>
  <cp:revision>49</cp:revision>
  <cp:lastPrinted>2022-06-15T21:12:14Z</cp:lastPrinted>
  <dcterms:created xsi:type="dcterms:W3CDTF">2020-04-10T14:24:54Z</dcterms:created>
  <dcterms:modified xsi:type="dcterms:W3CDTF">2022-06-21T12:55:55Z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0x0101008D8EFDE38A067445A98FFBABB25D7E75</vt:lpwstr>
  </property>
</Properties>
</file>