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</p:sldMasterIdLst>
  <p:notesMasterIdLst>
    <p:notesMasterId r:id="rId15"/>
  </p:notesMasterIdLst>
  <p:handoutMasterIdLst>
    <p:handoutMasterId r:id="rId16"/>
  </p:handoutMasterIdLst>
  <p:sldIdLst>
    <p:sldId id="298" r:id="rId5"/>
    <p:sldId id="283" r:id="rId6"/>
    <p:sldId id="284" r:id="rId7"/>
    <p:sldId id="890" r:id="rId8"/>
    <p:sldId id="862" r:id="rId9"/>
    <p:sldId id="853" r:id="rId10"/>
    <p:sldId id="885" r:id="rId11"/>
    <p:sldId id="891" r:id="rId12"/>
    <p:sldId id="886" r:id="rId13"/>
    <p:sldId id="861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4B8D"/>
    <a:srgbClr val="000000"/>
    <a:srgbClr val="339933"/>
    <a:srgbClr val="B3282D"/>
    <a:srgbClr val="595A59"/>
    <a:srgbClr val="CBCCCB"/>
    <a:srgbClr val="00BCE4"/>
    <a:srgbClr val="A7A9AC"/>
    <a:srgbClr val="FB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206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353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213" y="1181100"/>
            <a:ext cx="5668962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FE767-A18E-400A-A6B4-A08D049C4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213" y="1181100"/>
            <a:ext cx="5668962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FE767-A18E-400A-A6B4-A08D049C42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5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" y="3586282"/>
            <a:ext cx="11338560" cy="1752600"/>
          </a:xfrm>
        </p:spPr>
        <p:txBody>
          <a:bodyPr/>
          <a:lstStyle>
            <a:lvl1pPr marL="0" indent="0" algn="ctr">
              <a:buNone/>
              <a:defRPr sz="4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54400" y="5168900"/>
            <a:ext cx="5283200" cy="13081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206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822600" y="383738"/>
            <a:ext cx="59843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7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nowledge </a:t>
            </a:r>
            <a:r>
              <a:rPr lang="en-US" sz="33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7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ased </a:t>
            </a:r>
            <a:r>
              <a:rPr lang="en-US" sz="33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7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ystems,</a:t>
            </a:r>
            <a:r>
              <a:rPr lang="en-US" sz="2700" b="1" baseline="0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baseline="0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b="1" baseline="0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nc. </a:t>
            </a:r>
          </a:p>
          <a:p>
            <a: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15518F"/>
                </a:solidFill>
              </a:rPr>
              <a:t>Innovative ideas</a:t>
            </a:r>
            <a:r>
              <a:rPr lang="en-US" sz="1800" b="1" baseline="0" dirty="0">
                <a:solidFill>
                  <a:srgbClr val="15518F"/>
                </a:solidFill>
              </a:rPr>
              <a:t> and technologies®</a:t>
            </a:r>
            <a:endParaRPr lang="en-US" sz="1800" b="1" dirty="0">
              <a:solidFill>
                <a:srgbClr val="15518F"/>
              </a:solidFill>
            </a:endParaRPr>
          </a:p>
          <a:p>
            <a:endParaRPr lang="en-US" sz="2700" b="1" dirty="0">
              <a:solidFill>
                <a:srgbClr val="1551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264920"/>
            <a:ext cx="11338560" cy="2316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" y="0"/>
            <a:ext cx="1201322" cy="1141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69" y="20503"/>
            <a:ext cx="1201322" cy="112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0756" y="6665911"/>
            <a:ext cx="3860800" cy="205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7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0756" y="6665911"/>
            <a:ext cx="3860800" cy="205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16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nowledge </a:t>
            </a:r>
            <a:r>
              <a:rPr lang="en-US" sz="44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ased </a:t>
            </a:r>
            <a:r>
              <a:rPr lang="en-US" sz="44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ystems,</a:t>
            </a:r>
            <a:r>
              <a:rPr lang="en-US" sz="3600" b="1" baseline="0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0" dirty="0">
                <a:solidFill>
                  <a:srgbClr val="15518F"/>
                </a:solidFill>
                <a:latin typeface="Times New Roman" pitchFamily="18" charset="0"/>
                <a:cs typeface="Times New Roman" pitchFamily="18" charset="0"/>
              </a:rPr>
              <a:t>nc. </a:t>
            </a:r>
            <a:endParaRPr lang="en-US" sz="3600" b="1" dirty="0">
              <a:solidFill>
                <a:srgbClr val="1551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620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5518F"/>
                </a:solidFill>
              </a:rPr>
              <a:t>Innovative ideas</a:t>
            </a:r>
            <a:r>
              <a:rPr lang="en-US" sz="1400" b="1" baseline="0" dirty="0">
                <a:solidFill>
                  <a:srgbClr val="15518F"/>
                </a:solidFill>
              </a:rPr>
              <a:t> and technologies®</a:t>
            </a:r>
            <a:endParaRPr lang="en-US" sz="1400" b="1" dirty="0">
              <a:solidFill>
                <a:srgbClr val="1551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371600"/>
            <a:ext cx="11338560" cy="2316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334520"/>
            <a:ext cx="11338560" cy="231648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174045C2-A2BF-4665-AE3F-CFE229497733}"/>
              </a:ext>
            </a:extLst>
          </p:cNvPr>
          <p:cNvSpPr txBox="1"/>
          <p:nvPr userDrawn="1"/>
        </p:nvSpPr>
        <p:spPr>
          <a:xfrm>
            <a:off x="55915" y="6396336"/>
            <a:ext cx="386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© 2021 Knowledge Based Systems, Inc.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Use or disclosure of data contained on this page is subject to the restrictions on the SBIR DATA RIGHTS page of this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6259006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80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8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67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69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0756" y="6665911"/>
            <a:ext cx="3860800" cy="2053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1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0756" y="6665911"/>
            <a:ext cx="3860800" cy="205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756" y="6665911"/>
            <a:ext cx="3860800" cy="205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756" y="6665911"/>
            <a:ext cx="3860800" cy="205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7042"/>
            <a:ext cx="3723076" cy="123111"/>
          </a:xfrm>
          <a:prstGeom prst="rect">
            <a:avLst/>
          </a:prstGeom>
        </p:spPr>
        <p:txBody>
          <a:bodyPr wrap="square" lIns="91440" tIns="0" rIns="0" bIns="0">
            <a:spAutoFit/>
          </a:bodyPr>
          <a:lstStyle/>
          <a:p>
            <a:pPr algn="l"/>
            <a:r>
              <a:rPr lang="en-US" sz="800" dirty="0">
                <a:solidFill>
                  <a:srgbClr val="002060"/>
                </a:solidFill>
              </a:rPr>
              <a:t>© 2022 Knowledge Based Systems, Inc.	               </a:t>
            </a: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0922000" y="6665515"/>
            <a:ext cx="132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50" kern="1200">
                <a:solidFill>
                  <a:srgbClr val="1551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7B4ACD-32B1-4D08-80E6-E1DFECC59DEB}" type="slidenum">
              <a:rPr lang="en-US" sz="750" smtClean="0"/>
              <a:pPr algn="r">
                <a:defRPr/>
              </a:pPr>
              <a:t>‹#›</a:t>
            </a:fld>
            <a:endParaRPr lang="en-US" sz="750" dirty="0"/>
          </a:p>
        </p:txBody>
      </p:sp>
      <p:pic>
        <p:nvPicPr>
          <p:cNvPr id="16" name="Picture 15" descr="Blue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57280" y="6324603"/>
            <a:ext cx="731520" cy="48129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E8DCA3-0E84-44BD-975F-78EFFD354576}"/>
              </a:ext>
            </a:extLst>
          </p:cNvPr>
          <p:cNvSpPr txBox="1">
            <a:spLocks/>
          </p:cNvSpPr>
          <p:nvPr userDrawn="1"/>
        </p:nvSpPr>
        <p:spPr>
          <a:xfrm>
            <a:off x="7690" y="-26286"/>
            <a:ext cx="12176620" cy="296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UNCLASSIFIED</a:t>
            </a:r>
            <a:endParaRPr lang="en-US" sz="1200" kern="1200" dirty="0">
              <a:solidFill>
                <a:srgbClr val="00B05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795AD6B-8E01-4A1D-8FBF-D5C43D64F9A1}"/>
              </a:ext>
            </a:extLst>
          </p:cNvPr>
          <p:cNvSpPr txBox="1">
            <a:spLocks/>
          </p:cNvSpPr>
          <p:nvPr userDrawn="1"/>
        </p:nvSpPr>
        <p:spPr>
          <a:xfrm>
            <a:off x="7690" y="6665911"/>
            <a:ext cx="12176619" cy="205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607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ng.hwang@us.af.mil" TargetMode="External"/><Relationship Id="rId2" Type="http://schemas.openxmlformats.org/officeDocument/2006/relationships/hyperlink" Target="mailto:andrew.stephenson.6.ctr@us.af.m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mailto:michael.hazlett.2.ctr@us.af.mi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040" y="4114800"/>
            <a:ext cx="8503920" cy="692092"/>
          </a:xfrm>
        </p:spPr>
        <p:txBody>
          <a:bodyPr>
            <a:normAutofit/>
          </a:bodyPr>
          <a:lstStyle/>
          <a:p>
            <a:r>
              <a:rPr lang="en-US" sz="3600" dirty="0"/>
              <a:t>ASSURANT Overview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88" y="5638022"/>
            <a:ext cx="694624" cy="914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86F4A-64E2-4D6F-BD02-637917382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81" y="4999486"/>
            <a:ext cx="1079086" cy="1133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604799-85B5-4D25-A991-C16D8555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854" y="5055947"/>
            <a:ext cx="1093429" cy="1093429"/>
          </a:xfrm>
          <a:prstGeom prst="rect">
            <a:avLst/>
          </a:prstGeom>
        </p:spPr>
      </p:pic>
      <p:pic>
        <p:nvPicPr>
          <p:cNvPr id="1026" name="Picture 2" descr="CCDC Aviation &amp;amp;amp; Missile Center | Federal Labs">
            <a:extLst>
              <a:ext uri="{FF2B5EF4-FFF2-40B4-BE49-F238E27FC236}">
                <a16:creationId xmlns:a16="http://schemas.microsoft.com/office/drawing/2014/main" id="{AA096CF3-342A-409E-98A0-6989FE03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" y="5504525"/>
            <a:ext cx="2323970" cy="11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9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31F1B-6D75-41E4-B113-FF3FF4C0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Drew Stephenson (</a:t>
            </a:r>
            <a:r>
              <a:rPr lang="en-US" dirty="0">
                <a:hlinkClick r:id="rId2"/>
              </a:rPr>
              <a:t>andrew.stephenson.6.ctr@us.af.mil</a:t>
            </a:r>
            <a:r>
              <a:rPr lang="en-US" dirty="0"/>
              <a:t>)</a:t>
            </a:r>
          </a:p>
          <a:p>
            <a:r>
              <a:rPr lang="en-US" dirty="0"/>
              <a:t>Jong Hwang (</a:t>
            </a:r>
            <a:r>
              <a:rPr lang="en-US" dirty="0">
                <a:hlinkClick r:id="rId3"/>
              </a:rPr>
              <a:t>jong.hwang@us.af.mil</a:t>
            </a:r>
            <a:r>
              <a:rPr lang="en-US" dirty="0"/>
              <a:t>)</a:t>
            </a:r>
          </a:p>
          <a:p>
            <a:r>
              <a:rPr lang="en-US" dirty="0"/>
              <a:t>Michael Hazlett (</a:t>
            </a:r>
            <a:r>
              <a:rPr lang="en-US" dirty="0">
                <a:hlinkClick r:id="rId4"/>
              </a:rPr>
              <a:t>michael.hazlett.2.ctr@us.af.mil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6EAAC0-12CF-401D-9409-121BE173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39C21-E4ED-4A3C-9FC6-FF403AD82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05" y="3951215"/>
            <a:ext cx="2319421" cy="24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1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351303" y="1262802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110650" y="3727943"/>
            <a:ext cx="6071616" cy="33430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3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GOALSSTATUS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1" y="3720399"/>
            <a:ext cx="6103867" cy="33855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PROBLEMS</a:t>
            </a:r>
          </a:p>
        </p:txBody>
      </p:sp>
      <p:sp>
        <p:nvSpPr>
          <p:cNvPr id="55306" name="Rectangle 17"/>
          <p:cNvSpPr>
            <a:spLocks noChangeArrowheads="1"/>
          </p:cNvSpPr>
          <p:nvPr/>
        </p:nvSpPr>
        <p:spPr bwMode="auto">
          <a:xfrm>
            <a:off x="6143357" y="1433532"/>
            <a:ext cx="60350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Modeling tool to assess cyber vulnerabilities, analyze attack paths, &amp; quantify risk of platform IT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Modeling technique that includes cyber constructs in addition to common MBSE data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ASSURANT models are saved in Oracle DB or local file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Multiple ways to compute risk scores such as Threat (likelihood) &amp; Vulnerability (impact), as well as USCYBERCOM RAM and Mission Risk</a:t>
            </a:r>
            <a:br>
              <a:rPr lang="en-US" b="1" dirty="0"/>
            </a:br>
            <a:endParaRPr lang="en-US" b="1" dirty="0"/>
          </a:p>
          <a:p>
            <a:pPr>
              <a:buClr>
                <a:srgbClr val="151C77"/>
              </a:buClr>
              <a:buSzPct val="80000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63949" y="4028873"/>
            <a:ext cx="61269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Model Based Cyber Analysis Tool: Develop, transition and sustain tool with flexibility/scalability to support various DoD platforms / systems / sub-systems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Field capability to automate documentation and provide configuration control of cyber data and cyber analytics</a:t>
            </a:r>
          </a:p>
          <a:p>
            <a:pPr marL="228600" lvl="1" indent="-228600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Provide rich cyber analyses including threats, vulnerabilities, mitigations, attack paths, risk and more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Replace paper reports with model-based review, including ability to rapidly consider “what if” risk scenarios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endParaRPr lang="en-US" b="1" dirty="0"/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45407" y="4023996"/>
            <a:ext cx="60758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51C77"/>
              </a:buClr>
              <a:buSzPct val="80000"/>
            </a:pPr>
            <a:r>
              <a:rPr lang="en-US" b="1" dirty="0"/>
              <a:t>Short-Term: Document Generation (e.g. ATO, PPP)</a:t>
            </a:r>
          </a:p>
          <a:p>
            <a:pPr marL="285750" indent="-285750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Manual, Labor Intensive, Technically Complex</a:t>
            </a:r>
          </a:p>
          <a:p>
            <a:pPr marL="285750" indent="-285750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Takes too long to complete (i.e., 9 – 15 months)</a:t>
            </a:r>
          </a:p>
          <a:p>
            <a:pPr>
              <a:buClr>
                <a:srgbClr val="151C77"/>
              </a:buClr>
              <a:buSzPct val="80000"/>
            </a:pPr>
            <a:r>
              <a:rPr lang="en-US" b="1" dirty="0"/>
              <a:t>Long-Term: Deep Cyber Attack Path &amp; Risk Analysis</a:t>
            </a:r>
          </a:p>
          <a:p>
            <a:pPr marL="285750" indent="-285750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Inadequate capabilities for rigorous attack path &amp; risk analysis for platforms</a:t>
            </a:r>
          </a:p>
          <a:p>
            <a:pPr marL="285750" indent="-285750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Limited ability to predict adversary attack paths</a:t>
            </a:r>
          </a:p>
          <a:p>
            <a:pPr marL="285750" indent="-285750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No comprehensive analysis technology that fuses results from multiple analysis techniques/tools</a:t>
            </a:r>
          </a:p>
          <a:p>
            <a:pPr marL="285750" indent="-285750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endParaRPr lang="en-US" b="1" dirty="0"/>
          </a:p>
          <a:p>
            <a:pPr lvl="1">
              <a:buClr>
                <a:srgbClr val="151C77"/>
              </a:buClr>
              <a:buSzPct val="80000"/>
            </a:pPr>
            <a:endParaRPr lang="en-US" b="1" dirty="0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0" y="3723823"/>
            <a:ext cx="1219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 sz="1351" dirty="0">
              <a:solidFill>
                <a:srgbClr val="000000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6123612" y="1110775"/>
            <a:ext cx="0" cy="52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 sz="1351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43359" y="1110775"/>
            <a:ext cx="6038907" cy="34031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INTRODUCTION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35937" y="308736"/>
            <a:ext cx="8487674" cy="10515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1856" y="3455427"/>
            <a:ext cx="4416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51C77"/>
              </a:buClr>
              <a:buSzPct val="80000"/>
            </a:pPr>
            <a:r>
              <a:rPr lang="en-US" altLang="en-US" sz="1200" b="1" dirty="0"/>
              <a:t>“Model-based Cyber Analysis and Report Generation Toolkit”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99" y="576467"/>
            <a:ext cx="431799" cy="5682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1759" y="1257352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19820" y="2462017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349364" y="2467467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9204" y="979804"/>
            <a:ext cx="8595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Modeling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5145" y="983477"/>
            <a:ext cx="10881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Visualization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3594" y="2211321"/>
            <a:ext cx="76706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Analysis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3156" y="2221760"/>
            <a:ext cx="15040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 Generation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776003" y="1619382"/>
            <a:ext cx="561496" cy="28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1454387">
            <a:off x="2803231" y="2233240"/>
            <a:ext cx="561496" cy="28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2789807" y="2854539"/>
            <a:ext cx="561496" cy="28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Content Placeholder 10"/>
          <p:cNvPicPr>
            <a:picLocks noGrp="1" noChangeAspect="1"/>
          </p:cNvPicPr>
          <p:nvPr/>
        </p:nvPicPr>
        <p:blipFill rotWithShape="1">
          <a:blip r:embed="rId4"/>
          <a:srcRect l="8613" t="32428" r="73466" b="11020"/>
          <a:stretch/>
        </p:blipFill>
        <p:spPr>
          <a:xfrm>
            <a:off x="5149329" y="1287284"/>
            <a:ext cx="561094" cy="880011"/>
          </a:xfrm>
          <a:prstGeom prst="rect">
            <a:avLst/>
          </a:prstGeom>
        </p:spPr>
      </p:pic>
      <p:pic>
        <p:nvPicPr>
          <p:cNvPr id="44" name="Content Placeholder 4"/>
          <p:cNvPicPr>
            <a:picLocks noGrp="1" noChangeAspect="1"/>
          </p:cNvPicPr>
          <p:nvPr/>
        </p:nvPicPr>
        <p:blipFill rotWithShape="1">
          <a:blip r:embed="rId5"/>
          <a:srcRect l="42151" t="13765" r="20302"/>
          <a:stretch/>
        </p:blipFill>
        <p:spPr>
          <a:xfrm>
            <a:off x="2040006" y="2563793"/>
            <a:ext cx="644470" cy="8419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52" y="2917865"/>
            <a:ext cx="701739" cy="446003"/>
          </a:xfrm>
          <a:prstGeom prst="rect">
            <a:avLst/>
          </a:prstGeom>
        </p:spPr>
      </p:pic>
      <p:pic>
        <p:nvPicPr>
          <p:cNvPr id="47" name="Content Placeholder 4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833" y="2573362"/>
            <a:ext cx="1242872" cy="794999"/>
          </a:xfrm>
          <a:prstGeom prst="rect">
            <a:avLst/>
          </a:prstGeom>
        </p:spPr>
      </p:pic>
      <p:pic>
        <p:nvPicPr>
          <p:cNvPr id="49" name="Content Placeholder 6"/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7596" y="2508775"/>
            <a:ext cx="1070237" cy="579502"/>
          </a:xfrm>
          <a:prstGeom prst="rect">
            <a:avLst/>
          </a:prstGeom>
        </p:spPr>
      </p:pic>
      <p:pic>
        <p:nvPicPr>
          <p:cNvPr id="48" name="Content Placeholder 4"/>
          <p:cNvPicPr>
            <a:picLocks noGrp="1"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894" y="2842628"/>
            <a:ext cx="1099467" cy="596477"/>
          </a:xfrm>
          <a:prstGeom prst="rect">
            <a:avLst/>
          </a:prstGeom>
        </p:spPr>
      </p:pic>
      <p:pic>
        <p:nvPicPr>
          <p:cNvPr id="51" name="Content Placeholder 4"/>
          <p:cNvPicPr>
            <a:picLocks noGrp="1"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35937" y="2487766"/>
            <a:ext cx="1383607" cy="4189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/>
          <a:srcRect r="32880" b="43468"/>
          <a:stretch/>
        </p:blipFill>
        <p:spPr>
          <a:xfrm flipV="1">
            <a:off x="439130" y="2930327"/>
            <a:ext cx="658483" cy="43353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7114" y="1301655"/>
            <a:ext cx="1159980" cy="712449"/>
          </a:xfrm>
          <a:prstGeom prst="rect">
            <a:avLst/>
          </a:prstGeom>
        </p:spPr>
      </p:pic>
      <p:pic>
        <p:nvPicPr>
          <p:cNvPr id="50" name="Content Placeholder 2"/>
          <p:cNvPicPr>
            <a:picLocks noGrp="1"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8943" y="1557677"/>
            <a:ext cx="1039215" cy="6111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679" y="1280931"/>
            <a:ext cx="2251798" cy="940829"/>
          </a:xfrm>
          <a:prstGeom prst="rect">
            <a:avLst/>
          </a:prstGeom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136575" y="3724834"/>
            <a:ext cx="6041822" cy="33855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9941054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351303" y="1262802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110650" y="3727943"/>
            <a:ext cx="6071616" cy="33430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STATUS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720399"/>
            <a:ext cx="6089904" cy="33855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PLANS</a:t>
            </a:r>
          </a:p>
        </p:txBody>
      </p:sp>
      <p:sp>
        <p:nvSpPr>
          <p:cNvPr id="55306" name="Rectangle 17"/>
          <p:cNvSpPr>
            <a:spLocks noChangeArrowheads="1"/>
          </p:cNvSpPr>
          <p:nvPr/>
        </p:nvSpPr>
        <p:spPr bwMode="auto">
          <a:xfrm>
            <a:off x="6123612" y="1433532"/>
            <a:ext cx="593277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Flexible and repeatable framework for modeling and assessing cyber threats and vulnerabilities of systems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Compatible with existing MBSE tools and data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Reduced man-hours and save resources by automating manual assessment processes and documentation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Quantify cyber risk and evaluate security controls of systems</a:t>
            </a:r>
            <a:r>
              <a:rPr lang="en-US" sz="2000" b="1" dirty="0"/>
              <a:t> </a:t>
            </a:r>
            <a:r>
              <a:rPr lang="en-US" b="1" dirty="0"/>
              <a:t>for mission assurance based on Risk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Configuration management of cyber data</a:t>
            </a:r>
          </a:p>
          <a:p>
            <a:pPr>
              <a:buClr>
                <a:srgbClr val="151C77"/>
              </a:buClr>
              <a:buSzPct val="80000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63949" y="4028873"/>
            <a:ext cx="5865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Certified for use on NIPRNet and SIPRNet (Jan 2025)</a:t>
            </a:r>
          </a:p>
          <a:p>
            <a:pPr marL="685794" lvl="1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JWICS certification in works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Version 4.0.1 delivered to various PEOs and PMOs across the AF, Army, Navy, and NSA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Transitioned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dirty="0"/>
              <a:t>to ~40 PMOs</a:t>
            </a:r>
          </a:p>
          <a:p>
            <a:pPr marL="685794" lvl="1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500+ active users across the DoD</a:t>
            </a:r>
          </a:p>
          <a:p>
            <a:pPr marL="685794" lvl="1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Primarily program management use but also Intel, Test, and Evaluation</a:t>
            </a:r>
            <a:endParaRPr lang="en-US" dirty="0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0" y="3723823"/>
            <a:ext cx="12192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 sz="1351" dirty="0">
              <a:solidFill>
                <a:srgbClr val="000000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6123612" y="1110775"/>
            <a:ext cx="0" cy="52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 sz="1351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43359" y="1110775"/>
            <a:ext cx="6038907" cy="34031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KEY BENEFITS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62903" y="299838"/>
            <a:ext cx="8487674" cy="10515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1759" y="1257352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19820" y="2462017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349364" y="2467467"/>
            <a:ext cx="2466109" cy="101038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9204" y="979804"/>
            <a:ext cx="8595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Modeling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5145" y="983477"/>
            <a:ext cx="10881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Visualization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3594" y="2211321"/>
            <a:ext cx="76706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Analysis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3156" y="2221760"/>
            <a:ext cx="15040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 Generation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776003" y="1619382"/>
            <a:ext cx="561496" cy="28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1454387">
            <a:off x="2803231" y="2233240"/>
            <a:ext cx="561496" cy="28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2789807" y="2854539"/>
            <a:ext cx="561496" cy="28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Content Placeholder 10"/>
          <p:cNvPicPr>
            <a:picLocks noGrp="1" noChangeAspect="1"/>
          </p:cNvPicPr>
          <p:nvPr/>
        </p:nvPicPr>
        <p:blipFill rotWithShape="1">
          <a:blip r:embed="rId3"/>
          <a:srcRect l="8613" t="32428" r="73466" b="11020"/>
          <a:stretch/>
        </p:blipFill>
        <p:spPr>
          <a:xfrm>
            <a:off x="5149329" y="1287284"/>
            <a:ext cx="561094" cy="880011"/>
          </a:xfrm>
          <a:prstGeom prst="rect">
            <a:avLst/>
          </a:prstGeom>
        </p:spPr>
      </p:pic>
      <p:pic>
        <p:nvPicPr>
          <p:cNvPr id="44" name="Content Placeholder 4"/>
          <p:cNvPicPr>
            <a:picLocks noGrp="1" noChangeAspect="1"/>
          </p:cNvPicPr>
          <p:nvPr/>
        </p:nvPicPr>
        <p:blipFill rotWithShape="1">
          <a:blip r:embed="rId4"/>
          <a:srcRect l="42151" t="13765" r="20302"/>
          <a:stretch/>
        </p:blipFill>
        <p:spPr>
          <a:xfrm>
            <a:off x="2040006" y="2563793"/>
            <a:ext cx="644470" cy="8419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752" y="2917865"/>
            <a:ext cx="701739" cy="446003"/>
          </a:xfrm>
          <a:prstGeom prst="rect">
            <a:avLst/>
          </a:prstGeom>
        </p:spPr>
      </p:pic>
      <p:pic>
        <p:nvPicPr>
          <p:cNvPr id="47" name="Content Placeholder 4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833" y="2573362"/>
            <a:ext cx="1242872" cy="794999"/>
          </a:xfrm>
          <a:prstGeom prst="rect">
            <a:avLst/>
          </a:prstGeom>
        </p:spPr>
      </p:pic>
      <p:pic>
        <p:nvPicPr>
          <p:cNvPr id="49" name="Content Placeholder 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596" y="2508775"/>
            <a:ext cx="1070237" cy="579502"/>
          </a:xfrm>
          <a:prstGeom prst="rect">
            <a:avLst/>
          </a:prstGeom>
        </p:spPr>
      </p:pic>
      <p:pic>
        <p:nvPicPr>
          <p:cNvPr id="48" name="Content Placeholder 4"/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7894" y="2842628"/>
            <a:ext cx="1099467" cy="596477"/>
          </a:xfrm>
          <a:prstGeom prst="rect">
            <a:avLst/>
          </a:prstGeom>
        </p:spPr>
      </p:pic>
      <p:pic>
        <p:nvPicPr>
          <p:cNvPr id="51" name="Content Placeholder 4"/>
          <p:cNvPicPr>
            <a:picLocks noGrp="1"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535937" y="2487766"/>
            <a:ext cx="1383607" cy="4189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/>
          <a:srcRect r="32880" b="43468"/>
          <a:stretch/>
        </p:blipFill>
        <p:spPr>
          <a:xfrm flipV="1">
            <a:off x="439130" y="2930327"/>
            <a:ext cx="658483" cy="43353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7114" y="1301655"/>
            <a:ext cx="1159980" cy="712449"/>
          </a:xfrm>
          <a:prstGeom prst="rect">
            <a:avLst/>
          </a:prstGeom>
        </p:spPr>
      </p:pic>
      <p:pic>
        <p:nvPicPr>
          <p:cNvPr id="50" name="Content Placeholder 2"/>
          <p:cNvPicPr>
            <a:picLocks noGrp="1"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8943" y="1557677"/>
            <a:ext cx="1039215" cy="6111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679" y="1280931"/>
            <a:ext cx="2251798" cy="9408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734" y="402887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Automatic  document generation (Current)</a:t>
            </a:r>
            <a:br>
              <a:rPr lang="en-US" b="1" dirty="0"/>
            </a:br>
            <a:r>
              <a:rPr lang="en-US" b="1" dirty="0"/>
              <a:t>- Generate AAR, SRTM, SAR, RAR, POA&amp;M, etc.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Configuration Control and Cyber Analytics (Current)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Increased Interoperability &amp; Database (Current)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Cloud compatible storage and MLS infrastructure (Current)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Platform Vulnerability Advisor (Under Development)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Platform Mitigation Advisor (Under Development)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Predictive Attack Path Analysis (Under Development)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Supply Chain Risk Analysis (Future)</a:t>
            </a:r>
          </a:p>
          <a:p>
            <a:pPr marL="228594" indent="-228594">
              <a:buClr>
                <a:srgbClr val="151C77"/>
              </a:buClr>
              <a:buSzPct val="80000"/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7C6A03-5B99-4B46-847F-BCABEA66BA3F}"/>
              </a:ext>
            </a:extLst>
          </p:cNvPr>
          <p:cNvSpPr/>
          <p:nvPr/>
        </p:nvSpPr>
        <p:spPr>
          <a:xfrm>
            <a:off x="891856" y="3455427"/>
            <a:ext cx="4416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51C77"/>
              </a:buClr>
              <a:buSzPct val="80000"/>
            </a:pPr>
            <a:r>
              <a:rPr lang="en-US" altLang="en-US" sz="1200" b="1" dirty="0"/>
              <a:t>“Model-based Cyber Analysis and Report Generation Toolkit”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E44D2BE-8BFE-464C-ABF6-188CD9864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99" y="576467"/>
            <a:ext cx="431799" cy="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42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04133"/>
            <a:ext cx="10972800" cy="5420497"/>
          </a:xfrm>
        </p:spPr>
        <p:txBody>
          <a:bodyPr>
            <a:noAutofit/>
          </a:bodyPr>
          <a:lstStyle/>
          <a:p>
            <a:r>
              <a:rPr lang="en-US" sz="2600" dirty="0"/>
              <a:t>ASSURANT licenses are free to Government users </a:t>
            </a:r>
          </a:p>
          <a:p>
            <a:pPr lvl="1"/>
            <a:r>
              <a:rPr lang="en-US" sz="2600" dirty="0"/>
              <a:t>Requires Java runtime engine</a:t>
            </a:r>
          </a:p>
          <a:p>
            <a:r>
              <a:rPr lang="en-US" sz="2600" dirty="0"/>
              <a:t>Available on NIPR and SIPR (on AF approved products list)</a:t>
            </a:r>
          </a:p>
          <a:p>
            <a:pPr lvl="1"/>
            <a:r>
              <a:rPr lang="en-US" sz="2200" dirty="0"/>
              <a:t>JWICS approval in works</a:t>
            </a:r>
          </a:p>
          <a:p>
            <a:r>
              <a:rPr lang="en-US" sz="2600" dirty="0"/>
              <a:t>Technology is developed based on end user community feedback</a:t>
            </a:r>
          </a:p>
          <a:p>
            <a:pPr lvl="1"/>
            <a:r>
              <a:rPr lang="en-US" sz="2600" dirty="0"/>
              <a:t>ASSURANT team has a Government hosted Teams page used to monitor user enhancement requests, bug reports, and general discussions</a:t>
            </a:r>
          </a:p>
          <a:p>
            <a:r>
              <a:rPr lang="en-US" sz="2600" dirty="0"/>
              <a:t>500+ users across AF, Army, and NSA</a:t>
            </a:r>
          </a:p>
          <a:p>
            <a:pPr lvl="1"/>
            <a:r>
              <a:rPr lang="en-US" sz="2600" dirty="0"/>
              <a:t>40+ PMOs</a:t>
            </a:r>
          </a:p>
          <a:p>
            <a:r>
              <a:rPr lang="en-US" sz="2600" dirty="0"/>
              <a:t>Estimated 40% reduction in time for ATO package creation for PMOs</a:t>
            </a:r>
          </a:p>
          <a:p>
            <a:r>
              <a:rPr lang="en-US" sz="2600" dirty="0"/>
              <a:t>Incremental technology rollout with improved feature sets in coming years</a:t>
            </a:r>
          </a:p>
          <a:p>
            <a:pPr lvl="1"/>
            <a:r>
              <a:rPr lang="en-US" sz="2600" dirty="0"/>
              <a:t>3 month spiral cycle</a:t>
            </a:r>
          </a:p>
        </p:txBody>
      </p:sp>
    </p:spTree>
    <p:extLst>
      <p:ext uri="{BB962C8B-B14F-4D97-AF65-F5344CB8AC3E}">
        <p14:creationId xmlns:p14="http://schemas.microsoft.com/office/powerpoint/2010/main" val="256447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93E4D-B63A-4DCE-9710-184EE0C0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/>
          <a:p>
            <a:r>
              <a:rPr lang="en-US" dirty="0"/>
              <a:t>User Interface</a:t>
            </a:r>
          </a:p>
        </p:txBody>
      </p:sp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C58EA321-921A-4B36-B3DD-298EB015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681" y="914204"/>
            <a:ext cx="10052637" cy="54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E8DDA-4309-4164-A0D5-CED4D0B3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 drag-and-drop model development</a:t>
            </a:r>
          </a:p>
          <a:p>
            <a:r>
              <a:rPr lang="en-US" dirty="0"/>
              <a:t>Familiar interface similar to MS Office and other modeling products</a:t>
            </a:r>
          </a:p>
          <a:p>
            <a:r>
              <a:rPr lang="en-US" dirty="0"/>
              <a:t>Hides and shows capabilities based on user selection</a:t>
            </a:r>
          </a:p>
          <a:p>
            <a:pPr lvl="1"/>
            <a:r>
              <a:rPr lang="en-US" dirty="0"/>
              <a:t>Minimizes user errors</a:t>
            </a:r>
          </a:p>
          <a:p>
            <a:r>
              <a:rPr lang="en-US" dirty="0"/>
              <a:t>Many visualizations and </a:t>
            </a:r>
          </a:p>
          <a:p>
            <a:pPr marL="0" indent="0">
              <a:buNone/>
            </a:pPr>
            <a:r>
              <a:rPr lang="en-US" dirty="0"/>
              <a:t>    modeling support utilities </a:t>
            </a:r>
          </a:p>
          <a:p>
            <a:pPr marL="0" indent="0">
              <a:buNone/>
            </a:pPr>
            <a:r>
              <a:rPr lang="en-US" dirty="0"/>
              <a:t>    to improve user experience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86B1F-B7D8-4786-A3D1-9DF9173E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D23FF-5878-4927-896B-149D5E72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469" y="3710782"/>
            <a:ext cx="4484087" cy="24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6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Currently integrated with:</a:t>
            </a:r>
          </a:p>
          <a:p>
            <a:pPr lvl="1"/>
            <a:r>
              <a:rPr lang="en-US" dirty="0" err="1"/>
              <a:t>SysML</a:t>
            </a:r>
            <a:r>
              <a:rPr lang="en-US" dirty="0"/>
              <a:t> Tools</a:t>
            </a:r>
          </a:p>
          <a:p>
            <a:pPr lvl="2"/>
            <a:r>
              <a:rPr lang="en-US" dirty="0"/>
              <a:t>Cameo, Rhapsody, EA, etc.</a:t>
            </a:r>
          </a:p>
          <a:p>
            <a:pPr lvl="1"/>
            <a:r>
              <a:rPr lang="en-US" dirty="0"/>
              <a:t>Blade Risk Manager</a:t>
            </a:r>
          </a:p>
          <a:p>
            <a:pPr lvl="1"/>
            <a:r>
              <a:rPr lang="en-US" dirty="0"/>
              <a:t>eMASS</a:t>
            </a:r>
          </a:p>
          <a:p>
            <a:pPr lvl="1"/>
            <a:r>
              <a:rPr lang="en-US" dirty="0"/>
              <a:t>MITRE TRACE</a:t>
            </a:r>
          </a:p>
          <a:p>
            <a:pPr lvl="1"/>
            <a:r>
              <a:rPr lang="en-US" dirty="0"/>
              <a:t>AFRL CSA</a:t>
            </a:r>
          </a:p>
          <a:p>
            <a:pPr lvl="1"/>
            <a:r>
              <a:rPr lang="en-US" dirty="0"/>
              <a:t>Risk Scoring Tool</a:t>
            </a:r>
          </a:p>
          <a:p>
            <a:pPr lvl="1"/>
            <a:r>
              <a:rPr lang="en-US" dirty="0"/>
              <a:t>CKURITY</a:t>
            </a:r>
          </a:p>
          <a:p>
            <a:pPr lvl="1"/>
            <a:r>
              <a:rPr lang="en-US" dirty="0"/>
              <a:t>OACRA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Future plans to integrate with:</a:t>
            </a:r>
          </a:p>
          <a:p>
            <a:pPr lvl="1"/>
            <a:r>
              <a:rPr lang="en-US" dirty="0"/>
              <a:t>AFSIM</a:t>
            </a:r>
          </a:p>
          <a:p>
            <a:pPr lvl="1"/>
            <a:r>
              <a:rPr lang="en-US" dirty="0"/>
              <a:t>CTTX</a:t>
            </a:r>
          </a:p>
          <a:p>
            <a:pPr lvl="1"/>
            <a:r>
              <a:rPr lang="en-US" dirty="0"/>
              <a:t>DAAT</a:t>
            </a:r>
          </a:p>
          <a:p>
            <a:pPr lvl="1"/>
            <a:r>
              <a:rPr lang="en-US" dirty="0"/>
              <a:t>COLE/MAESTRO</a:t>
            </a:r>
          </a:p>
          <a:p>
            <a:pPr lvl="1"/>
            <a:r>
              <a:rPr lang="en-US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08443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2100C-5360-4940-BE95-FB201F6D2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Cyber modeling</a:t>
            </a:r>
          </a:p>
          <a:p>
            <a:pPr lvl="1"/>
            <a:r>
              <a:rPr lang="en-US" dirty="0"/>
              <a:t>Capture components, connections, entry points, vulnerabilities, threats, mitigations, missions, and more</a:t>
            </a:r>
          </a:p>
          <a:p>
            <a:r>
              <a:rPr lang="en-US" dirty="0"/>
              <a:t>Visualization</a:t>
            </a:r>
          </a:p>
          <a:p>
            <a:pPr lvl="1"/>
            <a:r>
              <a:rPr lang="en-US" dirty="0"/>
              <a:t>Automatic generation of boundary diagram, bus diagrams, attack paths, risk matrices, and more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Attack Path Analysis: Data flows, statistical, probabilistic, etc.</a:t>
            </a:r>
          </a:p>
          <a:p>
            <a:pPr lvl="1"/>
            <a:r>
              <a:rPr lang="en-US" dirty="0"/>
              <a:t>Risk Analysis: Multiple methodologies, applied to missions</a:t>
            </a:r>
          </a:p>
          <a:p>
            <a:r>
              <a:rPr lang="en-US" dirty="0"/>
              <a:t>Report Generation</a:t>
            </a:r>
          </a:p>
          <a:p>
            <a:pPr lvl="1"/>
            <a:r>
              <a:rPr lang="en-US" dirty="0"/>
              <a:t>ATO reports, threat analysis, criticality analysis, etc.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E2138-340B-4E88-809B-02E11DD5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Summary</a:t>
            </a:r>
          </a:p>
        </p:txBody>
      </p:sp>
    </p:spTree>
    <p:extLst>
      <p:ext uri="{BB962C8B-B14F-4D97-AF65-F5344CB8AC3E}">
        <p14:creationId xmlns:p14="http://schemas.microsoft.com/office/powerpoint/2010/main" val="184069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770C1F-9735-4A44-89FD-B259FCEBB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ASSURANT is designed to run on a variety of deployment environments</a:t>
            </a:r>
          </a:p>
          <a:p>
            <a:r>
              <a:rPr lang="en-US" dirty="0"/>
              <a:t>Deployment options include:</a:t>
            </a:r>
          </a:p>
          <a:p>
            <a:pPr lvl="1"/>
            <a:r>
              <a:rPr lang="en-US" dirty="0"/>
              <a:t>Standalone desktop application</a:t>
            </a:r>
          </a:p>
          <a:p>
            <a:pPr lvl="1"/>
            <a:r>
              <a:rPr lang="en-US" dirty="0"/>
              <a:t>Standalone desktop application with API and database</a:t>
            </a:r>
          </a:p>
          <a:p>
            <a:pPr lvl="1"/>
            <a:r>
              <a:rPr lang="en-US" dirty="0"/>
              <a:t>Client based desktop application with server API and database</a:t>
            </a:r>
          </a:p>
          <a:p>
            <a:pPr lvl="1"/>
            <a:r>
              <a:rPr lang="en-US" dirty="0"/>
              <a:t>Client based desktop application with cloud hosted API and database</a:t>
            </a:r>
          </a:p>
          <a:p>
            <a:pPr lvl="1"/>
            <a:r>
              <a:rPr lang="en-US" dirty="0"/>
              <a:t>Full cloud deployment with web-based UI, API, and database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D87CC-96B3-4637-A464-03E77E68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2691125668"/>
      </p:ext>
    </p:extLst>
  </p:cSld>
  <p:clrMapOvr>
    <a:masterClrMapping/>
  </p:clrMapOvr>
</p:sld>
</file>

<file path=ppt/theme/theme1.xml><?xml version="1.0" encoding="utf-8"?>
<a:theme xmlns:a="http://schemas.openxmlformats.org/drawingml/2006/main" name="KBSI_PPT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SI_PPT_Theme.pptx" id="{FBE0D976-FB9A-4DBD-A4F7-A8DFC8D33F43}" vid="{22268382-7237-48CF-9B00-E91B511D79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A015CCEA2DA43A608633C345BCA11" ma:contentTypeVersion="12" ma:contentTypeDescription="Create a new document." ma:contentTypeScope="" ma:versionID="f6d4b8bab1ad876ce2ff579e24a04718">
  <xsd:schema xmlns:xsd="http://www.w3.org/2001/XMLSchema" xmlns:xs="http://www.w3.org/2001/XMLSchema" xmlns:p="http://schemas.microsoft.com/office/2006/metadata/properties" xmlns:ns3="67cda176-c75b-4c55-9143-10e07bcc06d5" xmlns:ns4="d0879d18-aeb1-4de0-9835-84df61aacfef" targetNamespace="http://schemas.microsoft.com/office/2006/metadata/properties" ma:root="true" ma:fieldsID="973296ac9d28908f71229a523db66b72" ns3:_="" ns4:_="">
    <xsd:import namespace="67cda176-c75b-4c55-9143-10e07bcc06d5"/>
    <xsd:import namespace="d0879d18-aeb1-4de0-9835-84df61aacf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da176-c75b-4c55-9143-10e07bcc0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9d18-aeb1-4de0-9835-84df61aacf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A818D-104A-4108-A402-5A0177A7F21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67cda176-c75b-4c55-9143-10e07bcc06d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0879d18-aeb1-4de0-9835-84df61aacf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62E52F-2AEA-4AB9-95AD-FF8A12FD1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da176-c75b-4c55-9143-10e07bcc06d5"/>
    <ds:schemaRef ds:uri="d0879d18-aeb1-4de0-9835-84df61aac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BE14FB-B277-4314-8D5F-A6431D9F04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16921</TotalTime>
  <Words>805</Words>
  <Application>Microsoft Office PowerPoint</Application>
  <PresentationFormat>Widescreen</PresentationFormat>
  <Paragraphs>118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Bold</vt:lpstr>
      <vt:lpstr>Calibri</vt:lpstr>
      <vt:lpstr>Times New Roman</vt:lpstr>
      <vt:lpstr>KBSI_PPT_Theme</vt:lpstr>
      <vt:lpstr>PowerPoint Presentation</vt:lpstr>
      <vt:lpstr>PowerPoint Presentation</vt:lpstr>
      <vt:lpstr>PowerPoint Presentation</vt:lpstr>
      <vt:lpstr>Business Case</vt:lpstr>
      <vt:lpstr>User Interface</vt:lpstr>
      <vt:lpstr>User Interface</vt:lpstr>
      <vt:lpstr>Interoperability</vt:lpstr>
      <vt:lpstr>Capability Summary</vt:lpstr>
      <vt:lpstr>Deployment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Stephenson</cp:lastModifiedBy>
  <cp:revision>786</cp:revision>
  <cp:lastPrinted>2020-05-14T18:03:01Z</cp:lastPrinted>
  <dcterms:created xsi:type="dcterms:W3CDTF">2017-10-16T15:07:30Z</dcterms:created>
  <dcterms:modified xsi:type="dcterms:W3CDTF">2022-04-22T16:52:04Z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0x010100D2EA015CCEA2DA43A608633C345BCA11</vt:lpwstr>
  </property>
  <property fmtid="{D5CDD505-2E9C-101B-9397-08002B2CF9AE}" pid="3" name="_dlc_DocIdItemGuid">
    <vt:lpwstr>68893aaa-4a38-4cd8-a93c-85e111bab7f3</vt:lpwstr>
  </property>
</Properties>
</file>