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 id="2147483672" r:id="rId2"/>
    <p:sldMasterId id="2147483679" r:id="rId3"/>
  </p:sldMasterIdLst>
  <p:notesMasterIdLst>
    <p:notesMasterId r:id="rId24"/>
  </p:notesMasterIdLst>
  <p:handoutMasterIdLst>
    <p:handoutMasterId r:id="rId25"/>
  </p:handoutMasterIdLst>
  <p:sldIdLst>
    <p:sldId id="359" r:id="rId4"/>
    <p:sldId id="360" r:id="rId5"/>
    <p:sldId id="376" r:id="rId6"/>
    <p:sldId id="377" r:id="rId7"/>
    <p:sldId id="378" r:id="rId8"/>
    <p:sldId id="370" r:id="rId9"/>
    <p:sldId id="364" r:id="rId10"/>
    <p:sldId id="369" r:id="rId11"/>
    <p:sldId id="365" r:id="rId12"/>
    <p:sldId id="366" r:id="rId13"/>
    <p:sldId id="367" r:id="rId14"/>
    <p:sldId id="371" r:id="rId15"/>
    <p:sldId id="372" r:id="rId16"/>
    <p:sldId id="373" r:id="rId17"/>
    <p:sldId id="374" r:id="rId18"/>
    <p:sldId id="375" r:id="rId19"/>
    <p:sldId id="361" r:id="rId20"/>
    <p:sldId id="362" r:id="rId21"/>
    <p:sldId id="363" r:id="rId22"/>
    <p:sldId id="368" r:id="rId23"/>
  </p:sldIdLst>
  <p:sldSz cx="9144000" cy="6858000" type="letter"/>
  <p:notesSz cx="7086600" cy="9429750"/>
  <p:defaultTextStyle>
    <a:defPPr>
      <a:defRPr lang="en-US"/>
    </a:defPPr>
    <a:lvl1pPr algn="ctr" rtl="0" fontAlgn="base">
      <a:lnSpc>
        <a:spcPct val="95000"/>
      </a:lnSpc>
      <a:spcBef>
        <a:spcPct val="50000"/>
      </a:spcBef>
      <a:spcAft>
        <a:spcPct val="0"/>
      </a:spcAft>
      <a:buClr>
        <a:schemeClr val="accent2"/>
      </a:buClr>
      <a:defRPr sz="2000" kern="1200">
        <a:solidFill>
          <a:schemeClr val="tx1"/>
        </a:solidFill>
        <a:latin typeface="Arial" charset="0"/>
        <a:ea typeface="+mn-ea"/>
        <a:cs typeface="+mn-cs"/>
      </a:defRPr>
    </a:lvl1pPr>
    <a:lvl2pPr marL="457200" algn="ctr" rtl="0" fontAlgn="base">
      <a:lnSpc>
        <a:spcPct val="95000"/>
      </a:lnSpc>
      <a:spcBef>
        <a:spcPct val="50000"/>
      </a:spcBef>
      <a:spcAft>
        <a:spcPct val="0"/>
      </a:spcAft>
      <a:buClr>
        <a:schemeClr val="accent2"/>
      </a:buClr>
      <a:defRPr sz="2000" kern="1200">
        <a:solidFill>
          <a:schemeClr val="tx1"/>
        </a:solidFill>
        <a:latin typeface="Arial" charset="0"/>
        <a:ea typeface="+mn-ea"/>
        <a:cs typeface="+mn-cs"/>
      </a:defRPr>
    </a:lvl2pPr>
    <a:lvl3pPr marL="914400" algn="ctr" rtl="0" fontAlgn="base">
      <a:lnSpc>
        <a:spcPct val="95000"/>
      </a:lnSpc>
      <a:spcBef>
        <a:spcPct val="50000"/>
      </a:spcBef>
      <a:spcAft>
        <a:spcPct val="0"/>
      </a:spcAft>
      <a:buClr>
        <a:schemeClr val="accent2"/>
      </a:buClr>
      <a:defRPr sz="2000" kern="1200">
        <a:solidFill>
          <a:schemeClr val="tx1"/>
        </a:solidFill>
        <a:latin typeface="Arial" charset="0"/>
        <a:ea typeface="+mn-ea"/>
        <a:cs typeface="+mn-cs"/>
      </a:defRPr>
    </a:lvl3pPr>
    <a:lvl4pPr marL="1371600" algn="ctr" rtl="0" fontAlgn="base">
      <a:lnSpc>
        <a:spcPct val="95000"/>
      </a:lnSpc>
      <a:spcBef>
        <a:spcPct val="50000"/>
      </a:spcBef>
      <a:spcAft>
        <a:spcPct val="0"/>
      </a:spcAft>
      <a:buClr>
        <a:schemeClr val="accent2"/>
      </a:buClr>
      <a:defRPr sz="2000" kern="1200">
        <a:solidFill>
          <a:schemeClr val="tx1"/>
        </a:solidFill>
        <a:latin typeface="Arial" charset="0"/>
        <a:ea typeface="+mn-ea"/>
        <a:cs typeface="+mn-cs"/>
      </a:defRPr>
    </a:lvl4pPr>
    <a:lvl5pPr marL="1828800" algn="ctr" rtl="0" fontAlgn="base">
      <a:lnSpc>
        <a:spcPct val="95000"/>
      </a:lnSpc>
      <a:spcBef>
        <a:spcPct val="50000"/>
      </a:spcBef>
      <a:spcAft>
        <a:spcPct val="0"/>
      </a:spcAft>
      <a:buClr>
        <a:schemeClr val="accent2"/>
      </a:buClr>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70">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101"/>
    <a:srgbClr val="CCE37F"/>
    <a:srgbClr val="127BC0"/>
    <a:srgbClr val="FFFFFF"/>
    <a:srgbClr val="D7D7D7"/>
    <a:srgbClr val="CE92F6"/>
    <a:srgbClr val="FBD09F"/>
    <a:srgbClr val="5257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5529" autoAdjust="0"/>
  </p:normalViewPr>
  <p:slideViewPr>
    <p:cSldViewPr snapToGrid="0">
      <p:cViewPr varScale="1">
        <p:scale>
          <a:sx n="73" d="100"/>
          <a:sy n="73" d="100"/>
        </p:scale>
        <p:origin x="1428"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262" y="114"/>
      </p:cViewPr>
      <p:guideLst>
        <p:guide orient="horz" pos="2970"/>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3070646"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l" eaLnBrk="0" hangingPunct="0">
              <a:lnSpc>
                <a:spcPct val="100000"/>
              </a:lnSpc>
              <a:spcBef>
                <a:spcPct val="0"/>
              </a:spcBef>
              <a:buClrTx/>
              <a:defRPr sz="1200">
                <a:latin typeface="Times" pitchFamily="18" charset="0"/>
              </a:defRPr>
            </a:lvl1pPr>
          </a:lstStyle>
          <a:p>
            <a:endParaRPr lang="en-US"/>
          </a:p>
        </p:txBody>
      </p:sp>
      <p:sp>
        <p:nvSpPr>
          <p:cNvPr id="274435" name="Rectangle 3"/>
          <p:cNvSpPr>
            <a:spLocks noGrp="1" noChangeArrowheads="1"/>
          </p:cNvSpPr>
          <p:nvPr>
            <p:ph type="dt" sz="quarter" idx="1"/>
          </p:nvPr>
        </p:nvSpPr>
        <p:spPr bwMode="auto">
          <a:xfrm>
            <a:off x="4014348" y="0"/>
            <a:ext cx="3070646"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eaLnBrk="0" hangingPunct="0">
              <a:lnSpc>
                <a:spcPct val="100000"/>
              </a:lnSpc>
              <a:spcBef>
                <a:spcPct val="0"/>
              </a:spcBef>
              <a:buClrTx/>
              <a:defRPr sz="1200">
                <a:latin typeface="Times" pitchFamily="18" charset="0"/>
              </a:defRPr>
            </a:lvl1pPr>
          </a:lstStyle>
          <a:p>
            <a:endParaRPr lang="en-US"/>
          </a:p>
        </p:txBody>
      </p:sp>
      <p:sp>
        <p:nvSpPr>
          <p:cNvPr id="274436" name="Rectangle 4"/>
          <p:cNvSpPr>
            <a:spLocks noGrp="1" noChangeArrowheads="1"/>
          </p:cNvSpPr>
          <p:nvPr>
            <p:ph type="ftr" sz="quarter" idx="2"/>
          </p:nvPr>
        </p:nvSpPr>
        <p:spPr bwMode="auto">
          <a:xfrm>
            <a:off x="0" y="8956648"/>
            <a:ext cx="3070646"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l" eaLnBrk="0" hangingPunct="0">
              <a:lnSpc>
                <a:spcPct val="100000"/>
              </a:lnSpc>
              <a:spcBef>
                <a:spcPct val="0"/>
              </a:spcBef>
              <a:buClrTx/>
              <a:defRPr sz="1200">
                <a:latin typeface="Times" pitchFamily="18" charset="0"/>
              </a:defRPr>
            </a:lvl1pPr>
          </a:lstStyle>
          <a:p>
            <a:endParaRPr lang="en-US"/>
          </a:p>
        </p:txBody>
      </p:sp>
      <p:sp>
        <p:nvSpPr>
          <p:cNvPr id="274437" name="Rectangle 5"/>
          <p:cNvSpPr>
            <a:spLocks noGrp="1" noChangeArrowheads="1"/>
          </p:cNvSpPr>
          <p:nvPr>
            <p:ph type="sldNum" sz="quarter" idx="3"/>
          </p:nvPr>
        </p:nvSpPr>
        <p:spPr bwMode="auto">
          <a:xfrm>
            <a:off x="4014348" y="8956648"/>
            <a:ext cx="3070646"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eaLnBrk="0" hangingPunct="0">
              <a:lnSpc>
                <a:spcPct val="100000"/>
              </a:lnSpc>
              <a:spcBef>
                <a:spcPct val="0"/>
              </a:spcBef>
              <a:buClrTx/>
              <a:defRPr sz="1200">
                <a:latin typeface="Times" pitchFamily="18" charset="0"/>
              </a:defRPr>
            </a:lvl1pPr>
          </a:lstStyle>
          <a:p>
            <a:fld id="{97FB09CE-1E2C-427B-AD30-0A89FBCF8AA9}" type="slidenum">
              <a:rPr lang="en-US"/>
              <a:pPr/>
              <a:t>‹#›</a:t>
            </a:fld>
            <a:endParaRPr lang="en-US"/>
          </a:p>
        </p:txBody>
      </p:sp>
    </p:spTree>
    <p:extLst>
      <p:ext uri="{BB962C8B-B14F-4D97-AF65-F5344CB8AC3E}">
        <p14:creationId xmlns:p14="http://schemas.microsoft.com/office/powerpoint/2010/main" val="949688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2" name="Rectangle 4"/>
          <p:cNvSpPr>
            <a:spLocks noGrp="1" noRot="1" noChangeAspect="1" noChangeArrowheads="1" noTextEdit="1"/>
          </p:cNvSpPr>
          <p:nvPr>
            <p:ph type="sldImg" idx="2"/>
          </p:nvPr>
        </p:nvSpPr>
        <p:spPr bwMode="auto">
          <a:xfrm>
            <a:off x="1186656" y="705644"/>
            <a:ext cx="4711700" cy="35353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512064" y="4479131"/>
            <a:ext cx="6089904" cy="424338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71" tIns="47185" rIns="94371" bIns="47185"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5"/>
          </p:nvPr>
        </p:nvSpPr>
        <p:spPr>
          <a:xfrm>
            <a:off x="0" y="8956675"/>
            <a:ext cx="7085013" cy="471488"/>
          </a:xfrm>
          <a:prstGeom prst="rect">
            <a:avLst/>
          </a:prstGeom>
        </p:spPr>
        <p:txBody>
          <a:bodyPr vert="horz" lIns="91440" tIns="45720" rIns="91440" bIns="45720" rtlCol="0" anchor="ctr"/>
          <a:lstStyle>
            <a:lvl1pPr algn="ctr">
              <a:lnSpc>
                <a:spcPct val="100000"/>
              </a:lnSpc>
              <a:defRPr sz="1100">
                <a:latin typeface="Times New Roman" pitchFamily="18" charset="0"/>
                <a:cs typeface="Times New Roman" pitchFamily="18" charset="0"/>
              </a:defRPr>
            </a:lvl1pPr>
          </a:lstStyle>
          <a:p>
            <a:pPr>
              <a:spcBef>
                <a:spcPts val="0"/>
              </a:spcBef>
            </a:pPr>
            <a:fld id="{E7D4CAD5-9246-4B65-918C-613455E9F5C6}" type="slidenum">
              <a:rPr lang="en-US" smtClean="0"/>
              <a:pPr>
                <a:spcBef>
                  <a:spcPts val="0"/>
                </a:spcBef>
              </a:pPr>
              <a:t>‹#›</a:t>
            </a:fld>
            <a:endParaRPr lang="en-US" dirty="0"/>
          </a:p>
        </p:txBody>
      </p:sp>
      <p:sp>
        <p:nvSpPr>
          <p:cNvPr id="2" name="Header Placeholder 1"/>
          <p:cNvSpPr>
            <a:spLocks noGrp="1"/>
          </p:cNvSpPr>
          <p:nvPr>
            <p:ph type="hdr" sz="quarter"/>
          </p:nvPr>
        </p:nvSpPr>
        <p:spPr>
          <a:xfrm>
            <a:off x="472281" y="230982"/>
            <a:ext cx="3070225" cy="473075"/>
          </a:xfrm>
          <a:prstGeom prst="rect">
            <a:avLst/>
          </a:prstGeom>
        </p:spPr>
        <p:txBody>
          <a:bodyPr vert="horz" lIns="91440" tIns="45720" rIns="91440" bIns="45720" rtlCol="0"/>
          <a:lstStyle>
            <a:lvl1pPr algn="l">
              <a:defRPr sz="1800">
                <a:latin typeface="+mj-lt"/>
              </a:defRPr>
            </a:lvl1pPr>
          </a:lstStyle>
          <a:p>
            <a:endParaRPr lang="en-US" dirty="0"/>
          </a:p>
        </p:txBody>
      </p:sp>
      <p:sp>
        <p:nvSpPr>
          <p:cNvPr id="4" name="Footer Placeholder 3"/>
          <p:cNvSpPr>
            <a:spLocks noGrp="1"/>
          </p:cNvSpPr>
          <p:nvPr>
            <p:ph type="ftr" sz="quarter" idx="4"/>
          </p:nvPr>
        </p:nvSpPr>
        <p:spPr>
          <a:xfrm>
            <a:off x="4014789" y="8853490"/>
            <a:ext cx="2587180" cy="473075"/>
          </a:xfrm>
          <a:prstGeom prst="rect">
            <a:avLst/>
          </a:prstGeom>
        </p:spPr>
        <p:txBody>
          <a:bodyPr vert="horz" lIns="91440" tIns="45720" rIns="91440" bIns="45720" rtlCol="0" anchor="b"/>
          <a:lstStyle>
            <a:lvl1pPr algn="r">
              <a:defRPr sz="1800">
                <a:latin typeface="+mj-lt"/>
              </a:defRPr>
            </a:lvl1pPr>
          </a:lstStyle>
          <a:p>
            <a:endParaRPr lang="en-US" dirty="0"/>
          </a:p>
        </p:txBody>
      </p:sp>
    </p:spTree>
    <p:extLst>
      <p:ext uri="{BB962C8B-B14F-4D97-AF65-F5344CB8AC3E}">
        <p14:creationId xmlns:p14="http://schemas.microsoft.com/office/powerpoint/2010/main" val="7832462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Segoe UI" panose="020B0502040204020203" pitchFamily="34" charset="0"/>
        <a:ea typeface="+mn-ea"/>
        <a:cs typeface="Segoe UI" panose="020B0502040204020203" pitchFamily="34" charset="0"/>
      </a:defRPr>
    </a:lvl1pPr>
    <a:lvl2pPr marL="457200" algn="l" rtl="0" fontAlgn="base">
      <a:spcBef>
        <a:spcPct val="30000"/>
      </a:spcBef>
      <a:spcAft>
        <a:spcPct val="0"/>
      </a:spcAft>
      <a:defRPr sz="1100" kern="1200">
        <a:solidFill>
          <a:schemeClr val="tx1"/>
        </a:solidFill>
        <a:latin typeface="Segoe UI" panose="020B0502040204020203" pitchFamily="34" charset="0"/>
        <a:ea typeface="+mn-ea"/>
        <a:cs typeface="Segoe UI" panose="020B0502040204020203" pitchFamily="34" charset="0"/>
      </a:defRPr>
    </a:lvl2pPr>
    <a:lvl3pPr marL="914400" algn="l" rtl="0" fontAlgn="base">
      <a:spcBef>
        <a:spcPct val="30000"/>
      </a:spcBef>
      <a:spcAft>
        <a:spcPct val="0"/>
      </a:spcAft>
      <a:defRPr sz="1100" kern="1200">
        <a:solidFill>
          <a:schemeClr val="tx1"/>
        </a:solidFill>
        <a:latin typeface="Segoe UI" panose="020B0502040204020203" pitchFamily="34" charset="0"/>
        <a:ea typeface="+mn-ea"/>
        <a:cs typeface="Segoe UI" panose="020B0502040204020203" pitchFamily="34" charset="0"/>
      </a:defRPr>
    </a:lvl3pPr>
    <a:lvl4pPr marL="1371600" algn="l" rtl="0" fontAlgn="base">
      <a:spcBef>
        <a:spcPct val="30000"/>
      </a:spcBef>
      <a:spcAft>
        <a:spcPct val="0"/>
      </a:spcAft>
      <a:defRPr sz="1100" kern="1200">
        <a:solidFill>
          <a:schemeClr val="tx1"/>
        </a:solidFill>
        <a:latin typeface="Segoe UI" panose="020B0502040204020203" pitchFamily="34" charset="0"/>
        <a:ea typeface="+mn-ea"/>
        <a:cs typeface="Segoe UI" panose="020B0502040204020203" pitchFamily="34" charset="0"/>
      </a:defRPr>
    </a:lvl4pPr>
    <a:lvl5pPr marL="1828800" algn="l" rtl="0" fontAlgn="base">
      <a:spcBef>
        <a:spcPct val="30000"/>
      </a:spcBef>
      <a:spcAft>
        <a:spcPct val="0"/>
      </a:spcAft>
      <a:defRPr sz="1100" kern="1200">
        <a:solidFill>
          <a:schemeClr val="tx1"/>
        </a:solidFill>
        <a:latin typeface="Segoe UI" panose="020B0502040204020203" pitchFamily="34" charset="0"/>
        <a:ea typeface="+mn-ea"/>
        <a:cs typeface="Segoe UI" panose="020B0502040204020203"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erosociety.com/news/flying-clinging-and-crawling-using-robots-in-mro/"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706438"/>
            <a:ext cx="4711700" cy="35353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spcBef>
                <a:spcPts val="0"/>
              </a:spcBef>
            </a:pPr>
            <a:fld id="{E7D4CAD5-9246-4B65-918C-613455E9F5C6}" type="slidenum">
              <a:rPr lang="en-US" smtClean="0"/>
              <a:pPr>
                <a:spcBef>
                  <a:spcPts val="0"/>
                </a:spcBef>
              </a:pPr>
              <a:t>1</a:t>
            </a:fld>
            <a:endParaRPr lang="en-US" dirty="0"/>
          </a:p>
        </p:txBody>
      </p:sp>
    </p:spTree>
    <p:extLst>
      <p:ext uri="{BB962C8B-B14F-4D97-AF65-F5344CB8AC3E}">
        <p14:creationId xmlns:p14="http://schemas.microsoft.com/office/powerpoint/2010/main" val="3428457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706438"/>
            <a:ext cx="4711700" cy="3535362"/>
          </a:xfrm>
        </p:spPr>
      </p:sp>
      <p:sp>
        <p:nvSpPr>
          <p:cNvPr id="3" name="Notes Placeholder 2"/>
          <p:cNvSpPr>
            <a:spLocks noGrp="1"/>
          </p:cNvSpPr>
          <p:nvPr>
            <p:ph type="body" idx="1"/>
          </p:nvPr>
        </p:nvSpPr>
        <p:spPr/>
        <p:txBody>
          <a:bodyPr/>
          <a:lstStyle/>
          <a:p>
            <a:r>
              <a:rPr lang="en-US" b="1" dirty="0"/>
              <a:t>Robotics</a:t>
            </a:r>
            <a:r>
              <a:rPr lang="en-US" dirty="0"/>
              <a:t> – Industrial robots are automatically controlled, reprogrammable, and multipurpose machines that can replicate human movements and functions and perform tasks such as welding, painting, and packaging</a:t>
            </a:r>
          </a:p>
          <a:p>
            <a:endParaRPr lang="en-US" dirty="0"/>
          </a:p>
          <a:p>
            <a:r>
              <a:rPr lang="en-US" b="1" dirty="0"/>
              <a:t>Industrial Internet of Things (</a:t>
            </a:r>
            <a:r>
              <a:rPr lang="en-US" b="1" dirty="0" err="1"/>
              <a:t>IIoT</a:t>
            </a:r>
            <a:r>
              <a:rPr lang="en-US" b="1" dirty="0"/>
              <a:t>) </a:t>
            </a:r>
            <a:r>
              <a:rPr lang="en-US" dirty="0"/>
              <a:t>– Network of physical objects that contain embedded technology to communicate and sense or interact with their internal states or the external environment. </a:t>
            </a:r>
            <a:r>
              <a:rPr lang="en-US" dirty="0" err="1"/>
              <a:t>IIoT</a:t>
            </a:r>
            <a:r>
              <a:rPr lang="en-US" dirty="0"/>
              <a:t> involves the integration of smart sensors and actuators into industrial processes to capture and analyze data in real time, and to communicate important information to drive key organizational decisions faster and more accurately.</a:t>
            </a:r>
          </a:p>
          <a:p>
            <a:endParaRPr lang="en-US" dirty="0"/>
          </a:p>
          <a:p>
            <a:r>
              <a:rPr lang="en-US" dirty="0"/>
              <a:t>Full list of case studies</a:t>
            </a:r>
          </a:p>
          <a:p>
            <a:endParaRPr lang="en-US" dirty="0"/>
          </a:p>
          <a:p>
            <a:pPr algn="l"/>
            <a:r>
              <a:rPr lang="en-US" sz="1800" b="0" i="0" u="none" strike="noStrike" baseline="0" dirty="0">
                <a:latin typeface="CIDFont+F3"/>
              </a:rPr>
              <a:t>1. Robotics (e.g., paint spray booth, welding)</a:t>
            </a:r>
          </a:p>
          <a:p>
            <a:pPr algn="l"/>
            <a:r>
              <a:rPr lang="en-US" sz="1800" b="0" i="0" u="none" strike="noStrike" baseline="0" dirty="0">
                <a:latin typeface="CIDFont+F3"/>
              </a:rPr>
              <a:t>2. Industrial internet of things (</a:t>
            </a:r>
            <a:r>
              <a:rPr lang="en-US" sz="1800" b="0" i="0" u="none" strike="noStrike" baseline="0" dirty="0" err="1">
                <a:latin typeface="CIDFont+F3"/>
              </a:rPr>
              <a:t>IIoT</a:t>
            </a:r>
            <a:r>
              <a:rPr lang="en-US" sz="1800" b="0" i="0" u="none" strike="noStrike" baseline="0" dirty="0">
                <a:latin typeface="CIDFont+F3"/>
              </a:rPr>
              <a:t>) (e.g., infrastructure modeling and revitalization)</a:t>
            </a:r>
          </a:p>
          <a:p>
            <a:pPr algn="l"/>
            <a:r>
              <a:rPr lang="en-US" sz="1800" b="0" i="0" u="none" strike="noStrike" baseline="0" dirty="0">
                <a:latin typeface="CIDFont+F3"/>
              </a:rPr>
              <a:t>3. Advanced manufacturing (e.g., cold spray, additive manufacturing)</a:t>
            </a:r>
          </a:p>
          <a:p>
            <a:pPr algn="l"/>
            <a:r>
              <a:rPr lang="en-US" sz="1800" b="0" i="0" u="none" strike="noStrike" baseline="0" dirty="0">
                <a:latin typeface="CIDFont+F3"/>
              </a:rPr>
              <a:t>4. Autonomous defect identification and repair (e.g., single and swarm unmanned vehicle evaluation, repair and validation)</a:t>
            </a:r>
          </a:p>
          <a:p>
            <a:pPr algn="l"/>
            <a:r>
              <a:rPr lang="en-US" sz="1800" b="0" i="0" u="none" strike="noStrike" baseline="0" dirty="0">
                <a:latin typeface="CIDFont+F3"/>
              </a:rPr>
              <a:t>5. Conditions-based maintenance (e.g., with platforms, infrastructure, facilities)</a:t>
            </a:r>
          </a:p>
          <a:p>
            <a:pPr algn="l"/>
            <a:r>
              <a:rPr lang="en-US" sz="1800" b="0" i="0" u="none" strike="noStrike" baseline="0" dirty="0">
                <a:latin typeface="CIDFont+F3"/>
              </a:rPr>
              <a:t>6. Remotely operated over-the-horizon repairs (e.g., collaborative, dispersed maintenance feeds)</a:t>
            </a:r>
            <a:endParaRPr lang="en-US" dirty="0"/>
          </a:p>
        </p:txBody>
      </p:sp>
      <p:sp>
        <p:nvSpPr>
          <p:cNvPr id="4" name="Slide Number Placeholder 3"/>
          <p:cNvSpPr>
            <a:spLocks noGrp="1"/>
          </p:cNvSpPr>
          <p:nvPr>
            <p:ph type="sldNum" sz="quarter" idx="5"/>
          </p:nvPr>
        </p:nvSpPr>
        <p:spPr/>
        <p:txBody>
          <a:bodyPr/>
          <a:lstStyle/>
          <a:p>
            <a:pPr>
              <a:spcBef>
                <a:spcPts val="0"/>
              </a:spcBef>
            </a:pPr>
            <a:fld id="{E7D4CAD5-9246-4B65-918C-613455E9F5C6}" type="slidenum">
              <a:rPr lang="en-US" smtClean="0"/>
              <a:pPr>
                <a:spcBef>
                  <a:spcPts val="0"/>
                </a:spcBef>
              </a:pPr>
              <a:t>2</a:t>
            </a:fld>
            <a:endParaRPr lang="en-US" dirty="0"/>
          </a:p>
        </p:txBody>
      </p:sp>
    </p:spTree>
    <p:extLst>
      <p:ext uri="{BB962C8B-B14F-4D97-AF65-F5344CB8AC3E}">
        <p14:creationId xmlns:p14="http://schemas.microsoft.com/office/powerpoint/2010/main" val="369966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706438"/>
            <a:ext cx="4711700" cy="3535362"/>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Shipboard Autonomous Fire Fighting Robot (</a:t>
            </a:r>
            <a:r>
              <a:rPr lang="en-US" sz="1800" b="1"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SAFFiR</a:t>
            </a:r>
            <a:r>
              <a:rPr lang="en-US"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Developed by Naval Research Laboratory in collaboration with Virginia Tech and other US universities</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Autonomous humanoid robot with advanced sensors capable of detecting and suppressing shipboard fires</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Vision system to search for survivors</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Multi-modal sensor technology for advanced navigation to overcome obstacles and stay upright even in pitching and rolling sea conditions</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Can respond to gesture and commands</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Sensor package includes a camera and gas sensor</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IR and UV cameras help it to see through the smoke and detect the source of excess heat</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Can withstand heat up to 500C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Intended to aid, not replace humans in firefighting operations on ships – robots would perform tasks such as turning valves, picking up and dragging fire hoses, and putting water on fire</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US"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Hull Bio-inspired Underwater Grooming tool (Hull BUG</a:t>
            </a: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err="1">
                <a:solidFill>
                  <a:srgbClr val="222222"/>
                </a:solidFill>
                <a:effectLst/>
                <a:latin typeface="Arial" panose="020B0604020202020204" pitchFamily="34" charset="0"/>
                <a:ea typeface="Times New Roman" panose="02020603050405020304" pitchFamily="18" charset="0"/>
              </a:rPr>
              <a:t>SeaRobotics</a:t>
            </a:r>
            <a:r>
              <a:rPr lang="en-US" sz="1800" dirty="0">
                <a:solidFill>
                  <a:srgbClr val="222222"/>
                </a:solidFill>
                <a:effectLst/>
                <a:latin typeface="Arial" panose="020B0604020202020204" pitchFamily="34" charset="0"/>
                <a:ea typeface="Times New Roman" panose="02020603050405020304" pitchFamily="18" charset="0"/>
              </a:rPr>
              <a:t>, funded by U.S. Navy Office of Naval Research (ONR)</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 small autonomous vehicle weighing 30 to 40 kg</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Uses four wheels and attaches itself to the underside of ships, using a negative pressure device that creates a vortex between the BUG and the hull</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Crawls on the hull surface and performs frequent grooming (light cleaning of fouling films)</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Sensors provide obstacle avoidance, path cleaning, and navigational capabilities</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Fluorometer lets the robot detect biofilm and then it uses rotary brushes or water-jets to scrub the fouling film off</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rPr>
              <a:t>Developer suggests 5% improvement in fuel efficiency through proactive grooming</a:t>
            </a:r>
            <a:endPar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US"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Ship Inspecting Robot (SIR)</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rPr>
              <a:t>ETH Zürich and </a:t>
            </a:r>
            <a:r>
              <a:rPr lang="en-US" sz="1800" dirty="0" err="1">
                <a:solidFill>
                  <a:srgbClr val="222222"/>
                </a:solidFill>
                <a:effectLst/>
                <a:latin typeface="Arial" panose="020B0604020202020204" pitchFamily="34" charset="0"/>
                <a:ea typeface="Times New Roman" panose="02020603050405020304" pitchFamily="18" charset="0"/>
              </a:rPr>
              <a:t>ZHdK</a:t>
            </a:r>
            <a:r>
              <a:rPr lang="en-US" sz="1800" dirty="0">
                <a:solidFill>
                  <a:srgbClr val="222222"/>
                </a:solidFill>
                <a:effectLst/>
                <a:latin typeface="Arial" panose="020B0604020202020204" pitchFamily="34" charset="0"/>
                <a:ea typeface="Times New Roman" panose="02020603050405020304" pitchFamily="18" charset="0"/>
              </a:rPr>
              <a:t> in conjunction with Alstom Inspection Robotics</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Traditionally, inspection of huge cargo ships for cracks, corrosion or any wear to ensure that they comply with rising safety standards by human surveyor</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Time-consuming task for surveyors</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Dangerous – humans risk their own safety to climb around the vessel themselves. </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Ship Inspection robots is a robotic technology which may be able help in this process, promising to save time and money for owners, and improve the accuracy and quality of inspections</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rPr>
              <a:t>Prototype is capable of conducting a visual inspection of ballast tanks and hard to reach parts in huge cargo vessels</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rPr>
              <a:t>Four magnetic wheels and overlapping wheelbase enable SIR to navigate the I-beams and other awkward obstacles found inside ship ballast</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rPr>
              <a:t>Can be controlled via a wireless transmitter with live video feed</a:t>
            </a:r>
          </a:p>
          <a:p>
            <a:pPr marL="742950" marR="0" lvl="1"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800" dirty="0">
                <a:solidFill>
                  <a:srgbClr val="222222"/>
                </a:solidFill>
                <a:effectLst/>
                <a:latin typeface="Arial" panose="020B0604020202020204" pitchFamily="34" charset="0"/>
                <a:ea typeface="Times New Roman" panose="02020603050405020304" pitchFamily="18" charset="0"/>
              </a:rPr>
              <a:t>Four infrared distance sensors help in detecting edges and obstacles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spcBef>
                <a:spcPts val="0"/>
              </a:spcBef>
            </a:pPr>
            <a:fld id="{E7D4CAD5-9246-4B65-918C-613455E9F5C6}" type="slidenum">
              <a:rPr lang="en-US" smtClean="0"/>
              <a:pPr>
                <a:spcBef>
                  <a:spcPts val="0"/>
                </a:spcBef>
              </a:pPr>
              <a:t>4</a:t>
            </a:fld>
            <a:endParaRPr lang="en-US" dirty="0"/>
          </a:p>
        </p:txBody>
      </p:sp>
    </p:spTree>
    <p:extLst>
      <p:ext uri="{BB962C8B-B14F-4D97-AF65-F5344CB8AC3E}">
        <p14:creationId xmlns:p14="http://schemas.microsoft.com/office/powerpoint/2010/main" val="1464855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706438"/>
            <a:ext cx="4711700" cy="3535362"/>
          </a:xfrm>
        </p:spPr>
      </p:sp>
      <p:sp>
        <p:nvSpPr>
          <p:cNvPr id="3" name="Notes Placeholder 2"/>
          <p:cNvSpPr>
            <a:spLocks noGrp="1"/>
          </p:cNvSpPr>
          <p:nvPr>
            <p:ph type="body" idx="1"/>
          </p:nvPr>
        </p:nvSpPr>
        <p:spPr/>
        <p:txBody>
          <a:bodyPr/>
          <a:lstStyle/>
          <a:p>
            <a:pPr marL="0" marR="0"/>
            <a:r>
              <a:rPr lang="en-US" sz="1800" b="1" u="none" dirty="0">
                <a:solidFill>
                  <a:srgbClr val="000000"/>
                </a:solidFill>
                <a:effectLst/>
                <a:latin typeface="Tahoma" panose="020B0604030504040204" pitchFamily="34" charset="0"/>
                <a:ea typeface="Times New Roman" panose="02020603050405020304" pitchFamily="18" charset="0"/>
              </a:rPr>
              <a:t>RAPID (</a:t>
            </a:r>
            <a:r>
              <a:rPr lang="en-US" sz="1800" b="1" u="none" dirty="0">
                <a:solidFill>
                  <a:srgbClr val="AC162C"/>
                </a:solidFill>
                <a:effectLst/>
                <a:latin typeface="Tahoma" panose="020B0604030504040204" pitchFamily="34" charset="0"/>
                <a:ea typeface="Times New Roman" panose="02020603050405020304" pitchFamily="18" charset="0"/>
                <a:hlinkClick r:id="rId3"/>
              </a:rPr>
              <a:t>Remote Automated Plane Inspection and Dissemination</a:t>
            </a:r>
            <a:r>
              <a:rPr lang="en-US" sz="1800" b="1" u="none" dirty="0">
                <a:solidFill>
                  <a:srgbClr val="000000"/>
                </a:solidFill>
                <a:effectLst/>
                <a:latin typeface="Tahoma" panose="020B0604030504040204" pitchFamily="34" charset="0"/>
                <a:ea typeface="Times New Roman" panose="02020603050405020304" pitchFamily="18" charset="0"/>
              </a:rPr>
              <a:t>)</a:t>
            </a:r>
          </a:p>
          <a:p>
            <a:pPr marL="285750" marR="0" indent="-285750">
              <a:buFont typeface="Arial" panose="020B0604020202020204" pitchFamily="34" charset="0"/>
              <a:buChar char="•"/>
            </a:pPr>
            <a:r>
              <a:rPr lang="en-US" sz="1800" dirty="0">
                <a:solidFill>
                  <a:srgbClr val="000000"/>
                </a:solidFill>
                <a:effectLst/>
                <a:latin typeface="Tahoma" panose="020B0604030504040204" pitchFamily="34" charset="0"/>
                <a:ea typeface="Times New Roman" panose="02020603050405020304" pitchFamily="18" charset="0"/>
              </a:rPr>
              <a:t>Can be programmed to fly a set pattern around an aircraft's exterior, while scanning with a high-resolution camera that can detect imperfections as small as one square millimeter</a:t>
            </a:r>
          </a:p>
          <a:p>
            <a:pPr marL="285750" marR="0" indent="-285750">
              <a:buFont typeface="Arial" panose="020B0604020202020204" pitchFamily="34" charset="0"/>
              <a:buChar char="•"/>
            </a:pPr>
            <a:r>
              <a:rPr lang="en-US" sz="1800" dirty="0">
                <a:solidFill>
                  <a:srgbClr val="000000"/>
                </a:solidFill>
                <a:effectLst/>
                <a:latin typeface="Tahoma" panose="020B0604030504040204" pitchFamily="34" charset="0"/>
                <a:ea typeface="Times New Roman" panose="02020603050405020304" pitchFamily="18" charset="0"/>
              </a:rPr>
              <a:t>Minimal training is required to operate these drones. They can be stored in a small carrying case and transported on the plane, as well. If the plane lands on the other side of the globe and a visual inspection is needed, a technician from thousands of miles away can run a visual inspection, even if technicians in that remote location have never seen a drone before</a:t>
            </a:r>
          </a:p>
          <a:p>
            <a:pPr marL="285750" marR="0" indent="-285750">
              <a:buFont typeface="Arial" panose="020B0604020202020204" pitchFamily="34" charset="0"/>
              <a:buChar char="•"/>
            </a:pPr>
            <a:r>
              <a:rPr lang="en-US" sz="1800" dirty="0">
                <a:solidFill>
                  <a:srgbClr val="000000"/>
                </a:solidFill>
                <a:effectLst/>
                <a:latin typeface="Tahoma" panose="020B0604030504040204" pitchFamily="34" charset="0"/>
                <a:ea typeface="Calibri" panose="020F0502020204030204" pitchFamily="34" charset="0"/>
              </a:rPr>
              <a:t>Visually inspecting a massive Airbus A320 used to take a full 24 hours, requiring humans to be suspended on a platform in a hangar above the plane to fully inspect it. A RAPID drone can do the job in as little as 30 minutes. </a:t>
            </a:r>
            <a:endParaRPr lang="en-US" dirty="0"/>
          </a:p>
        </p:txBody>
      </p:sp>
      <p:sp>
        <p:nvSpPr>
          <p:cNvPr id="4" name="Slide Number Placeholder 3"/>
          <p:cNvSpPr>
            <a:spLocks noGrp="1"/>
          </p:cNvSpPr>
          <p:nvPr>
            <p:ph type="sldNum" sz="quarter" idx="5"/>
          </p:nvPr>
        </p:nvSpPr>
        <p:spPr/>
        <p:txBody>
          <a:bodyPr/>
          <a:lstStyle/>
          <a:p>
            <a:pPr>
              <a:spcBef>
                <a:spcPts val="0"/>
              </a:spcBef>
            </a:pPr>
            <a:fld id="{E7D4CAD5-9246-4B65-918C-613455E9F5C6}" type="slidenum">
              <a:rPr lang="en-US" smtClean="0"/>
              <a:pPr>
                <a:spcBef>
                  <a:spcPts val="0"/>
                </a:spcBef>
              </a:pPr>
              <a:t>5</a:t>
            </a:fld>
            <a:endParaRPr lang="en-US" dirty="0"/>
          </a:p>
        </p:txBody>
      </p:sp>
    </p:spTree>
    <p:extLst>
      <p:ext uri="{BB962C8B-B14F-4D97-AF65-F5344CB8AC3E}">
        <p14:creationId xmlns:p14="http://schemas.microsoft.com/office/powerpoint/2010/main" val="3513354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706438"/>
            <a:ext cx="4711700" cy="3535362"/>
          </a:xfrm>
        </p:spPr>
      </p:sp>
      <p:sp>
        <p:nvSpPr>
          <p:cNvPr id="3" name="Notes Placeholder 2"/>
          <p:cNvSpPr>
            <a:spLocks noGrp="1"/>
          </p:cNvSpPr>
          <p:nvPr>
            <p:ph type="body" idx="1"/>
          </p:nvPr>
        </p:nvSpPr>
        <p:spPr/>
        <p:txBody>
          <a:bodyPr/>
          <a:lstStyle/>
          <a:p>
            <a:pPr algn="l"/>
            <a:r>
              <a:rPr lang="en-US" sz="1800" b="0" i="0" u="none" strike="noStrike" baseline="0" dirty="0">
                <a:latin typeface="CIDFont+F3"/>
              </a:rPr>
              <a:t>Hard skills – math, computer, and other technical skills; </a:t>
            </a:r>
          </a:p>
          <a:p>
            <a:pPr algn="l"/>
            <a:endParaRPr lang="en-US" sz="1800" b="0" i="0" u="none" strike="noStrike" baseline="0" dirty="0">
              <a:latin typeface="CIDFont+F3"/>
            </a:endParaRPr>
          </a:p>
          <a:p>
            <a:pPr algn="l"/>
            <a:r>
              <a:rPr lang="en-US" sz="1800" b="0" i="0" u="none" strike="noStrike" baseline="0" dirty="0">
                <a:latin typeface="CIDFont+F3"/>
              </a:rPr>
              <a:t>Soft skills – critical thinking and problem-solving abilities, interpersonal skills (including communication skills and the ability</a:t>
            </a:r>
          </a:p>
          <a:p>
            <a:pPr algn="l"/>
            <a:r>
              <a:rPr lang="en-US" sz="1800" b="0" i="0" u="none" strike="noStrike" baseline="0" dirty="0">
                <a:latin typeface="CIDFont+F3"/>
              </a:rPr>
              <a:t>to work as part of a team), and basic employability skills such as attendance and punctuality.</a:t>
            </a:r>
            <a:endParaRPr lang="en-US" dirty="0"/>
          </a:p>
        </p:txBody>
      </p:sp>
      <p:sp>
        <p:nvSpPr>
          <p:cNvPr id="4" name="Slide Number Placeholder 3"/>
          <p:cNvSpPr>
            <a:spLocks noGrp="1"/>
          </p:cNvSpPr>
          <p:nvPr>
            <p:ph type="sldNum" sz="quarter" idx="5"/>
          </p:nvPr>
        </p:nvSpPr>
        <p:spPr/>
        <p:txBody>
          <a:bodyPr/>
          <a:lstStyle/>
          <a:p>
            <a:pPr>
              <a:spcBef>
                <a:spcPts val="0"/>
              </a:spcBef>
            </a:pPr>
            <a:fld id="{E7D4CAD5-9246-4B65-918C-613455E9F5C6}" type="slidenum">
              <a:rPr lang="en-US" smtClean="0"/>
              <a:pPr>
                <a:spcBef>
                  <a:spcPts val="0"/>
                </a:spcBef>
              </a:pPr>
              <a:t>7</a:t>
            </a:fld>
            <a:endParaRPr lang="en-US" dirty="0"/>
          </a:p>
        </p:txBody>
      </p:sp>
    </p:spTree>
    <p:extLst>
      <p:ext uri="{BB962C8B-B14F-4D97-AF65-F5344CB8AC3E}">
        <p14:creationId xmlns:p14="http://schemas.microsoft.com/office/powerpoint/2010/main" val="2159432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706438"/>
            <a:ext cx="4711700" cy="3535362"/>
          </a:xfrm>
        </p:spPr>
      </p:sp>
      <p:sp>
        <p:nvSpPr>
          <p:cNvPr id="3" name="Notes Placeholder 2"/>
          <p:cNvSpPr>
            <a:spLocks noGrp="1"/>
          </p:cNvSpPr>
          <p:nvPr>
            <p:ph type="body" idx="1"/>
          </p:nvPr>
        </p:nvSpPr>
        <p:spPr/>
        <p:txBody>
          <a:bodyPr/>
          <a:lstStyle/>
          <a:p>
            <a:r>
              <a:rPr lang="en-US" sz="4000" dirty="0"/>
              <a:t>Skills and training not always the most important issue</a:t>
            </a:r>
          </a:p>
          <a:p>
            <a:endParaRPr lang="en-US" sz="1050" dirty="0"/>
          </a:p>
          <a:p>
            <a:pPr algn="l"/>
            <a:r>
              <a:rPr lang="en-US" sz="1800" b="0" i="0" u="none" strike="noStrike" baseline="0" dirty="0">
                <a:latin typeface="CIDFont+F3"/>
              </a:rPr>
              <a:t>One SME told us that, in his organization people with a baseline level of aptitude, basic computer literacy, and initiative can be trained in automated operations (in painting, </a:t>
            </a:r>
            <a:r>
              <a:rPr lang="en-US" sz="1800" b="0" i="0" u="none" strike="noStrike" baseline="0" dirty="0" err="1">
                <a:latin typeface="CIDFont+F3"/>
              </a:rPr>
              <a:t>depainting</a:t>
            </a:r>
            <a:r>
              <a:rPr lang="en-US" sz="1800" b="0" i="0" u="none" strike="noStrike" baseline="0" dirty="0">
                <a:latin typeface="CIDFont+F3"/>
              </a:rPr>
              <a:t>, and sheet metal work). The organization’s most important workforce problem is retaining these individuals once they are trained in using automated systems.</a:t>
            </a:r>
          </a:p>
          <a:p>
            <a:pPr algn="l"/>
            <a:endParaRPr lang="en-US" sz="1800" b="0" i="0" u="none" strike="noStrike" baseline="0" dirty="0">
              <a:latin typeface="CIDFont+F3"/>
            </a:endParaRPr>
          </a:p>
          <a:p>
            <a:pPr algn="l"/>
            <a:r>
              <a:rPr lang="en-US" sz="1800" b="0" i="0" u="none" strike="noStrike" baseline="0" dirty="0">
                <a:latin typeface="CIDFont+F3"/>
              </a:rPr>
              <a:t>For the robotic welding, painting, and other operators discussed above, efforts are underway to develop better-defined career progression tracks</a:t>
            </a:r>
          </a:p>
          <a:p>
            <a:pPr marL="285750" indent="-285750" algn="l">
              <a:buFont typeface="Arial" panose="020B0604020202020204" pitchFamily="34" charset="0"/>
              <a:buChar char="•"/>
            </a:pPr>
            <a:r>
              <a:rPr lang="en-US" sz="1800" b="0" i="0" u="none" strike="noStrike" baseline="0" dirty="0">
                <a:latin typeface="CIDFont+F3"/>
              </a:rPr>
              <a:t>Tie pay and progression more closely to qualifications (including attainment of, for example industry-recognized robotics certifications).</a:t>
            </a:r>
          </a:p>
          <a:p>
            <a:pPr marL="285750" indent="-285750" algn="l">
              <a:buFont typeface="Arial" panose="020B0604020202020204" pitchFamily="34" charset="0"/>
              <a:buChar char="•"/>
            </a:pPr>
            <a:r>
              <a:rPr lang="en-US" sz="1800" b="0" i="0" u="none" strike="noStrike" baseline="0" dirty="0">
                <a:latin typeface="CIDFont+F3"/>
              </a:rPr>
              <a:t>Inflexibilities in FWS, however, make such initiatives difficult to implement</a:t>
            </a:r>
          </a:p>
          <a:p>
            <a:pPr marL="742950" lvl="1" indent="-285750" algn="l">
              <a:buFont typeface="Arial" panose="020B0604020202020204" pitchFamily="34" charset="0"/>
              <a:buChar char="•"/>
            </a:pPr>
            <a:r>
              <a:rPr lang="en-US" sz="1800" b="0" i="0" u="none" strike="noStrike" baseline="0" dirty="0">
                <a:latin typeface="CIDFont+F3"/>
              </a:rPr>
              <a:t>Lack of formal job categories for robotics operators or technicians in FWS</a:t>
            </a:r>
          </a:p>
          <a:p>
            <a:pPr marL="742950" lvl="1" indent="-285750" algn="l">
              <a:buFont typeface="Arial" panose="020B0604020202020204" pitchFamily="34" charset="0"/>
              <a:buChar char="•"/>
            </a:pPr>
            <a:r>
              <a:rPr lang="en-US" sz="1800" b="0" i="0" u="none" strike="noStrike" baseline="0" dirty="0">
                <a:latin typeface="CIDFont+F3"/>
              </a:rPr>
              <a:t>Bureaucratic barriers to setting up new occupational categories at a pay scale sufficient to retain robotics-trained operators and technicians</a:t>
            </a:r>
          </a:p>
          <a:p>
            <a:pPr marL="742950" lvl="1" indent="-285750" algn="l">
              <a:buFont typeface="Arial" panose="020B0604020202020204" pitchFamily="34" charset="0"/>
              <a:buChar char="•"/>
            </a:pPr>
            <a:r>
              <a:rPr lang="en-US" sz="1800" b="0" i="0" u="none" strike="noStrike" baseline="0" dirty="0">
                <a:latin typeface="CIDFont+F3"/>
              </a:rPr>
              <a:t>Pay and progression in FWS is currently tied to time in service rather than qualifications.</a:t>
            </a:r>
            <a:endParaRPr lang="en-US" dirty="0"/>
          </a:p>
        </p:txBody>
      </p:sp>
      <p:sp>
        <p:nvSpPr>
          <p:cNvPr id="4" name="Slide Number Placeholder 3"/>
          <p:cNvSpPr>
            <a:spLocks noGrp="1"/>
          </p:cNvSpPr>
          <p:nvPr>
            <p:ph type="sldNum" sz="quarter" idx="5"/>
          </p:nvPr>
        </p:nvSpPr>
        <p:spPr/>
        <p:txBody>
          <a:bodyPr/>
          <a:lstStyle/>
          <a:p>
            <a:pPr>
              <a:spcBef>
                <a:spcPts val="0"/>
              </a:spcBef>
            </a:pPr>
            <a:fld id="{E7D4CAD5-9246-4B65-918C-613455E9F5C6}" type="slidenum">
              <a:rPr lang="en-US" smtClean="0"/>
              <a:pPr>
                <a:spcBef>
                  <a:spcPts val="0"/>
                </a:spcBef>
              </a:pPr>
              <a:t>9</a:t>
            </a:fld>
            <a:endParaRPr lang="en-US" dirty="0"/>
          </a:p>
        </p:txBody>
      </p:sp>
    </p:spTree>
    <p:extLst>
      <p:ext uri="{BB962C8B-B14F-4D97-AF65-F5344CB8AC3E}">
        <p14:creationId xmlns:p14="http://schemas.microsoft.com/office/powerpoint/2010/main" val="4014847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706438"/>
            <a:ext cx="4711700" cy="3535362"/>
          </a:xfrm>
        </p:spPr>
      </p:sp>
      <p:sp>
        <p:nvSpPr>
          <p:cNvPr id="3" name="Notes Placeholder 2"/>
          <p:cNvSpPr>
            <a:spLocks noGrp="1"/>
          </p:cNvSpPr>
          <p:nvPr>
            <p:ph type="body" idx="1"/>
          </p:nvPr>
        </p:nvSpPr>
        <p:spPr/>
        <p:txBody>
          <a:bodyPr/>
          <a:lstStyle/>
          <a:p>
            <a:pPr algn="l"/>
            <a:r>
              <a:rPr lang="en-US" sz="1800" b="0" i="0" u="none" strike="noStrike" baseline="0" dirty="0">
                <a:latin typeface="CIDFont+F3"/>
              </a:rPr>
              <a:t>Developing such a cyber workforce strategy would involve </a:t>
            </a:r>
          </a:p>
          <a:p>
            <a:pPr marL="285750" indent="-285750" algn="l">
              <a:buFont typeface="Arial" panose="020B0604020202020204" pitchFamily="34" charset="0"/>
              <a:buChar char="•"/>
            </a:pPr>
            <a:r>
              <a:rPr lang="en-US" sz="1800" b="0" i="0" u="none" strike="noStrike" baseline="0" dirty="0">
                <a:latin typeface="CIDFont+F3"/>
              </a:rPr>
              <a:t>Understanding the current cyber workforce in terms of job requirements and skill sets</a:t>
            </a:r>
          </a:p>
          <a:p>
            <a:pPr marL="285750" indent="-285750" algn="l">
              <a:buFont typeface="Arial" panose="020B0604020202020204" pitchFamily="34" charset="0"/>
              <a:buChar char="•"/>
            </a:pPr>
            <a:r>
              <a:rPr lang="en-US" sz="1800" b="0" i="0" u="none" strike="noStrike" baseline="0" dirty="0">
                <a:latin typeface="CIDFont+F3"/>
              </a:rPr>
              <a:t>Clearly defining job requirements for entry-level, midlevel, and senior-level jobs</a:t>
            </a:r>
          </a:p>
          <a:p>
            <a:pPr marL="285750" indent="-285750" algn="l">
              <a:buFont typeface="Arial" panose="020B0604020202020204" pitchFamily="34" charset="0"/>
              <a:buChar char="•"/>
            </a:pPr>
            <a:r>
              <a:rPr lang="en-US" sz="1800" b="0" i="0" u="none" strike="noStrike" baseline="0" dirty="0">
                <a:latin typeface="CIDFont+F3"/>
              </a:rPr>
              <a:t>Improved processes for identifying key positions that should be held by skilled cyber personnel—to better target recruiting and retention incentives</a:t>
            </a:r>
          </a:p>
          <a:p>
            <a:pPr marL="0" indent="0" algn="l">
              <a:buFont typeface="Arial" panose="020B0604020202020204" pitchFamily="34" charset="0"/>
              <a:buNone/>
            </a:pPr>
            <a:endParaRPr lang="en-US" sz="1800" b="0" i="0" u="none" strike="noStrike" baseline="0" dirty="0">
              <a:latin typeface="CIDFont+F3"/>
            </a:endParaRPr>
          </a:p>
          <a:p>
            <a:pPr algn="l"/>
            <a:r>
              <a:rPr lang="en-US" sz="1800" b="0" i="0" u="none" strike="noStrike" baseline="0" dirty="0">
                <a:latin typeface="CIDFont+F3"/>
              </a:rPr>
              <a:t>Other issues identified in the reports include needs for </a:t>
            </a:r>
          </a:p>
          <a:p>
            <a:pPr marL="285750" indent="-285750" algn="l">
              <a:buFont typeface="Arial" panose="020B0604020202020204" pitchFamily="34" charset="0"/>
              <a:buChar char="•"/>
            </a:pPr>
            <a:r>
              <a:rPr lang="en-US" sz="1800" b="0" i="0" u="none" strike="noStrike" baseline="0" dirty="0">
                <a:latin typeface="CIDFont+F3"/>
              </a:rPr>
              <a:t>Improved training pipelines to satisfy requirements for cyber skills in the civilian workforce</a:t>
            </a:r>
          </a:p>
          <a:p>
            <a:pPr marL="285750" indent="-285750" algn="l">
              <a:buFont typeface="Arial" panose="020B0604020202020204" pitchFamily="34" charset="0"/>
              <a:buChar char="•"/>
            </a:pPr>
            <a:r>
              <a:rPr lang="en-US" sz="1800" b="0" i="0" u="none" strike="noStrike" baseline="0" dirty="0">
                <a:latin typeface="CIDFont+F3"/>
              </a:rPr>
              <a:t>Higher compensation</a:t>
            </a:r>
          </a:p>
          <a:p>
            <a:pPr marL="285750" indent="-285750" algn="l">
              <a:buFont typeface="Arial" panose="020B0604020202020204" pitchFamily="34" charset="0"/>
              <a:buChar char="•"/>
            </a:pPr>
            <a:r>
              <a:rPr lang="en-US" sz="1800" b="0" i="0" u="none" strike="noStrike" baseline="0" dirty="0">
                <a:latin typeface="CIDFont+F3"/>
              </a:rPr>
              <a:t>More flexible hiring processes, as current federal government practices can be excessively slow and complex</a:t>
            </a:r>
          </a:p>
          <a:p>
            <a:pPr marL="285750" indent="-285750"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spcBef>
                <a:spcPts val="0"/>
              </a:spcBef>
            </a:pPr>
            <a:fld id="{E7D4CAD5-9246-4B65-918C-613455E9F5C6}" type="slidenum">
              <a:rPr lang="en-US" smtClean="0"/>
              <a:pPr>
                <a:spcBef>
                  <a:spcPts val="0"/>
                </a:spcBef>
              </a:pPr>
              <a:t>10</a:t>
            </a:fld>
            <a:endParaRPr lang="en-US" dirty="0"/>
          </a:p>
        </p:txBody>
      </p:sp>
    </p:spTree>
    <p:extLst>
      <p:ext uri="{BB962C8B-B14F-4D97-AF65-F5344CB8AC3E}">
        <p14:creationId xmlns:p14="http://schemas.microsoft.com/office/powerpoint/2010/main" val="721422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706438"/>
            <a:ext cx="4711700" cy="3535362"/>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Entry-level federal salaries </a:t>
            </a:r>
            <a:r>
              <a:rPr lang="en-US" dirty="0"/>
              <a:t>under the GS and FWS systems can be lower than private-sector pay in high-demand occupations</a:t>
            </a:r>
          </a:p>
          <a:p>
            <a:pPr marL="171450" indent="-171450">
              <a:buFont typeface="Arial" panose="020B0604020202020204" pitchFamily="34" charset="0"/>
              <a:buChar char="•"/>
            </a:pPr>
            <a:r>
              <a:rPr lang="en-US" b="1" dirty="0"/>
              <a:t>Senior levels</a:t>
            </a:r>
            <a:r>
              <a:rPr lang="en-US" dirty="0"/>
              <a:t>, pay caps in both the GS and FWS systems can make pay uncompetitive with the private sector at the upper reaches of the pay distribution</a:t>
            </a:r>
          </a:p>
          <a:p>
            <a:pPr marL="171450" indent="-171450">
              <a:buFont typeface="Arial" panose="020B0604020202020204" pitchFamily="34" charset="0"/>
              <a:buChar char="•"/>
            </a:pPr>
            <a:r>
              <a:rPr lang="en-US" b="1" dirty="0"/>
              <a:t>Federal locality pay provisions </a:t>
            </a:r>
            <a:r>
              <a:rPr lang="en-US" dirty="0"/>
              <a:t>also at times may not fully compensate federal workers for the high cost of living in some areas, which can make it difficult to recruit people to those areas and retain them in high-demand occupations such as robotics, data analytics, and cyber.</a:t>
            </a:r>
          </a:p>
          <a:p>
            <a:endParaRPr lang="en-US" dirty="0"/>
          </a:p>
        </p:txBody>
      </p:sp>
      <p:sp>
        <p:nvSpPr>
          <p:cNvPr id="4" name="Slide Number Placeholder 3"/>
          <p:cNvSpPr>
            <a:spLocks noGrp="1"/>
          </p:cNvSpPr>
          <p:nvPr>
            <p:ph type="sldNum" sz="quarter" idx="5"/>
          </p:nvPr>
        </p:nvSpPr>
        <p:spPr/>
        <p:txBody>
          <a:bodyPr/>
          <a:lstStyle/>
          <a:p>
            <a:pPr>
              <a:spcBef>
                <a:spcPts val="0"/>
              </a:spcBef>
            </a:pPr>
            <a:fld id="{E7D4CAD5-9246-4B65-918C-613455E9F5C6}" type="slidenum">
              <a:rPr lang="en-US" smtClean="0"/>
              <a:pPr>
                <a:spcBef>
                  <a:spcPts val="0"/>
                </a:spcBef>
              </a:pPr>
              <a:t>11</a:t>
            </a:fld>
            <a:endParaRPr lang="en-US" dirty="0"/>
          </a:p>
        </p:txBody>
      </p:sp>
    </p:spTree>
    <p:extLst>
      <p:ext uri="{BB962C8B-B14F-4D97-AF65-F5344CB8AC3E}">
        <p14:creationId xmlns:p14="http://schemas.microsoft.com/office/powerpoint/2010/main" val="1322400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8354" name="Rectangle 2"/>
          <p:cNvSpPr>
            <a:spLocks noGrp="1" noChangeArrowheads="1"/>
          </p:cNvSpPr>
          <p:nvPr>
            <p:ph type="ctrTitle"/>
          </p:nvPr>
        </p:nvSpPr>
        <p:spPr>
          <a:xfrm>
            <a:off x="914400" y="2667000"/>
            <a:ext cx="7772400" cy="609600"/>
          </a:xfrm>
        </p:spPr>
        <p:txBody>
          <a:bodyPr/>
          <a:lstStyle>
            <a:lvl1pPr algn="r">
              <a:defRPr b="1">
                <a:solidFill>
                  <a:srgbClr val="010101"/>
                </a:solidFill>
                <a:latin typeface="Segoe UI" panose="020B0502040204020203" pitchFamily="34" charset="0"/>
                <a:cs typeface="Segoe UI" panose="020B0502040204020203" pitchFamily="34" charset="0"/>
              </a:defRPr>
            </a:lvl1pPr>
          </a:lstStyle>
          <a:p>
            <a:pPr lvl="0"/>
            <a:r>
              <a:rPr lang="en-US" noProof="0"/>
              <a:t>Click to edit Master title style</a:t>
            </a:r>
            <a:endParaRPr lang="en-US" noProof="0" dirty="0"/>
          </a:p>
        </p:txBody>
      </p:sp>
      <p:sp>
        <p:nvSpPr>
          <p:cNvPr id="228355" name="Rectangle 3"/>
          <p:cNvSpPr>
            <a:spLocks noGrp="1" noChangeArrowheads="1"/>
          </p:cNvSpPr>
          <p:nvPr>
            <p:ph type="subTitle" idx="1" hasCustomPrompt="1"/>
          </p:nvPr>
        </p:nvSpPr>
        <p:spPr>
          <a:xfrm>
            <a:off x="2286000" y="3684224"/>
            <a:ext cx="6400800" cy="414051"/>
          </a:xfrm>
          <a:extLst>
            <a:ext uri="{909E8E84-426E-40DD-AFC4-6F175D3DCCD1}">
              <a14:hiddenFill xmlns:a14="http://schemas.microsoft.com/office/drawing/2010/main">
                <a:solidFill>
                  <a:srgbClr val="525759"/>
                </a:solidFill>
              </a14:hiddenFill>
            </a:ext>
          </a:extLst>
        </p:spPr>
        <p:txBody>
          <a:bodyPr/>
          <a:lstStyle>
            <a:lvl1pPr marL="0" indent="0" algn="r">
              <a:buFontTx/>
              <a:buNone/>
              <a:defRPr sz="1800">
                <a:solidFill>
                  <a:srgbClr val="010101"/>
                </a:solidFill>
                <a:latin typeface="Segoe UI Semibold" panose="020B0702040204020203" pitchFamily="34" charset="0"/>
                <a:ea typeface="Segoe UI" panose="020B0502040204020203" pitchFamily="34" charset="0"/>
                <a:cs typeface="Segoe UI" panose="020B0502040204020203" pitchFamily="34" charset="0"/>
              </a:defRPr>
            </a:lvl1pPr>
          </a:lstStyle>
          <a:p>
            <a:pPr lvl="0"/>
            <a:r>
              <a:rPr lang="en-US" noProof="0" dirty="0"/>
              <a:t>Click to edit Authors</a:t>
            </a:r>
          </a:p>
        </p:txBody>
      </p:sp>
      <p:pic>
        <p:nvPicPr>
          <p:cNvPr id="228365" name="Picture 13" descr="cna_color1"/>
          <p:cNvPicPr>
            <a:picLocks noChangeAspect="1" noChangeArrowheads="1"/>
          </p:cNvPicPr>
          <p:nvPr/>
        </p:nvPicPr>
        <p:blipFill rotWithShape="1">
          <a:blip r:embed="rId2">
            <a:extLst>
              <a:ext uri="{28A0092B-C50C-407E-A947-70E740481C1C}">
                <a14:useLocalDpi xmlns:a14="http://schemas.microsoft.com/office/drawing/2010/main" val="0"/>
              </a:ext>
            </a:extLst>
          </a:blip>
          <a:srcRect b="21664"/>
          <a:stretch/>
        </p:blipFill>
        <p:spPr bwMode="auto">
          <a:xfrm>
            <a:off x="365760" y="5548686"/>
            <a:ext cx="1313536" cy="48843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p:nvPr userDrawn="1"/>
        </p:nvSpPr>
        <p:spPr>
          <a:xfrm>
            <a:off x="0" y="0"/>
            <a:ext cx="2505270" cy="219813"/>
          </a:xfrm>
          <a:custGeom>
            <a:avLst/>
            <a:gdLst>
              <a:gd name="connsiteX0" fmla="*/ 0 w 3881535"/>
              <a:gd name="connsiteY0" fmla="*/ 0 h 734008"/>
              <a:gd name="connsiteX1" fmla="*/ 3881535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881535"/>
              <a:gd name="connsiteY0" fmla="*/ 0 h 734008"/>
              <a:gd name="connsiteX1" fmla="*/ 2774302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340360"/>
              <a:gd name="connsiteY0" fmla="*/ 0 h 734008"/>
              <a:gd name="connsiteX1" fmla="*/ 2774302 w 3340360"/>
              <a:gd name="connsiteY1" fmla="*/ 0 h 734008"/>
              <a:gd name="connsiteX2" fmla="*/ 3340360 w 3340360"/>
              <a:gd name="connsiteY2" fmla="*/ 734008 h 734008"/>
              <a:gd name="connsiteX3" fmla="*/ 0 w 3340360"/>
              <a:gd name="connsiteY3" fmla="*/ 734008 h 734008"/>
              <a:gd name="connsiteX4" fmla="*/ 0 w 3340360"/>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0360" h="734008">
                <a:moveTo>
                  <a:pt x="0" y="0"/>
                </a:moveTo>
                <a:lnTo>
                  <a:pt x="2774302" y="0"/>
                </a:lnTo>
                <a:lnTo>
                  <a:pt x="3340360" y="734008"/>
                </a:lnTo>
                <a:lnTo>
                  <a:pt x="0" y="734008"/>
                </a:lnTo>
                <a:lnTo>
                  <a:pt x="0" y="0"/>
                </a:lnTo>
                <a:close/>
              </a:path>
            </a:pathLst>
          </a:custGeom>
          <a:solidFill>
            <a:srgbClr val="80C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7"/>
          <p:cNvSpPr/>
          <p:nvPr userDrawn="1"/>
        </p:nvSpPr>
        <p:spPr>
          <a:xfrm>
            <a:off x="2183364" y="0"/>
            <a:ext cx="6960637" cy="219813"/>
          </a:xfrm>
          <a:custGeom>
            <a:avLst/>
            <a:gdLst>
              <a:gd name="connsiteX0" fmla="*/ 0 w 8758335"/>
              <a:gd name="connsiteY0" fmla="*/ 0 h 734008"/>
              <a:gd name="connsiteX1" fmla="*/ 8758335 w 8758335"/>
              <a:gd name="connsiteY1" fmla="*/ 0 h 734008"/>
              <a:gd name="connsiteX2" fmla="*/ 8758335 w 8758335"/>
              <a:gd name="connsiteY2" fmla="*/ 734008 h 734008"/>
              <a:gd name="connsiteX3" fmla="*/ 0 w 8758335"/>
              <a:gd name="connsiteY3" fmla="*/ 734008 h 734008"/>
              <a:gd name="connsiteX4" fmla="*/ 0 w 8758335"/>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22514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78497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65971 w 9280849"/>
              <a:gd name="connsiteY3" fmla="*/ 734008 h 734008"/>
              <a:gd name="connsiteX4" fmla="*/ 0 w 9280849"/>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0849" h="734008">
                <a:moveTo>
                  <a:pt x="0" y="0"/>
                </a:moveTo>
                <a:lnTo>
                  <a:pt x="9280849" y="0"/>
                </a:lnTo>
                <a:lnTo>
                  <a:pt x="9280849" y="734008"/>
                </a:lnTo>
                <a:lnTo>
                  <a:pt x="565971" y="734008"/>
                </a:lnTo>
                <a:lnTo>
                  <a:pt x="0" y="0"/>
                </a:lnTo>
                <a:close/>
              </a:path>
            </a:pathLst>
          </a:custGeom>
          <a:solidFill>
            <a:srgbClr val="095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6"/>
          <p:cNvSpPr/>
          <p:nvPr userDrawn="1"/>
        </p:nvSpPr>
        <p:spPr>
          <a:xfrm flipH="1">
            <a:off x="6638730" y="6327852"/>
            <a:ext cx="2505270" cy="530150"/>
          </a:xfrm>
          <a:custGeom>
            <a:avLst/>
            <a:gdLst>
              <a:gd name="connsiteX0" fmla="*/ 0 w 3881535"/>
              <a:gd name="connsiteY0" fmla="*/ 0 h 734008"/>
              <a:gd name="connsiteX1" fmla="*/ 3881535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881535"/>
              <a:gd name="connsiteY0" fmla="*/ 0 h 734008"/>
              <a:gd name="connsiteX1" fmla="*/ 2774302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340360"/>
              <a:gd name="connsiteY0" fmla="*/ 0 h 734008"/>
              <a:gd name="connsiteX1" fmla="*/ 2774302 w 3340360"/>
              <a:gd name="connsiteY1" fmla="*/ 0 h 734008"/>
              <a:gd name="connsiteX2" fmla="*/ 3340360 w 3340360"/>
              <a:gd name="connsiteY2" fmla="*/ 734008 h 734008"/>
              <a:gd name="connsiteX3" fmla="*/ 0 w 3340360"/>
              <a:gd name="connsiteY3" fmla="*/ 734008 h 734008"/>
              <a:gd name="connsiteX4" fmla="*/ 0 w 3340360"/>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0360" h="734008">
                <a:moveTo>
                  <a:pt x="0" y="0"/>
                </a:moveTo>
                <a:lnTo>
                  <a:pt x="2774302" y="0"/>
                </a:lnTo>
                <a:lnTo>
                  <a:pt x="3340360" y="734008"/>
                </a:lnTo>
                <a:lnTo>
                  <a:pt x="0" y="734008"/>
                </a:lnTo>
                <a:lnTo>
                  <a:pt x="0" y="0"/>
                </a:lnTo>
                <a:close/>
              </a:path>
            </a:pathLst>
          </a:custGeom>
          <a:solidFill>
            <a:srgbClr val="80C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7"/>
          <p:cNvSpPr/>
          <p:nvPr userDrawn="1"/>
        </p:nvSpPr>
        <p:spPr>
          <a:xfrm flipH="1">
            <a:off x="-2" y="6327851"/>
            <a:ext cx="6960637" cy="532028"/>
          </a:xfrm>
          <a:custGeom>
            <a:avLst/>
            <a:gdLst>
              <a:gd name="connsiteX0" fmla="*/ 0 w 8758335"/>
              <a:gd name="connsiteY0" fmla="*/ 0 h 734008"/>
              <a:gd name="connsiteX1" fmla="*/ 8758335 w 8758335"/>
              <a:gd name="connsiteY1" fmla="*/ 0 h 734008"/>
              <a:gd name="connsiteX2" fmla="*/ 8758335 w 8758335"/>
              <a:gd name="connsiteY2" fmla="*/ 734008 h 734008"/>
              <a:gd name="connsiteX3" fmla="*/ 0 w 8758335"/>
              <a:gd name="connsiteY3" fmla="*/ 734008 h 734008"/>
              <a:gd name="connsiteX4" fmla="*/ 0 w 8758335"/>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22514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78497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65971 w 9280849"/>
              <a:gd name="connsiteY3" fmla="*/ 734008 h 734008"/>
              <a:gd name="connsiteX4" fmla="*/ 0 w 9280849"/>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0849" h="734008">
                <a:moveTo>
                  <a:pt x="0" y="0"/>
                </a:moveTo>
                <a:lnTo>
                  <a:pt x="9280849" y="0"/>
                </a:lnTo>
                <a:lnTo>
                  <a:pt x="9280849" y="734008"/>
                </a:lnTo>
                <a:lnTo>
                  <a:pt x="565971" y="734008"/>
                </a:lnTo>
                <a:lnTo>
                  <a:pt x="0" y="0"/>
                </a:lnTo>
                <a:close/>
              </a:path>
            </a:pathLst>
          </a:custGeom>
          <a:solidFill>
            <a:srgbClr val="095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p:cNvSpPr txBox="1"/>
          <p:nvPr userDrawn="1"/>
        </p:nvSpPr>
        <p:spPr>
          <a:xfrm>
            <a:off x="7092682" y="6429805"/>
            <a:ext cx="1779704" cy="355482"/>
          </a:xfrm>
          <a:prstGeom prst="rect">
            <a:avLst/>
          </a:prstGeom>
          <a:noFill/>
        </p:spPr>
        <p:txBody>
          <a:bodyPr wrap="square" rtlCol="0">
            <a:spAutoFit/>
          </a:bodyPr>
          <a:lstStyle/>
          <a:p>
            <a:pPr algn="ctr">
              <a:spcBef>
                <a:spcPts val="0"/>
              </a:spcBef>
            </a:pPr>
            <a:r>
              <a:rPr lang="en-US" sz="900" b="1" dirty="0">
                <a:solidFill>
                  <a:schemeClr val="bg1"/>
                </a:solidFill>
                <a:latin typeface="Segoe UI Semilight" panose="020B0402040204020203" pitchFamily="34" charset="0"/>
                <a:cs typeface="Segoe UI Semilight" panose="020B0402040204020203" pitchFamily="34" charset="0"/>
              </a:rPr>
              <a:t>Copyright © 2021 CNA.</a:t>
            </a:r>
          </a:p>
          <a:p>
            <a:pPr algn="ctr">
              <a:spcBef>
                <a:spcPts val="0"/>
              </a:spcBef>
            </a:pPr>
            <a:endParaRPr lang="en-US" sz="900" b="1" dirty="0">
              <a:solidFill>
                <a:schemeClr val="bg1"/>
              </a:solidFill>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449894979"/>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83373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9256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3191" y="310896"/>
            <a:ext cx="8229600" cy="512064"/>
          </a:xfrm>
        </p:spPr>
        <p:txBody>
          <a:bodyPr anchor="b"/>
          <a:lstStyle>
            <a:lvl1pPr algn="l">
              <a:defRPr sz="2800" b="1"/>
            </a:lvl1pPr>
          </a:lstStyle>
          <a:p>
            <a:r>
              <a:rPr lang="en-US" dirty="0"/>
              <a:t>Click to edit Master title style</a:t>
            </a:r>
          </a:p>
        </p:txBody>
      </p:sp>
      <p:sp>
        <p:nvSpPr>
          <p:cNvPr id="3" name="Picture Placeholder 2"/>
          <p:cNvSpPr>
            <a:spLocks noGrp="1"/>
          </p:cNvSpPr>
          <p:nvPr>
            <p:ph type="pic" idx="1"/>
          </p:nvPr>
        </p:nvSpPr>
        <p:spPr>
          <a:xfrm>
            <a:off x="393191" y="978408"/>
            <a:ext cx="8229600" cy="534924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366652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28354" name="Rectangle 2"/>
          <p:cNvSpPr>
            <a:spLocks noGrp="1" noChangeArrowheads="1"/>
          </p:cNvSpPr>
          <p:nvPr>
            <p:ph type="ctrTitle"/>
          </p:nvPr>
        </p:nvSpPr>
        <p:spPr>
          <a:xfrm>
            <a:off x="914400" y="2543430"/>
            <a:ext cx="7772400" cy="609600"/>
          </a:xfrm>
        </p:spPr>
        <p:txBody>
          <a:bodyPr/>
          <a:lstStyle>
            <a:lvl1pPr algn="r">
              <a:defRPr b="1">
                <a:solidFill>
                  <a:srgbClr val="010101"/>
                </a:solidFill>
                <a:latin typeface="Segoe UI" panose="020B0502040204020203" pitchFamily="34" charset="0"/>
                <a:cs typeface="Segoe UI" panose="020B0502040204020203" pitchFamily="34" charset="0"/>
              </a:defRPr>
            </a:lvl1pPr>
          </a:lstStyle>
          <a:p>
            <a:pPr lvl="0"/>
            <a:r>
              <a:rPr lang="en-US" noProof="0" dirty="0"/>
              <a:t>Click to edit Master title style</a:t>
            </a:r>
          </a:p>
        </p:txBody>
      </p:sp>
      <p:sp>
        <p:nvSpPr>
          <p:cNvPr id="228355" name="Rectangle 3"/>
          <p:cNvSpPr>
            <a:spLocks noGrp="1" noChangeArrowheads="1"/>
          </p:cNvSpPr>
          <p:nvPr>
            <p:ph type="subTitle" idx="1" hasCustomPrompt="1"/>
          </p:nvPr>
        </p:nvSpPr>
        <p:spPr>
          <a:xfrm>
            <a:off x="2286000" y="3560654"/>
            <a:ext cx="6400800" cy="414051"/>
          </a:xfrm>
          <a:extLst>
            <a:ext uri="{909E8E84-426E-40DD-AFC4-6F175D3DCCD1}">
              <a14:hiddenFill xmlns:a14="http://schemas.microsoft.com/office/drawing/2010/main">
                <a:solidFill>
                  <a:srgbClr val="525759"/>
                </a:solidFill>
              </a14:hiddenFill>
            </a:ext>
          </a:extLst>
        </p:spPr>
        <p:txBody>
          <a:bodyPr/>
          <a:lstStyle>
            <a:lvl1pPr marL="0" indent="0" algn="r">
              <a:buFontTx/>
              <a:buNone/>
              <a:defRPr sz="1800">
                <a:solidFill>
                  <a:srgbClr val="010101"/>
                </a:solidFill>
                <a:latin typeface="Segoe UI Semibold" panose="020B0702040204020203" pitchFamily="34" charset="0"/>
                <a:ea typeface="Segoe UI" panose="020B0502040204020203" pitchFamily="34" charset="0"/>
                <a:cs typeface="Segoe UI" panose="020B0502040204020203" pitchFamily="34" charset="0"/>
              </a:defRPr>
            </a:lvl1pPr>
          </a:lstStyle>
          <a:p>
            <a:pPr lvl="0"/>
            <a:r>
              <a:rPr lang="en-US" noProof="0" dirty="0"/>
              <a:t>Click to edit Authors</a:t>
            </a:r>
          </a:p>
        </p:txBody>
      </p:sp>
      <p:pic>
        <p:nvPicPr>
          <p:cNvPr id="228365" name="Picture 13" descr="cna_color1"/>
          <p:cNvPicPr>
            <a:picLocks noChangeAspect="1" noChangeArrowheads="1"/>
          </p:cNvPicPr>
          <p:nvPr/>
        </p:nvPicPr>
        <p:blipFill rotWithShape="1">
          <a:blip r:embed="rId2">
            <a:extLst>
              <a:ext uri="{28A0092B-C50C-407E-A947-70E740481C1C}">
                <a14:useLocalDpi xmlns:a14="http://schemas.microsoft.com/office/drawing/2010/main" val="0"/>
              </a:ext>
            </a:extLst>
          </a:blip>
          <a:srcRect b="20216"/>
          <a:stretch/>
        </p:blipFill>
        <p:spPr bwMode="auto">
          <a:xfrm>
            <a:off x="365760" y="5548685"/>
            <a:ext cx="1313536" cy="48843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p:nvPr userDrawn="1"/>
        </p:nvSpPr>
        <p:spPr>
          <a:xfrm>
            <a:off x="0" y="0"/>
            <a:ext cx="2505270" cy="219813"/>
          </a:xfrm>
          <a:custGeom>
            <a:avLst/>
            <a:gdLst>
              <a:gd name="connsiteX0" fmla="*/ 0 w 3881535"/>
              <a:gd name="connsiteY0" fmla="*/ 0 h 734008"/>
              <a:gd name="connsiteX1" fmla="*/ 3881535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881535"/>
              <a:gd name="connsiteY0" fmla="*/ 0 h 734008"/>
              <a:gd name="connsiteX1" fmla="*/ 2774302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340360"/>
              <a:gd name="connsiteY0" fmla="*/ 0 h 734008"/>
              <a:gd name="connsiteX1" fmla="*/ 2774302 w 3340360"/>
              <a:gd name="connsiteY1" fmla="*/ 0 h 734008"/>
              <a:gd name="connsiteX2" fmla="*/ 3340360 w 3340360"/>
              <a:gd name="connsiteY2" fmla="*/ 734008 h 734008"/>
              <a:gd name="connsiteX3" fmla="*/ 0 w 3340360"/>
              <a:gd name="connsiteY3" fmla="*/ 734008 h 734008"/>
              <a:gd name="connsiteX4" fmla="*/ 0 w 3340360"/>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0360" h="734008">
                <a:moveTo>
                  <a:pt x="0" y="0"/>
                </a:moveTo>
                <a:lnTo>
                  <a:pt x="2774302" y="0"/>
                </a:lnTo>
                <a:lnTo>
                  <a:pt x="3340360" y="734008"/>
                </a:lnTo>
                <a:lnTo>
                  <a:pt x="0" y="734008"/>
                </a:lnTo>
                <a:lnTo>
                  <a:pt x="0" y="0"/>
                </a:lnTo>
                <a:close/>
              </a:path>
            </a:pathLst>
          </a:custGeom>
          <a:solidFill>
            <a:srgbClr val="80C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7"/>
          <p:cNvSpPr/>
          <p:nvPr userDrawn="1"/>
        </p:nvSpPr>
        <p:spPr>
          <a:xfrm>
            <a:off x="2183364" y="0"/>
            <a:ext cx="6960637" cy="219813"/>
          </a:xfrm>
          <a:custGeom>
            <a:avLst/>
            <a:gdLst>
              <a:gd name="connsiteX0" fmla="*/ 0 w 8758335"/>
              <a:gd name="connsiteY0" fmla="*/ 0 h 734008"/>
              <a:gd name="connsiteX1" fmla="*/ 8758335 w 8758335"/>
              <a:gd name="connsiteY1" fmla="*/ 0 h 734008"/>
              <a:gd name="connsiteX2" fmla="*/ 8758335 w 8758335"/>
              <a:gd name="connsiteY2" fmla="*/ 734008 h 734008"/>
              <a:gd name="connsiteX3" fmla="*/ 0 w 8758335"/>
              <a:gd name="connsiteY3" fmla="*/ 734008 h 734008"/>
              <a:gd name="connsiteX4" fmla="*/ 0 w 8758335"/>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22514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78497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65971 w 9280849"/>
              <a:gd name="connsiteY3" fmla="*/ 734008 h 734008"/>
              <a:gd name="connsiteX4" fmla="*/ 0 w 9280849"/>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0849" h="734008">
                <a:moveTo>
                  <a:pt x="0" y="0"/>
                </a:moveTo>
                <a:lnTo>
                  <a:pt x="9280849" y="0"/>
                </a:lnTo>
                <a:lnTo>
                  <a:pt x="9280849" y="734008"/>
                </a:lnTo>
                <a:lnTo>
                  <a:pt x="565971" y="734008"/>
                </a:lnTo>
                <a:lnTo>
                  <a:pt x="0" y="0"/>
                </a:lnTo>
                <a:close/>
              </a:path>
            </a:pathLst>
          </a:custGeom>
          <a:solidFill>
            <a:srgbClr val="095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6"/>
          <p:cNvSpPr/>
          <p:nvPr userDrawn="1"/>
        </p:nvSpPr>
        <p:spPr>
          <a:xfrm flipH="1">
            <a:off x="6638730" y="6327852"/>
            <a:ext cx="2505270" cy="530150"/>
          </a:xfrm>
          <a:custGeom>
            <a:avLst/>
            <a:gdLst>
              <a:gd name="connsiteX0" fmla="*/ 0 w 3881535"/>
              <a:gd name="connsiteY0" fmla="*/ 0 h 734008"/>
              <a:gd name="connsiteX1" fmla="*/ 3881535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881535"/>
              <a:gd name="connsiteY0" fmla="*/ 0 h 734008"/>
              <a:gd name="connsiteX1" fmla="*/ 2774302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340360"/>
              <a:gd name="connsiteY0" fmla="*/ 0 h 734008"/>
              <a:gd name="connsiteX1" fmla="*/ 2774302 w 3340360"/>
              <a:gd name="connsiteY1" fmla="*/ 0 h 734008"/>
              <a:gd name="connsiteX2" fmla="*/ 3340360 w 3340360"/>
              <a:gd name="connsiteY2" fmla="*/ 734008 h 734008"/>
              <a:gd name="connsiteX3" fmla="*/ 0 w 3340360"/>
              <a:gd name="connsiteY3" fmla="*/ 734008 h 734008"/>
              <a:gd name="connsiteX4" fmla="*/ 0 w 3340360"/>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0360" h="734008">
                <a:moveTo>
                  <a:pt x="0" y="0"/>
                </a:moveTo>
                <a:lnTo>
                  <a:pt x="2774302" y="0"/>
                </a:lnTo>
                <a:lnTo>
                  <a:pt x="3340360" y="734008"/>
                </a:lnTo>
                <a:lnTo>
                  <a:pt x="0" y="734008"/>
                </a:lnTo>
                <a:lnTo>
                  <a:pt x="0" y="0"/>
                </a:lnTo>
                <a:close/>
              </a:path>
            </a:pathLst>
          </a:custGeom>
          <a:solidFill>
            <a:srgbClr val="80C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7"/>
          <p:cNvSpPr/>
          <p:nvPr userDrawn="1"/>
        </p:nvSpPr>
        <p:spPr>
          <a:xfrm flipH="1">
            <a:off x="-2" y="6327851"/>
            <a:ext cx="6960637" cy="532028"/>
          </a:xfrm>
          <a:custGeom>
            <a:avLst/>
            <a:gdLst>
              <a:gd name="connsiteX0" fmla="*/ 0 w 8758335"/>
              <a:gd name="connsiteY0" fmla="*/ 0 h 734008"/>
              <a:gd name="connsiteX1" fmla="*/ 8758335 w 8758335"/>
              <a:gd name="connsiteY1" fmla="*/ 0 h 734008"/>
              <a:gd name="connsiteX2" fmla="*/ 8758335 w 8758335"/>
              <a:gd name="connsiteY2" fmla="*/ 734008 h 734008"/>
              <a:gd name="connsiteX3" fmla="*/ 0 w 8758335"/>
              <a:gd name="connsiteY3" fmla="*/ 734008 h 734008"/>
              <a:gd name="connsiteX4" fmla="*/ 0 w 8758335"/>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22514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78497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65971 w 9280849"/>
              <a:gd name="connsiteY3" fmla="*/ 734008 h 734008"/>
              <a:gd name="connsiteX4" fmla="*/ 0 w 9280849"/>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0849" h="734008">
                <a:moveTo>
                  <a:pt x="0" y="0"/>
                </a:moveTo>
                <a:lnTo>
                  <a:pt x="9280849" y="0"/>
                </a:lnTo>
                <a:lnTo>
                  <a:pt x="9280849" y="734008"/>
                </a:lnTo>
                <a:lnTo>
                  <a:pt x="565971" y="734008"/>
                </a:lnTo>
                <a:lnTo>
                  <a:pt x="0" y="0"/>
                </a:lnTo>
                <a:close/>
              </a:path>
            </a:pathLst>
          </a:custGeom>
          <a:solidFill>
            <a:srgbClr val="095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p:cNvSpPr txBox="1"/>
          <p:nvPr userDrawn="1"/>
        </p:nvSpPr>
        <p:spPr>
          <a:xfrm>
            <a:off x="7092682" y="6429805"/>
            <a:ext cx="1779704" cy="355482"/>
          </a:xfrm>
          <a:prstGeom prst="rect">
            <a:avLst/>
          </a:prstGeom>
          <a:noFill/>
        </p:spPr>
        <p:txBody>
          <a:bodyPr wrap="square" rtlCol="0">
            <a:spAutoFit/>
          </a:bodyPr>
          <a:lstStyle/>
          <a:p>
            <a:pPr algn="ctr">
              <a:spcBef>
                <a:spcPts val="0"/>
              </a:spcBef>
            </a:pPr>
            <a:r>
              <a:rPr lang="en-US" sz="900" b="1" dirty="0">
                <a:solidFill>
                  <a:schemeClr val="bg1"/>
                </a:solidFill>
                <a:latin typeface="Segoe UI Semilight" panose="020B0402040204020203" pitchFamily="34" charset="0"/>
                <a:cs typeface="Segoe UI Semilight" panose="020B0402040204020203" pitchFamily="34" charset="0"/>
              </a:rPr>
              <a:t>Copyright © 2021 CNA.</a:t>
            </a:r>
          </a:p>
          <a:p>
            <a:pPr algn="ctr">
              <a:spcBef>
                <a:spcPts val="0"/>
              </a:spcBef>
            </a:pPr>
            <a:endParaRPr lang="en-US" sz="900" b="1" dirty="0">
              <a:solidFill>
                <a:schemeClr val="bg1"/>
              </a:solidFill>
              <a:latin typeface="Segoe UI Semilight" panose="020B0402040204020203" pitchFamily="34" charset="0"/>
              <a:cs typeface="Segoe UI Semilight" panose="020B0402040204020203" pitchFamily="34" charset="0"/>
            </a:endParaRPr>
          </a:p>
        </p:txBody>
      </p:sp>
      <p:sp>
        <p:nvSpPr>
          <p:cNvPr id="17" name="TextBox 16"/>
          <p:cNvSpPr txBox="1"/>
          <p:nvPr userDrawn="1"/>
        </p:nvSpPr>
        <p:spPr>
          <a:xfrm>
            <a:off x="68110" y="193943"/>
            <a:ext cx="2148840" cy="384721"/>
          </a:xfrm>
          <a:prstGeom prst="rect">
            <a:avLst/>
          </a:prstGeom>
          <a:noFill/>
        </p:spPr>
        <p:txBody>
          <a:bodyPr wrap="square" rtlCol="0" anchor="ctr" anchorCtr="0">
            <a:spAutoFit/>
          </a:bodyPr>
          <a:lstStyle/>
          <a:p>
            <a:pPr algn="l"/>
            <a:r>
              <a:rPr lang="en-US" sz="2000" b="0" dirty="0">
                <a:solidFill>
                  <a:srgbClr val="010101"/>
                </a:solidFill>
                <a:latin typeface="Segoe UI Semibold" panose="020B0702040204020203" pitchFamily="34" charset="0"/>
                <a:ea typeface="Segoe UI" charset="0"/>
                <a:cs typeface="Segoe UI Semibold" panose="020B0702040204020203" pitchFamily="34" charset="0"/>
              </a:rPr>
              <a:t>CUI</a:t>
            </a:r>
          </a:p>
        </p:txBody>
      </p:sp>
      <p:sp>
        <p:nvSpPr>
          <p:cNvPr id="18" name="TextBox 17"/>
          <p:cNvSpPr txBox="1"/>
          <p:nvPr userDrawn="1"/>
        </p:nvSpPr>
        <p:spPr>
          <a:xfrm>
            <a:off x="6858000" y="5851751"/>
            <a:ext cx="2066911" cy="384721"/>
          </a:xfrm>
          <a:prstGeom prst="rect">
            <a:avLst/>
          </a:prstGeom>
          <a:noFill/>
        </p:spPr>
        <p:txBody>
          <a:bodyPr wrap="square" rtlCol="0" anchor="ctr" anchorCtr="0">
            <a:spAutoFit/>
          </a:bodyPr>
          <a:lstStyle/>
          <a:p>
            <a:pPr algn="r"/>
            <a:r>
              <a:rPr lang="en-US" sz="2000" b="0" dirty="0">
                <a:solidFill>
                  <a:srgbClr val="010101"/>
                </a:solidFill>
                <a:latin typeface="Segoe UI Semibold" panose="020B0702040204020203" pitchFamily="34" charset="0"/>
                <a:ea typeface="Segoe UI" charset="0"/>
                <a:cs typeface="Segoe UI Semibold" panose="020B0702040204020203" pitchFamily="34" charset="0"/>
              </a:rPr>
              <a:t>CUI</a:t>
            </a:r>
          </a:p>
        </p:txBody>
      </p:sp>
      <p:sp>
        <p:nvSpPr>
          <p:cNvPr id="16" name="TextBox 15"/>
          <p:cNvSpPr txBox="1"/>
          <p:nvPr userDrawn="1"/>
        </p:nvSpPr>
        <p:spPr>
          <a:xfrm>
            <a:off x="365760" y="4095662"/>
            <a:ext cx="2362592" cy="1410514"/>
          </a:xfrm>
          <a:prstGeom prst="rect">
            <a:avLst/>
          </a:prstGeom>
          <a:noFill/>
          <a:ln w="3175">
            <a:noFill/>
          </a:ln>
        </p:spPr>
        <p:txBody>
          <a:bodyPr wrap="square" rtlCol="0">
            <a:spAutoFit/>
          </a:bodyPr>
          <a:lstStyle/>
          <a:p>
            <a:pPr marL="0" marR="0" algn="l">
              <a:lnSpc>
                <a:spcPct val="114000"/>
              </a:lnSpc>
              <a:spcBef>
                <a:spcPts val="300"/>
              </a:spcBef>
              <a:spcAft>
                <a:spcPts val="0"/>
              </a:spcAft>
              <a:tabLst>
                <a:tab pos="2971800" algn="ctr"/>
                <a:tab pos="5943600" algn="r"/>
              </a:tabLst>
            </a:pPr>
            <a:r>
              <a:rPr lang="en-US" sz="1100" dirty="0">
                <a:solidFill>
                  <a:schemeClr val="tx1"/>
                </a:solidFill>
                <a:effectLst/>
                <a:latin typeface="Segoe UI" panose="020B0502040204020203" pitchFamily="34" charset="0"/>
                <a:cs typeface="Segoe UI" panose="020B0502040204020203" pitchFamily="34" charset="0"/>
              </a:rPr>
              <a:t>Controlled by:</a:t>
            </a:r>
          </a:p>
          <a:p>
            <a:pPr marL="0" marR="0" algn="l">
              <a:lnSpc>
                <a:spcPct val="114000"/>
              </a:lnSpc>
              <a:spcBef>
                <a:spcPts val="300"/>
              </a:spcBef>
              <a:spcAft>
                <a:spcPts val="0"/>
              </a:spcAft>
              <a:tabLst>
                <a:tab pos="2971800" algn="ctr"/>
                <a:tab pos="5943600" algn="r"/>
              </a:tabLst>
            </a:pPr>
            <a:r>
              <a:rPr lang="en-US" sz="1100" dirty="0">
                <a:solidFill>
                  <a:schemeClr val="tx1"/>
                </a:solidFill>
                <a:effectLst/>
                <a:latin typeface="Segoe UI" panose="020B0502040204020203" pitchFamily="34" charset="0"/>
                <a:cs typeface="Segoe UI" panose="020B0502040204020203" pitchFamily="34" charset="0"/>
              </a:rPr>
              <a:t>Controlled by:</a:t>
            </a:r>
          </a:p>
          <a:p>
            <a:pPr marL="0" marR="0" algn="l">
              <a:lnSpc>
                <a:spcPct val="114000"/>
              </a:lnSpc>
              <a:spcBef>
                <a:spcPts val="300"/>
              </a:spcBef>
              <a:spcAft>
                <a:spcPts val="0"/>
              </a:spcAft>
              <a:tabLst>
                <a:tab pos="2971800" algn="ctr"/>
                <a:tab pos="5943600" algn="r"/>
              </a:tabLst>
            </a:pPr>
            <a:r>
              <a:rPr lang="en-US" sz="1100" dirty="0">
                <a:solidFill>
                  <a:schemeClr val="tx1"/>
                </a:solidFill>
                <a:effectLst/>
                <a:latin typeface="Segoe UI" panose="020B0502040204020203" pitchFamily="34" charset="0"/>
                <a:cs typeface="Segoe UI" panose="020B0502040204020203" pitchFamily="34" charset="0"/>
              </a:rPr>
              <a:t>CUI Category: Basic</a:t>
            </a:r>
          </a:p>
          <a:p>
            <a:pPr marL="0" marR="0" algn="l">
              <a:lnSpc>
                <a:spcPct val="114000"/>
              </a:lnSpc>
              <a:spcBef>
                <a:spcPts val="300"/>
              </a:spcBef>
              <a:spcAft>
                <a:spcPts val="0"/>
              </a:spcAft>
              <a:tabLst>
                <a:tab pos="2971800" algn="ctr"/>
                <a:tab pos="5943600" algn="r"/>
              </a:tabLst>
            </a:pPr>
            <a:r>
              <a:rPr lang="en-US" sz="1100" dirty="0">
                <a:solidFill>
                  <a:schemeClr val="tx1"/>
                </a:solidFill>
                <a:effectLst/>
                <a:latin typeface="Segoe UI" panose="020B0502040204020203" pitchFamily="34" charset="0"/>
                <a:cs typeface="Segoe UI" panose="020B0502040204020203" pitchFamily="34" charset="0"/>
              </a:rPr>
              <a:t>Distribution/Dissemination Control</a:t>
            </a:r>
          </a:p>
          <a:p>
            <a:pPr marL="91440" marR="0" algn="l">
              <a:spcBef>
                <a:spcPts val="300"/>
              </a:spcBef>
              <a:spcAft>
                <a:spcPts val="0"/>
              </a:spcAft>
              <a:tabLst>
                <a:tab pos="2971800" algn="ctr"/>
                <a:tab pos="5943600" algn="r"/>
              </a:tabLst>
            </a:pPr>
            <a:endParaRPr lang="en-US" sz="1100" dirty="0">
              <a:solidFill>
                <a:schemeClr val="tx1"/>
              </a:solidFill>
              <a:effectLst/>
              <a:latin typeface="Segoe UI" panose="020B0502040204020203" pitchFamily="34" charset="0"/>
              <a:cs typeface="Segoe UI" panose="020B0502040204020203" pitchFamily="34" charset="0"/>
            </a:endParaRPr>
          </a:p>
          <a:p>
            <a:pPr marL="0" marR="0" algn="l">
              <a:lnSpc>
                <a:spcPct val="114000"/>
              </a:lnSpc>
              <a:spcBef>
                <a:spcPts val="300"/>
              </a:spcBef>
              <a:spcAft>
                <a:spcPts val="0"/>
              </a:spcAft>
              <a:tabLst>
                <a:tab pos="2971800" algn="ctr"/>
                <a:tab pos="5943600" algn="r"/>
              </a:tabLst>
            </a:pPr>
            <a:r>
              <a:rPr lang="en-US" sz="1100" dirty="0">
                <a:solidFill>
                  <a:schemeClr val="tx1"/>
                </a:solidFill>
                <a:effectLst/>
                <a:latin typeface="Segoe UI" panose="020B0502040204020203" pitchFamily="34" charset="0"/>
                <a:cs typeface="Segoe UI" panose="020B0502040204020203" pitchFamily="34" charset="0"/>
              </a:rPr>
              <a:t>POC: </a:t>
            </a:r>
            <a:endParaRPr lang="en-US" sz="11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endParaRPr>
          </a:p>
        </p:txBody>
      </p:sp>
      <p:sp>
        <p:nvSpPr>
          <p:cNvPr id="19" name="Text Placeholder 4"/>
          <p:cNvSpPr>
            <a:spLocks noGrp="1"/>
          </p:cNvSpPr>
          <p:nvPr>
            <p:ph type="body" sz="quarter" idx="10" hasCustomPrompt="1"/>
          </p:nvPr>
        </p:nvSpPr>
        <p:spPr>
          <a:xfrm>
            <a:off x="1392087" y="4103627"/>
            <a:ext cx="4440301" cy="211001"/>
          </a:xfrm>
        </p:spPr>
        <p:txBody>
          <a:bodyPr/>
          <a:lstStyle>
            <a:lvl1pPr marL="0" indent="0">
              <a:buNone/>
              <a:defRPr sz="1100">
                <a:solidFill>
                  <a:schemeClr val="tx1"/>
                </a:solidFill>
              </a:defRPr>
            </a:lvl1pPr>
          </a:lstStyle>
          <a:p>
            <a:pPr lvl="0"/>
            <a:r>
              <a:rPr lang="en-US" dirty="0"/>
              <a:t>[Name of DoD Component]</a:t>
            </a:r>
          </a:p>
        </p:txBody>
      </p:sp>
      <p:sp>
        <p:nvSpPr>
          <p:cNvPr id="23" name="Text Placeholder 4"/>
          <p:cNvSpPr>
            <a:spLocks noGrp="1"/>
          </p:cNvSpPr>
          <p:nvPr>
            <p:ph type="body" sz="quarter" idx="14" hasCustomPrompt="1"/>
          </p:nvPr>
        </p:nvSpPr>
        <p:spPr>
          <a:xfrm>
            <a:off x="1396204" y="4317812"/>
            <a:ext cx="4436184" cy="287549"/>
          </a:xfrm>
        </p:spPr>
        <p:txBody>
          <a:bodyPr/>
          <a:lstStyle>
            <a:lvl1pPr marL="0" indent="0">
              <a:buNone/>
              <a:defRPr sz="1100">
                <a:solidFill>
                  <a:schemeClr val="tx1"/>
                </a:solidFill>
              </a:defRPr>
            </a:lvl1pPr>
          </a:lstStyle>
          <a:p>
            <a:pPr lvl="0"/>
            <a:r>
              <a:rPr lang="en-US" dirty="0"/>
              <a:t>[Name of Office]</a:t>
            </a:r>
          </a:p>
        </p:txBody>
      </p:sp>
      <p:sp>
        <p:nvSpPr>
          <p:cNvPr id="24" name="Text Placeholder 4"/>
          <p:cNvSpPr>
            <a:spLocks noGrp="1"/>
          </p:cNvSpPr>
          <p:nvPr>
            <p:ph type="body" sz="quarter" idx="15" hasCustomPrompt="1"/>
          </p:nvPr>
        </p:nvSpPr>
        <p:spPr>
          <a:xfrm>
            <a:off x="510635" y="4964474"/>
            <a:ext cx="5321754" cy="201779"/>
          </a:xfrm>
        </p:spPr>
        <p:txBody>
          <a:bodyPr/>
          <a:lstStyle>
            <a:lvl1pPr marL="0" indent="0">
              <a:buNone/>
              <a:defRPr sz="1100" baseline="0">
                <a:solidFill>
                  <a:schemeClr val="tx1"/>
                </a:solidFill>
              </a:defRPr>
            </a:lvl1pPr>
          </a:lstStyle>
          <a:p>
            <a:pPr lvl="0"/>
            <a:r>
              <a:rPr lang="en-US" dirty="0"/>
              <a:t>[Enter Limited Dissemination Control text]</a:t>
            </a:r>
          </a:p>
        </p:txBody>
      </p:sp>
      <p:sp>
        <p:nvSpPr>
          <p:cNvPr id="25" name="Text Placeholder 4"/>
          <p:cNvSpPr>
            <a:spLocks noGrp="1"/>
          </p:cNvSpPr>
          <p:nvPr>
            <p:ph type="body" sz="quarter" idx="16" hasCustomPrompt="1"/>
          </p:nvPr>
        </p:nvSpPr>
        <p:spPr>
          <a:xfrm>
            <a:off x="761892" y="5215730"/>
            <a:ext cx="5070496" cy="241256"/>
          </a:xfrm>
        </p:spPr>
        <p:txBody>
          <a:bodyPr/>
          <a:lstStyle>
            <a:lvl1pPr marL="0" indent="0">
              <a:buNone/>
              <a:defRPr sz="1100" baseline="0">
                <a:solidFill>
                  <a:schemeClr val="tx1"/>
                </a:solidFill>
              </a:defRPr>
            </a:lvl1pPr>
          </a:lstStyle>
          <a:p>
            <a:pPr lvl="0"/>
            <a:r>
              <a:rPr lang="en-US" dirty="0"/>
              <a:t>[Phone or email address]</a:t>
            </a:r>
          </a:p>
        </p:txBody>
      </p:sp>
    </p:spTree>
    <p:extLst>
      <p:ext uri="{BB962C8B-B14F-4D97-AF65-F5344CB8AC3E}">
        <p14:creationId xmlns:p14="http://schemas.microsoft.com/office/powerpoint/2010/main" val="4004526060"/>
      </p:ext>
    </p:extLst>
  </p:cSld>
  <p:clrMapOvr>
    <a:masterClrMapping/>
  </p:clrMapOvr>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192" y="310896"/>
            <a:ext cx="8229600" cy="512064"/>
          </a:xfrm>
        </p:spPr>
        <p:txBody>
          <a:bodyPr/>
          <a:lstStyle>
            <a:lvl1pPr>
              <a:defRPr b="0">
                <a:latin typeface="Segoe UI Semibold" panose="020B0702040204020203" pitchFamily="34" charset="0"/>
                <a:cs typeface="Segoe UI Semibold" panose="020B07020402040202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buSzPct val="120000"/>
              <a:defRPr sz="2400">
                <a:latin typeface="Segoe UI" panose="020B0502040204020203" pitchFamily="34" charset="0"/>
                <a:cs typeface="Segoe UI" panose="020B0502040204020203" pitchFamily="34" charset="0"/>
              </a:defRPr>
            </a:lvl1pPr>
            <a:lvl2pPr>
              <a:buSzPct val="90000"/>
              <a:defRPr sz="2200">
                <a:latin typeface="Segoe UI" panose="020B0502040204020203" pitchFamily="34" charset="0"/>
                <a:cs typeface="Segoe UI" panose="020B0502040204020203" pitchFamily="34" charset="0"/>
              </a:defRPr>
            </a:lvl2pPr>
            <a:lvl3pPr>
              <a:defRPr sz="2000">
                <a:latin typeface="Segoe UI" panose="020B0502040204020203" pitchFamily="34" charset="0"/>
                <a:cs typeface="Segoe UI" panose="020B0502040204020203" pitchFamily="34" charset="0"/>
              </a:defRPr>
            </a:lvl3pPr>
            <a:lvl4pPr>
              <a:defRPr sz="1800">
                <a:latin typeface="Segoe UI" panose="020B0502040204020203" pitchFamily="34" charset="0"/>
                <a:cs typeface="Segoe UI" panose="020B0502040204020203" pitchFamily="34" charset="0"/>
              </a:defRPr>
            </a:lvl4pPr>
            <a:lvl5pPr>
              <a:defRPr sz="1600">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33341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978408"/>
            <a:ext cx="4038600" cy="534924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78407"/>
            <a:ext cx="4038600" cy="534924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892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407816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0846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3191" y="310896"/>
            <a:ext cx="8229600" cy="512064"/>
          </a:xfrm>
        </p:spPr>
        <p:txBody>
          <a:bodyPr anchor="b"/>
          <a:lstStyle>
            <a:lvl1pPr algn="l">
              <a:defRPr sz="2800" b="1"/>
            </a:lvl1pPr>
          </a:lstStyle>
          <a:p>
            <a:r>
              <a:rPr lang="en-US" dirty="0"/>
              <a:t>Click to edit Master title style</a:t>
            </a:r>
          </a:p>
        </p:txBody>
      </p:sp>
      <p:sp>
        <p:nvSpPr>
          <p:cNvPr id="3" name="Picture Placeholder 2"/>
          <p:cNvSpPr>
            <a:spLocks noGrp="1"/>
          </p:cNvSpPr>
          <p:nvPr>
            <p:ph type="pic" idx="1"/>
          </p:nvPr>
        </p:nvSpPr>
        <p:spPr>
          <a:xfrm>
            <a:off x="393191" y="978408"/>
            <a:ext cx="8229600" cy="534924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97174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192" y="310896"/>
            <a:ext cx="8229600" cy="512064"/>
          </a:xfrm>
        </p:spPr>
        <p:txBody>
          <a:bodyPr/>
          <a:lstStyle>
            <a:lvl1pPr>
              <a:defRPr b="0">
                <a:latin typeface="Segoe UI Semibold" panose="020B0702040204020203" pitchFamily="34" charset="0"/>
                <a:cs typeface="Segoe UI Semibold" panose="020B07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buSzPct val="120000"/>
              <a:defRPr sz="2400">
                <a:latin typeface="Segoe UI" panose="020B0502040204020203" pitchFamily="34" charset="0"/>
                <a:cs typeface="Segoe UI" panose="020B0502040204020203" pitchFamily="34" charset="0"/>
              </a:defRPr>
            </a:lvl1pPr>
            <a:lvl2pPr>
              <a:buSzPct val="90000"/>
              <a:defRPr sz="2200">
                <a:latin typeface="Segoe UI" panose="020B0502040204020203" pitchFamily="34" charset="0"/>
                <a:cs typeface="Segoe UI" panose="020B0502040204020203" pitchFamily="34" charset="0"/>
              </a:defRPr>
            </a:lvl2pPr>
            <a:lvl3pPr>
              <a:defRPr sz="2000">
                <a:latin typeface="Segoe UI" panose="020B0502040204020203" pitchFamily="34" charset="0"/>
                <a:cs typeface="Segoe UI" panose="020B0502040204020203" pitchFamily="34" charset="0"/>
              </a:defRPr>
            </a:lvl3pPr>
            <a:lvl4pPr>
              <a:defRPr sz="1800">
                <a:latin typeface="Segoe UI" panose="020B0502040204020203" pitchFamily="34" charset="0"/>
                <a:cs typeface="Segoe UI" panose="020B0502040204020203" pitchFamily="34" charset="0"/>
              </a:defRPr>
            </a:lvl4pPr>
            <a:lvl5pPr>
              <a:defRPr sz="1600">
                <a:latin typeface="Segoe UI" panose="020B0502040204020203" pitchFamily="34" charset="0"/>
                <a:cs typeface="Segoe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01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978408"/>
            <a:ext cx="4038600" cy="534924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978407"/>
            <a:ext cx="4038600" cy="534924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4253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05791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134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3191" y="310896"/>
            <a:ext cx="8229600" cy="512064"/>
          </a:xfrm>
        </p:spPr>
        <p:txBody>
          <a:bodyPr anchor="b"/>
          <a:lstStyle>
            <a:lvl1pPr algn="l">
              <a:defRPr sz="2800" b="1"/>
            </a:lvl1pPr>
          </a:lstStyle>
          <a:p>
            <a:r>
              <a:rPr lang="en-US"/>
              <a:t>Click to edit Master title style</a:t>
            </a:r>
            <a:endParaRPr lang="en-US" dirty="0"/>
          </a:p>
        </p:txBody>
      </p:sp>
      <p:sp>
        <p:nvSpPr>
          <p:cNvPr id="3" name="Picture Placeholder 2"/>
          <p:cNvSpPr>
            <a:spLocks noGrp="1"/>
          </p:cNvSpPr>
          <p:nvPr>
            <p:ph type="pic" idx="1"/>
          </p:nvPr>
        </p:nvSpPr>
        <p:spPr>
          <a:xfrm>
            <a:off x="393191" y="978408"/>
            <a:ext cx="8229600" cy="534924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1639114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8354" name="Rectangle 2"/>
          <p:cNvSpPr>
            <a:spLocks noGrp="1" noChangeArrowheads="1"/>
          </p:cNvSpPr>
          <p:nvPr>
            <p:ph type="ctrTitle"/>
          </p:nvPr>
        </p:nvSpPr>
        <p:spPr>
          <a:xfrm>
            <a:off x="914400" y="2667000"/>
            <a:ext cx="7772400" cy="609600"/>
          </a:xfrm>
        </p:spPr>
        <p:txBody>
          <a:bodyPr/>
          <a:lstStyle>
            <a:lvl1pPr algn="r">
              <a:defRPr b="1">
                <a:solidFill>
                  <a:srgbClr val="010101"/>
                </a:solidFill>
                <a:latin typeface="Segoe UI" panose="020B0502040204020203" pitchFamily="34" charset="0"/>
                <a:cs typeface="Segoe UI" panose="020B0502040204020203" pitchFamily="34" charset="0"/>
              </a:defRPr>
            </a:lvl1pPr>
          </a:lstStyle>
          <a:p>
            <a:pPr lvl="0"/>
            <a:r>
              <a:rPr lang="en-US" noProof="0" dirty="0"/>
              <a:t>Click to edit Master title style</a:t>
            </a:r>
          </a:p>
        </p:txBody>
      </p:sp>
      <p:sp>
        <p:nvSpPr>
          <p:cNvPr id="228355" name="Rectangle 3"/>
          <p:cNvSpPr>
            <a:spLocks noGrp="1" noChangeArrowheads="1"/>
          </p:cNvSpPr>
          <p:nvPr>
            <p:ph type="subTitle" idx="1" hasCustomPrompt="1"/>
          </p:nvPr>
        </p:nvSpPr>
        <p:spPr>
          <a:xfrm>
            <a:off x="2286000" y="3684224"/>
            <a:ext cx="6400800" cy="414051"/>
          </a:xfrm>
          <a:extLst>
            <a:ext uri="{909E8E84-426E-40DD-AFC4-6F175D3DCCD1}">
              <a14:hiddenFill xmlns:a14="http://schemas.microsoft.com/office/drawing/2010/main">
                <a:solidFill>
                  <a:srgbClr val="525759"/>
                </a:solidFill>
              </a14:hiddenFill>
            </a:ext>
          </a:extLst>
        </p:spPr>
        <p:txBody>
          <a:bodyPr/>
          <a:lstStyle>
            <a:lvl1pPr marL="0" indent="0" algn="r">
              <a:buFontTx/>
              <a:buNone/>
              <a:defRPr sz="1800">
                <a:solidFill>
                  <a:srgbClr val="010101"/>
                </a:solidFill>
                <a:latin typeface="Segoe UI Semibold" panose="020B0702040204020203" pitchFamily="34" charset="0"/>
                <a:ea typeface="Segoe UI" panose="020B0502040204020203" pitchFamily="34" charset="0"/>
                <a:cs typeface="Segoe UI" panose="020B0502040204020203" pitchFamily="34" charset="0"/>
              </a:defRPr>
            </a:lvl1pPr>
          </a:lstStyle>
          <a:p>
            <a:pPr lvl="0"/>
            <a:r>
              <a:rPr lang="en-US" noProof="0" dirty="0"/>
              <a:t>Click to edit Authors</a:t>
            </a:r>
          </a:p>
        </p:txBody>
      </p:sp>
      <p:pic>
        <p:nvPicPr>
          <p:cNvPr id="228365" name="Picture 13" descr="cna_color1"/>
          <p:cNvPicPr>
            <a:picLocks noChangeAspect="1" noChangeArrowheads="1"/>
          </p:cNvPicPr>
          <p:nvPr/>
        </p:nvPicPr>
        <p:blipFill rotWithShape="1">
          <a:blip r:embed="rId2">
            <a:extLst>
              <a:ext uri="{28A0092B-C50C-407E-A947-70E740481C1C}">
                <a14:useLocalDpi xmlns:a14="http://schemas.microsoft.com/office/drawing/2010/main" val="0"/>
              </a:ext>
            </a:extLst>
          </a:blip>
          <a:srcRect b="21913"/>
          <a:stretch/>
        </p:blipFill>
        <p:spPr bwMode="auto">
          <a:xfrm>
            <a:off x="365760" y="5548686"/>
            <a:ext cx="1313536" cy="47804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p:nvPr userDrawn="1"/>
        </p:nvSpPr>
        <p:spPr>
          <a:xfrm>
            <a:off x="0" y="0"/>
            <a:ext cx="2505270" cy="219813"/>
          </a:xfrm>
          <a:custGeom>
            <a:avLst/>
            <a:gdLst>
              <a:gd name="connsiteX0" fmla="*/ 0 w 3881535"/>
              <a:gd name="connsiteY0" fmla="*/ 0 h 734008"/>
              <a:gd name="connsiteX1" fmla="*/ 3881535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881535"/>
              <a:gd name="connsiteY0" fmla="*/ 0 h 734008"/>
              <a:gd name="connsiteX1" fmla="*/ 2774302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340360"/>
              <a:gd name="connsiteY0" fmla="*/ 0 h 734008"/>
              <a:gd name="connsiteX1" fmla="*/ 2774302 w 3340360"/>
              <a:gd name="connsiteY1" fmla="*/ 0 h 734008"/>
              <a:gd name="connsiteX2" fmla="*/ 3340360 w 3340360"/>
              <a:gd name="connsiteY2" fmla="*/ 734008 h 734008"/>
              <a:gd name="connsiteX3" fmla="*/ 0 w 3340360"/>
              <a:gd name="connsiteY3" fmla="*/ 734008 h 734008"/>
              <a:gd name="connsiteX4" fmla="*/ 0 w 3340360"/>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0360" h="734008">
                <a:moveTo>
                  <a:pt x="0" y="0"/>
                </a:moveTo>
                <a:lnTo>
                  <a:pt x="2774302" y="0"/>
                </a:lnTo>
                <a:lnTo>
                  <a:pt x="3340360" y="734008"/>
                </a:lnTo>
                <a:lnTo>
                  <a:pt x="0" y="734008"/>
                </a:lnTo>
                <a:lnTo>
                  <a:pt x="0" y="0"/>
                </a:lnTo>
                <a:close/>
              </a:path>
            </a:pathLst>
          </a:custGeom>
          <a:solidFill>
            <a:srgbClr val="80C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7"/>
          <p:cNvSpPr/>
          <p:nvPr userDrawn="1"/>
        </p:nvSpPr>
        <p:spPr>
          <a:xfrm>
            <a:off x="2183364" y="0"/>
            <a:ext cx="6960637" cy="219813"/>
          </a:xfrm>
          <a:custGeom>
            <a:avLst/>
            <a:gdLst>
              <a:gd name="connsiteX0" fmla="*/ 0 w 8758335"/>
              <a:gd name="connsiteY0" fmla="*/ 0 h 734008"/>
              <a:gd name="connsiteX1" fmla="*/ 8758335 w 8758335"/>
              <a:gd name="connsiteY1" fmla="*/ 0 h 734008"/>
              <a:gd name="connsiteX2" fmla="*/ 8758335 w 8758335"/>
              <a:gd name="connsiteY2" fmla="*/ 734008 h 734008"/>
              <a:gd name="connsiteX3" fmla="*/ 0 w 8758335"/>
              <a:gd name="connsiteY3" fmla="*/ 734008 h 734008"/>
              <a:gd name="connsiteX4" fmla="*/ 0 w 8758335"/>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22514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78497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65971 w 9280849"/>
              <a:gd name="connsiteY3" fmla="*/ 734008 h 734008"/>
              <a:gd name="connsiteX4" fmla="*/ 0 w 9280849"/>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0849" h="734008">
                <a:moveTo>
                  <a:pt x="0" y="0"/>
                </a:moveTo>
                <a:lnTo>
                  <a:pt x="9280849" y="0"/>
                </a:lnTo>
                <a:lnTo>
                  <a:pt x="9280849" y="734008"/>
                </a:lnTo>
                <a:lnTo>
                  <a:pt x="565971" y="734008"/>
                </a:lnTo>
                <a:lnTo>
                  <a:pt x="0" y="0"/>
                </a:lnTo>
                <a:close/>
              </a:path>
            </a:pathLst>
          </a:custGeom>
          <a:solidFill>
            <a:srgbClr val="095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6"/>
          <p:cNvSpPr/>
          <p:nvPr userDrawn="1"/>
        </p:nvSpPr>
        <p:spPr>
          <a:xfrm flipH="1">
            <a:off x="6638730" y="6327852"/>
            <a:ext cx="2505270" cy="530150"/>
          </a:xfrm>
          <a:custGeom>
            <a:avLst/>
            <a:gdLst>
              <a:gd name="connsiteX0" fmla="*/ 0 w 3881535"/>
              <a:gd name="connsiteY0" fmla="*/ 0 h 734008"/>
              <a:gd name="connsiteX1" fmla="*/ 3881535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881535"/>
              <a:gd name="connsiteY0" fmla="*/ 0 h 734008"/>
              <a:gd name="connsiteX1" fmla="*/ 2774302 w 3881535"/>
              <a:gd name="connsiteY1" fmla="*/ 0 h 734008"/>
              <a:gd name="connsiteX2" fmla="*/ 3881535 w 3881535"/>
              <a:gd name="connsiteY2" fmla="*/ 734008 h 734008"/>
              <a:gd name="connsiteX3" fmla="*/ 0 w 3881535"/>
              <a:gd name="connsiteY3" fmla="*/ 734008 h 734008"/>
              <a:gd name="connsiteX4" fmla="*/ 0 w 3881535"/>
              <a:gd name="connsiteY4" fmla="*/ 0 h 734008"/>
              <a:gd name="connsiteX0" fmla="*/ 0 w 3340360"/>
              <a:gd name="connsiteY0" fmla="*/ 0 h 734008"/>
              <a:gd name="connsiteX1" fmla="*/ 2774302 w 3340360"/>
              <a:gd name="connsiteY1" fmla="*/ 0 h 734008"/>
              <a:gd name="connsiteX2" fmla="*/ 3340360 w 3340360"/>
              <a:gd name="connsiteY2" fmla="*/ 734008 h 734008"/>
              <a:gd name="connsiteX3" fmla="*/ 0 w 3340360"/>
              <a:gd name="connsiteY3" fmla="*/ 734008 h 734008"/>
              <a:gd name="connsiteX4" fmla="*/ 0 w 3340360"/>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0360" h="734008">
                <a:moveTo>
                  <a:pt x="0" y="0"/>
                </a:moveTo>
                <a:lnTo>
                  <a:pt x="2774302" y="0"/>
                </a:lnTo>
                <a:lnTo>
                  <a:pt x="3340360" y="734008"/>
                </a:lnTo>
                <a:lnTo>
                  <a:pt x="0" y="734008"/>
                </a:lnTo>
                <a:lnTo>
                  <a:pt x="0" y="0"/>
                </a:lnTo>
                <a:close/>
              </a:path>
            </a:pathLst>
          </a:custGeom>
          <a:solidFill>
            <a:srgbClr val="80C3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7"/>
          <p:cNvSpPr/>
          <p:nvPr userDrawn="1"/>
        </p:nvSpPr>
        <p:spPr>
          <a:xfrm flipH="1">
            <a:off x="-2" y="6327851"/>
            <a:ext cx="6960637" cy="532028"/>
          </a:xfrm>
          <a:custGeom>
            <a:avLst/>
            <a:gdLst>
              <a:gd name="connsiteX0" fmla="*/ 0 w 8758335"/>
              <a:gd name="connsiteY0" fmla="*/ 0 h 734008"/>
              <a:gd name="connsiteX1" fmla="*/ 8758335 w 8758335"/>
              <a:gd name="connsiteY1" fmla="*/ 0 h 734008"/>
              <a:gd name="connsiteX2" fmla="*/ 8758335 w 8758335"/>
              <a:gd name="connsiteY2" fmla="*/ 734008 h 734008"/>
              <a:gd name="connsiteX3" fmla="*/ 0 w 8758335"/>
              <a:gd name="connsiteY3" fmla="*/ 734008 h 734008"/>
              <a:gd name="connsiteX4" fmla="*/ 0 w 8758335"/>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22514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78497 w 9280849"/>
              <a:gd name="connsiteY3" fmla="*/ 734008 h 734008"/>
              <a:gd name="connsiteX4" fmla="*/ 0 w 9280849"/>
              <a:gd name="connsiteY4" fmla="*/ 0 h 734008"/>
              <a:gd name="connsiteX0" fmla="*/ 0 w 9280849"/>
              <a:gd name="connsiteY0" fmla="*/ 0 h 734008"/>
              <a:gd name="connsiteX1" fmla="*/ 9280849 w 9280849"/>
              <a:gd name="connsiteY1" fmla="*/ 0 h 734008"/>
              <a:gd name="connsiteX2" fmla="*/ 9280849 w 9280849"/>
              <a:gd name="connsiteY2" fmla="*/ 734008 h 734008"/>
              <a:gd name="connsiteX3" fmla="*/ 565971 w 9280849"/>
              <a:gd name="connsiteY3" fmla="*/ 734008 h 734008"/>
              <a:gd name="connsiteX4" fmla="*/ 0 w 9280849"/>
              <a:gd name="connsiteY4" fmla="*/ 0 h 734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0849" h="734008">
                <a:moveTo>
                  <a:pt x="0" y="0"/>
                </a:moveTo>
                <a:lnTo>
                  <a:pt x="9280849" y="0"/>
                </a:lnTo>
                <a:lnTo>
                  <a:pt x="9280849" y="734008"/>
                </a:lnTo>
                <a:lnTo>
                  <a:pt x="565971" y="734008"/>
                </a:lnTo>
                <a:lnTo>
                  <a:pt x="0" y="0"/>
                </a:lnTo>
                <a:close/>
              </a:path>
            </a:pathLst>
          </a:custGeom>
          <a:solidFill>
            <a:srgbClr val="095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p:cNvSpPr txBox="1"/>
          <p:nvPr userDrawn="1"/>
        </p:nvSpPr>
        <p:spPr>
          <a:xfrm>
            <a:off x="7092682" y="6429805"/>
            <a:ext cx="1779704" cy="355482"/>
          </a:xfrm>
          <a:prstGeom prst="rect">
            <a:avLst/>
          </a:prstGeom>
          <a:noFill/>
        </p:spPr>
        <p:txBody>
          <a:bodyPr wrap="square" rtlCol="0">
            <a:spAutoFit/>
          </a:bodyPr>
          <a:lstStyle/>
          <a:p>
            <a:pPr algn="ctr">
              <a:spcBef>
                <a:spcPts val="0"/>
              </a:spcBef>
            </a:pPr>
            <a:r>
              <a:rPr lang="en-US" sz="900" b="1" dirty="0">
                <a:solidFill>
                  <a:schemeClr val="bg1"/>
                </a:solidFill>
                <a:latin typeface="Segoe UI Semilight" panose="020B0402040204020203" pitchFamily="34" charset="0"/>
                <a:cs typeface="Segoe UI Semilight" panose="020B0402040204020203" pitchFamily="34" charset="0"/>
              </a:rPr>
              <a:t>Copyright © 2021 CNA.</a:t>
            </a:r>
          </a:p>
          <a:p>
            <a:pPr algn="ctr">
              <a:spcBef>
                <a:spcPts val="0"/>
              </a:spcBef>
            </a:pPr>
            <a:endParaRPr lang="en-US" sz="900" b="1" dirty="0">
              <a:solidFill>
                <a:schemeClr val="bg1"/>
              </a:solidFill>
              <a:latin typeface="Segoe UI Semilight" panose="020B0402040204020203" pitchFamily="34" charset="0"/>
              <a:cs typeface="Segoe UI Semilight" panose="020B0402040204020203" pitchFamily="34" charset="0"/>
            </a:endParaRPr>
          </a:p>
        </p:txBody>
      </p:sp>
      <p:sp>
        <p:nvSpPr>
          <p:cNvPr id="15" name="TextBox 14"/>
          <p:cNvSpPr txBox="1"/>
          <p:nvPr userDrawn="1"/>
        </p:nvSpPr>
        <p:spPr>
          <a:xfrm>
            <a:off x="68110" y="193943"/>
            <a:ext cx="2148840" cy="384721"/>
          </a:xfrm>
          <a:prstGeom prst="rect">
            <a:avLst/>
          </a:prstGeom>
          <a:noFill/>
        </p:spPr>
        <p:txBody>
          <a:bodyPr wrap="square" rtlCol="0" anchor="ctr" anchorCtr="0">
            <a:spAutoFit/>
          </a:bodyPr>
          <a:lstStyle/>
          <a:p>
            <a:pPr algn="l"/>
            <a:r>
              <a:rPr lang="en-US" sz="2000" b="0" dirty="0">
                <a:solidFill>
                  <a:srgbClr val="010101"/>
                </a:solidFill>
                <a:latin typeface="Segoe UI Semibold" panose="020B0702040204020203" pitchFamily="34" charset="0"/>
                <a:ea typeface="Segoe UI" charset="0"/>
                <a:cs typeface="Segoe UI Semibold" panose="020B0702040204020203" pitchFamily="34" charset="0"/>
              </a:rPr>
              <a:t>UNCLASSIFIED</a:t>
            </a:r>
          </a:p>
        </p:txBody>
      </p:sp>
      <p:sp>
        <p:nvSpPr>
          <p:cNvPr id="16" name="TextBox 15"/>
          <p:cNvSpPr txBox="1"/>
          <p:nvPr userDrawn="1"/>
        </p:nvSpPr>
        <p:spPr>
          <a:xfrm>
            <a:off x="6858000" y="5851751"/>
            <a:ext cx="2066911" cy="384721"/>
          </a:xfrm>
          <a:prstGeom prst="rect">
            <a:avLst/>
          </a:prstGeom>
          <a:noFill/>
        </p:spPr>
        <p:txBody>
          <a:bodyPr wrap="square" rtlCol="0" anchor="ctr" anchorCtr="0">
            <a:spAutoFit/>
          </a:bodyPr>
          <a:lstStyle/>
          <a:p>
            <a:pPr algn="r"/>
            <a:r>
              <a:rPr lang="en-US" sz="2000" b="0" dirty="0">
                <a:solidFill>
                  <a:srgbClr val="010101"/>
                </a:solidFill>
                <a:latin typeface="Segoe UI Semibold" panose="020B0702040204020203" pitchFamily="34" charset="0"/>
                <a:ea typeface="Segoe UI" charset="0"/>
                <a:cs typeface="Segoe UI Semibold" panose="020B0702040204020203" pitchFamily="34" charset="0"/>
              </a:rPr>
              <a:t>UNCLASSIFIED</a:t>
            </a:r>
          </a:p>
        </p:txBody>
      </p:sp>
    </p:spTree>
    <p:extLst>
      <p:ext uri="{BB962C8B-B14F-4D97-AF65-F5344CB8AC3E}">
        <p14:creationId xmlns:p14="http://schemas.microsoft.com/office/powerpoint/2010/main" val="1052621715"/>
      </p:ext>
    </p:extLst>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192" y="310896"/>
            <a:ext cx="8229600" cy="512064"/>
          </a:xfrm>
        </p:spPr>
        <p:txBody>
          <a:bodyPr/>
          <a:lstStyle>
            <a:lvl1pPr>
              <a:defRPr b="0">
                <a:latin typeface="Segoe UI Semibold" panose="020B0702040204020203" pitchFamily="34" charset="0"/>
                <a:cs typeface="Segoe UI Semibold" panose="020B07020402040202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buSzPct val="120000"/>
              <a:defRPr sz="2400">
                <a:latin typeface="Segoe UI" panose="020B0502040204020203" pitchFamily="34" charset="0"/>
                <a:cs typeface="Segoe UI" panose="020B0502040204020203" pitchFamily="34" charset="0"/>
              </a:defRPr>
            </a:lvl1pPr>
            <a:lvl2pPr>
              <a:buSzPct val="90000"/>
              <a:defRPr sz="2200">
                <a:latin typeface="Segoe UI" panose="020B0502040204020203" pitchFamily="34" charset="0"/>
                <a:cs typeface="Segoe UI" panose="020B0502040204020203" pitchFamily="34" charset="0"/>
              </a:defRPr>
            </a:lvl2pPr>
            <a:lvl3pPr>
              <a:defRPr sz="2000">
                <a:latin typeface="Segoe UI" panose="020B0502040204020203" pitchFamily="34" charset="0"/>
                <a:cs typeface="Segoe UI" panose="020B0502040204020203" pitchFamily="34" charset="0"/>
              </a:defRPr>
            </a:lvl3pPr>
            <a:lvl4pPr>
              <a:defRPr sz="1800">
                <a:latin typeface="Segoe UI" panose="020B0502040204020203" pitchFamily="34" charset="0"/>
                <a:cs typeface="Segoe UI" panose="020B0502040204020203" pitchFamily="34" charset="0"/>
              </a:defRPr>
            </a:lvl4pPr>
            <a:lvl5pPr>
              <a:defRPr sz="1600">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2234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978408"/>
            <a:ext cx="4038600" cy="534924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78407"/>
            <a:ext cx="4038600" cy="534924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456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bwMode="auto">
          <a:xfrm>
            <a:off x="394235" y="310896"/>
            <a:ext cx="8229600" cy="510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227331" name="Rectangle 3"/>
          <p:cNvSpPr>
            <a:spLocks noGrp="1" noChangeArrowheads="1"/>
          </p:cNvSpPr>
          <p:nvPr>
            <p:ph type="body" idx="1"/>
          </p:nvPr>
        </p:nvSpPr>
        <p:spPr bwMode="auto">
          <a:xfrm>
            <a:off x="394235" y="978408"/>
            <a:ext cx="8377189" cy="5237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7336" name="Line 8"/>
          <p:cNvSpPr>
            <a:spLocks noChangeShapeType="1"/>
          </p:cNvSpPr>
          <p:nvPr/>
        </p:nvSpPr>
        <p:spPr bwMode="auto">
          <a:xfrm>
            <a:off x="393192" y="841248"/>
            <a:ext cx="8229600" cy="0"/>
          </a:xfrm>
          <a:prstGeom prst="line">
            <a:avLst/>
          </a:prstGeom>
          <a:noFill/>
          <a:ln w="28575">
            <a:solidFill>
              <a:srgbClr val="8CC74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7338" name="Oval 10"/>
          <p:cNvSpPr>
            <a:spLocks noChangeArrowheads="1"/>
          </p:cNvSpPr>
          <p:nvPr/>
        </p:nvSpPr>
        <p:spPr bwMode="auto">
          <a:xfrm>
            <a:off x="8695225" y="810426"/>
            <a:ext cx="76200" cy="76200"/>
          </a:xfrm>
          <a:prstGeom prst="ellipse">
            <a:avLst/>
          </a:prstGeom>
          <a:solidFill>
            <a:srgbClr val="8CC741"/>
          </a:solidFill>
          <a:ln w="12700" algn="ctr">
            <a:solidFill>
              <a:srgbClr val="8CC74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 name="TextBox 7"/>
          <p:cNvSpPr txBox="1"/>
          <p:nvPr/>
        </p:nvSpPr>
        <p:spPr>
          <a:xfrm>
            <a:off x="82296" y="6537960"/>
            <a:ext cx="2516078" cy="209288"/>
          </a:xfrm>
          <a:prstGeom prst="rect">
            <a:avLst/>
          </a:prstGeom>
          <a:noFill/>
        </p:spPr>
        <p:txBody>
          <a:bodyPr wrap="square" rtlCol="0">
            <a:spAutoFit/>
          </a:bodyPr>
          <a:lstStyle/>
          <a:p>
            <a:pPr algn="l">
              <a:spcBef>
                <a:spcPts val="0"/>
              </a:spcBef>
            </a:pPr>
            <a:r>
              <a:rPr lang="en-US" sz="800" dirty="0">
                <a:solidFill>
                  <a:schemeClr val="tx1"/>
                </a:solidFill>
                <a:latin typeface="Segoe UI" panose="020B0502040204020203" pitchFamily="34" charset="0"/>
                <a:ea typeface="Segoe UI" panose="020B0502040204020203" pitchFamily="34" charset="0"/>
                <a:cs typeface="Segoe UI" panose="020B0502040204020203" pitchFamily="34" charset="0"/>
              </a:rPr>
              <a:t>Copyright ©</a:t>
            </a:r>
            <a:r>
              <a:rPr lang="en-US" sz="800" baseline="0" dirty="0">
                <a:solidFill>
                  <a:schemeClr val="tx1"/>
                </a:solidFill>
                <a:latin typeface="Segoe UI" panose="020B0502040204020203" pitchFamily="34" charset="0"/>
                <a:ea typeface="Segoe UI" panose="020B0502040204020203" pitchFamily="34" charset="0"/>
                <a:cs typeface="Segoe UI" panose="020B0502040204020203" pitchFamily="34" charset="0"/>
              </a:rPr>
              <a:t> </a:t>
            </a:r>
            <a:r>
              <a:rPr lang="en-US" sz="800" dirty="0">
                <a:solidFill>
                  <a:schemeClr val="tx1"/>
                </a:solidFill>
                <a:latin typeface="Segoe UI" panose="020B0502040204020203" pitchFamily="34" charset="0"/>
                <a:ea typeface="Segoe UI" panose="020B0502040204020203" pitchFamily="34" charset="0"/>
                <a:cs typeface="Segoe UI" panose="020B0502040204020203" pitchFamily="34" charset="0"/>
              </a:rPr>
              <a:t>2021 CNA. </a:t>
            </a:r>
          </a:p>
        </p:txBody>
      </p:sp>
      <p:sp>
        <p:nvSpPr>
          <p:cNvPr id="9" name="Rectangle 8"/>
          <p:cNvSpPr/>
          <p:nvPr/>
        </p:nvSpPr>
        <p:spPr>
          <a:xfrm>
            <a:off x="8537534" y="6574536"/>
            <a:ext cx="340157" cy="238527"/>
          </a:xfrm>
          <a:prstGeom prst="rect">
            <a:avLst/>
          </a:prstGeom>
        </p:spPr>
        <p:txBody>
          <a:bodyPr wrap="none">
            <a:spAutoFit/>
          </a:bodyPr>
          <a:lstStyle/>
          <a:p>
            <a:pPr algn="r"/>
            <a:fld id="{86909A1B-1656-F542-9835-9AA97EDBDCE7}" type="slidenum">
              <a:rPr lang="en-US" sz="1000" smtClean="0">
                <a:solidFill>
                  <a:schemeClr val="tx1"/>
                </a:solidFill>
                <a:latin typeface="Segoe UI" panose="020B0502040204020203" pitchFamily="34" charset="0"/>
                <a:cs typeface="Segoe UI" panose="020B0502040204020203" pitchFamily="34" charset="0"/>
              </a:rPr>
              <a:pPr algn="r"/>
              <a:t>‹#›</a:t>
            </a:fld>
            <a:endParaRPr lang="en-US" sz="10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01797078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8" r:id="rId4"/>
    <p:sldLayoutId id="2147483669" r:id="rId5"/>
    <p:sldLayoutId id="2147483671" r:id="rId6"/>
  </p:sldLayoutIdLst>
  <p:hf sldNum="0" hdr="0" ftr="0"/>
  <p:txStyles>
    <p:titleStyle>
      <a:lvl1pPr algn="l" rtl="0" eaLnBrk="1" fontAlgn="base" hangingPunct="1">
        <a:spcBef>
          <a:spcPct val="0"/>
        </a:spcBef>
        <a:spcAft>
          <a:spcPct val="0"/>
        </a:spcAft>
        <a:defRPr sz="2800">
          <a:solidFill>
            <a:schemeClr val="tx1">
              <a:lumMod val="50000"/>
            </a:schemeClr>
          </a:solidFill>
          <a:latin typeface="Segoe UI Semibold" panose="020B0702040204020203" pitchFamily="34" charset="0"/>
          <a:ea typeface="+mj-ea"/>
          <a:cs typeface="Segoe UI Semibold" panose="020B0702040204020203" pitchFamily="34" charset="0"/>
        </a:defRPr>
      </a:lvl1pPr>
      <a:lvl2pPr algn="l" rtl="0" eaLnBrk="1" fontAlgn="base" hangingPunct="1">
        <a:spcBef>
          <a:spcPct val="0"/>
        </a:spcBef>
        <a:spcAft>
          <a:spcPct val="0"/>
        </a:spcAft>
        <a:defRPr sz="2800">
          <a:solidFill>
            <a:srgbClr val="525759"/>
          </a:solidFill>
          <a:latin typeface="Arial" charset="0"/>
          <a:ea typeface="ＭＳ Ｐゴシック" pitchFamily="-32" charset="-128"/>
        </a:defRPr>
      </a:lvl2pPr>
      <a:lvl3pPr algn="l" rtl="0" eaLnBrk="1" fontAlgn="base" hangingPunct="1">
        <a:spcBef>
          <a:spcPct val="0"/>
        </a:spcBef>
        <a:spcAft>
          <a:spcPct val="0"/>
        </a:spcAft>
        <a:defRPr sz="2800">
          <a:solidFill>
            <a:srgbClr val="525759"/>
          </a:solidFill>
          <a:latin typeface="Arial" charset="0"/>
          <a:ea typeface="ＭＳ Ｐゴシック" pitchFamily="-32" charset="-128"/>
        </a:defRPr>
      </a:lvl3pPr>
      <a:lvl4pPr algn="l" rtl="0" eaLnBrk="1" fontAlgn="base" hangingPunct="1">
        <a:spcBef>
          <a:spcPct val="0"/>
        </a:spcBef>
        <a:spcAft>
          <a:spcPct val="0"/>
        </a:spcAft>
        <a:defRPr sz="2800">
          <a:solidFill>
            <a:srgbClr val="525759"/>
          </a:solidFill>
          <a:latin typeface="Arial" charset="0"/>
          <a:ea typeface="ＭＳ Ｐゴシック" pitchFamily="-32" charset="-128"/>
        </a:defRPr>
      </a:lvl4pPr>
      <a:lvl5pPr algn="l" rtl="0" eaLnBrk="1" fontAlgn="base" hangingPunct="1">
        <a:spcBef>
          <a:spcPct val="0"/>
        </a:spcBef>
        <a:spcAft>
          <a:spcPct val="0"/>
        </a:spcAft>
        <a:defRPr sz="2800">
          <a:solidFill>
            <a:srgbClr val="525759"/>
          </a:solidFill>
          <a:latin typeface="Arial" charset="0"/>
          <a:ea typeface="ＭＳ Ｐゴシック" pitchFamily="-32" charset="-128"/>
        </a:defRPr>
      </a:lvl5pPr>
      <a:lvl6pPr marL="457200" algn="l" rtl="0" eaLnBrk="1" fontAlgn="base" hangingPunct="1">
        <a:spcBef>
          <a:spcPct val="0"/>
        </a:spcBef>
        <a:spcAft>
          <a:spcPct val="0"/>
        </a:spcAft>
        <a:defRPr sz="2800">
          <a:solidFill>
            <a:srgbClr val="525759"/>
          </a:solidFill>
          <a:latin typeface="Arial" charset="0"/>
          <a:ea typeface="ＭＳ Ｐゴシック" pitchFamily="-32" charset="-128"/>
        </a:defRPr>
      </a:lvl6pPr>
      <a:lvl7pPr marL="914400" algn="l" rtl="0" eaLnBrk="1" fontAlgn="base" hangingPunct="1">
        <a:spcBef>
          <a:spcPct val="0"/>
        </a:spcBef>
        <a:spcAft>
          <a:spcPct val="0"/>
        </a:spcAft>
        <a:defRPr sz="2800">
          <a:solidFill>
            <a:srgbClr val="525759"/>
          </a:solidFill>
          <a:latin typeface="Arial" charset="0"/>
          <a:ea typeface="ＭＳ Ｐゴシック" pitchFamily="-32" charset="-128"/>
        </a:defRPr>
      </a:lvl7pPr>
      <a:lvl8pPr marL="1371600" algn="l" rtl="0" eaLnBrk="1" fontAlgn="base" hangingPunct="1">
        <a:spcBef>
          <a:spcPct val="0"/>
        </a:spcBef>
        <a:spcAft>
          <a:spcPct val="0"/>
        </a:spcAft>
        <a:defRPr sz="2800">
          <a:solidFill>
            <a:srgbClr val="525759"/>
          </a:solidFill>
          <a:latin typeface="Arial" charset="0"/>
          <a:ea typeface="ＭＳ Ｐゴシック" pitchFamily="-32" charset="-128"/>
        </a:defRPr>
      </a:lvl8pPr>
      <a:lvl9pPr marL="1828800" algn="l" rtl="0" eaLnBrk="1" fontAlgn="base" hangingPunct="1">
        <a:spcBef>
          <a:spcPct val="0"/>
        </a:spcBef>
        <a:spcAft>
          <a:spcPct val="0"/>
        </a:spcAft>
        <a:defRPr sz="2800">
          <a:solidFill>
            <a:srgbClr val="525759"/>
          </a:solidFill>
          <a:latin typeface="Arial" charset="0"/>
          <a:ea typeface="ＭＳ Ｐゴシック" pitchFamily="-32" charset="-128"/>
        </a:defRPr>
      </a:lvl9pPr>
    </p:titleStyle>
    <p:bodyStyle>
      <a:lvl1pPr marL="342900" indent="-342900" algn="l" rtl="0" eaLnBrk="1" fontAlgn="base" hangingPunct="1">
        <a:spcBef>
          <a:spcPct val="20000"/>
        </a:spcBef>
        <a:spcAft>
          <a:spcPct val="0"/>
        </a:spcAft>
        <a:buClr>
          <a:srgbClr val="8CC741"/>
        </a:buClr>
        <a:buChar char="•"/>
        <a:defRPr sz="2400">
          <a:solidFill>
            <a:srgbClr val="010101"/>
          </a:solidFill>
          <a:latin typeface="Segoe UI" panose="020B0502040204020203" pitchFamily="34" charset="0"/>
          <a:ea typeface="+mn-ea"/>
          <a:cs typeface="Segoe UI" panose="020B0502040204020203" pitchFamily="34" charset="0"/>
        </a:defRPr>
      </a:lvl1pPr>
      <a:lvl2pPr marL="742950" indent="-285750" algn="l" rtl="0" eaLnBrk="1" fontAlgn="base" hangingPunct="1">
        <a:spcBef>
          <a:spcPct val="20000"/>
        </a:spcBef>
        <a:spcAft>
          <a:spcPct val="0"/>
        </a:spcAft>
        <a:buClr>
          <a:srgbClr val="8CC741"/>
        </a:buClr>
        <a:buFont typeface="Wingdings" panose="05000000000000000000" pitchFamily="2" charset="2"/>
        <a:buChar char="§"/>
        <a:defRPr sz="2200">
          <a:solidFill>
            <a:srgbClr val="010101"/>
          </a:solidFill>
          <a:latin typeface="Segoe UI" panose="020B0502040204020203" pitchFamily="34" charset="0"/>
          <a:cs typeface="Segoe UI" panose="020B0502040204020203" pitchFamily="34" charset="0"/>
        </a:defRPr>
      </a:lvl2pPr>
      <a:lvl3pPr marL="1257300" indent="-342900" algn="l" rtl="0" eaLnBrk="1" fontAlgn="base" hangingPunct="1">
        <a:spcBef>
          <a:spcPct val="20000"/>
        </a:spcBef>
        <a:spcAft>
          <a:spcPct val="0"/>
        </a:spcAft>
        <a:buClr>
          <a:srgbClr val="8CC741"/>
        </a:buClr>
        <a:buFont typeface="Segoe UI" panose="020B0502040204020203" pitchFamily="34" charset="0"/>
        <a:buChar char="–"/>
        <a:defRPr sz="2000">
          <a:solidFill>
            <a:srgbClr val="010101"/>
          </a:solidFill>
          <a:latin typeface="Segoe UI" panose="020B0502040204020203" pitchFamily="34" charset="0"/>
          <a:cs typeface="Segoe UI" panose="020B0502040204020203" pitchFamily="34" charset="0"/>
        </a:defRPr>
      </a:lvl3pPr>
      <a:lvl4pPr marL="1600200" indent="-228600" algn="l" rtl="0" eaLnBrk="1" fontAlgn="base" hangingPunct="1">
        <a:spcBef>
          <a:spcPct val="20000"/>
        </a:spcBef>
        <a:spcAft>
          <a:spcPct val="0"/>
        </a:spcAft>
        <a:buClr>
          <a:srgbClr val="8CC741"/>
        </a:buClr>
        <a:buSzPct val="80000"/>
        <a:buFont typeface="Courier New" panose="02070309020205020404" pitchFamily="49" charset="0"/>
        <a:buChar char="o"/>
        <a:defRPr sz="1800">
          <a:solidFill>
            <a:srgbClr val="010101"/>
          </a:solidFill>
          <a:latin typeface="Segoe UI" panose="020B0502040204020203" pitchFamily="34" charset="0"/>
          <a:cs typeface="Segoe UI" panose="020B0502040204020203" pitchFamily="34" charset="0"/>
        </a:defRPr>
      </a:lvl4pPr>
      <a:lvl5pPr marL="2057400" indent="-228600" algn="l" rtl="0" eaLnBrk="1" fontAlgn="base" hangingPunct="1">
        <a:spcBef>
          <a:spcPct val="20000"/>
        </a:spcBef>
        <a:spcAft>
          <a:spcPct val="0"/>
        </a:spcAft>
        <a:buClr>
          <a:srgbClr val="8CC741"/>
        </a:buClr>
        <a:buFont typeface="Segoe UI" panose="020B0502040204020203" pitchFamily="34" charset="0"/>
        <a:buChar char="-"/>
        <a:defRPr sz="1600">
          <a:solidFill>
            <a:srgbClr val="010101"/>
          </a:solidFill>
          <a:latin typeface="Segoe UI" panose="020B0502040204020203" pitchFamily="34" charset="0"/>
          <a:cs typeface="Segoe UI" panose="020B0502040204020203" pitchFamily="34" charset="0"/>
        </a:defRPr>
      </a:lvl5pPr>
      <a:lvl6pPr marL="2514600" indent="-228600" algn="l" rtl="0" eaLnBrk="1" fontAlgn="base" hangingPunct="1">
        <a:spcBef>
          <a:spcPct val="20000"/>
        </a:spcBef>
        <a:spcAft>
          <a:spcPct val="0"/>
        </a:spcAft>
        <a:buClr>
          <a:srgbClr val="8CC741"/>
        </a:buClr>
        <a:buChar char="»"/>
        <a:defRPr sz="1200">
          <a:solidFill>
            <a:srgbClr val="525759"/>
          </a:solidFill>
          <a:latin typeface="+mn-lt"/>
        </a:defRPr>
      </a:lvl6pPr>
      <a:lvl7pPr marL="2971800" indent="-228600" algn="l" rtl="0" eaLnBrk="1" fontAlgn="base" hangingPunct="1">
        <a:spcBef>
          <a:spcPct val="20000"/>
        </a:spcBef>
        <a:spcAft>
          <a:spcPct val="0"/>
        </a:spcAft>
        <a:buClr>
          <a:srgbClr val="8CC741"/>
        </a:buClr>
        <a:buChar char="»"/>
        <a:defRPr sz="1200">
          <a:solidFill>
            <a:srgbClr val="525759"/>
          </a:solidFill>
          <a:latin typeface="+mn-lt"/>
        </a:defRPr>
      </a:lvl7pPr>
      <a:lvl8pPr marL="3429000" indent="-228600" algn="l" rtl="0" eaLnBrk="1" fontAlgn="base" hangingPunct="1">
        <a:spcBef>
          <a:spcPct val="20000"/>
        </a:spcBef>
        <a:spcAft>
          <a:spcPct val="0"/>
        </a:spcAft>
        <a:buClr>
          <a:srgbClr val="8CC741"/>
        </a:buClr>
        <a:buChar char="»"/>
        <a:defRPr sz="1200">
          <a:solidFill>
            <a:srgbClr val="525759"/>
          </a:solidFill>
          <a:latin typeface="+mn-lt"/>
        </a:defRPr>
      </a:lvl8pPr>
      <a:lvl9pPr marL="3886200" indent="-228600" algn="l" rtl="0" eaLnBrk="1" fontAlgn="base" hangingPunct="1">
        <a:spcBef>
          <a:spcPct val="20000"/>
        </a:spcBef>
        <a:spcAft>
          <a:spcPct val="0"/>
        </a:spcAft>
        <a:buClr>
          <a:srgbClr val="8CC741"/>
        </a:buClr>
        <a:buChar char="»"/>
        <a:defRPr sz="1200">
          <a:solidFill>
            <a:srgbClr val="52575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bwMode="auto">
          <a:xfrm>
            <a:off x="394235" y="310896"/>
            <a:ext cx="8229600" cy="510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27331" name="Rectangle 3"/>
          <p:cNvSpPr>
            <a:spLocks noGrp="1" noChangeArrowheads="1"/>
          </p:cNvSpPr>
          <p:nvPr>
            <p:ph type="body" idx="1"/>
          </p:nvPr>
        </p:nvSpPr>
        <p:spPr bwMode="auto">
          <a:xfrm>
            <a:off x="394235" y="978407"/>
            <a:ext cx="8377189" cy="539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7336" name="Line 8"/>
          <p:cNvSpPr>
            <a:spLocks noChangeShapeType="1"/>
          </p:cNvSpPr>
          <p:nvPr/>
        </p:nvSpPr>
        <p:spPr bwMode="auto">
          <a:xfrm>
            <a:off x="393192" y="841248"/>
            <a:ext cx="8229600" cy="0"/>
          </a:xfrm>
          <a:prstGeom prst="line">
            <a:avLst/>
          </a:prstGeom>
          <a:noFill/>
          <a:ln w="28575">
            <a:solidFill>
              <a:srgbClr val="8CC74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7338" name="Oval 10"/>
          <p:cNvSpPr>
            <a:spLocks noChangeArrowheads="1"/>
          </p:cNvSpPr>
          <p:nvPr/>
        </p:nvSpPr>
        <p:spPr bwMode="auto">
          <a:xfrm>
            <a:off x="8695225" y="810426"/>
            <a:ext cx="76200" cy="76200"/>
          </a:xfrm>
          <a:prstGeom prst="ellipse">
            <a:avLst/>
          </a:prstGeom>
          <a:solidFill>
            <a:srgbClr val="8CC741"/>
          </a:solidFill>
          <a:ln w="12700" algn="ctr">
            <a:solidFill>
              <a:srgbClr val="8CC74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 name="TextBox 7"/>
          <p:cNvSpPr txBox="1"/>
          <p:nvPr/>
        </p:nvSpPr>
        <p:spPr>
          <a:xfrm>
            <a:off x="83135" y="6535648"/>
            <a:ext cx="2196579" cy="209288"/>
          </a:xfrm>
          <a:prstGeom prst="rect">
            <a:avLst/>
          </a:prstGeom>
          <a:noFill/>
        </p:spPr>
        <p:txBody>
          <a:bodyPr wrap="square" rtlCol="0">
            <a:spAutoFit/>
          </a:bodyPr>
          <a:lstStyle/>
          <a:p>
            <a:pPr algn="l">
              <a:spcBef>
                <a:spcPts val="0"/>
              </a:spcBef>
            </a:pPr>
            <a:r>
              <a:rPr lang="en-US" sz="800" dirty="0">
                <a:solidFill>
                  <a:schemeClr val="tx1"/>
                </a:solidFill>
                <a:latin typeface="Segoe UI" panose="020B0502040204020203" pitchFamily="34" charset="0"/>
                <a:ea typeface="Segoe UI" panose="020B0502040204020203" pitchFamily="34" charset="0"/>
                <a:cs typeface="Segoe UI" panose="020B0502040204020203" pitchFamily="34" charset="0"/>
              </a:rPr>
              <a:t>Copyright ©</a:t>
            </a:r>
            <a:r>
              <a:rPr lang="en-US" sz="800" baseline="0" dirty="0">
                <a:solidFill>
                  <a:schemeClr val="tx1"/>
                </a:solidFill>
                <a:latin typeface="Segoe UI" panose="020B0502040204020203" pitchFamily="34" charset="0"/>
                <a:ea typeface="Segoe UI" panose="020B0502040204020203" pitchFamily="34" charset="0"/>
                <a:cs typeface="Segoe UI" panose="020B0502040204020203" pitchFamily="34" charset="0"/>
              </a:rPr>
              <a:t> </a:t>
            </a:r>
            <a:r>
              <a:rPr lang="en-US" sz="800" dirty="0">
                <a:solidFill>
                  <a:schemeClr val="tx1"/>
                </a:solidFill>
                <a:latin typeface="Segoe UI" panose="020B0502040204020203" pitchFamily="34" charset="0"/>
                <a:ea typeface="Segoe UI" panose="020B0502040204020203" pitchFamily="34" charset="0"/>
                <a:cs typeface="Segoe UI" panose="020B0502040204020203" pitchFamily="34" charset="0"/>
              </a:rPr>
              <a:t>2021 CNA. </a:t>
            </a:r>
          </a:p>
        </p:txBody>
      </p:sp>
      <p:sp>
        <p:nvSpPr>
          <p:cNvPr id="9" name="Rectangle 8"/>
          <p:cNvSpPr/>
          <p:nvPr/>
        </p:nvSpPr>
        <p:spPr>
          <a:xfrm>
            <a:off x="8537698" y="6573578"/>
            <a:ext cx="340157" cy="238527"/>
          </a:xfrm>
          <a:prstGeom prst="rect">
            <a:avLst/>
          </a:prstGeom>
        </p:spPr>
        <p:txBody>
          <a:bodyPr wrap="none">
            <a:spAutoFit/>
          </a:bodyPr>
          <a:lstStyle/>
          <a:p>
            <a:pPr algn="r"/>
            <a:fld id="{86909A1B-1656-F542-9835-9AA97EDBDCE7}" type="slidenum">
              <a:rPr lang="en-US" sz="1000" smtClean="0">
                <a:solidFill>
                  <a:schemeClr val="tx1"/>
                </a:solidFill>
                <a:latin typeface="Segoe UI" panose="020B0502040204020203" pitchFamily="34" charset="0"/>
                <a:cs typeface="Segoe UI" panose="020B0502040204020203" pitchFamily="34" charset="0"/>
              </a:rPr>
              <a:pPr algn="r"/>
              <a:t>‹#›</a:t>
            </a:fld>
            <a:endParaRPr lang="en-US" sz="1000" dirty="0">
              <a:solidFill>
                <a:schemeClr val="tx1"/>
              </a:solidFill>
              <a:latin typeface="Segoe UI" panose="020B0502040204020203" pitchFamily="34" charset="0"/>
              <a:cs typeface="Segoe UI" panose="020B0502040204020203" pitchFamily="34" charset="0"/>
            </a:endParaRPr>
          </a:p>
        </p:txBody>
      </p:sp>
      <p:sp>
        <p:nvSpPr>
          <p:cNvPr id="10" name="TextBox 9"/>
          <p:cNvSpPr txBox="1"/>
          <p:nvPr userDrawn="1"/>
        </p:nvSpPr>
        <p:spPr>
          <a:xfrm>
            <a:off x="68110" y="-27432"/>
            <a:ext cx="2148840" cy="384721"/>
          </a:xfrm>
          <a:prstGeom prst="rect">
            <a:avLst/>
          </a:prstGeom>
          <a:noFill/>
        </p:spPr>
        <p:txBody>
          <a:bodyPr wrap="square" rtlCol="0" anchor="ctr" anchorCtr="0">
            <a:spAutoFit/>
          </a:bodyPr>
          <a:lstStyle/>
          <a:p>
            <a:pPr algn="l"/>
            <a:r>
              <a:rPr lang="en-US" sz="2000" b="0" dirty="0">
                <a:solidFill>
                  <a:schemeClr val="tx1"/>
                </a:solidFill>
                <a:latin typeface="Segoe UI Semibold" panose="020B0702040204020203" pitchFamily="34" charset="0"/>
                <a:ea typeface="Segoe UI" charset="0"/>
                <a:cs typeface="Segoe UI Semibold" panose="020B0702040204020203" pitchFamily="34" charset="0"/>
              </a:rPr>
              <a:t>UNCLASSIFIED</a:t>
            </a:r>
          </a:p>
        </p:txBody>
      </p:sp>
      <p:sp>
        <p:nvSpPr>
          <p:cNvPr id="11" name="TextBox 10"/>
          <p:cNvSpPr txBox="1"/>
          <p:nvPr userDrawn="1"/>
        </p:nvSpPr>
        <p:spPr>
          <a:xfrm>
            <a:off x="6552979" y="6447932"/>
            <a:ext cx="2066911" cy="384721"/>
          </a:xfrm>
          <a:prstGeom prst="rect">
            <a:avLst/>
          </a:prstGeom>
          <a:noFill/>
        </p:spPr>
        <p:txBody>
          <a:bodyPr wrap="square" rtlCol="0" anchor="ctr" anchorCtr="0">
            <a:spAutoFit/>
          </a:bodyPr>
          <a:lstStyle/>
          <a:p>
            <a:pPr algn="r"/>
            <a:r>
              <a:rPr lang="en-US" sz="2000" b="0" dirty="0">
                <a:solidFill>
                  <a:schemeClr val="tx1"/>
                </a:solidFill>
                <a:latin typeface="Segoe UI Semibold" panose="020B0702040204020203" pitchFamily="34" charset="0"/>
                <a:ea typeface="Segoe UI" charset="0"/>
                <a:cs typeface="Segoe UI Semibold" panose="020B0702040204020203" pitchFamily="34" charset="0"/>
              </a:rPr>
              <a:t>UNCLASSIFIED</a:t>
            </a:r>
          </a:p>
        </p:txBody>
      </p:sp>
    </p:spTree>
    <p:extLst>
      <p:ext uri="{BB962C8B-B14F-4D97-AF65-F5344CB8AC3E}">
        <p14:creationId xmlns:p14="http://schemas.microsoft.com/office/powerpoint/2010/main" val="29317373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sldNum="0" hdr="0" ftr="0"/>
  <p:txStyles>
    <p:titleStyle>
      <a:lvl1pPr algn="l" rtl="0" eaLnBrk="1" fontAlgn="base" hangingPunct="1">
        <a:spcBef>
          <a:spcPct val="0"/>
        </a:spcBef>
        <a:spcAft>
          <a:spcPct val="0"/>
        </a:spcAft>
        <a:defRPr sz="2800">
          <a:solidFill>
            <a:schemeClr val="tx1">
              <a:lumMod val="50000"/>
            </a:schemeClr>
          </a:solidFill>
          <a:latin typeface="Segoe UI Semibold" panose="020B0702040204020203" pitchFamily="34" charset="0"/>
          <a:ea typeface="+mj-ea"/>
          <a:cs typeface="Segoe UI Semibold" panose="020B0702040204020203" pitchFamily="34" charset="0"/>
        </a:defRPr>
      </a:lvl1pPr>
      <a:lvl2pPr algn="l" rtl="0" eaLnBrk="1" fontAlgn="base" hangingPunct="1">
        <a:spcBef>
          <a:spcPct val="0"/>
        </a:spcBef>
        <a:spcAft>
          <a:spcPct val="0"/>
        </a:spcAft>
        <a:defRPr sz="2800">
          <a:solidFill>
            <a:srgbClr val="525759"/>
          </a:solidFill>
          <a:latin typeface="Arial" charset="0"/>
          <a:ea typeface="ＭＳ Ｐゴシック" pitchFamily="-32" charset="-128"/>
        </a:defRPr>
      </a:lvl2pPr>
      <a:lvl3pPr algn="l" rtl="0" eaLnBrk="1" fontAlgn="base" hangingPunct="1">
        <a:spcBef>
          <a:spcPct val="0"/>
        </a:spcBef>
        <a:spcAft>
          <a:spcPct val="0"/>
        </a:spcAft>
        <a:defRPr sz="2800">
          <a:solidFill>
            <a:srgbClr val="525759"/>
          </a:solidFill>
          <a:latin typeface="Arial" charset="0"/>
          <a:ea typeface="ＭＳ Ｐゴシック" pitchFamily="-32" charset="-128"/>
        </a:defRPr>
      </a:lvl3pPr>
      <a:lvl4pPr algn="l" rtl="0" eaLnBrk="1" fontAlgn="base" hangingPunct="1">
        <a:spcBef>
          <a:spcPct val="0"/>
        </a:spcBef>
        <a:spcAft>
          <a:spcPct val="0"/>
        </a:spcAft>
        <a:defRPr sz="2800">
          <a:solidFill>
            <a:srgbClr val="525759"/>
          </a:solidFill>
          <a:latin typeface="Arial" charset="0"/>
          <a:ea typeface="ＭＳ Ｐゴシック" pitchFamily="-32" charset="-128"/>
        </a:defRPr>
      </a:lvl4pPr>
      <a:lvl5pPr algn="l" rtl="0" eaLnBrk="1" fontAlgn="base" hangingPunct="1">
        <a:spcBef>
          <a:spcPct val="0"/>
        </a:spcBef>
        <a:spcAft>
          <a:spcPct val="0"/>
        </a:spcAft>
        <a:defRPr sz="2800">
          <a:solidFill>
            <a:srgbClr val="525759"/>
          </a:solidFill>
          <a:latin typeface="Arial" charset="0"/>
          <a:ea typeface="ＭＳ Ｐゴシック" pitchFamily="-32" charset="-128"/>
        </a:defRPr>
      </a:lvl5pPr>
      <a:lvl6pPr marL="457200" algn="l" rtl="0" eaLnBrk="1" fontAlgn="base" hangingPunct="1">
        <a:spcBef>
          <a:spcPct val="0"/>
        </a:spcBef>
        <a:spcAft>
          <a:spcPct val="0"/>
        </a:spcAft>
        <a:defRPr sz="2800">
          <a:solidFill>
            <a:srgbClr val="525759"/>
          </a:solidFill>
          <a:latin typeface="Arial" charset="0"/>
          <a:ea typeface="ＭＳ Ｐゴシック" pitchFamily="-32" charset="-128"/>
        </a:defRPr>
      </a:lvl6pPr>
      <a:lvl7pPr marL="914400" algn="l" rtl="0" eaLnBrk="1" fontAlgn="base" hangingPunct="1">
        <a:spcBef>
          <a:spcPct val="0"/>
        </a:spcBef>
        <a:spcAft>
          <a:spcPct val="0"/>
        </a:spcAft>
        <a:defRPr sz="2800">
          <a:solidFill>
            <a:srgbClr val="525759"/>
          </a:solidFill>
          <a:latin typeface="Arial" charset="0"/>
          <a:ea typeface="ＭＳ Ｐゴシック" pitchFamily="-32" charset="-128"/>
        </a:defRPr>
      </a:lvl7pPr>
      <a:lvl8pPr marL="1371600" algn="l" rtl="0" eaLnBrk="1" fontAlgn="base" hangingPunct="1">
        <a:spcBef>
          <a:spcPct val="0"/>
        </a:spcBef>
        <a:spcAft>
          <a:spcPct val="0"/>
        </a:spcAft>
        <a:defRPr sz="2800">
          <a:solidFill>
            <a:srgbClr val="525759"/>
          </a:solidFill>
          <a:latin typeface="Arial" charset="0"/>
          <a:ea typeface="ＭＳ Ｐゴシック" pitchFamily="-32" charset="-128"/>
        </a:defRPr>
      </a:lvl8pPr>
      <a:lvl9pPr marL="1828800" algn="l" rtl="0" eaLnBrk="1" fontAlgn="base" hangingPunct="1">
        <a:spcBef>
          <a:spcPct val="0"/>
        </a:spcBef>
        <a:spcAft>
          <a:spcPct val="0"/>
        </a:spcAft>
        <a:defRPr sz="2800">
          <a:solidFill>
            <a:srgbClr val="525759"/>
          </a:solidFill>
          <a:latin typeface="Arial" charset="0"/>
          <a:ea typeface="ＭＳ Ｐゴシック" pitchFamily="-32" charset="-128"/>
        </a:defRPr>
      </a:lvl9pPr>
    </p:titleStyle>
    <p:bodyStyle>
      <a:lvl1pPr marL="342900" indent="-342900" algn="l" rtl="0" eaLnBrk="1" fontAlgn="base" hangingPunct="1">
        <a:spcBef>
          <a:spcPct val="20000"/>
        </a:spcBef>
        <a:spcAft>
          <a:spcPct val="0"/>
        </a:spcAft>
        <a:buClr>
          <a:srgbClr val="8CC741"/>
        </a:buClr>
        <a:buChar char="•"/>
        <a:defRPr sz="2400">
          <a:solidFill>
            <a:srgbClr val="010101"/>
          </a:solidFill>
          <a:latin typeface="Segoe UI" panose="020B0502040204020203" pitchFamily="34" charset="0"/>
          <a:ea typeface="+mn-ea"/>
          <a:cs typeface="Segoe UI" panose="020B0502040204020203" pitchFamily="34" charset="0"/>
        </a:defRPr>
      </a:lvl1pPr>
      <a:lvl2pPr marL="742950" indent="-285750" algn="l" rtl="0" eaLnBrk="1" fontAlgn="base" hangingPunct="1">
        <a:spcBef>
          <a:spcPct val="20000"/>
        </a:spcBef>
        <a:spcAft>
          <a:spcPct val="0"/>
        </a:spcAft>
        <a:buClr>
          <a:srgbClr val="8CC741"/>
        </a:buClr>
        <a:buFont typeface="Wingdings" panose="05000000000000000000" pitchFamily="2" charset="2"/>
        <a:buChar char="§"/>
        <a:defRPr sz="2200">
          <a:solidFill>
            <a:srgbClr val="010101"/>
          </a:solidFill>
          <a:latin typeface="Segoe UI" panose="020B0502040204020203" pitchFamily="34" charset="0"/>
          <a:cs typeface="Segoe UI" panose="020B0502040204020203" pitchFamily="34" charset="0"/>
        </a:defRPr>
      </a:lvl2pPr>
      <a:lvl3pPr marL="1257300" indent="-342900" algn="l" rtl="0" eaLnBrk="1" fontAlgn="base" hangingPunct="1">
        <a:spcBef>
          <a:spcPct val="20000"/>
        </a:spcBef>
        <a:spcAft>
          <a:spcPct val="0"/>
        </a:spcAft>
        <a:buClr>
          <a:srgbClr val="8CC741"/>
        </a:buClr>
        <a:buFont typeface="Segoe UI" panose="020B0502040204020203" pitchFamily="34" charset="0"/>
        <a:buChar char="–"/>
        <a:defRPr sz="2000">
          <a:solidFill>
            <a:srgbClr val="010101"/>
          </a:solidFill>
          <a:latin typeface="Segoe UI" panose="020B0502040204020203" pitchFamily="34" charset="0"/>
          <a:cs typeface="Segoe UI" panose="020B0502040204020203" pitchFamily="34" charset="0"/>
        </a:defRPr>
      </a:lvl3pPr>
      <a:lvl4pPr marL="1600200" indent="-228600" algn="l" rtl="0" eaLnBrk="1" fontAlgn="base" hangingPunct="1">
        <a:spcBef>
          <a:spcPct val="20000"/>
        </a:spcBef>
        <a:spcAft>
          <a:spcPct val="0"/>
        </a:spcAft>
        <a:buClr>
          <a:srgbClr val="8CC741"/>
        </a:buClr>
        <a:buSzPct val="80000"/>
        <a:buFont typeface="Courier New" panose="02070309020205020404" pitchFamily="49" charset="0"/>
        <a:buChar char="o"/>
        <a:defRPr sz="1800">
          <a:solidFill>
            <a:srgbClr val="010101"/>
          </a:solidFill>
          <a:latin typeface="Segoe UI" panose="020B0502040204020203" pitchFamily="34" charset="0"/>
          <a:cs typeface="Segoe UI" panose="020B0502040204020203" pitchFamily="34" charset="0"/>
        </a:defRPr>
      </a:lvl4pPr>
      <a:lvl5pPr marL="2057400" indent="-228600" algn="l" rtl="0" eaLnBrk="1" fontAlgn="base" hangingPunct="1">
        <a:spcBef>
          <a:spcPct val="20000"/>
        </a:spcBef>
        <a:spcAft>
          <a:spcPct val="0"/>
        </a:spcAft>
        <a:buClr>
          <a:srgbClr val="8CC741"/>
        </a:buClr>
        <a:buFont typeface="Segoe UI" panose="020B0502040204020203" pitchFamily="34" charset="0"/>
        <a:buChar char="-"/>
        <a:defRPr sz="1600">
          <a:solidFill>
            <a:srgbClr val="010101"/>
          </a:solidFill>
          <a:latin typeface="Segoe UI" panose="020B0502040204020203" pitchFamily="34" charset="0"/>
          <a:cs typeface="Segoe UI" panose="020B0502040204020203" pitchFamily="34" charset="0"/>
        </a:defRPr>
      </a:lvl5pPr>
      <a:lvl6pPr marL="2514600" indent="-228600" algn="l" rtl="0" eaLnBrk="1" fontAlgn="base" hangingPunct="1">
        <a:spcBef>
          <a:spcPct val="20000"/>
        </a:spcBef>
        <a:spcAft>
          <a:spcPct val="0"/>
        </a:spcAft>
        <a:buClr>
          <a:srgbClr val="8CC741"/>
        </a:buClr>
        <a:buChar char="»"/>
        <a:defRPr sz="1200">
          <a:solidFill>
            <a:srgbClr val="525759"/>
          </a:solidFill>
          <a:latin typeface="+mn-lt"/>
        </a:defRPr>
      </a:lvl6pPr>
      <a:lvl7pPr marL="2971800" indent="-228600" algn="l" rtl="0" eaLnBrk="1" fontAlgn="base" hangingPunct="1">
        <a:spcBef>
          <a:spcPct val="20000"/>
        </a:spcBef>
        <a:spcAft>
          <a:spcPct val="0"/>
        </a:spcAft>
        <a:buClr>
          <a:srgbClr val="8CC741"/>
        </a:buClr>
        <a:buChar char="»"/>
        <a:defRPr sz="1200">
          <a:solidFill>
            <a:srgbClr val="525759"/>
          </a:solidFill>
          <a:latin typeface="+mn-lt"/>
        </a:defRPr>
      </a:lvl7pPr>
      <a:lvl8pPr marL="3429000" indent="-228600" algn="l" rtl="0" eaLnBrk="1" fontAlgn="base" hangingPunct="1">
        <a:spcBef>
          <a:spcPct val="20000"/>
        </a:spcBef>
        <a:spcAft>
          <a:spcPct val="0"/>
        </a:spcAft>
        <a:buClr>
          <a:srgbClr val="8CC741"/>
        </a:buClr>
        <a:buChar char="»"/>
        <a:defRPr sz="1200">
          <a:solidFill>
            <a:srgbClr val="525759"/>
          </a:solidFill>
          <a:latin typeface="+mn-lt"/>
        </a:defRPr>
      </a:lvl8pPr>
      <a:lvl9pPr marL="3886200" indent="-228600" algn="l" rtl="0" eaLnBrk="1" fontAlgn="base" hangingPunct="1">
        <a:spcBef>
          <a:spcPct val="20000"/>
        </a:spcBef>
        <a:spcAft>
          <a:spcPct val="0"/>
        </a:spcAft>
        <a:buClr>
          <a:srgbClr val="8CC741"/>
        </a:buClr>
        <a:buChar char="»"/>
        <a:defRPr sz="1200">
          <a:solidFill>
            <a:srgbClr val="52575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bwMode="auto">
          <a:xfrm>
            <a:off x="394235" y="310896"/>
            <a:ext cx="8229600" cy="510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27331" name="Rectangle 3"/>
          <p:cNvSpPr>
            <a:spLocks noGrp="1" noChangeArrowheads="1"/>
          </p:cNvSpPr>
          <p:nvPr>
            <p:ph type="body" idx="1"/>
          </p:nvPr>
        </p:nvSpPr>
        <p:spPr bwMode="auto">
          <a:xfrm>
            <a:off x="394235" y="978408"/>
            <a:ext cx="8377189" cy="5237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7336" name="Line 8"/>
          <p:cNvSpPr>
            <a:spLocks noChangeShapeType="1"/>
          </p:cNvSpPr>
          <p:nvPr/>
        </p:nvSpPr>
        <p:spPr bwMode="auto">
          <a:xfrm>
            <a:off x="393192" y="841248"/>
            <a:ext cx="8229600" cy="0"/>
          </a:xfrm>
          <a:prstGeom prst="line">
            <a:avLst/>
          </a:prstGeom>
          <a:noFill/>
          <a:ln w="28575">
            <a:solidFill>
              <a:srgbClr val="8CC74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7338" name="Oval 10"/>
          <p:cNvSpPr>
            <a:spLocks noChangeArrowheads="1"/>
          </p:cNvSpPr>
          <p:nvPr/>
        </p:nvSpPr>
        <p:spPr bwMode="auto">
          <a:xfrm>
            <a:off x="8695225" y="810426"/>
            <a:ext cx="76200" cy="76200"/>
          </a:xfrm>
          <a:prstGeom prst="ellipse">
            <a:avLst/>
          </a:prstGeom>
          <a:solidFill>
            <a:srgbClr val="8CC741"/>
          </a:solidFill>
          <a:ln w="12700" algn="ctr">
            <a:solidFill>
              <a:srgbClr val="8CC74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8" name="TextBox 7"/>
          <p:cNvSpPr txBox="1"/>
          <p:nvPr/>
        </p:nvSpPr>
        <p:spPr>
          <a:xfrm>
            <a:off x="82296" y="6537960"/>
            <a:ext cx="2516078" cy="209288"/>
          </a:xfrm>
          <a:prstGeom prst="rect">
            <a:avLst/>
          </a:prstGeom>
          <a:noFill/>
        </p:spPr>
        <p:txBody>
          <a:bodyPr wrap="square" rtlCol="0">
            <a:spAutoFit/>
          </a:bodyPr>
          <a:lstStyle/>
          <a:p>
            <a:pPr algn="l">
              <a:spcBef>
                <a:spcPts val="0"/>
              </a:spcBef>
            </a:pPr>
            <a:r>
              <a:rPr lang="en-US" sz="800" dirty="0">
                <a:solidFill>
                  <a:schemeClr val="tx1"/>
                </a:solidFill>
                <a:latin typeface="Segoe UI" panose="020B0502040204020203" pitchFamily="34" charset="0"/>
                <a:ea typeface="Segoe UI" panose="020B0502040204020203" pitchFamily="34" charset="0"/>
                <a:cs typeface="Segoe UI" panose="020B0502040204020203" pitchFamily="34" charset="0"/>
              </a:rPr>
              <a:t>Copyright ©</a:t>
            </a:r>
            <a:r>
              <a:rPr lang="en-US" sz="800" baseline="0" dirty="0">
                <a:solidFill>
                  <a:schemeClr val="tx1"/>
                </a:solidFill>
                <a:latin typeface="Segoe UI" panose="020B0502040204020203" pitchFamily="34" charset="0"/>
                <a:ea typeface="Segoe UI" panose="020B0502040204020203" pitchFamily="34" charset="0"/>
                <a:cs typeface="Segoe UI" panose="020B0502040204020203" pitchFamily="34" charset="0"/>
              </a:rPr>
              <a:t> </a:t>
            </a:r>
            <a:r>
              <a:rPr lang="en-US" sz="800" dirty="0">
                <a:solidFill>
                  <a:schemeClr val="tx1"/>
                </a:solidFill>
                <a:latin typeface="Segoe UI" panose="020B0502040204020203" pitchFamily="34" charset="0"/>
                <a:ea typeface="Segoe UI" panose="020B0502040204020203" pitchFamily="34" charset="0"/>
                <a:cs typeface="Segoe UI" panose="020B0502040204020203" pitchFamily="34" charset="0"/>
              </a:rPr>
              <a:t>2021 CNA. </a:t>
            </a:r>
          </a:p>
        </p:txBody>
      </p:sp>
      <p:sp>
        <p:nvSpPr>
          <p:cNvPr id="9" name="Rectangle 8"/>
          <p:cNvSpPr/>
          <p:nvPr/>
        </p:nvSpPr>
        <p:spPr>
          <a:xfrm>
            <a:off x="8537534" y="6574536"/>
            <a:ext cx="340157" cy="238527"/>
          </a:xfrm>
          <a:prstGeom prst="rect">
            <a:avLst/>
          </a:prstGeom>
        </p:spPr>
        <p:txBody>
          <a:bodyPr wrap="none">
            <a:spAutoFit/>
          </a:bodyPr>
          <a:lstStyle/>
          <a:p>
            <a:pPr algn="r"/>
            <a:fld id="{86909A1B-1656-F542-9835-9AA97EDBDCE7}" type="slidenum">
              <a:rPr lang="en-US" sz="1000" smtClean="0">
                <a:solidFill>
                  <a:schemeClr val="tx1"/>
                </a:solidFill>
                <a:latin typeface="Segoe UI" panose="020B0502040204020203" pitchFamily="34" charset="0"/>
                <a:cs typeface="Segoe UI" panose="020B0502040204020203" pitchFamily="34" charset="0"/>
              </a:rPr>
              <a:pPr algn="r"/>
              <a:t>‹#›</a:t>
            </a:fld>
            <a:endParaRPr lang="en-US" sz="1000" dirty="0">
              <a:solidFill>
                <a:schemeClr val="tx1"/>
              </a:solidFill>
              <a:latin typeface="Segoe UI" panose="020B0502040204020203" pitchFamily="34" charset="0"/>
              <a:cs typeface="Segoe UI" panose="020B0502040204020203" pitchFamily="34" charset="0"/>
            </a:endParaRPr>
          </a:p>
        </p:txBody>
      </p:sp>
      <p:sp>
        <p:nvSpPr>
          <p:cNvPr id="10" name="TextBox 9"/>
          <p:cNvSpPr txBox="1"/>
          <p:nvPr userDrawn="1"/>
        </p:nvSpPr>
        <p:spPr>
          <a:xfrm>
            <a:off x="64008" y="-27432"/>
            <a:ext cx="2148840" cy="384721"/>
          </a:xfrm>
          <a:prstGeom prst="rect">
            <a:avLst/>
          </a:prstGeom>
          <a:noFill/>
        </p:spPr>
        <p:txBody>
          <a:bodyPr wrap="square" rtlCol="0" anchor="ctr" anchorCtr="0">
            <a:spAutoFit/>
          </a:bodyPr>
          <a:lstStyle/>
          <a:p>
            <a:pPr algn="l"/>
            <a:r>
              <a:rPr lang="en-US" sz="2000" b="0" dirty="0">
                <a:solidFill>
                  <a:schemeClr val="tx1"/>
                </a:solidFill>
                <a:latin typeface="Segoe UI Semibold" panose="020B0702040204020203" pitchFamily="34" charset="0"/>
                <a:ea typeface="Segoe UI" charset="0"/>
                <a:cs typeface="Segoe UI Semibold" panose="020B0702040204020203" pitchFamily="34" charset="0"/>
              </a:rPr>
              <a:t>CUI</a:t>
            </a:r>
          </a:p>
        </p:txBody>
      </p:sp>
      <p:sp>
        <p:nvSpPr>
          <p:cNvPr id="11" name="TextBox 10"/>
          <p:cNvSpPr txBox="1"/>
          <p:nvPr userDrawn="1"/>
        </p:nvSpPr>
        <p:spPr>
          <a:xfrm>
            <a:off x="6556248" y="6442000"/>
            <a:ext cx="2066911" cy="384721"/>
          </a:xfrm>
          <a:prstGeom prst="rect">
            <a:avLst/>
          </a:prstGeom>
          <a:noFill/>
        </p:spPr>
        <p:txBody>
          <a:bodyPr wrap="square" rtlCol="0" anchor="ctr" anchorCtr="0">
            <a:spAutoFit/>
          </a:bodyPr>
          <a:lstStyle/>
          <a:p>
            <a:pPr algn="r"/>
            <a:r>
              <a:rPr lang="en-US" sz="2000" b="0" dirty="0">
                <a:solidFill>
                  <a:schemeClr val="tx1"/>
                </a:solidFill>
                <a:latin typeface="Segoe UI Semibold" panose="020B0702040204020203" pitchFamily="34" charset="0"/>
                <a:ea typeface="Segoe UI" charset="0"/>
                <a:cs typeface="Segoe UI Semibold" panose="020B0702040204020203" pitchFamily="34" charset="0"/>
              </a:rPr>
              <a:t>CUI</a:t>
            </a:r>
          </a:p>
        </p:txBody>
      </p:sp>
    </p:spTree>
    <p:extLst>
      <p:ext uri="{BB962C8B-B14F-4D97-AF65-F5344CB8AC3E}">
        <p14:creationId xmlns:p14="http://schemas.microsoft.com/office/powerpoint/2010/main" val="25991004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hf sldNum="0" hdr="0" ftr="0"/>
  <p:txStyles>
    <p:titleStyle>
      <a:lvl1pPr algn="l" rtl="0" eaLnBrk="1" fontAlgn="base" hangingPunct="1">
        <a:spcBef>
          <a:spcPct val="0"/>
        </a:spcBef>
        <a:spcAft>
          <a:spcPct val="0"/>
        </a:spcAft>
        <a:defRPr sz="2800">
          <a:solidFill>
            <a:schemeClr val="tx1">
              <a:lumMod val="50000"/>
            </a:schemeClr>
          </a:solidFill>
          <a:latin typeface="Segoe UI Semibold" panose="020B0702040204020203" pitchFamily="34" charset="0"/>
          <a:ea typeface="+mj-ea"/>
          <a:cs typeface="Segoe UI Semibold" panose="020B0702040204020203" pitchFamily="34" charset="0"/>
        </a:defRPr>
      </a:lvl1pPr>
      <a:lvl2pPr algn="l" rtl="0" eaLnBrk="1" fontAlgn="base" hangingPunct="1">
        <a:spcBef>
          <a:spcPct val="0"/>
        </a:spcBef>
        <a:spcAft>
          <a:spcPct val="0"/>
        </a:spcAft>
        <a:defRPr sz="2800">
          <a:solidFill>
            <a:srgbClr val="525759"/>
          </a:solidFill>
          <a:latin typeface="Arial" charset="0"/>
          <a:ea typeface="ＭＳ Ｐゴシック" pitchFamily="-32" charset="-128"/>
        </a:defRPr>
      </a:lvl2pPr>
      <a:lvl3pPr algn="l" rtl="0" eaLnBrk="1" fontAlgn="base" hangingPunct="1">
        <a:spcBef>
          <a:spcPct val="0"/>
        </a:spcBef>
        <a:spcAft>
          <a:spcPct val="0"/>
        </a:spcAft>
        <a:defRPr sz="2800">
          <a:solidFill>
            <a:srgbClr val="525759"/>
          </a:solidFill>
          <a:latin typeface="Arial" charset="0"/>
          <a:ea typeface="ＭＳ Ｐゴシック" pitchFamily="-32" charset="-128"/>
        </a:defRPr>
      </a:lvl3pPr>
      <a:lvl4pPr algn="l" rtl="0" eaLnBrk="1" fontAlgn="base" hangingPunct="1">
        <a:spcBef>
          <a:spcPct val="0"/>
        </a:spcBef>
        <a:spcAft>
          <a:spcPct val="0"/>
        </a:spcAft>
        <a:defRPr sz="2800">
          <a:solidFill>
            <a:srgbClr val="525759"/>
          </a:solidFill>
          <a:latin typeface="Arial" charset="0"/>
          <a:ea typeface="ＭＳ Ｐゴシック" pitchFamily="-32" charset="-128"/>
        </a:defRPr>
      </a:lvl4pPr>
      <a:lvl5pPr algn="l" rtl="0" eaLnBrk="1" fontAlgn="base" hangingPunct="1">
        <a:spcBef>
          <a:spcPct val="0"/>
        </a:spcBef>
        <a:spcAft>
          <a:spcPct val="0"/>
        </a:spcAft>
        <a:defRPr sz="2800">
          <a:solidFill>
            <a:srgbClr val="525759"/>
          </a:solidFill>
          <a:latin typeface="Arial" charset="0"/>
          <a:ea typeface="ＭＳ Ｐゴシック" pitchFamily="-32" charset="-128"/>
        </a:defRPr>
      </a:lvl5pPr>
      <a:lvl6pPr marL="457200" algn="l" rtl="0" eaLnBrk="1" fontAlgn="base" hangingPunct="1">
        <a:spcBef>
          <a:spcPct val="0"/>
        </a:spcBef>
        <a:spcAft>
          <a:spcPct val="0"/>
        </a:spcAft>
        <a:defRPr sz="2800">
          <a:solidFill>
            <a:srgbClr val="525759"/>
          </a:solidFill>
          <a:latin typeface="Arial" charset="0"/>
          <a:ea typeface="ＭＳ Ｐゴシック" pitchFamily="-32" charset="-128"/>
        </a:defRPr>
      </a:lvl6pPr>
      <a:lvl7pPr marL="914400" algn="l" rtl="0" eaLnBrk="1" fontAlgn="base" hangingPunct="1">
        <a:spcBef>
          <a:spcPct val="0"/>
        </a:spcBef>
        <a:spcAft>
          <a:spcPct val="0"/>
        </a:spcAft>
        <a:defRPr sz="2800">
          <a:solidFill>
            <a:srgbClr val="525759"/>
          </a:solidFill>
          <a:latin typeface="Arial" charset="0"/>
          <a:ea typeface="ＭＳ Ｐゴシック" pitchFamily="-32" charset="-128"/>
        </a:defRPr>
      </a:lvl7pPr>
      <a:lvl8pPr marL="1371600" algn="l" rtl="0" eaLnBrk="1" fontAlgn="base" hangingPunct="1">
        <a:spcBef>
          <a:spcPct val="0"/>
        </a:spcBef>
        <a:spcAft>
          <a:spcPct val="0"/>
        </a:spcAft>
        <a:defRPr sz="2800">
          <a:solidFill>
            <a:srgbClr val="525759"/>
          </a:solidFill>
          <a:latin typeface="Arial" charset="0"/>
          <a:ea typeface="ＭＳ Ｐゴシック" pitchFamily="-32" charset="-128"/>
        </a:defRPr>
      </a:lvl8pPr>
      <a:lvl9pPr marL="1828800" algn="l" rtl="0" eaLnBrk="1" fontAlgn="base" hangingPunct="1">
        <a:spcBef>
          <a:spcPct val="0"/>
        </a:spcBef>
        <a:spcAft>
          <a:spcPct val="0"/>
        </a:spcAft>
        <a:defRPr sz="2800">
          <a:solidFill>
            <a:srgbClr val="525759"/>
          </a:solidFill>
          <a:latin typeface="Arial" charset="0"/>
          <a:ea typeface="ＭＳ Ｐゴシック" pitchFamily="-32" charset="-128"/>
        </a:defRPr>
      </a:lvl9pPr>
    </p:titleStyle>
    <p:bodyStyle>
      <a:lvl1pPr marL="342900" indent="-342900" algn="l" rtl="0" eaLnBrk="1" fontAlgn="base" hangingPunct="1">
        <a:spcBef>
          <a:spcPct val="20000"/>
        </a:spcBef>
        <a:spcAft>
          <a:spcPct val="0"/>
        </a:spcAft>
        <a:buClr>
          <a:srgbClr val="8CC741"/>
        </a:buClr>
        <a:buChar char="•"/>
        <a:defRPr sz="2400">
          <a:solidFill>
            <a:srgbClr val="010101"/>
          </a:solidFill>
          <a:latin typeface="Segoe UI" panose="020B0502040204020203" pitchFamily="34" charset="0"/>
          <a:ea typeface="+mn-ea"/>
          <a:cs typeface="Segoe UI" panose="020B0502040204020203" pitchFamily="34" charset="0"/>
        </a:defRPr>
      </a:lvl1pPr>
      <a:lvl2pPr marL="742950" indent="-285750" algn="l" rtl="0" eaLnBrk="1" fontAlgn="base" hangingPunct="1">
        <a:spcBef>
          <a:spcPct val="20000"/>
        </a:spcBef>
        <a:spcAft>
          <a:spcPct val="0"/>
        </a:spcAft>
        <a:buClr>
          <a:srgbClr val="8CC741"/>
        </a:buClr>
        <a:buFont typeface="Wingdings" panose="05000000000000000000" pitchFamily="2" charset="2"/>
        <a:buChar char="§"/>
        <a:defRPr sz="2200">
          <a:solidFill>
            <a:srgbClr val="010101"/>
          </a:solidFill>
          <a:latin typeface="Segoe UI" panose="020B0502040204020203" pitchFamily="34" charset="0"/>
          <a:cs typeface="Segoe UI" panose="020B0502040204020203" pitchFamily="34" charset="0"/>
        </a:defRPr>
      </a:lvl2pPr>
      <a:lvl3pPr marL="1257300" indent="-342900" algn="l" rtl="0" eaLnBrk="1" fontAlgn="base" hangingPunct="1">
        <a:spcBef>
          <a:spcPct val="20000"/>
        </a:spcBef>
        <a:spcAft>
          <a:spcPct val="0"/>
        </a:spcAft>
        <a:buClr>
          <a:srgbClr val="8CC741"/>
        </a:buClr>
        <a:buFont typeface="Segoe UI" panose="020B0502040204020203" pitchFamily="34" charset="0"/>
        <a:buChar char="–"/>
        <a:defRPr sz="2000">
          <a:solidFill>
            <a:srgbClr val="010101"/>
          </a:solidFill>
          <a:latin typeface="Segoe UI" panose="020B0502040204020203" pitchFamily="34" charset="0"/>
          <a:cs typeface="Segoe UI" panose="020B0502040204020203" pitchFamily="34" charset="0"/>
        </a:defRPr>
      </a:lvl3pPr>
      <a:lvl4pPr marL="1600200" indent="-228600" algn="l" rtl="0" eaLnBrk="1" fontAlgn="base" hangingPunct="1">
        <a:spcBef>
          <a:spcPct val="20000"/>
        </a:spcBef>
        <a:spcAft>
          <a:spcPct val="0"/>
        </a:spcAft>
        <a:buClr>
          <a:srgbClr val="8CC741"/>
        </a:buClr>
        <a:buSzPct val="80000"/>
        <a:buFont typeface="Courier New" panose="02070309020205020404" pitchFamily="49" charset="0"/>
        <a:buChar char="o"/>
        <a:defRPr sz="1800">
          <a:solidFill>
            <a:srgbClr val="010101"/>
          </a:solidFill>
          <a:latin typeface="Segoe UI" panose="020B0502040204020203" pitchFamily="34" charset="0"/>
          <a:cs typeface="Segoe UI" panose="020B0502040204020203" pitchFamily="34" charset="0"/>
        </a:defRPr>
      </a:lvl4pPr>
      <a:lvl5pPr marL="2057400" indent="-228600" algn="l" rtl="0" eaLnBrk="1" fontAlgn="base" hangingPunct="1">
        <a:spcBef>
          <a:spcPct val="20000"/>
        </a:spcBef>
        <a:spcAft>
          <a:spcPct val="0"/>
        </a:spcAft>
        <a:buClr>
          <a:srgbClr val="8CC741"/>
        </a:buClr>
        <a:buFont typeface="Segoe UI" panose="020B0502040204020203" pitchFamily="34" charset="0"/>
        <a:buChar char="-"/>
        <a:defRPr sz="1600">
          <a:solidFill>
            <a:srgbClr val="010101"/>
          </a:solidFill>
          <a:latin typeface="Segoe UI" panose="020B0502040204020203" pitchFamily="34" charset="0"/>
          <a:cs typeface="Segoe UI" panose="020B0502040204020203" pitchFamily="34" charset="0"/>
        </a:defRPr>
      </a:lvl5pPr>
      <a:lvl6pPr marL="2514600" indent="-228600" algn="l" rtl="0" eaLnBrk="1" fontAlgn="base" hangingPunct="1">
        <a:spcBef>
          <a:spcPct val="20000"/>
        </a:spcBef>
        <a:spcAft>
          <a:spcPct val="0"/>
        </a:spcAft>
        <a:buClr>
          <a:srgbClr val="8CC741"/>
        </a:buClr>
        <a:buChar char="»"/>
        <a:defRPr sz="1200">
          <a:solidFill>
            <a:srgbClr val="525759"/>
          </a:solidFill>
          <a:latin typeface="+mn-lt"/>
        </a:defRPr>
      </a:lvl6pPr>
      <a:lvl7pPr marL="2971800" indent="-228600" algn="l" rtl="0" eaLnBrk="1" fontAlgn="base" hangingPunct="1">
        <a:spcBef>
          <a:spcPct val="20000"/>
        </a:spcBef>
        <a:spcAft>
          <a:spcPct val="0"/>
        </a:spcAft>
        <a:buClr>
          <a:srgbClr val="8CC741"/>
        </a:buClr>
        <a:buChar char="»"/>
        <a:defRPr sz="1200">
          <a:solidFill>
            <a:srgbClr val="525759"/>
          </a:solidFill>
          <a:latin typeface="+mn-lt"/>
        </a:defRPr>
      </a:lvl7pPr>
      <a:lvl8pPr marL="3429000" indent="-228600" algn="l" rtl="0" eaLnBrk="1" fontAlgn="base" hangingPunct="1">
        <a:spcBef>
          <a:spcPct val="20000"/>
        </a:spcBef>
        <a:spcAft>
          <a:spcPct val="0"/>
        </a:spcAft>
        <a:buClr>
          <a:srgbClr val="8CC741"/>
        </a:buClr>
        <a:buChar char="»"/>
        <a:defRPr sz="1200">
          <a:solidFill>
            <a:srgbClr val="525759"/>
          </a:solidFill>
          <a:latin typeface="+mn-lt"/>
        </a:defRPr>
      </a:lvl8pPr>
      <a:lvl9pPr marL="3886200" indent="-228600" algn="l" rtl="0" eaLnBrk="1" fontAlgn="base" hangingPunct="1">
        <a:spcBef>
          <a:spcPct val="20000"/>
        </a:spcBef>
        <a:spcAft>
          <a:spcPct val="0"/>
        </a:spcAft>
        <a:buClr>
          <a:srgbClr val="8CC741"/>
        </a:buClr>
        <a:buChar char="»"/>
        <a:defRPr sz="1200">
          <a:solidFill>
            <a:srgbClr val="52575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Current State of the Workforce </a:t>
            </a:r>
            <a:br>
              <a:rPr lang="en-US" dirty="0"/>
            </a:br>
            <a:r>
              <a:rPr lang="en-US" dirty="0"/>
              <a:t>and Investing to Ensure </a:t>
            </a:r>
            <a:br>
              <a:rPr lang="en-US" dirty="0"/>
            </a:br>
            <a:r>
              <a:rPr lang="en-US" dirty="0"/>
              <a:t>the Future Workforce is Ready</a:t>
            </a:r>
          </a:p>
        </p:txBody>
      </p:sp>
      <p:sp>
        <p:nvSpPr>
          <p:cNvPr id="3" name="Subtitle 2"/>
          <p:cNvSpPr>
            <a:spLocks noGrp="1"/>
          </p:cNvSpPr>
          <p:nvPr>
            <p:ph type="subTitle" idx="1"/>
          </p:nvPr>
        </p:nvSpPr>
        <p:spPr>
          <a:xfrm>
            <a:off x="2286000" y="3782700"/>
            <a:ext cx="6400800" cy="414051"/>
          </a:xfrm>
        </p:spPr>
        <p:txBody>
          <a:bodyPr/>
          <a:lstStyle/>
          <a:p>
            <a:r>
              <a:rPr lang="en-US" dirty="0"/>
              <a:t>DoD Joint Technology Exchange Group (JTEG) Forum on “Technology Enhanced Workforce Development”</a:t>
            </a:r>
          </a:p>
          <a:p>
            <a:endParaRPr lang="en-US" dirty="0"/>
          </a:p>
          <a:p>
            <a:r>
              <a:rPr lang="en-US" dirty="0"/>
              <a:t>Tom Geraghty</a:t>
            </a:r>
          </a:p>
        </p:txBody>
      </p:sp>
      <p:sp>
        <p:nvSpPr>
          <p:cNvPr id="7" name="Rectangle 3"/>
          <p:cNvSpPr txBox="1">
            <a:spLocks noChangeArrowheads="1"/>
          </p:cNvSpPr>
          <p:nvPr/>
        </p:nvSpPr>
        <p:spPr bwMode="auto">
          <a:xfrm>
            <a:off x="5871990" y="5010112"/>
            <a:ext cx="2814810" cy="381000"/>
          </a:xfrm>
          <a:prstGeom prst="rect">
            <a:avLst/>
          </a:prstGeom>
          <a:noFill/>
          <a:ln>
            <a:noFill/>
          </a:ln>
          <a:effectLst/>
          <a:extLst>
            <a:ext uri="{909E8E84-426E-40DD-AFC4-6F175D3DCCD1}">
              <a14:hiddenFill xmlns:a14="http://schemas.microsoft.com/office/drawing/2010/main">
                <a:solidFill>
                  <a:srgbClr val="52575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r" rtl="0" eaLnBrk="1" fontAlgn="base" hangingPunct="1">
              <a:spcBef>
                <a:spcPct val="20000"/>
              </a:spcBef>
              <a:spcAft>
                <a:spcPct val="0"/>
              </a:spcAft>
              <a:buClr>
                <a:srgbClr val="8CC741"/>
              </a:buClr>
              <a:buFontTx/>
              <a:buNone/>
              <a:defRPr sz="1600">
                <a:solidFill>
                  <a:srgbClr val="525759"/>
                </a:solidFill>
                <a:latin typeface="Segoe UI Semibold" panose="020B0702040204020203" pitchFamily="34" charset="0"/>
                <a:ea typeface="+mn-ea"/>
                <a:cs typeface="Segoe UI Semibold" panose="020B0702040204020203" pitchFamily="34" charset="0"/>
              </a:defRPr>
            </a:lvl1pPr>
            <a:lvl2pPr marL="742950" indent="-285750" algn="l" rtl="0" eaLnBrk="1" fontAlgn="base" hangingPunct="1">
              <a:spcBef>
                <a:spcPct val="20000"/>
              </a:spcBef>
              <a:spcAft>
                <a:spcPct val="0"/>
              </a:spcAft>
              <a:buClr>
                <a:srgbClr val="8CC741"/>
              </a:buClr>
              <a:buFont typeface="Arial" charset="0"/>
              <a:buChar char="–"/>
              <a:defRPr>
                <a:solidFill>
                  <a:srgbClr val="525759"/>
                </a:solidFill>
                <a:latin typeface="Lucida Bright" panose="02040602050505020304" pitchFamily="18" charset="0"/>
              </a:defRPr>
            </a:lvl2pPr>
            <a:lvl3pPr marL="1143000" indent="-228600" algn="l" rtl="0" eaLnBrk="1" fontAlgn="base" hangingPunct="1">
              <a:spcBef>
                <a:spcPct val="20000"/>
              </a:spcBef>
              <a:spcAft>
                <a:spcPct val="0"/>
              </a:spcAft>
              <a:buClr>
                <a:srgbClr val="8CC741"/>
              </a:buClr>
              <a:buFont typeface="Wingdings" pitchFamily="2" charset="2"/>
              <a:buChar char="§"/>
              <a:defRPr sz="1600">
                <a:solidFill>
                  <a:srgbClr val="525759"/>
                </a:solidFill>
                <a:latin typeface="Lucida Bright" panose="02040602050505020304" pitchFamily="18" charset="0"/>
              </a:defRPr>
            </a:lvl3pPr>
            <a:lvl4pPr marL="1600200" indent="-228600" algn="l" rtl="0" eaLnBrk="1" fontAlgn="base" hangingPunct="1">
              <a:spcBef>
                <a:spcPct val="20000"/>
              </a:spcBef>
              <a:spcAft>
                <a:spcPct val="0"/>
              </a:spcAft>
              <a:buClr>
                <a:srgbClr val="8CC741"/>
              </a:buClr>
              <a:buFont typeface="Wingdings" pitchFamily="2" charset="2"/>
              <a:buChar char="Ø"/>
              <a:defRPr sz="1400">
                <a:solidFill>
                  <a:srgbClr val="525759"/>
                </a:solidFill>
                <a:latin typeface="Lucida Bright" panose="02040602050505020304" pitchFamily="18" charset="0"/>
              </a:defRPr>
            </a:lvl4pPr>
            <a:lvl5pPr marL="2057400" indent="-228600" algn="l" rtl="0" eaLnBrk="1" fontAlgn="base" hangingPunct="1">
              <a:spcBef>
                <a:spcPct val="20000"/>
              </a:spcBef>
              <a:spcAft>
                <a:spcPct val="0"/>
              </a:spcAft>
              <a:buClr>
                <a:srgbClr val="8CC741"/>
              </a:buClr>
              <a:buChar char="»"/>
              <a:defRPr sz="1200">
                <a:solidFill>
                  <a:srgbClr val="525759"/>
                </a:solidFill>
                <a:latin typeface="Lucida Bright" panose="02040602050505020304" pitchFamily="18" charset="0"/>
              </a:defRPr>
            </a:lvl5pPr>
            <a:lvl6pPr marL="2514600" indent="-228600" algn="l" rtl="0" eaLnBrk="1" fontAlgn="base" hangingPunct="1">
              <a:spcBef>
                <a:spcPct val="20000"/>
              </a:spcBef>
              <a:spcAft>
                <a:spcPct val="0"/>
              </a:spcAft>
              <a:buClr>
                <a:srgbClr val="8CC741"/>
              </a:buClr>
              <a:buChar char="»"/>
              <a:defRPr sz="1200">
                <a:solidFill>
                  <a:srgbClr val="525759"/>
                </a:solidFill>
                <a:latin typeface="+mn-lt"/>
              </a:defRPr>
            </a:lvl6pPr>
            <a:lvl7pPr marL="2971800" indent="-228600" algn="l" rtl="0" eaLnBrk="1" fontAlgn="base" hangingPunct="1">
              <a:spcBef>
                <a:spcPct val="20000"/>
              </a:spcBef>
              <a:spcAft>
                <a:spcPct val="0"/>
              </a:spcAft>
              <a:buClr>
                <a:srgbClr val="8CC741"/>
              </a:buClr>
              <a:buChar char="»"/>
              <a:defRPr sz="1200">
                <a:solidFill>
                  <a:srgbClr val="525759"/>
                </a:solidFill>
                <a:latin typeface="+mn-lt"/>
              </a:defRPr>
            </a:lvl7pPr>
            <a:lvl8pPr marL="3429000" indent="-228600" algn="l" rtl="0" eaLnBrk="1" fontAlgn="base" hangingPunct="1">
              <a:spcBef>
                <a:spcPct val="20000"/>
              </a:spcBef>
              <a:spcAft>
                <a:spcPct val="0"/>
              </a:spcAft>
              <a:buClr>
                <a:srgbClr val="8CC741"/>
              </a:buClr>
              <a:buChar char="»"/>
              <a:defRPr sz="1200">
                <a:solidFill>
                  <a:srgbClr val="525759"/>
                </a:solidFill>
                <a:latin typeface="+mn-lt"/>
              </a:defRPr>
            </a:lvl8pPr>
            <a:lvl9pPr marL="3886200" indent="-228600" algn="l" rtl="0" eaLnBrk="1" fontAlgn="base" hangingPunct="1">
              <a:spcBef>
                <a:spcPct val="20000"/>
              </a:spcBef>
              <a:spcAft>
                <a:spcPct val="0"/>
              </a:spcAft>
              <a:buClr>
                <a:srgbClr val="8CC741"/>
              </a:buClr>
              <a:buChar char="»"/>
              <a:defRPr sz="1200">
                <a:solidFill>
                  <a:srgbClr val="525759"/>
                </a:solidFill>
                <a:latin typeface="+mn-lt"/>
              </a:defRPr>
            </a:lvl9pPr>
          </a:lstStyle>
          <a:p>
            <a:pPr>
              <a:lnSpc>
                <a:spcPct val="100000"/>
              </a:lnSpc>
            </a:pPr>
            <a:r>
              <a:rPr lang="en-US" kern="0" dirty="0">
                <a:solidFill>
                  <a:srgbClr val="010101"/>
                </a:solidFill>
              </a:rPr>
              <a:t>January 25, 2020</a:t>
            </a:r>
          </a:p>
        </p:txBody>
      </p:sp>
    </p:spTree>
    <p:extLst>
      <p:ext uri="{BB962C8B-B14F-4D97-AF65-F5344CB8AC3E}">
        <p14:creationId xmlns:p14="http://schemas.microsoft.com/office/powerpoint/2010/main" val="1515506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BEEF-B319-45C8-8F4B-A51D05851A4E}"/>
              </a:ext>
            </a:extLst>
          </p:cNvPr>
          <p:cNvSpPr>
            <a:spLocks noGrp="1"/>
          </p:cNvSpPr>
          <p:nvPr>
            <p:ph type="title"/>
          </p:nvPr>
        </p:nvSpPr>
        <p:spPr/>
        <p:txBody>
          <a:bodyPr/>
          <a:lstStyle/>
          <a:p>
            <a:r>
              <a:rPr lang="en-US" sz="2700" dirty="0"/>
              <a:t>Workforce issues: Retention and Turnover (cont’d)</a:t>
            </a:r>
          </a:p>
        </p:txBody>
      </p:sp>
      <p:sp>
        <p:nvSpPr>
          <p:cNvPr id="3" name="Content Placeholder 2">
            <a:extLst>
              <a:ext uri="{FF2B5EF4-FFF2-40B4-BE49-F238E27FC236}">
                <a16:creationId xmlns:a16="http://schemas.microsoft.com/office/drawing/2014/main" id="{E890FB9A-6840-49F7-A48F-89BADA7FCE33}"/>
              </a:ext>
            </a:extLst>
          </p:cNvPr>
          <p:cNvSpPr>
            <a:spLocks noGrp="1"/>
          </p:cNvSpPr>
          <p:nvPr>
            <p:ph idx="1"/>
          </p:nvPr>
        </p:nvSpPr>
        <p:spPr/>
        <p:txBody>
          <a:bodyPr/>
          <a:lstStyle/>
          <a:p>
            <a:r>
              <a:rPr lang="en-US" dirty="0"/>
              <a:t>GS system: Cyber</a:t>
            </a:r>
          </a:p>
          <a:p>
            <a:pPr lvl="1"/>
            <a:r>
              <a:rPr lang="en-US" dirty="0"/>
              <a:t>DON Cybersecurity Readiness Review (2019)</a:t>
            </a:r>
          </a:p>
          <a:p>
            <a:pPr lvl="1"/>
            <a:r>
              <a:rPr lang="en-US" dirty="0"/>
              <a:t>Lack of cohesive, coordinated strategy around cyber workforce planning</a:t>
            </a:r>
          </a:p>
          <a:p>
            <a:pPr lvl="1"/>
            <a:r>
              <a:rPr lang="en-US" dirty="0"/>
              <a:t>Career path development</a:t>
            </a:r>
          </a:p>
          <a:p>
            <a:pPr lvl="2"/>
            <a:r>
              <a:rPr lang="en-US" dirty="0"/>
              <a:t>Better processes needed to identify, recruit, develop, and assign civilian cyber personnel</a:t>
            </a:r>
          </a:p>
          <a:p>
            <a:pPr lvl="2"/>
            <a:r>
              <a:rPr lang="en-US" dirty="0"/>
              <a:t>More emphasis on developing currently assigned cyber employees</a:t>
            </a:r>
          </a:p>
          <a:p>
            <a:pPr lvl="3"/>
            <a:r>
              <a:rPr lang="en-US" dirty="0"/>
              <a:t>More robust training program</a:t>
            </a:r>
          </a:p>
          <a:p>
            <a:pPr lvl="3"/>
            <a:r>
              <a:rPr lang="en-US" dirty="0"/>
              <a:t>Explicit career progression track</a:t>
            </a:r>
          </a:p>
          <a:p>
            <a:endParaRPr lang="en-US" dirty="0"/>
          </a:p>
        </p:txBody>
      </p:sp>
    </p:spTree>
    <p:extLst>
      <p:ext uri="{BB962C8B-B14F-4D97-AF65-F5344CB8AC3E}">
        <p14:creationId xmlns:p14="http://schemas.microsoft.com/office/powerpoint/2010/main" val="3731746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04BD5-C038-4C9F-8316-5A78A91323AB}"/>
              </a:ext>
            </a:extLst>
          </p:cNvPr>
          <p:cNvSpPr>
            <a:spLocks noGrp="1"/>
          </p:cNvSpPr>
          <p:nvPr>
            <p:ph type="title"/>
          </p:nvPr>
        </p:nvSpPr>
        <p:spPr/>
        <p:txBody>
          <a:bodyPr/>
          <a:lstStyle/>
          <a:p>
            <a:r>
              <a:rPr lang="en-US" sz="2700" dirty="0"/>
              <a:t>Workforce issues: Retention and Turnover (cont’d)</a:t>
            </a:r>
          </a:p>
        </p:txBody>
      </p:sp>
      <p:sp>
        <p:nvSpPr>
          <p:cNvPr id="3" name="Content Placeholder 2">
            <a:extLst>
              <a:ext uri="{FF2B5EF4-FFF2-40B4-BE49-F238E27FC236}">
                <a16:creationId xmlns:a16="http://schemas.microsoft.com/office/drawing/2014/main" id="{A33648D4-E42A-4671-A55B-2BFE44A9ACF1}"/>
              </a:ext>
            </a:extLst>
          </p:cNvPr>
          <p:cNvSpPr>
            <a:spLocks noGrp="1"/>
          </p:cNvSpPr>
          <p:nvPr>
            <p:ph idx="1"/>
          </p:nvPr>
        </p:nvSpPr>
        <p:spPr/>
        <p:txBody>
          <a:bodyPr/>
          <a:lstStyle/>
          <a:p>
            <a:r>
              <a:rPr lang="en-US" dirty="0"/>
              <a:t>Compensation-related issues</a:t>
            </a:r>
          </a:p>
          <a:p>
            <a:pPr lvl="1"/>
            <a:r>
              <a:rPr lang="en-US" dirty="0"/>
              <a:t>Entry-level federal salaries</a:t>
            </a:r>
          </a:p>
          <a:p>
            <a:pPr lvl="1"/>
            <a:r>
              <a:rPr lang="en-US" dirty="0"/>
              <a:t>Senior levels</a:t>
            </a:r>
          </a:p>
          <a:p>
            <a:pPr lvl="1"/>
            <a:r>
              <a:rPr lang="en-US" dirty="0"/>
              <a:t>Federal locality pay provisions</a:t>
            </a:r>
          </a:p>
        </p:txBody>
      </p:sp>
    </p:spTree>
    <p:extLst>
      <p:ext uri="{BB962C8B-B14F-4D97-AF65-F5344CB8AC3E}">
        <p14:creationId xmlns:p14="http://schemas.microsoft.com/office/powerpoint/2010/main" val="1110491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F7FF-EAF7-4444-A3C4-8FFB5B78643B}"/>
              </a:ext>
            </a:extLst>
          </p:cNvPr>
          <p:cNvSpPr>
            <a:spLocks noGrp="1"/>
          </p:cNvSpPr>
          <p:nvPr>
            <p:ph type="title"/>
          </p:nvPr>
        </p:nvSpPr>
        <p:spPr/>
        <p:txBody>
          <a:bodyPr/>
          <a:lstStyle/>
          <a:p>
            <a:r>
              <a:rPr lang="en-US" dirty="0"/>
              <a:t>Workforce management: Training</a:t>
            </a:r>
          </a:p>
        </p:txBody>
      </p:sp>
      <p:sp>
        <p:nvSpPr>
          <p:cNvPr id="3" name="Content Placeholder 2">
            <a:extLst>
              <a:ext uri="{FF2B5EF4-FFF2-40B4-BE49-F238E27FC236}">
                <a16:creationId xmlns:a16="http://schemas.microsoft.com/office/drawing/2014/main" id="{953E926C-3BA1-4D0B-934D-23FFC0B28C14}"/>
              </a:ext>
            </a:extLst>
          </p:cNvPr>
          <p:cNvSpPr>
            <a:spLocks noGrp="1"/>
          </p:cNvSpPr>
          <p:nvPr>
            <p:ph idx="1"/>
          </p:nvPr>
        </p:nvSpPr>
        <p:spPr/>
        <p:txBody>
          <a:bodyPr/>
          <a:lstStyle/>
          <a:p>
            <a:r>
              <a:rPr lang="en-US" dirty="0"/>
              <a:t>Internal employee training and development</a:t>
            </a:r>
          </a:p>
          <a:p>
            <a:pPr lvl="1"/>
            <a:r>
              <a:rPr lang="en-US" dirty="0"/>
              <a:t>Formal training</a:t>
            </a:r>
          </a:p>
          <a:p>
            <a:pPr lvl="1"/>
            <a:r>
              <a:rPr lang="en-US" dirty="0"/>
              <a:t>Microlearning</a:t>
            </a:r>
          </a:p>
          <a:p>
            <a:pPr lvl="1"/>
            <a:r>
              <a:rPr lang="en-US" dirty="0"/>
              <a:t>On-the-job training</a:t>
            </a:r>
          </a:p>
          <a:p>
            <a:pPr lvl="1"/>
            <a:r>
              <a:rPr lang="en-US" dirty="0"/>
              <a:t>Knowledge sharing</a:t>
            </a:r>
          </a:p>
          <a:p>
            <a:pPr lvl="1"/>
            <a:r>
              <a:rPr lang="en-US" dirty="0"/>
              <a:t>Apprenticeships</a:t>
            </a:r>
          </a:p>
          <a:p>
            <a:endParaRPr lang="en-US" sz="1200" dirty="0"/>
          </a:p>
          <a:p>
            <a:r>
              <a:rPr lang="en-US" dirty="0"/>
              <a:t>Build relationships with external training providers</a:t>
            </a:r>
          </a:p>
          <a:p>
            <a:pPr lvl="1"/>
            <a:r>
              <a:rPr lang="en-US" dirty="0"/>
              <a:t>Collaboratively design training and education program curricula</a:t>
            </a:r>
          </a:p>
          <a:p>
            <a:pPr lvl="1"/>
            <a:r>
              <a:rPr lang="en-US" dirty="0"/>
              <a:t>External training and certification programs to train personnel in needed skills</a:t>
            </a:r>
          </a:p>
          <a:p>
            <a:pPr lvl="1"/>
            <a:r>
              <a:rPr lang="en-US" dirty="0"/>
              <a:t>Community outreach programs to build interest in science, technology, engineering, and math (STEM) skills and skilled trades at local high schools and elementary schools</a:t>
            </a:r>
          </a:p>
        </p:txBody>
      </p:sp>
    </p:spTree>
    <p:extLst>
      <p:ext uri="{BB962C8B-B14F-4D97-AF65-F5344CB8AC3E}">
        <p14:creationId xmlns:p14="http://schemas.microsoft.com/office/powerpoint/2010/main" val="2751863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17CC1-3D1B-4915-A349-64C7611953C2}"/>
              </a:ext>
            </a:extLst>
          </p:cNvPr>
          <p:cNvSpPr>
            <a:spLocks noGrp="1"/>
          </p:cNvSpPr>
          <p:nvPr>
            <p:ph type="title"/>
          </p:nvPr>
        </p:nvSpPr>
        <p:spPr/>
        <p:txBody>
          <a:bodyPr/>
          <a:lstStyle/>
          <a:p>
            <a:r>
              <a:rPr lang="en-US" dirty="0"/>
              <a:t>Workforce management: Career paths</a:t>
            </a:r>
          </a:p>
        </p:txBody>
      </p:sp>
      <p:sp>
        <p:nvSpPr>
          <p:cNvPr id="3" name="Content Placeholder 2">
            <a:extLst>
              <a:ext uri="{FF2B5EF4-FFF2-40B4-BE49-F238E27FC236}">
                <a16:creationId xmlns:a16="http://schemas.microsoft.com/office/drawing/2014/main" id="{DE8A1142-7095-4082-8F96-EE58328AF0F3}"/>
              </a:ext>
            </a:extLst>
          </p:cNvPr>
          <p:cNvSpPr>
            <a:spLocks noGrp="1"/>
          </p:cNvSpPr>
          <p:nvPr>
            <p:ph idx="1"/>
          </p:nvPr>
        </p:nvSpPr>
        <p:spPr/>
        <p:txBody>
          <a:bodyPr/>
          <a:lstStyle/>
          <a:p>
            <a:r>
              <a:rPr lang="en-US" b="1" dirty="0"/>
              <a:t>Job information</a:t>
            </a:r>
            <a:r>
              <a:rPr lang="en-US" dirty="0"/>
              <a:t>: Identify and describe relevant jobs and their specifications (i.e., associated job tasks, competencies, and KSAs)</a:t>
            </a:r>
          </a:p>
          <a:p>
            <a:endParaRPr lang="en-US" sz="1200" dirty="0"/>
          </a:p>
          <a:p>
            <a:r>
              <a:rPr lang="en-US" b="1" dirty="0"/>
              <a:t>Sequential list of positions or roles</a:t>
            </a:r>
            <a:r>
              <a:rPr lang="en-US" dirty="0"/>
              <a:t>: Define sequences of core roles across levels of the organization, as well as career path links between these roles (i.e., entry-level, mid-level, and advanced-level roles)</a:t>
            </a:r>
          </a:p>
          <a:p>
            <a:endParaRPr lang="en-US" sz="1200" dirty="0"/>
          </a:p>
          <a:p>
            <a:r>
              <a:rPr lang="en-US" b="1" dirty="0"/>
              <a:t>Qualifications</a:t>
            </a:r>
            <a:r>
              <a:rPr lang="en-US" dirty="0"/>
              <a:t>: Selection and advancement criteria</a:t>
            </a:r>
          </a:p>
          <a:p>
            <a:pPr lvl="1"/>
            <a:r>
              <a:rPr lang="en-US" dirty="0"/>
              <a:t>Capabilities and competencies</a:t>
            </a:r>
          </a:p>
          <a:p>
            <a:pPr lvl="1"/>
            <a:r>
              <a:rPr lang="en-US" dirty="0"/>
              <a:t>Formal educational requirements</a:t>
            </a:r>
          </a:p>
          <a:p>
            <a:pPr lvl="1"/>
            <a:r>
              <a:rPr lang="en-US" dirty="0"/>
              <a:t>Training and development requirements</a:t>
            </a:r>
          </a:p>
          <a:p>
            <a:pPr lvl="1"/>
            <a:r>
              <a:rPr lang="en-US" dirty="0"/>
              <a:t>Leadership qualifications for higher-level positions</a:t>
            </a:r>
          </a:p>
          <a:p>
            <a:endParaRPr lang="en-US" sz="1200" dirty="0"/>
          </a:p>
        </p:txBody>
      </p:sp>
    </p:spTree>
    <p:extLst>
      <p:ext uri="{BB962C8B-B14F-4D97-AF65-F5344CB8AC3E}">
        <p14:creationId xmlns:p14="http://schemas.microsoft.com/office/powerpoint/2010/main" val="1129664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39F1-B609-408C-8433-FB3EE06EA705}"/>
              </a:ext>
            </a:extLst>
          </p:cNvPr>
          <p:cNvSpPr>
            <a:spLocks noGrp="1"/>
          </p:cNvSpPr>
          <p:nvPr>
            <p:ph type="title"/>
          </p:nvPr>
        </p:nvSpPr>
        <p:spPr/>
        <p:txBody>
          <a:bodyPr/>
          <a:lstStyle/>
          <a:p>
            <a:r>
              <a:rPr lang="en-US" dirty="0"/>
              <a:t>Workforce management: Career paths (cont’d)</a:t>
            </a:r>
          </a:p>
        </p:txBody>
      </p:sp>
      <p:sp>
        <p:nvSpPr>
          <p:cNvPr id="3" name="Content Placeholder 2">
            <a:extLst>
              <a:ext uri="{FF2B5EF4-FFF2-40B4-BE49-F238E27FC236}">
                <a16:creationId xmlns:a16="http://schemas.microsoft.com/office/drawing/2014/main" id="{0999BF35-8619-4C07-B260-CDAA40B21C03}"/>
              </a:ext>
            </a:extLst>
          </p:cNvPr>
          <p:cNvSpPr>
            <a:spLocks noGrp="1"/>
          </p:cNvSpPr>
          <p:nvPr>
            <p:ph idx="1"/>
          </p:nvPr>
        </p:nvSpPr>
        <p:spPr/>
        <p:txBody>
          <a:bodyPr/>
          <a:lstStyle/>
          <a:p>
            <a:r>
              <a:rPr lang="en-US" b="1" dirty="0"/>
              <a:t>Critical developmental experiences</a:t>
            </a:r>
          </a:p>
          <a:p>
            <a:pPr lvl="1"/>
            <a:r>
              <a:rPr lang="en-US" dirty="0"/>
              <a:t>Entry-level professional education (PE) certifications</a:t>
            </a:r>
          </a:p>
          <a:p>
            <a:pPr lvl="1"/>
            <a:r>
              <a:rPr lang="en-US" dirty="0"/>
              <a:t>Continuing PE and growth opportunities</a:t>
            </a:r>
          </a:p>
          <a:p>
            <a:pPr lvl="1"/>
            <a:r>
              <a:rPr lang="en-US" dirty="0"/>
              <a:t>Career broadening, higher level certifications</a:t>
            </a:r>
          </a:p>
          <a:p>
            <a:endParaRPr lang="en-US" sz="1200" dirty="0"/>
          </a:p>
          <a:p>
            <a:r>
              <a:rPr lang="en-US" b="1" dirty="0"/>
              <a:t>Workforce policies</a:t>
            </a:r>
          </a:p>
          <a:p>
            <a:pPr lvl="1"/>
            <a:r>
              <a:rPr lang="en-US" dirty="0"/>
              <a:t>Targeted policies by career stage (identification, recruiting, training and development, job assignment, pay and promotion, incentives, etc.)</a:t>
            </a:r>
          </a:p>
          <a:p>
            <a:pPr lvl="1"/>
            <a:r>
              <a:rPr lang="en-US" dirty="0"/>
              <a:t>Skills analysis to identify talent gaps</a:t>
            </a:r>
          </a:p>
          <a:p>
            <a:pPr lvl="1"/>
            <a:r>
              <a:rPr lang="en-US" dirty="0"/>
              <a:t>Plans to bridge those gaps</a:t>
            </a:r>
          </a:p>
          <a:p>
            <a:endParaRPr lang="en-US" dirty="0"/>
          </a:p>
        </p:txBody>
      </p:sp>
    </p:spTree>
    <p:extLst>
      <p:ext uri="{BB962C8B-B14F-4D97-AF65-F5344CB8AC3E}">
        <p14:creationId xmlns:p14="http://schemas.microsoft.com/office/powerpoint/2010/main" val="2068608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473D-3715-4D04-980E-CC7B81802499}"/>
              </a:ext>
            </a:extLst>
          </p:cNvPr>
          <p:cNvSpPr>
            <a:spLocks noGrp="1"/>
          </p:cNvSpPr>
          <p:nvPr>
            <p:ph type="title"/>
          </p:nvPr>
        </p:nvSpPr>
        <p:spPr/>
        <p:txBody>
          <a:bodyPr/>
          <a:lstStyle/>
          <a:p>
            <a:r>
              <a:rPr lang="en-US" dirty="0"/>
              <a:t>Alternative personnel systems</a:t>
            </a:r>
          </a:p>
        </p:txBody>
      </p:sp>
      <p:pic>
        <p:nvPicPr>
          <p:cNvPr id="5" name="Content Placeholder 4">
            <a:extLst>
              <a:ext uri="{FF2B5EF4-FFF2-40B4-BE49-F238E27FC236}">
                <a16:creationId xmlns:a16="http://schemas.microsoft.com/office/drawing/2014/main" id="{C21CE636-FCDD-493B-9EC6-C33DA8761EA4}"/>
              </a:ext>
            </a:extLst>
          </p:cNvPr>
          <p:cNvPicPr>
            <a:picLocks noGrp="1" noChangeAspect="1"/>
          </p:cNvPicPr>
          <p:nvPr>
            <p:ph idx="1"/>
          </p:nvPr>
        </p:nvPicPr>
        <p:blipFill>
          <a:blip r:embed="rId2"/>
          <a:stretch>
            <a:fillRect/>
          </a:stretch>
        </p:blipFill>
        <p:spPr>
          <a:xfrm>
            <a:off x="1208854" y="977900"/>
            <a:ext cx="6746929" cy="5238750"/>
          </a:xfrm>
        </p:spPr>
      </p:pic>
    </p:spTree>
    <p:extLst>
      <p:ext uri="{BB962C8B-B14F-4D97-AF65-F5344CB8AC3E}">
        <p14:creationId xmlns:p14="http://schemas.microsoft.com/office/powerpoint/2010/main" val="2406212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9F62AC-DA8C-4ED5-89BA-DEDAE3848E88}"/>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lgn="ctr">
              <a:buNone/>
            </a:pPr>
            <a:r>
              <a:rPr lang="en-US" sz="3600" b="1" dirty="0"/>
              <a:t>Backup slides</a:t>
            </a:r>
          </a:p>
        </p:txBody>
      </p:sp>
    </p:spTree>
    <p:extLst>
      <p:ext uri="{BB962C8B-B14F-4D97-AF65-F5344CB8AC3E}">
        <p14:creationId xmlns:p14="http://schemas.microsoft.com/office/powerpoint/2010/main" val="507919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F91CE-7C4D-451F-8A48-084FDA56FC84}"/>
              </a:ext>
            </a:extLst>
          </p:cNvPr>
          <p:cNvSpPr>
            <a:spLocks noGrp="1"/>
          </p:cNvSpPr>
          <p:nvPr>
            <p:ph type="title"/>
          </p:nvPr>
        </p:nvSpPr>
        <p:spPr/>
        <p:txBody>
          <a:bodyPr/>
          <a:lstStyle/>
          <a:p>
            <a:r>
              <a:rPr lang="en-US" dirty="0"/>
              <a:t>Robotics applications: Welding</a:t>
            </a:r>
          </a:p>
        </p:txBody>
      </p:sp>
      <p:sp>
        <p:nvSpPr>
          <p:cNvPr id="3" name="Content Placeholder 2">
            <a:extLst>
              <a:ext uri="{FF2B5EF4-FFF2-40B4-BE49-F238E27FC236}">
                <a16:creationId xmlns:a16="http://schemas.microsoft.com/office/drawing/2014/main" id="{6B863E3E-338F-4AE3-93B0-AE20CB6C7D55}"/>
              </a:ext>
            </a:extLst>
          </p:cNvPr>
          <p:cNvSpPr>
            <a:spLocks noGrp="1"/>
          </p:cNvSpPr>
          <p:nvPr>
            <p:ph idx="1"/>
          </p:nvPr>
        </p:nvSpPr>
        <p:spPr/>
        <p:txBody>
          <a:bodyPr/>
          <a:lstStyle/>
          <a:p>
            <a:r>
              <a:rPr lang="en-US" dirty="0"/>
              <a:t>Automation in highly repetitive, relatively simple welding tasks that must be fast and efficient</a:t>
            </a:r>
          </a:p>
          <a:p>
            <a:pPr lvl="1"/>
            <a:endParaRPr lang="en-US" sz="1200" dirty="0"/>
          </a:p>
          <a:p>
            <a:r>
              <a:rPr lang="en-US" dirty="0"/>
              <a:t>Robots can be programmed to perform narrowly defined tasks, but reprogramming can be costly</a:t>
            </a:r>
          </a:p>
          <a:p>
            <a:pPr lvl="1"/>
            <a:r>
              <a:rPr lang="en-US" dirty="0"/>
              <a:t>Robots currently are cost-effective for large-scale operations performing the same task repeatedly </a:t>
            </a:r>
          </a:p>
          <a:p>
            <a:pPr lvl="1"/>
            <a:endParaRPr lang="en-US" sz="1200" dirty="0"/>
          </a:p>
          <a:p>
            <a:r>
              <a:rPr lang="en-US" dirty="0"/>
              <a:t>Humans still needed for tasks requiring complex decision-making, or to produce lower volume customized outputs</a:t>
            </a:r>
          </a:p>
          <a:p>
            <a:pPr lvl="1"/>
            <a:endParaRPr lang="en-US" sz="1200" dirty="0"/>
          </a:p>
          <a:p>
            <a:r>
              <a:rPr lang="en-US" dirty="0"/>
              <a:t>Example: Shipbuilding</a:t>
            </a:r>
          </a:p>
          <a:p>
            <a:pPr lvl="1"/>
            <a:r>
              <a:rPr lang="en-US" dirty="0"/>
              <a:t>Robotic welders weld ship hull blocks together</a:t>
            </a:r>
          </a:p>
          <a:p>
            <a:pPr lvl="1"/>
            <a:r>
              <a:rPr lang="en-US" dirty="0"/>
              <a:t>Human labor is still preferred for a wide variety of more</a:t>
            </a:r>
          </a:p>
          <a:p>
            <a:pPr lvl="1"/>
            <a:r>
              <a:rPr lang="en-US" dirty="0"/>
              <a:t>Humans needed to program, operate, maintain robot welders (these tasks also often require some welding skill)</a:t>
            </a:r>
          </a:p>
          <a:p>
            <a:pPr lvl="1"/>
            <a:endParaRPr lang="en-US" dirty="0"/>
          </a:p>
        </p:txBody>
      </p:sp>
    </p:spTree>
    <p:extLst>
      <p:ext uri="{BB962C8B-B14F-4D97-AF65-F5344CB8AC3E}">
        <p14:creationId xmlns:p14="http://schemas.microsoft.com/office/powerpoint/2010/main" val="3587490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B720A-629B-4B48-AD10-99D39B5D4546}"/>
              </a:ext>
            </a:extLst>
          </p:cNvPr>
          <p:cNvSpPr>
            <a:spLocks noGrp="1"/>
          </p:cNvSpPr>
          <p:nvPr>
            <p:ph type="title"/>
          </p:nvPr>
        </p:nvSpPr>
        <p:spPr/>
        <p:txBody>
          <a:bodyPr/>
          <a:lstStyle/>
          <a:p>
            <a:r>
              <a:rPr lang="en-US" dirty="0"/>
              <a:t>Robotics applications: Painting</a:t>
            </a:r>
          </a:p>
        </p:txBody>
      </p:sp>
      <p:sp>
        <p:nvSpPr>
          <p:cNvPr id="3" name="Content Placeholder 2">
            <a:extLst>
              <a:ext uri="{FF2B5EF4-FFF2-40B4-BE49-F238E27FC236}">
                <a16:creationId xmlns:a16="http://schemas.microsoft.com/office/drawing/2014/main" id="{8B33C723-15EE-43D3-931F-876787744897}"/>
              </a:ext>
            </a:extLst>
          </p:cNvPr>
          <p:cNvSpPr>
            <a:spLocks noGrp="1"/>
          </p:cNvSpPr>
          <p:nvPr>
            <p:ph idx="1"/>
          </p:nvPr>
        </p:nvSpPr>
        <p:spPr/>
        <p:txBody>
          <a:bodyPr/>
          <a:lstStyle/>
          <a:p>
            <a:r>
              <a:rPr lang="en-US" dirty="0"/>
              <a:t>Automation can increase productivity, minimize waste</a:t>
            </a:r>
          </a:p>
          <a:p>
            <a:pPr lvl="1"/>
            <a:r>
              <a:rPr lang="en-US" dirty="0"/>
              <a:t>Example: Automotive industry robotic painters </a:t>
            </a:r>
          </a:p>
          <a:p>
            <a:pPr lvl="2"/>
            <a:r>
              <a:rPr lang="en-US" dirty="0"/>
              <a:t>Eliminate masking and de-masking operations</a:t>
            </a:r>
          </a:p>
          <a:p>
            <a:pPr lvl="2"/>
            <a:r>
              <a:rPr lang="en-US" dirty="0"/>
              <a:t>Reduce/eliminate overspray (can waste up to 20 to 30 percent of the paint in manual operations) </a:t>
            </a:r>
          </a:p>
          <a:p>
            <a:pPr lvl="1"/>
            <a:r>
              <a:rPr lang="en-US" dirty="0"/>
              <a:t>Example: Robotic de-painters (paint strippers) </a:t>
            </a:r>
          </a:p>
          <a:p>
            <a:pPr lvl="2"/>
            <a:r>
              <a:rPr lang="en-US" dirty="0"/>
              <a:t>Can eliminate the large amounts of chemicals and water required in hazardous manual processes</a:t>
            </a:r>
          </a:p>
          <a:p>
            <a:pPr lvl="1"/>
            <a:endParaRPr lang="en-US" sz="1200" dirty="0"/>
          </a:p>
          <a:p>
            <a:r>
              <a:rPr lang="en-US" dirty="0"/>
              <a:t>Current robotic painters typically require extensive programming. Best suited for larger scale, repetitive operations</a:t>
            </a:r>
          </a:p>
          <a:p>
            <a:pPr lvl="1"/>
            <a:endParaRPr lang="en-US" sz="1200" dirty="0"/>
          </a:p>
          <a:p>
            <a:r>
              <a:rPr lang="en-US" dirty="0"/>
              <a:t>Humans still needed to operate and maintain robots</a:t>
            </a:r>
          </a:p>
          <a:p>
            <a:endParaRPr lang="en-US" dirty="0"/>
          </a:p>
        </p:txBody>
      </p:sp>
    </p:spTree>
    <p:extLst>
      <p:ext uri="{BB962C8B-B14F-4D97-AF65-F5344CB8AC3E}">
        <p14:creationId xmlns:p14="http://schemas.microsoft.com/office/powerpoint/2010/main" val="2029934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DDA68-CEC8-449A-9EBF-D67111354AE8}"/>
              </a:ext>
            </a:extLst>
          </p:cNvPr>
          <p:cNvSpPr>
            <a:spLocks noGrp="1"/>
          </p:cNvSpPr>
          <p:nvPr>
            <p:ph type="title"/>
          </p:nvPr>
        </p:nvSpPr>
        <p:spPr/>
        <p:txBody>
          <a:bodyPr/>
          <a:lstStyle/>
          <a:p>
            <a:r>
              <a:rPr lang="en-US" dirty="0"/>
              <a:t>Robotics applications: Warehousing and logistics</a:t>
            </a:r>
          </a:p>
        </p:txBody>
      </p:sp>
      <p:sp>
        <p:nvSpPr>
          <p:cNvPr id="3" name="Content Placeholder 2">
            <a:extLst>
              <a:ext uri="{FF2B5EF4-FFF2-40B4-BE49-F238E27FC236}">
                <a16:creationId xmlns:a16="http://schemas.microsoft.com/office/drawing/2014/main" id="{0F3FCF4A-0F54-418D-9315-817BD4ADE5C8}"/>
              </a:ext>
            </a:extLst>
          </p:cNvPr>
          <p:cNvSpPr>
            <a:spLocks noGrp="1"/>
          </p:cNvSpPr>
          <p:nvPr>
            <p:ph idx="1"/>
          </p:nvPr>
        </p:nvSpPr>
        <p:spPr/>
        <p:txBody>
          <a:bodyPr/>
          <a:lstStyle/>
          <a:p>
            <a:r>
              <a:rPr lang="en-US" dirty="0"/>
              <a:t>Robots tend to focus on repetitive tasks</a:t>
            </a:r>
          </a:p>
          <a:p>
            <a:pPr lvl="1"/>
            <a:r>
              <a:rPr lang="en-US" dirty="0"/>
              <a:t>Autonomous mobile robots efficient at moving items over long distances (robots typically follow optimized, predetermined pathways)</a:t>
            </a:r>
          </a:p>
          <a:p>
            <a:endParaRPr lang="en-US" sz="1200" dirty="0"/>
          </a:p>
          <a:p>
            <a:r>
              <a:rPr lang="en-US" dirty="0"/>
              <a:t>Humans specialize in more complex tasks</a:t>
            </a:r>
          </a:p>
          <a:p>
            <a:pPr lvl="1"/>
            <a:r>
              <a:rPr lang="en-US" dirty="0"/>
              <a:t>Picking and retrieving items</a:t>
            </a:r>
          </a:p>
          <a:p>
            <a:pPr lvl="1"/>
            <a:r>
              <a:rPr lang="en-US" dirty="0"/>
              <a:t>Programming, monitoring, and repairing the robots</a:t>
            </a:r>
          </a:p>
          <a:p>
            <a:endParaRPr lang="en-US" sz="1200" dirty="0"/>
          </a:p>
          <a:p>
            <a:r>
              <a:rPr lang="en-US" dirty="0"/>
              <a:t>Humans and robots increasingly work together in warehouses</a:t>
            </a:r>
          </a:p>
          <a:p>
            <a:pPr lvl="1"/>
            <a:r>
              <a:rPr lang="en-US" dirty="0"/>
              <a:t>Humans following a robot’s directions on where to locate and pick a product</a:t>
            </a:r>
          </a:p>
          <a:p>
            <a:pPr lvl="1"/>
            <a:r>
              <a:rPr lang="en-US" dirty="0"/>
              <a:t>Robot conveys the goods to a packing station or loading dock for loading onto trucks (by humans)</a:t>
            </a:r>
          </a:p>
          <a:p>
            <a:endParaRPr lang="en-US" dirty="0"/>
          </a:p>
        </p:txBody>
      </p:sp>
    </p:spTree>
    <p:extLst>
      <p:ext uri="{BB962C8B-B14F-4D97-AF65-F5344CB8AC3E}">
        <p14:creationId xmlns:p14="http://schemas.microsoft.com/office/powerpoint/2010/main" val="1376731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CNA study background</a:t>
            </a:r>
          </a:p>
        </p:txBody>
      </p:sp>
      <p:sp>
        <p:nvSpPr>
          <p:cNvPr id="13" name="Content Placeholder 12"/>
          <p:cNvSpPr>
            <a:spLocks noGrp="1"/>
          </p:cNvSpPr>
          <p:nvPr>
            <p:ph idx="1"/>
          </p:nvPr>
        </p:nvSpPr>
        <p:spPr/>
        <p:txBody>
          <a:bodyPr/>
          <a:lstStyle/>
          <a:p>
            <a:r>
              <a:rPr lang="en-US" dirty="0"/>
              <a:t>Industry 4.0: Implications for Military and Civilian Workforces</a:t>
            </a:r>
          </a:p>
          <a:p>
            <a:pPr lvl="1"/>
            <a:r>
              <a:rPr lang="en-US" dirty="0"/>
              <a:t>“Fourth Industrial Revolution“ (Industry 4.0): automation of traditional manufacturing and industry</a:t>
            </a:r>
          </a:p>
          <a:p>
            <a:endParaRPr lang="en-US" sz="1200" dirty="0"/>
          </a:p>
          <a:p>
            <a:r>
              <a:rPr lang="en-US" dirty="0"/>
              <a:t>Objectives</a:t>
            </a:r>
          </a:p>
          <a:p>
            <a:pPr marL="914400" lvl="1" indent="-457200">
              <a:buNone/>
            </a:pPr>
            <a:r>
              <a:rPr lang="en-US" dirty="0"/>
              <a:t>(1) 	Examine personnel structures required to support Industry 4.0 skills within the organic industrial base </a:t>
            </a:r>
          </a:p>
          <a:p>
            <a:pPr marL="914400" lvl="1" indent="-457200">
              <a:buNone/>
            </a:pPr>
            <a:r>
              <a:rPr lang="en-US" dirty="0"/>
              <a:t>(2) 	Identify gaps between current and required policies</a:t>
            </a:r>
          </a:p>
          <a:p>
            <a:pPr marL="914400" lvl="1" indent="-457200">
              <a:buNone/>
            </a:pPr>
            <a:r>
              <a:rPr lang="en-US" dirty="0"/>
              <a:t>(3) 	Makes recommendations for closing those gaps over approximately a three-year time horizon.</a:t>
            </a:r>
          </a:p>
          <a:p>
            <a:pPr lvl="1"/>
            <a:endParaRPr lang="en-US" sz="1200" dirty="0"/>
          </a:p>
          <a:p>
            <a:r>
              <a:rPr lang="en-US" dirty="0"/>
              <a:t>Interim report: Preliminary findings for</a:t>
            </a:r>
          </a:p>
          <a:p>
            <a:pPr lvl="1"/>
            <a:r>
              <a:rPr lang="en-US" dirty="0"/>
              <a:t>Robotics</a:t>
            </a:r>
          </a:p>
          <a:p>
            <a:pPr lvl="1"/>
            <a:r>
              <a:rPr lang="en-US" dirty="0"/>
              <a:t>Industrial Internet of Things (</a:t>
            </a:r>
            <a:r>
              <a:rPr lang="en-US" dirty="0" err="1"/>
              <a:t>IIoT</a:t>
            </a:r>
            <a:r>
              <a:rPr lang="en-US" dirty="0"/>
              <a:t>)</a:t>
            </a:r>
          </a:p>
        </p:txBody>
      </p:sp>
    </p:spTree>
    <p:extLst>
      <p:ext uri="{BB962C8B-B14F-4D97-AF65-F5344CB8AC3E}">
        <p14:creationId xmlns:p14="http://schemas.microsoft.com/office/powerpoint/2010/main" val="4188209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E582E-0C43-46EC-BD1E-D59DB5FAB420}"/>
              </a:ext>
            </a:extLst>
          </p:cNvPr>
          <p:cNvSpPr>
            <a:spLocks noGrp="1"/>
          </p:cNvSpPr>
          <p:nvPr>
            <p:ph type="title"/>
          </p:nvPr>
        </p:nvSpPr>
        <p:spPr/>
        <p:txBody>
          <a:bodyPr/>
          <a:lstStyle/>
          <a:p>
            <a:r>
              <a:rPr lang="en-US" dirty="0"/>
              <a:t>Industrial Internet of Things (</a:t>
            </a:r>
            <a:r>
              <a:rPr lang="en-US" dirty="0" err="1"/>
              <a:t>IIoT</a:t>
            </a:r>
            <a:r>
              <a:rPr lang="en-US" dirty="0"/>
              <a:t>)</a:t>
            </a:r>
          </a:p>
        </p:txBody>
      </p:sp>
      <p:sp>
        <p:nvSpPr>
          <p:cNvPr id="3" name="Content Placeholder 2">
            <a:extLst>
              <a:ext uri="{FF2B5EF4-FFF2-40B4-BE49-F238E27FC236}">
                <a16:creationId xmlns:a16="http://schemas.microsoft.com/office/drawing/2014/main" id="{0024A131-4668-4172-A77D-A8CAC65FF8F0}"/>
              </a:ext>
            </a:extLst>
          </p:cNvPr>
          <p:cNvSpPr>
            <a:spLocks noGrp="1"/>
          </p:cNvSpPr>
          <p:nvPr>
            <p:ph idx="1"/>
          </p:nvPr>
        </p:nvSpPr>
        <p:spPr/>
        <p:txBody>
          <a:bodyPr/>
          <a:lstStyle/>
          <a:p>
            <a:r>
              <a:rPr lang="en-US" dirty="0"/>
              <a:t>Applications</a:t>
            </a:r>
          </a:p>
          <a:p>
            <a:pPr lvl="1"/>
            <a:r>
              <a:rPr lang="en-US" dirty="0"/>
              <a:t>Vibration monitoring for bridges and other infrastructure</a:t>
            </a:r>
          </a:p>
          <a:p>
            <a:pPr lvl="1"/>
            <a:r>
              <a:rPr lang="en-US" dirty="0"/>
              <a:t>Nondestructive equipment testing</a:t>
            </a:r>
          </a:p>
          <a:p>
            <a:pPr lvl="1"/>
            <a:r>
              <a:rPr lang="en-US" dirty="0"/>
              <a:t>Visual inspection</a:t>
            </a:r>
          </a:p>
          <a:p>
            <a:pPr lvl="1"/>
            <a:r>
              <a:rPr lang="en-US" dirty="0"/>
              <a:t>Equipment utilization monitoring</a:t>
            </a:r>
          </a:p>
          <a:p>
            <a:pPr lvl="1"/>
            <a:endParaRPr lang="en-US" sz="1200" dirty="0"/>
          </a:p>
          <a:p>
            <a:r>
              <a:rPr lang="en-US" dirty="0"/>
              <a:t>Advantages</a:t>
            </a:r>
          </a:p>
          <a:p>
            <a:pPr lvl="1"/>
            <a:r>
              <a:rPr lang="en-US" dirty="0"/>
              <a:t>Predictive maintenance capability and reduced downtime</a:t>
            </a:r>
          </a:p>
          <a:p>
            <a:pPr lvl="1"/>
            <a:r>
              <a:rPr lang="en-US" dirty="0"/>
              <a:t>Tracking and locating capability for assets and resources</a:t>
            </a:r>
          </a:p>
          <a:p>
            <a:endParaRPr lang="en-US" sz="1200" dirty="0"/>
          </a:p>
          <a:p>
            <a:pPr lvl="1"/>
            <a:endParaRPr lang="en-US" dirty="0"/>
          </a:p>
        </p:txBody>
      </p:sp>
    </p:spTree>
    <p:extLst>
      <p:ext uri="{BB962C8B-B14F-4D97-AF65-F5344CB8AC3E}">
        <p14:creationId xmlns:p14="http://schemas.microsoft.com/office/powerpoint/2010/main" val="1378155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AA592-AB40-4C6D-803B-456930308F61}"/>
              </a:ext>
            </a:extLst>
          </p:cNvPr>
          <p:cNvSpPr>
            <a:spLocks noGrp="1"/>
          </p:cNvSpPr>
          <p:nvPr>
            <p:ph type="title"/>
          </p:nvPr>
        </p:nvSpPr>
        <p:spPr/>
        <p:txBody>
          <a:bodyPr/>
          <a:lstStyle/>
          <a:p>
            <a:r>
              <a:rPr lang="en-US" dirty="0"/>
              <a:t>Applications</a:t>
            </a:r>
          </a:p>
        </p:txBody>
      </p:sp>
      <p:sp>
        <p:nvSpPr>
          <p:cNvPr id="3" name="Content Placeholder 2">
            <a:extLst>
              <a:ext uri="{FF2B5EF4-FFF2-40B4-BE49-F238E27FC236}">
                <a16:creationId xmlns:a16="http://schemas.microsoft.com/office/drawing/2014/main" id="{53CFE1EB-15EC-455A-9279-33F430D9A0B4}"/>
              </a:ext>
            </a:extLst>
          </p:cNvPr>
          <p:cNvSpPr>
            <a:spLocks noGrp="1"/>
          </p:cNvSpPr>
          <p:nvPr>
            <p:ph idx="1"/>
          </p:nvPr>
        </p:nvSpPr>
        <p:spPr/>
        <p:txBody>
          <a:bodyPr/>
          <a:lstStyle/>
          <a:p>
            <a:r>
              <a:rPr lang="en-US" dirty="0"/>
              <a:t>Robotics</a:t>
            </a:r>
          </a:p>
          <a:p>
            <a:pPr lvl="1"/>
            <a:r>
              <a:rPr lang="en-US" dirty="0"/>
              <a:t>Welding</a:t>
            </a:r>
          </a:p>
          <a:p>
            <a:pPr lvl="1"/>
            <a:r>
              <a:rPr lang="en-US" dirty="0"/>
              <a:t>Painting</a:t>
            </a:r>
          </a:p>
          <a:p>
            <a:pPr lvl="1"/>
            <a:r>
              <a:rPr lang="en-US" dirty="0"/>
              <a:t>Warehouse and logistics operations</a:t>
            </a:r>
          </a:p>
          <a:p>
            <a:endParaRPr lang="en-US" sz="1200" dirty="0"/>
          </a:p>
          <a:p>
            <a:r>
              <a:rPr lang="en-US" dirty="0" err="1"/>
              <a:t>IIoT</a:t>
            </a:r>
            <a:endParaRPr lang="en-US" dirty="0"/>
          </a:p>
          <a:p>
            <a:pPr lvl="1"/>
            <a:r>
              <a:rPr lang="en-US" dirty="0"/>
              <a:t>Vibration monitoring for bridges and other infrastructure</a:t>
            </a:r>
          </a:p>
          <a:p>
            <a:pPr lvl="1"/>
            <a:r>
              <a:rPr lang="en-US" dirty="0"/>
              <a:t>Nondestructive equipment testing</a:t>
            </a:r>
          </a:p>
          <a:p>
            <a:pPr lvl="1"/>
            <a:r>
              <a:rPr lang="en-US" dirty="0"/>
              <a:t>Visual inspection</a:t>
            </a:r>
          </a:p>
          <a:p>
            <a:pPr lvl="1"/>
            <a:r>
              <a:rPr lang="en-US" dirty="0"/>
              <a:t>Equipment utilization monitoring</a:t>
            </a:r>
          </a:p>
          <a:p>
            <a:endParaRPr lang="en-US" dirty="0"/>
          </a:p>
        </p:txBody>
      </p:sp>
    </p:spTree>
    <p:extLst>
      <p:ext uri="{BB962C8B-B14F-4D97-AF65-F5344CB8AC3E}">
        <p14:creationId xmlns:p14="http://schemas.microsoft.com/office/powerpoint/2010/main" val="3184718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21B91-1B59-4FCD-81A3-175CE16F6129}"/>
              </a:ext>
            </a:extLst>
          </p:cNvPr>
          <p:cNvSpPr>
            <a:spLocks noGrp="1"/>
          </p:cNvSpPr>
          <p:nvPr>
            <p:ph type="title"/>
          </p:nvPr>
        </p:nvSpPr>
        <p:spPr/>
        <p:txBody>
          <a:bodyPr/>
          <a:lstStyle/>
          <a:p>
            <a:r>
              <a:rPr lang="en-US" dirty="0"/>
              <a:t>Robotics: Ship maintenance applications</a:t>
            </a:r>
          </a:p>
        </p:txBody>
      </p:sp>
      <p:sp>
        <p:nvSpPr>
          <p:cNvPr id="3" name="Content Placeholder 2">
            <a:extLst>
              <a:ext uri="{FF2B5EF4-FFF2-40B4-BE49-F238E27FC236}">
                <a16:creationId xmlns:a16="http://schemas.microsoft.com/office/drawing/2014/main" id="{6DFC86E1-3B00-45F2-ACE0-77613B07C1B2}"/>
              </a:ext>
            </a:extLst>
          </p:cNvPr>
          <p:cNvSpPr>
            <a:spLocks noGrp="1"/>
          </p:cNvSpPr>
          <p:nvPr>
            <p:ph idx="1"/>
          </p:nvPr>
        </p:nvSpPr>
        <p:spPr>
          <a:xfrm>
            <a:off x="394235" y="878658"/>
            <a:ext cx="8377189" cy="5237990"/>
          </a:xfrm>
        </p:spPr>
        <p:txBody>
          <a:bodyPr/>
          <a:lstStyle/>
          <a:p>
            <a:r>
              <a:rPr lang="en-US" dirty="0"/>
              <a:t>Firefighting</a:t>
            </a:r>
          </a:p>
          <a:p>
            <a:pPr lvl="1"/>
            <a:r>
              <a:rPr lang="en-US" dirty="0"/>
              <a:t>Turning valves, picking up and dragging fire hoses, putting water on fire</a:t>
            </a:r>
          </a:p>
          <a:p>
            <a:pPr lvl="1"/>
            <a:r>
              <a:rPr lang="en-US" dirty="0"/>
              <a:t>Example: Shipboard Autonomous Fire Fighting Robot (</a:t>
            </a:r>
            <a:r>
              <a:rPr lang="en-US" dirty="0" err="1"/>
              <a:t>SAFFiR</a:t>
            </a:r>
            <a:r>
              <a:rPr lang="en-US" dirty="0"/>
              <a:t>)</a:t>
            </a:r>
          </a:p>
          <a:p>
            <a:endParaRPr lang="en-US" sz="1200" dirty="0"/>
          </a:p>
          <a:p>
            <a:r>
              <a:rPr lang="en-US" dirty="0"/>
              <a:t>Hull cleaning and maintenance</a:t>
            </a:r>
          </a:p>
          <a:p>
            <a:pPr lvl="1"/>
            <a:r>
              <a:rPr lang="en-US" dirty="0"/>
              <a:t>Removal of existing paint, rust inhibitor, corrosion, or biofouling from ships’ hulls</a:t>
            </a:r>
          </a:p>
          <a:p>
            <a:pPr lvl="1"/>
            <a:r>
              <a:rPr lang="en-US" dirty="0"/>
              <a:t>Examples</a:t>
            </a:r>
          </a:p>
          <a:p>
            <a:pPr lvl="2"/>
            <a:r>
              <a:rPr lang="en-US" dirty="0"/>
              <a:t>Hull Bio-inspired Underwater Grooming (Hull BUG)</a:t>
            </a:r>
          </a:p>
          <a:p>
            <a:pPr lvl="2"/>
            <a:r>
              <a:rPr lang="en-US" dirty="0"/>
              <a:t>Remotely-operated underwater robots</a:t>
            </a:r>
          </a:p>
          <a:p>
            <a:endParaRPr lang="en-US" sz="1200" dirty="0"/>
          </a:p>
          <a:p>
            <a:r>
              <a:rPr lang="en-US" dirty="0"/>
              <a:t>Ship inspection</a:t>
            </a:r>
          </a:p>
          <a:p>
            <a:pPr lvl="1"/>
            <a:r>
              <a:rPr lang="en-US" dirty="0"/>
              <a:t>Navigating confined and hard-to-reach spaces on ships</a:t>
            </a:r>
          </a:p>
          <a:p>
            <a:pPr lvl="1"/>
            <a:r>
              <a:rPr lang="en-US" dirty="0"/>
              <a:t>Example: Ship Inspecting Robot (SIR)</a:t>
            </a:r>
          </a:p>
        </p:txBody>
      </p:sp>
    </p:spTree>
    <p:extLst>
      <p:ext uri="{BB962C8B-B14F-4D97-AF65-F5344CB8AC3E}">
        <p14:creationId xmlns:p14="http://schemas.microsoft.com/office/powerpoint/2010/main" val="144929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34490-6A5E-4D6B-9421-A59D3F758012}"/>
              </a:ext>
            </a:extLst>
          </p:cNvPr>
          <p:cNvSpPr>
            <a:spLocks noGrp="1"/>
          </p:cNvSpPr>
          <p:nvPr>
            <p:ph type="title"/>
          </p:nvPr>
        </p:nvSpPr>
        <p:spPr/>
        <p:txBody>
          <a:bodyPr/>
          <a:lstStyle/>
          <a:p>
            <a:r>
              <a:rPr lang="en-US" dirty="0"/>
              <a:t>Robotics: Aircraft maintenance applications</a:t>
            </a:r>
          </a:p>
        </p:txBody>
      </p:sp>
      <p:sp>
        <p:nvSpPr>
          <p:cNvPr id="3" name="Content Placeholder 2">
            <a:extLst>
              <a:ext uri="{FF2B5EF4-FFF2-40B4-BE49-F238E27FC236}">
                <a16:creationId xmlns:a16="http://schemas.microsoft.com/office/drawing/2014/main" id="{DBE5E5C5-4AC9-40EF-818E-6B0D5084D53A}"/>
              </a:ext>
            </a:extLst>
          </p:cNvPr>
          <p:cNvSpPr>
            <a:spLocks noGrp="1"/>
          </p:cNvSpPr>
          <p:nvPr>
            <p:ph idx="1"/>
          </p:nvPr>
        </p:nvSpPr>
        <p:spPr/>
        <p:txBody>
          <a:bodyPr/>
          <a:lstStyle/>
          <a:p>
            <a:r>
              <a:rPr lang="en-US" dirty="0"/>
              <a:t>Jet engine repainting and cleaning</a:t>
            </a:r>
          </a:p>
          <a:p>
            <a:pPr lvl="1"/>
            <a:r>
              <a:rPr lang="en-US" dirty="0"/>
              <a:t>Robots reduce maintenance times and increase safety</a:t>
            </a:r>
          </a:p>
          <a:p>
            <a:pPr lvl="1"/>
            <a:r>
              <a:rPr lang="en-US" dirty="0"/>
              <a:t>Examples</a:t>
            </a:r>
          </a:p>
          <a:p>
            <a:pPr lvl="2"/>
            <a:r>
              <a:rPr lang="en-US" dirty="0"/>
              <a:t>LARPS (Large Aircraft Robotic Paint Stripping) carries out stripping and repainting jobs remotely </a:t>
            </a:r>
          </a:p>
          <a:p>
            <a:pPr lvl="2"/>
            <a:r>
              <a:rPr lang="en-US" dirty="0"/>
              <a:t>ARMS (Automated Robotic Maintenance System) is able to clean an engine's front assembly case in 90 minutes, as opposed to 16 hours manually</a:t>
            </a:r>
          </a:p>
          <a:p>
            <a:pPr lvl="2"/>
            <a:endParaRPr lang="en-US" sz="1200" dirty="0"/>
          </a:p>
          <a:p>
            <a:r>
              <a:rPr lang="en-US" dirty="0"/>
              <a:t> Aircraft inspection</a:t>
            </a:r>
          </a:p>
          <a:p>
            <a:pPr lvl="1"/>
            <a:r>
              <a:rPr lang="en-US" dirty="0"/>
              <a:t>Aerial drones </a:t>
            </a:r>
          </a:p>
          <a:p>
            <a:pPr lvl="2"/>
            <a:r>
              <a:rPr lang="en-US" dirty="0"/>
              <a:t>Can be programmed to fly a set pattern around an aircraft</a:t>
            </a:r>
          </a:p>
          <a:p>
            <a:pPr lvl="2"/>
            <a:r>
              <a:rPr lang="en-US" dirty="0"/>
              <a:t>Scan with a high-resolution camera to detect tiny exterior imperfections</a:t>
            </a:r>
          </a:p>
          <a:p>
            <a:pPr lvl="1"/>
            <a:r>
              <a:rPr lang="en-US" dirty="0"/>
              <a:t>Example: RAPID (Remote Automated Plane Inspection and Dissemination)</a:t>
            </a:r>
          </a:p>
        </p:txBody>
      </p:sp>
    </p:spTree>
    <p:extLst>
      <p:ext uri="{BB962C8B-B14F-4D97-AF65-F5344CB8AC3E}">
        <p14:creationId xmlns:p14="http://schemas.microsoft.com/office/powerpoint/2010/main" val="3436231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C3C46-19B0-4622-9274-D3A1FBDDE13A}"/>
              </a:ext>
            </a:extLst>
          </p:cNvPr>
          <p:cNvSpPr>
            <a:spLocks noGrp="1"/>
          </p:cNvSpPr>
          <p:nvPr>
            <p:ph type="title"/>
          </p:nvPr>
        </p:nvSpPr>
        <p:spPr/>
        <p:txBody>
          <a:bodyPr/>
          <a:lstStyle/>
          <a:p>
            <a:r>
              <a:rPr lang="en-US" dirty="0" err="1"/>
              <a:t>IIoT</a:t>
            </a:r>
            <a:r>
              <a:rPr lang="en-US" dirty="0"/>
              <a:t>: Predictive maintenance</a:t>
            </a:r>
          </a:p>
        </p:txBody>
      </p:sp>
      <p:sp>
        <p:nvSpPr>
          <p:cNvPr id="3" name="Content Placeholder 2">
            <a:extLst>
              <a:ext uri="{FF2B5EF4-FFF2-40B4-BE49-F238E27FC236}">
                <a16:creationId xmlns:a16="http://schemas.microsoft.com/office/drawing/2014/main" id="{388BD46F-C4D2-461E-8680-40F24A2CE91F}"/>
              </a:ext>
            </a:extLst>
          </p:cNvPr>
          <p:cNvSpPr>
            <a:spLocks noGrp="1"/>
          </p:cNvSpPr>
          <p:nvPr>
            <p:ph idx="1"/>
          </p:nvPr>
        </p:nvSpPr>
        <p:spPr/>
        <p:txBody>
          <a:bodyPr/>
          <a:lstStyle/>
          <a:p>
            <a:r>
              <a:rPr lang="en-US" dirty="0"/>
              <a:t>Automated monitoring of industrial plants, combined with statistical evaluation of recorded data and the forecast of future equipment failure events</a:t>
            </a:r>
          </a:p>
          <a:p>
            <a:endParaRPr lang="en-US" sz="1200" dirty="0"/>
          </a:p>
          <a:p>
            <a:r>
              <a:rPr lang="en-US" dirty="0"/>
              <a:t>Statistics collected can include:</a:t>
            </a:r>
          </a:p>
          <a:p>
            <a:pPr lvl="1"/>
            <a:r>
              <a:rPr lang="en-US" dirty="0"/>
              <a:t>Equipment utilization rates, performance data (e.g., current electrical draw, revolutions per minute, heat, and noise data), and failure rates</a:t>
            </a:r>
          </a:p>
          <a:p>
            <a:pPr lvl="1"/>
            <a:r>
              <a:rPr lang="en-US" dirty="0"/>
              <a:t>Product qualification rates and failure causes</a:t>
            </a:r>
          </a:p>
          <a:p>
            <a:pPr lvl="1"/>
            <a:r>
              <a:rPr lang="en-US" dirty="0"/>
              <a:t>Workshop production data</a:t>
            </a:r>
          </a:p>
          <a:p>
            <a:endParaRPr lang="en-US" sz="1200" dirty="0"/>
          </a:p>
          <a:p>
            <a:r>
              <a:rPr lang="en-US" dirty="0"/>
              <a:t>Algorithms can interpret and respond readings to determine whether something is about to break</a:t>
            </a:r>
          </a:p>
        </p:txBody>
      </p:sp>
    </p:spTree>
    <p:extLst>
      <p:ext uri="{BB962C8B-B14F-4D97-AF65-F5344CB8AC3E}">
        <p14:creationId xmlns:p14="http://schemas.microsoft.com/office/powerpoint/2010/main" val="565046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1B4B3-F74C-4FF8-8F85-828BFDEAEF8A}"/>
              </a:ext>
            </a:extLst>
          </p:cNvPr>
          <p:cNvSpPr>
            <a:spLocks noGrp="1"/>
          </p:cNvSpPr>
          <p:nvPr>
            <p:ph type="title"/>
          </p:nvPr>
        </p:nvSpPr>
        <p:spPr/>
        <p:txBody>
          <a:bodyPr/>
          <a:lstStyle/>
          <a:p>
            <a:r>
              <a:rPr lang="en-US" dirty="0"/>
              <a:t>Workforce issues: Skill gaps</a:t>
            </a:r>
          </a:p>
        </p:txBody>
      </p:sp>
      <p:sp>
        <p:nvSpPr>
          <p:cNvPr id="3" name="Content Placeholder 2">
            <a:extLst>
              <a:ext uri="{FF2B5EF4-FFF2-40B4-BE49-F238E27FC236}">
                <a16:creationId xmlns:a16="http://schemas.microsoft.com/office/drawing/2014/main" id="{E7E073B1-134D-4E2E-9400-49A02824D721}"/>
              </a:ext>
            </a:extLst>
          </p:cNvPr>
          <p:cNvSpPr>
            <a:spLocks noGrp="1"/>
          </p:cNvSpPr>
          <p:nvPr>
            <p:ph idx="1"/>
          </p:nvPr>
        </p:nvSpPr>
        <p:spPr/>
        <p:txBody>
          <a:bodyPr/>
          <a:lstStyle/>
          <a:p>
            <a:r>
              <a:rPr lang="en-US" dirty="0"/>
              <a:t>Advanced technology increases demand for skilled labor</a:t>
            </a:r>
          </a:p>
          <a:p>
            <a:pPr lvl="1"/>
            <a:r>
              <a:rPr lang="en-US" dirty="0"/>
              <a:t>Skill gaps may develop with increasing adoption of automation, </a:t>
            </a:r>
            <a:r>
              <a:rPr lang="en-US" dirty="0" err="1"/>
              <a:t>IIoT</a:t>
            </a:r>
            <a:endParaRPr lang="en-US" dirty="0"/>
          </a:p>
          <a:p>
            <a:endParaRPr lang="en-US" sz="1200" dirty="0"/>
          </a:p>
          <a:p>
            <a:r>
              <a:rPr lang="en-US" dirty="0"/>
              <a:t>Robotics: Potential skill shortage areas</a:t>
            </a:r>
          </a:p>
          <a:p>
            <a:pPr lvl="1"/>
            <a:r>
              <a:rPr lang="en-US" dirty="0"/>
              <a:t>Skilled production workers</a:t>
            </a:r>
          </a:p>
          <a:p>
            <a:pPr lvl="2"/>
            <a:r>
              <a:rPr lang="en-US" dirty="0"/>
              <a:t>Machinists, operators, and technicians</a:t>
            </a:r>
          </a:p>
          <a:p>
            <a:pPr lvl="2"/>
            <a:r>
              <a:rPr lang="en-US" dirty="0"/>
              <a:t>Shipyard construction welding</a:t>
            </a:r>
          </a:p>
          <a:p>
            <a:pPr lvl="1"/>
            <a:r>
              <a:rPr lang="en-US" dirty="0"/>
              <a:t>Highly specialized scientists and design engineers</a:t>
            </a:r>
          </a:p>
          <a:p>
            <a:pPr lvl="2"/>
            <a:r>
              <a:rPr lang="en-US" dirty="0"/>
              <a:t>Engineering and technology specialists—software, firmware, electrical, mechanical, systems engineering, data analysts, designers, information technology (IT), and cyber specialties</a:t>
            </a:r>
          </a:p>
          <a:p>
            <a:pPr lvl="2"/>
            <a:r>
              <a:rPr lang="en-US" dirty="0"/>
              <a:t>Automation systems specialists—understand and can integrate robots and other automated production equipment with advanced manufacturing technologies</a:t>
            </a:r>
          </a:p>
          <a:p>
            <a:pPr lvl="1"/>
            <a:r>
              <a:rPr lang="en-US" dirty="0"/>
              <a:t>“Hard” v “Soft” skills</a:t>
            </a:r>
          </a:p>
          <a:p>
            <a:pPr lvl="1"/>
            <a:endParaRPr lang="en-US" sz="1400" dirty="0"/>
          </a:p>
          <a:p>
            <a:endParaRPr lang="en-US" dirty="0"/>
          </a:p>
        </p:txBody>
      </p:sp>
    </p:spTree>
    <p:extLst>
      <p:ext uri="{BB962C8B-B14F-4D97-AF65-F5344CB8AC3E}">
        <p14:creationId xmlns:p14="http://schemas.microsoft.com/office/powerpoint/2010/main" val="4269426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7E263-3C50-4371-97CF-064B4832DB87}"/>
              </a:ext>
            </a:extLst>
          </p:cNvPr>
          <p:cNvSpPr>
            <a:spLocks noGrp="1"/>
          </p:cNvSpPr>
          <p:nvPr>
            <p:ph type="title"/>
          </p:nvPr>
        </p:nvSpPr>
        <p:spPr/>
        <p:txBody>
          <a:bodyPr/>
          <a:lstStyle/>
          <a:p>
            <a:r>
              <a:rPr lang="en-US" dirty="0"/>
              <a:t>Workforce issues: Skill gaps (cont’d)</a:t>
            </a:r>
          </a:p>
        </p:txBody>
      </p:sp>
      <p:sp>
        <p:nvSpPr>
          <p:cNvPr id="3" name="Content Placeholder 2">
            <a:extLst>
              <a:ext uri="{FF2B5EF4-FFF2-40B4-BE49-F238E27FC236}">
                <a16:creationId xmlns:a16="http://schemas.microsoft.com/office/drawing/2014/main" id="{B411CD1D-B75F-4CAB-9915-C96EE52D9EF2}"/>
              </a:ext>
            </a:extLst>
          </p:cNvPr>
          <p:cNvSpPr>
            <a:spLocks noGrp="1"/>
          </p:cNvSpPr>
          <p:nvPr>
            <p:ph idx="1"/>
          </p:nvPr>
        </p:nvSpPr>
        <p:spPr/>
        <p:txBody>
          <a:bodyPr/>
          <a:lstStyle/>
          <a:p>
            <a:r>
              <a:rPr lang="en-US" dirty="0" err="1"/>
              <a:t>IIoT</a:t>
            </a:r>
            <a:r>
              <a:rPr lang="en-US" dirty="0"/>
              <a:t>: Hard skills</a:t>
            </a:r>
          </a:p>
          <a:p>
            <a:pPr lvl="1"/>
            <a:r>
              <a:rPr lang="en-US" dirty="0"/>
              <a:t>Big data analytics</a:t>
            </a:r>
          </a:p>
          <a:p>
            <a:pPr lvl="1"/>
            <a:r>
              <a:rPr lang="en-US" dirty="0"/>
              <a:t>Cybersecurity</a:t>
            </a:r>
          </a:p>
          <a:p>
            <a:pPr lvl="1"/>
            <a:r>
              <a:rPr lang="en-US" dirty="0"/>
              <a:t>Systems or process optimization</a:t>
            </a:r>
          </a:p>
          <a:p>
            <a:pPr lvl="1"/>
            <a:r>
              <a:rPr lang="en-US" dirty="0"/>
              <a:t>Software and programming</a:t>
            </a:r>
          </a:p>
          <a:p>
            <a:pPr lvl="1"/>
            <a:r>
              <a:rPr lang="en-US" dirty="0"/>
              <a:t>Hardware and electrical equipment operation and maintenance</a:t>
            </a:r>
          </a:p>
          <a:p>
            <a:endParaRPr lang="en-US" sz="1200" dirty="0"/>
          </a:p>
          <a:p>
            <a:r>
              <a:rPr lang="en-US" dirty="0" err="1"/>
              <a:t>IIoT</a:t>
            </a:r>
            <a:r>
              <a:rPr lang="en-US" dirty="0"/>
              <a:t>: Soft skills</a:t>
            </a:r>
          </a:p>
          <a:p>
            <a:pPr lvl="1"/>
            <a:r>
              <a:rPr lang="en-US" dirty="0"/>
              <a:t>Creativity, critical thinking, communication, problem-solving, adaptability, and pattern recognition skills</a:t>
            </a:r>
          </a:p>
          <a:p>
            <a:pPr lvl="1"/>
            <a:r>
              <a:rPr lang="en-US" dirty="0"/>
              <a:t>Organizational and interdisciplinary skills to create cross-functional teams</a:t>
            </a:r>
          </a:p>
        </p:txBody>
      </p:sp>
    </p:spTree>
    <p:extLst>
      <p:ext uri="{BB962C8B-B14F-4D97-AF65-F5344CB8AC3E}">
        <p14:creationId xmlns:p14="http://schemas.microsoft.com/office/powerpoint/2010/main" val="176533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B98B-A63E-4BD1-8BCB-1C1EE14071BC}"/>
              </a:ext>
            </a:extLst>
          </p:cNvPr>
          <p:cNvSpPr>
            <a:spLocks noGrp="1"/>
          </p:cNvSpPr>
          <p:nvPr>
            <p:ph type="title"/>
          </p:nvPr>
        </p:nvSpPr>
        <p:spPr/>
        <p:txBody>
          <a:bodyPr/>
          <a:lstStyle/>
          <a:p>
            <a:r>
              <a:rPr lang="en-US" dirty="0"/>
              <a:t>Workforce issues: Retention and Turnover</a:t>
            </a:r>
          </a:p>
        </p:txBody>
      </p:sp>
      <p:sp>
        <p:nvSpPr>
          <p:cNvPr id="3" name="Content Placeholder 2">
            <a:extLst>
              <a:ext uri="{FF2B5EF4-FFF2-40B4-BE49-F238E27FC236}">
                <a16:creationId xmlns:a16="http://schemas.microsoft.com/office/drawing/2014/main" id="{3A2674E1-544A-411D-BA06-1564E011903B}"/>
              </a:ext>
            </a:extLst>
          </p:cNvPr>
          <p:cNvSpPr>
            <a:spLocks noGrp="1"/>
          </p:cNvSpPr>
          <p:nvPr>
            <p:ph idx="1"/>
          </p:nvPr>
        </p:nvSpPr>
        <p:spPr/>
        <p:txBody>
          <a:bodyPr/>
          <a:lstStyle/>
          <a:p>
            <a:r>
              <a:rPr lang="en-US" dirty="0"/>
              <a:t>Skills and training not always the most important issue</a:t>
            </a:r>
          </a:p>
          <a:p>
            <a:endParaRPr lang="en-US" sz="1200" dirty="0"/>
          </a:p>
          <a:p>
            <a:r>
              <a:rPr lang="en-US" dirty="0"/>
              <a:t>Lack of career progression opportunities (public sector)</a:t>
            </a:r>
          </a:p>
          <a:p>
            <a:endParaRPr lang="en-US" sz="1200" dirty="0"/>
          </a:p>
          <a:p>
            <a:r>
              <a:rPr lang="en-US" dirty="0"/>
              <a:t>Federal Wage System (FWS): Automated systems</a:t>
            </a:r>
          </a:p>
          <a:p>
            <a:pPr lvl="1"/>
            <a:r>
              <a:rPr lang="en-US" dirty="0"/>
              <a:t>Lack of well-defined career paths </a:t>
            </a:r>
          </a:p>
          <a:p>
            <a:pPr lvl="1"/>
            <a:r>
              <a:rPr lang="en-US" dirty="0"/>
              <a:t>Robotics-trained operators often forced to transfer into different occupations to achieve promotion, pay increases</a:t>
            </a:r>
          </a:p>
          <a:p>
            <a:pPr lvl="1"/>
            <a:r>
              <a:rPr lang="en-US" dirty="0"/>
              <a:t>High attrition makes it difficult to maintain the experience levels needed to efficiently operate automated systems</a:t>
            </a:r>
          </a:p>
          <a:p>
            <a:endParaRPr lang="en-US" sz="1200" dirty="0"/>
          </a:p>
        </p:txBody>
      </p:sp>
    </p:spTree>
    <p:extLst>
      <p:ext uri="{BB962C8B-B14F-4D97-AF65-F5344CB8AC3E}">
        <p14:creationId xmlns:p14="http://schemas.microsoft.com/office/powerpoint/2010/main" val="2594242091"/>
      </p:ext>
    </p:extLst>
  </p:cSld>
  <p:clrMapOvr>
    <a:masterClrMapping/>
  </p:clrMapOvr>
</p:sld>
</file>

<file path=ppt/theme/theme1.xml><?xml version="1.0" encoding="utf-8"?>
<a:theme xmlns:a="http://schemas.openxmlformats.org/drawingml/2006/main" name="DAB Simple No Marking">
  <a:themeElements>
    <a:clrScheme name="">
      <a:dk1>
        <a:srgbClr val="4D4D4D"/>
      </a:dk1>
      <a:lt1>
        <a:srgbClr val="FFFFFF"/>
      </a:lt1>
      <a:dk2>
        <a:srgbClr val="4D4D4D"/>
      </a:dk2>
      <a:lt2>
        <a:srgbClr val="A1A1A1"/>
      </a:lt2>
      <a:accent1>
        <a:srgbClr val="8ECCF6"/>
      </a:accent1>
      <a:accent2>
        <a:srgbClr val="F0776A"/>
      </a:accent2>
      <a:accent3>
        <a:srgbClr val="FFFFFF"/>
      </a:accent3>
      <a:accent4>
        <a:srgbClr val="404040"/>
      </a:accent4>
      <a:accent5>
        <a:srgbClr val="C6E2FA"/>
      </a:accent5>
      <a:accent6>
        <a:srgbClr val="D96B5F"/>
      </a:accent6>
      <a:hlink>
        <a:srgbClr val="C6B396"/>
      </a:hlink>
      <a:folHlink>
        <a:srgbClr val="CBE5A9"/>
      </a:folHlink>
    </a:clrScheme>
    <a:fontScheme name="CNA_White_No Line">
      <a:majorFont>
        <a:latin typeface="Arial"/>
        <a:ea typeface="ＭＳ Ｐゴシック"/>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95000"/>
          </a:lnSpc>
          <a:spcBef>
            <a:spcPct val="50000"/>
          </a:spcBef>
          <a:spcAft>
            <a:spcPct val="0"/>
          </a:spcAft>
          <a:buClr>
            <a:schemeClr val="accent2"/>
          </a:buClr>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95000"/>
          </a:lnSpc>
          <a:spcBef>
            <a:spcPct val="50000"/>
          </a:spcBef>
          <a:spcAft>
            <a:spcPct val="0"/>
          </a:spcAft>
          <a:buClr>
            <a:schemeClr val="accent2"/>
          </a:buClr>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CNA_White_No 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NA_White_No Li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NA_White_No Li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NA_White_No Li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NA_White_No Li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NA_White_No Li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NA_White_No Li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NA_White_No Li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NA_White_No Li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NA_White_No Li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NA_White_No Li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NA_White_No Li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BR Simple Annotated Brief U 2020 Template" id="{45B3FA15-7A5B-420F-B986-762A05189920}" vid="{0CAE4088-893B-4FAF-9B48-7E89E6A9FFFD}"/>
    </a:ext>
  </a:extLst>
</a:theme>
</file>

<file path=ppt/theme/theme2.xml><?xml version="1.0" encoding="utf-8"?>
<a:theme xmlns:a="http://schemas.openxmlformats.org/drawingml/2006/main" name="2_DAB Simple Unclassified">
  <a:themeElements>
    <a:clrScheme name="">
      <a:dk1>
        <a:srgbClr val="4D4D4D"/>
      </a:dk1>
      <a:lt1>
        <a:srgbClr val="FFFFFF"/>
      </a:lt1>
      <a:dk2>
        <a:srgbClr val="4D4D4D"/>
      </a:dk2>
      <a:lt2>
        <a:srgbClr val="A1A1A1"/>
      </a:lt2>
      <a:accent1>
        <a:srgbClr val="8ECCF6"/>
      </a:accent1>
      <a:accent2>
        <a:srgbClr val="F0776A"/>
      </a:accent2>
      <a:accent3>
        <a:srgbClr val="FFFFFF"/>
      </a:accent3>
      <a:accent4>
        <a:srgbClr val="404040"/>
      </a:accent4>
      <a:accent5>
        <a:srgbClr val="C6E2FA"/>
      </a:accent5>
      <a:accent6>
        <a:srgbClr val="D96B5F"/>
      </a:accent6>
      <a:hlink>
        <a:srgbClr val="C6B396"/>
      </a:hlink>
      <a:folHlink>
        <a:srgbClr val="CBE5A9"/>
      </a:folHlink>
    </a:clrScheme>
    <a:fontScheme name="CNA_White_No Line">
      <a:majorFont>
        <a:latin typeface="Arial"/>
        <a:ea typeface="ＭＳ Ｐゴシック"/>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95000"/>
          </a:lnSpc>
          <a:spcBef>
            <a:spcPct val="50000"/>
          </a:spcBef>
          <a:spcAft>
            <a:spcPct val="0"/>
          </a:spcAft>
          <a:buClr>
            <a:schemeClr val="accent2"/>
          </a:buClr>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95000"/>
          </a:lnSpc>
          <a:spcBef>
            <a:spcPct val="50000"/>
          </a:spcBef>
          <a:spcAft>
            <a:spcPct val="0"/>
          </a:spcAft>
          <a:buClr>
            <a:schemeClr val="accent2"/>
          </a:buClr>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CNA_White_No 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NA_White_No Li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NA_White_No Li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NA_White_No Li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NA_White_No Li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NA_White_No Li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NA_White_No Li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NA_White_No Li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NA_White_No Li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NA_White_No Li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NA_White_No Li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NA_White_No Li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BR Simple Annotated Brief U 2020 Template" id="{45B3FA15-7A5B-420F-B986-762A05189920}" vid="{5F3818CB-652A-4166-8428-7F9CA2F2BBB4}"/>
    </a:ext>
  </a:extLst>
</a:theme>
</file>

<file path=ppt/theme/theme3.xml><?xml version="1.0" encoding="utf-8"?>
<a:theme xmlns:a="http://schemas.openxmlformats.org/drawingml/2006/main" name="3_DAB Simple CUI">
  <a:themeElements>
    <a:clrScheme name="">
      <a:dk1>
        <a:srgbClr val="4D4D4D"/>
      </a:dk1>
      <a:lt1>
        <a:srgbClr val="FFFFFF"/>
      </a:lt1>
      <a:dk2>
        <a:srgbClr val="4D4D4D"/>
      </a:dk2>
      <a:lt2>
        <a:srgbClr val="A1A1A1"/>
      </a:lt2>
      <a:accent1>
        <a:srgbClr val="8ECCF6"/>
      </a:accent1>
      <a:accent2>
        <a:srgbClr val="F0776A"/>
      </a:accent2>
      <a:accent3>
        <a:srgbClr val="FFFFFF"/>
      </a:accent3>
      <a:accent4>
        <a:srgbClr val="404040"/>
      </a:accent4>
      <a:accent5>
        <a:srgbClr val="C6E2FA"/>
      </a:accent5>
      <a:accent6>
        <a:srgbClr val="D96B5F"/>
      </a:accent6>
      <a:hlink>
        <a:srgbClr val="C6B396"/>
      </a:hlink>
      <a:folHlink>
        <a:srgbClr val="CBE5A9"/>
      </a:folHlink>
    </a:clrScheme>
    <a:fontScheme name="CNA_White_No Line">
      <a:majorFont>
        <a:latin typeface="Arial"/>
        <a:ea typeface="ＭＳ Ｐゴシック"/>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95000"/>
          </a:lnSpc>
          <a:spcBef>
            <a:spcPct val="50000"/>
          </a:spcBef>
          <a:spcAft>
            <a:spcPct val="0"/>
          </a:spcAft>
          <a:buClr>
            <a:schemeClr val="accent2"/>
          </a:buClr>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95000"/>
          </a:lnSpc>
          <a:spcBef>
            <a:spcPct val="50000"/>
          </a:spcBef>
          <a:spcAft>
            <a:spcPct val="0"/>
          </a:spcAft>
          <a:buClr>
            <a:schemeClr val="accent2"/>
          </a:buClr>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CNA_White_No 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NA_White_No Li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NA_White_No Li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NA_White_No Li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NA_White_No Li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NA_White_No Li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NA_White_No Li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NA_White_No Li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NA_White_No Li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NA_White_No Li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NA_White_No Li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NA_White_No Li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BR Simple Annotated Brief U 2020 Template" id="{45B3FA15-7A5B-420F-B986-762A05189920}" vid="{DA6901EC-DC89-4F5A-97BB-31B05E169D63}"/>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NA">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DBR Simple Annotated Brief U 2021 Template</Template>
  <TotalTime>3798</TotalTime>
  <Words>2452</Words>
  <Application>Microsoft Office PowerPoint</Application>
  <PresentationFormat>Letter Paper (8.5x11 in)</PresentationFormat>
  <Paragraphs>272</Paragraphs>
  <Slides>20</Slides>
  <Notes>8</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20</vt:i4>
      </vt:variant>
    </vt:vector>
  </HeadingPairs>
  <TitlesOfParts>
    <vt:vector size="34" baseType="lpstr">
      <vt:lpstr>Arial</vt:lpstr>
      <vt:lpstr>Calibri</vt:lpstr>
      <vt:lpstr>CIDFont+F3</vt:lpstr>
      <vt:lpstr>Courier New</vt:lpstr>
      <vt:lpstr>Segoe UI</vt:lpstr>
      <vt:lpstr>Segoe UI Semibold</vt:lpstr>
      <vt:lpstr>Segoe UI Semilight</vt:lpstr>
      <vt:lpstr>Tahoma</vt:lpstr>
      <vt:lpstr>Times</vt:lpstr>
      <vt:lpstr>Times New Roman</vt:lpstr>
      <vt:lpstr>Wingdings</vt:lpstr>
      <vt:lpstr>DAB Simple No Marking</vt:lpstr>
      <vt:lpstr>2_DAB Simple Unclassified</vt:lpstr>
      <vt:lpstr>3_DAB Simple CUI</vt:lpstr>
      <vt:lpstr>Current State of the Workforce  and Investing to Ensure  the Future Workforce is Ready</vt:lpstr>
      <vt:lpstr>CNA study background</vt:lpstr>
      <vt:lpstr>Applications</vt:lpstr>
      <vt:lpstr>Robotics: Ship maintenance applications</vt:lpstr>
      <vt:lpstr>Robotics: Aircraft maintenance applications</vt:lpstr>
      <vt:lpstr>IIoT: Predictive maintenance</vt:lpstr>
      <vt:lpstr>Workforce issues: Skill gaps</vt:lpstr>
      <vt:lpstr>Workforce issues: Skill gaps (cont’d)</vt:lpstr>
      <vt:lpstr>Workforce issues: Retention and Turnover</vt:lpstr>
      <vt:lpstr>Workforce issues: Retention and Turnover (cont’d)</vt:lpstr>
      <vt:lpstr>Workforce issues: Retention and Turnover (cont’d)</vt:lpstr>
      <vt:lpstr>Workforce management: Training</vt:lpstr>
      <vt:lpstr>Workforce management: Career paths</vt:lpstr>
      <vt:lpstr>Workforce management: Career paths (cont’d)</vt:lpstr>
      <vt:lpstr>Alternative personnel systems</vt:lpstr>
      <vt:lpstr>PowerPoint Presentation</vt:lpstr>
      <vt:lpstr>Robotics applications: Welding</vt:lpstr>
      <vt:lpstr>Robotics applications: Painting</vt:lpstr>
      <vt:lpstr>Robotics applications: Warehousing and logistics</vt:lpstr>
      <vt:lpstr>Industrial Internet of Things (IIoT)</vt:lpstr>
    </vt:vector>
  </TitlesOfParts>
  <Company>CNA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State of the Workforce  and Investing to Ensure  the Future Workforce is Ready</dc:title>
  <dc:creator>Geraghty, Thomas</dc:creator>
  <cp:lastModifiedBy>Langlais, Raymond R.</cp:lastModifiedBy>
  <cp:revision>45</cp:revision>
  <cp:lastPrinted>2012-03-21T12:09:14Z</cp:lastPrinted>
  <dcterms:created xsi:type="dcterms:W3CDTF">2022-01-20T19:15:02Z</dcterms:created>
  <dcterms:modified xsi:type="dcterms:W3CDTF">2022-01-24T18:25:04Z</dcterms:modified>
</cp:coreProperties>
</file>