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4"/>
    <p:sldMasterId id="2147483725" r:id="rId5"/>
  </p:sldMasterIdLst>
  <p:notesMasterIdLst>
    <p:notesMasterId r:id="rId26"/>
  </p:notesMasterIdLst>
  <p:handoutMasterIdLst>
    <p:handoutMasterId r:id="rId27"/>
  </p:handoutMasterIdLst>
  <p:sldIdLst>
    <p:sldId id="309" r:id="rId6"/>
    <p:sldId id="329" r:id="rId7"/>
    <p:sldId id="319" r:id="rId8"/>
    <p:sldId id="379" r:id="rId9"/>
    <p:sldId id="380" r:id="rId10"/>
    <p:sldId id="330" r:id="rId11"/>
    <p:sldId id="346" r:id="rId12"/>
    <p:sldId id="351" r:id="rId13"/>
    <p:sldId id="352" r:id="rId14"/>
    <p:sldId id="354" r:id="rId15"/>
    <p:sldId id="356" r:id="rId16"/>
    <p:sldId id="362" r:id="rId17"/>
    <p:sldId id="365" r:id="rId18"/>
    <p:sldId id="358" r:id="rId19"/>
    <p:sldId id="357" r:id="rId20"/>
    <p:sldId id="360" r:id="rId21"/>
    <p:sldId id="359" r:id="rId22"/>
    <p:sldId id="372" r:id="rId23"/>
    <p:sldId id="381" r:id="rId24"/>
    <p:sldId id="26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p Front" id="{998EB373-D417-9143-BA72-05A286BF653A}">
          <p14:sldIdLst>
            <p14:sldId id="309"/>
          </p14:sldIdLst>
        </p14:section>
        <p14:section name="Content" id="{3D76792C-2051-874D-A71F-4A2F22BA3E67}">
          <p14:sldIdLst>
            <p14:sldId id="329"/>
            <p14:sldId id="319"/>
            <p14:sldId id="379"/>
            <p14:sldId id="380"/>
            <p14:sldId id="330"/>
            <p14:sldId id="346"/>
            <p14:sldId id="351"/>
            <p14:sldId id="352"/>
            <p14:sldId id="354"/>
            <p14:sldId id="356"/>
            <p14:sldId id="362"/>
            <p14:sldId id="365"/>
            <p14:sldId id="358"/>
            <p14:sldId id="357"/>
            <p14:sldId id="360"/>
            <p14:sldId id="359"/>
            <p14:sldId id="372"/>
            <p14:sldId id="381"/>
          </p14:sldIdLst>
        </p14:section>
        <p14:section name="End Card" id="{313039D7-E439-1749-BAAA-41F2D0EE7B23}">
          <p14:sldIdLst>
            <p14:sldId id="2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88" userDrawn="1">
          <p15:clr>
            <a:srgbClr val="A4A3A4"/>
          </p15:clr>
        </p15:guide>
        <p15:guide id="2" pos="432" userDrawn="1">
          <p15:clr>
            <a:srgbClr val="A4A3A4"/>
          </p15:clr>
        </p15:guide>
        <p15:guide id="3" pos="724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5544" userDrawn="1">
          <p15:clr>
            <a:srgbClr val="A4A3A4"/>
          </p15:clr>
        </p15:guide>
        <p15:guide id="7" pos="2136" userDrawn="1">
          <p15:clr>
            <a:srgbClr val="A4A3A4"/>
          </p15:clr>
        </p15:guide>
        <p15:guide id="8" pos="1248" userDrawn="1">
          <p15:clr>
            <a:srgbClr val="A4A3A4"/>
          </p15:clr>
        </p15:guide>
        <p15:guide id="9" pos="3000" userDrawn="1">
          <p15:clr>
            <a:srgbClr val="A4A3A4"/>
          </p15:clr>
        </p15:guide>
        <p15:guide id="10" pos="4704" userDrawn="1">
          <p15:clr>
            <a:srgbClr val="A4A3A4"/>
          </p15:clr>
        </p15:guide>
        <p15:guide id="11" pos="64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4A9F"/>
    <a:srgbClr val="EE3D23"/>
    <a:srgbClr val="000000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581233-31A9-4A1B-B165-245564098C0A}" v="5" dt="2021-08-03T17:00:26.217"/>
    <p1510:client id="{A5CFC4C1-307E-49FA-A2EB-F33AB6B8BCEC}" v="6" dt="2021-08-03T17:26:48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6" autoAdjust="0"/>
    <p:restoredTop sz="73590" autoAdjust="0"/>
  </p:normalViewPr>
  <p:slideViewPr>
    <p:cSldViewPr snapToGrid="0" snapToObjects="1">
      <p:cViewPr varScale="1">
        <p:scale>
          <a:sx n="45" d="100"/>
          <a:sy n="45" d="100"/>
        </p:scale>
        <p:origin x="1584" y="42"/>
      </p:cViewPr>
      <p:guideLst>
        <p:guide orient="horz" pos="3888"/>
        <p:guide pos="432"/>
        <p:guide pos="7248"/>
        <p:guide orient="horz" pos="432"/>
        <p:guide pos="3840"/>
        <p:guide pos="5544"/>
        <p:guide pos="2136"/>
        <p:guide pos="1248"/>
        <p:guide pos="3000"/>
        <p:guide pos="4704"/>
        <p:guide pos="640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2" d="100"/>
          <a:sy n="82" d="100"/>
        </p:scale>
        <p:origin x="3992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ABE, STEVEN N CTR USAF AFMC AFLCMC/RO" userId="S::steven.mccabe.2.ctr@us.af.mil::d0ff35a6-cbb2-4775-9f35-8749ae4e22b1" providerId="AD" clId="Web-{4E581233-31A9-4A1B-B165-245564098C0A}"/>
    <pc:docChg chg="modSld">
      <pc:chgData name="MCCABE, STEVEN N CTR USAF AFMC AFLCMC/RO" userId="S::steven.mccabe.2.ctr@us.af.mil::d0ff35a6-cbb2-4775-9f35-8749ae4e22b1" providerId="AD" clId="Web-{4E581233-31A9-4A1B-B165-245564098C0A}" dt="2021-08-03T17:00:26.217" v="4" actId="1076"/>
      <pc:docMkLst>
        <pc:docMk/>
      </pc:docMkLst>
      <pc:sldChg chg="addSp delSp modSp">
        <pc:chgData name="MCCABE, STEVEN N CTR USAF AFMC AFLCMC/RO" userId="S::steven.mccabe.2.ctr@us.af.mil::d0ff35a6-cbb2-4775-9f35-8749ae4e22b1" providerId="AD" clId="Web-{4E581233-31A9-4A1B-B165-245564098C0A}" dt="2021-08-03T17:00:26.217" v="4" actId="1076"/>
        <pc:sldMkLst>
          <pc:docMk/>
          <pc:sldMk cId="3828125243" sldId="331"/>
        </pc:sldMkLst>
        <pc:picChg chg="add mod">
          <ac:chgData name="MCCABE, STEVEN N CTR USAF AFMC AFLCMC/RO" userId="S::steven.mccabe.2.ctr@us.af.mil::d0ff35a6-cbb2-4775-9f35-8749ae4e22b1" providerId="AD" clId="Web-{4E581233-31A9-4A1B-B165-245564098C0A}" dt="2021-08-03T17:00:26.217" v="4" actId="1076"/>
          <ac:picMkLst>
            <pc:docMk/>
            <pc:sldMk cId="3828125243" sldId="331"/>
            <ac:picMk id="3" creationId="{9F00921A-62EA-43E8-A95F-5743F12F5EE0}"/>
          </ac:picMkLst>
        </pc:picChg>
        <pc:picChg chg="del">
          <ac:chgData name="MCCABE, STEVEN N CTR USAF AFMC AFLCMC/RO" userId="S::steven.mccabe.2.ctr@us.af.mil::d0ff35a6-cbb2-4775-9f35-8749ae4e22b1" providerId="AD" clId="Web-{4E581233-31A9-4A1B-B165-245564098C0A}" dt="2021-08-03T17:00:23.717" v="3"/>
          <ac:picMkLst>
            <pc:docMk/>
            <pc:sldMk cId="3828125243" sldId="331"/>
            <ac:picMk id="24" creationId="{00000000-0000-0000-0000-000000000000}"/>
          </ac:picMkLst>
        </pc:picChg>
      </pc:sldChg>
    </pc:docChg>
  </pc:docChgLst>
  <pc:docChgLst>
    <pc:chgData name="MCCABE, STEVEN N CTR USAF AFMC AFLCMC/RO" userId="S::steven.mccabe.2.ctr@us.af.mil::d0ff35a6-cbb2-4775-9f35-8749ae4e22b1" providerId="AD" clId="Web-{A5CFC4C1-307E-49FA-A2EB-F33AB6B8BCEC}"/>
    <pc:docChg chg="modSld">
      <pc:chgData name="MCCABE, STEVEN N CTR USAF AFMC AFLCMC/RO" userId="S::steven.mccabe.2.ctr@us.af.mil::d0ff35a6-cbb2-4775-9f35-8749ae4e22b1" providerId="AD" clId="Web-{A5CFC4C1-307E-49FA-A2EB-F33AB6B8BCEC}" dt="2021-08-03T17:26:48.161" v="2" actId="20577"/>
      <pc:docMkLst>
        <pc:docMk/>
      </pc:docMkLst>
      <pc:sldChg chg="modSp">
        <pc:chgData name="MCCABE, STEVEN N CTR USAF AFMC AFLCMC/RO" userId="S::steven.mccabe.2.ctr@us.af.mil::d0ff35a6-cbb2-4775-9f35-8749ae4e22b1" providerId="AD" clId="Web-{A5CFC4C1-307E-49FA-A2EB-F33AB6B8BCEC}" dt="2021-08-03T17:26:48.161" v="2" actId="20577"/>
        <pc:sldMkLst>
          <pc:docMk/>
          <pc:sldMk cId="2024068378" sldId="319"/>
        </pc:sldMkLst>
        <pc:spChg chg="mod">
          <ac:chgData name="MCCABE, STEVEN N CTR USAF AFMC AFLCMC/RO" userId="S::steven.mccabe.2.ctr@us.af.mil::d0ff35a6-cbb2-4775-9f35-8749ae4e22b1" providerId="AD" clId="Web-{A5CFC4C1-307E-49FA-A2EB-F33AB6B8BCEC}" dt="2021-08-03T17:26:48.161" v="2" actId="20577"/>
          <ac:spMkLst>
            <pc:docMk/>
            <pc:sldMk cId="2024068378" sldId="319"/>
            <ac:spMk id="1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15547C2-0EEF-964C-A006-4E40B63402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34A161-1224-A548-810F-C3A24A3328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BA2DA-7473-034E-8382-9C9216764E03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221B6-F3FC-0B4A-B783-F17C6DD82D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001906-A14B-3143-BB21-DB9C5296A3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A0A09-48A1-5B40-B1F2-DBC72E78DE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67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51212-4F71-0346-99A6-DB7121660BE6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E9797-8C94-FB49-8420-525B4B313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2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9797-8C94-FB49-8420-525B4B313E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384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-The DAF AM Eco-system includes key leaders from AFRL, AFLCMC, and AFSC for a team approach to developing and adopting AM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It is critical to include partners from academy and industry to gain a competitive advantage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We focus teams on their strengths with AFRL taking command of lower TRL/MRL projects to mature the technology's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 The RSO focus on scaling and developing value in additive manufacturing process with higher readiness levels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-Proven repeatable process that constantly evaluates the state of DAF Needs, Processes and Materials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9797-8C94-FB49-8420-525B4B313E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47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E9797-8C94-FB49-8420-525B4B313E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Card – Put this slide at the end of presentations.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8E9797-8C94-FB49-8420-525B4B313E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261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B4DD1D-E9E4-9848-8628-F5C2C95B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1" y="681994"/>
            <a:ext cx="844113" cy="369562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A2B74C5-E312-664A-B6D2-DBAB076D5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095" y="3429000"/>
            <a:ext cx="6426881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50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83F2FA-083D-AF4C-9CC9-7CD23AA77E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095" y="5680639"/>
            <a:ext cx="5475905" cy="391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First </a:t>
            </a:r>
            <a:r>
              <a:rPr lang="en-US" dirty="0" err="1"/>
              <a:t>Lastname</a:t>
            </a:r>
            <a:r>
              <a:rPr lang="en-US" dirty="0"/>
              <a:t>, Position Title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0095" y="5324145"/>
            <a:ext cx="38795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Sustainment Office  |  Updated 00.00.00</a:t>
            </a:r>
          </a:p>
        </p:txBody>
      </p:sp>
    </p:spTree>
    <p:extLst>
      <p:ext uri="{BB962C8B-B14F-4D97-AF65-F5344CB8AC3E}">
        <p14:creationId xmlns:p14="http://schemas.microsoft.com/office/powerpoint/2010/main" val="3467693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97D9C34-0192-AD44-8BB9-00F1487060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8796" y="3189621"/>
            <a:ext cx="2724771" cy="7605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8B00C2-F9CD-C342-85A3-32630A4454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8796" y="3958528"/>
            <a:ext cx="2724772" cy="146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Body copy goes here.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63606E-BD95-5246-9E0C-2389AA41A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6BDA9056-4E26-D542-A394-A4A4DE74AA4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3611" y="3181235"/>
            <a:ext cx="2724771" cy="7605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4C2B1EB9-9034-E443-A482-F4056655D0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3611" y="3950142"/>
            <a:ext cx="2724772" cy="146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Body copy goes here.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3322BA6-EB0A-2F40-9350-E413998C72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8424" y="3172849"/>
            <a:ext cx="2724771" cy="7605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D1421A2-C198-9044-8CA1-9FC142194B6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48424" y="3941756"/>
            <a:ext cx="2724772" cy="1463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30000"/>
              </a:lnSpc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Body copy goes here.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1586CF-212E-8247-8412-44872D23A12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18796" y="1439456"/>
            <a:ext cx="1414463" cy="1407811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INSERT ICON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1E1B3860-907D-F441-9064-43A152D557A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733611" y="1439456"/>
            <a:ext cx="1414463" cy="140781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INSERT ICON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EEB8F44D-62A3-6F4E-8E2B-BEE46A02497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8048424" y="1448431"/>
            <a:ext cx="1414463" cy="139883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INSERT ICON HERE</a:t>
            </a:r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55303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n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663606E-BD95-5246-9E0C-2389AA41A1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189BD1F-F095-ED43-943F-CAD0A7C3D14C}"/>
              </a:ext>
            </a:extLst>
          </p:cNvPr>
          <p:cNvGrpSpPr/>
          <p:nvPr userDrawn="1"/>
        </p:nvGrpSpPr>
        <p:grpSpPr>
          <a:xfrm>
            <a:off x="1418796" y="1435797"/>
            <a:ext cx="9354408" cy="3986407"/>
            <a:chOff x="1674757" y="1434230"/>
            <a:chExt cx="9354408" cy="398640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E059CE2-7717-3D43-A211-38E62AB8186C}"/>
                </a:ext>
              </a:extLst>
            </p:cNvPr>
            <p:cNvSpPr txBox="1"/>
            <p:nvPr userDrawn="1"/>
          </p:nvSpPr>
          <p:spPr>
            <a:xfrm>
              <a:off x="1674757" y="3288620"/>
              <a:ext cx="2527724" cy="17593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i="0" spc="1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IDENTIFY</a:t>
              </a:r>
              <a:endParaRPr lang="en-US" sz="2000" b="1" i="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Identify, assess and develop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mature, new and emerging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technologies from across the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public and private sectors.</a:t>
              </a:r>
            </a:p>
            <a:p>
              <a:pPr>
                <a:lnSpc>
                  <a:spcPct val="130000"/>
                </a:lnSpc>
              </a:pPr>
              <a:endPara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520352-DA46-EE44-9927-75BB35C5D397}"/>
                </a:ext>
              </a:extLst>
            </p:cNvPr>
            <p:cNvSpPr txBox="1"/>
            <p:nvPr userDrawn="1"/>
          </p:nvSpPr>
          <p:spPr>
            <a:xfrm>
              <a:off x="4989575" y="3285487"/>
              <a:ext cx="2479963" cy="153907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i="0" spc="1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APPLY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Prototype, validate and verify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utility of a solution in an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Air Force environment.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2C22001-8647-F44C-9ED9-6549BEA2D973}"/>
                </a:ext>
              </a:extLst>
            </p:cNvPr>
            <p:cNvSpPr txBox="1"/>
            <p:nvPr userDrawn="1"/>
          </p:nvSpPr>
          <p:spPr>
            <a:xfrm>
              <a:off x="8304392" y="3285487"/>
              <a:ext cx="2724773" cy="213515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spcAft>
                  <a:spcPts val="1200"/>
                </a:spcAft>
              </a:pPr>
              <a:r>
                <a:rPr lang="en-US" sz="2000" b="1" i="0" spc="100" dirty="0">
                  <a:solidFill>
                    <a:schemeClr val="tx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SCALE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 technology or processes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 the Air Force enterprise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that successfully demonstrate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ability to decrease cost and/</a:t>
              </a:r>
            </a:p>
            <a:p>
              <a:pPr>
                <a:lnSpc>
                  <a:spcPct val="130000"/>
                </a:lnSpc>
              </a:pPr>
              <a:r>
                <a:rPr lang="en-US" sz="1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 increase readiness.</a:t>
              </a: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D307593-7B67-8F4D-8466-E8ECF79A4D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4392" y="1434231"/>
              <a:ext cx="1414477" cy="1414477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C7AC94A-C51E-B34B-9A78-8E0E1140D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9575" y="1434230"/>
              <a:ext cx="1414477" cy="141447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909B54-807A-1246-964F-55D6D3AD1B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74757" y="1434230"/>
              <a:ext cx="1414477" cy="1414477"/>
            </a:xfrm>
            <a:prstGeom prst="rect">
              <a:avLst/>
            </a:prstGeom>
          </p:spPr>
        </p:pic>
      </p:grpSp>
      <p:sp>
        <p:nvSpPr>
          <p:cNvPr id="11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836796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-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A8AA218B-F445-D444-9746-51B9C2F974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699" y="1283643"/>
            <a:ext cx="1506438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AFLCMC/ </a:t>
            </a:r>
            <a:br>
              <a:rPr lang="en-US" dirty="0"/>
            </a:br>
            <a:r>
              <a:rPr lang="en-US" dirty="0"/>
              <a:t>RO PEO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D945BBE-7367-7349-A4DB-D06D2E15F4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586" y="4018982"/>
            <a:ext cx="1506438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 i="0" spc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BOARD OF DIRECTORS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203354FC-319A-0340-A22E-917A8D5DDD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587" y="4740640"/>
            <a:ext cx="1345638" cy="29583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(BOD)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61D86B56-6835-4A4A-B656-7E4E654FA5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19529" y="2536530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38" name="Text Placeholder 36">
            <a:extLst>
              <a:ext uri="{FF2B5EF4-FFF2-40B4-BE49-F238E27FC236}">
                <a16:creationId xmlns:a16="http://schemas.microsoft.com/office/drawing/2014/main" id="{2510C747-FA4D-7545-B0DC-C558641E5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410906" y="3053477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B56BBED-AB57-1845-9261-69ED9C89D1D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47833" y="2536530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2" name="Text Placeholder 36">
            <a:extLst>
              <a:ext uri="{FF2B5EF4-FFF2-40B4-BE49-F238E27FC236}">
                <a16:creationId xmlns:a16="http://schemas.microsoft.com/office/drawing/2014/main" id="{E5A0382B-DFB9-0249-9A11-A9CEF6CC51E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9210" y="3053477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44" name="Text Placeholder 36">
            <a:extLst>
              <a:ext uri="{FF2B5EF4-FFF2-40B4-BE49-F238E27FC236}">
                <a16:creationId xmlns:a16="http://schemas.microsoft.com/office/drawing/2014/main" id="{F1738192-A7DE-B449-B72B-6410288A08C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5380" y="2528701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5" name="Text Placeholder 36">
            <a:extLst>
              <a:ext uri="{FF2B5EF4-FFF2-40B4-BE49-F238E27FC236}">
                <a16:creationId xmlns:a16="http://schemas.microsoft.com/office/drawing/2014/main" id="{F709C489-AB96-B24F-B168-1776204EC4D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76757" y="3045648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47" name="Text Placeholder 36">
            <a:extLst>
              <a:ext uri="{FF2B5EF4-FFF2-40B4-BE49-F238E27FC236}">
                <a16:creationId xmlns:a16="http://schemas.microsoft.com/office/drawing/2014/main" id="{C5C82F21-870B-2A46-9339-B623B06E6E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19551" y="2536530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48" name="Text Placeholder 36">
            <a:extLst>
              <a:ext uri="{FF2B5EF4-FFF2-40B4-BE49-F238E27FC236}">
                <a16:creationId xmlns:a16="http://schemas.microsoft.com/office/drawing/2014/main" id="{E5139C75-0814-D34B-8398-D40601F340E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210928" y="3053477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50" name="Text Placeholder 36">
            <a:extLst>
              <a:ext uri="{FF2B5EF4-FFF2-40B4-BE49-F238E27FC236}">
                <a16:creationId xmlns:a16="http://schemas.microsoft.com/office/drawing/2014/main" id="{14C44B27-D6A5-0143-804F-82815AA8FB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162345" y="2542989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51" name="Text Placeholder 36">
            <a:extLst>
              <a:ext uri="{FF2B5EF4-FFF2-40B4-BE49-F238E27FC236}">
                <a16:creationId xmlns:a16="http://schemas.microsoft.com/office/drawing/2014/main" id="{AA0C162D-CEBE-724D-A204-4C0C0CD653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153722" y="3059936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A2C08A5D-60F7-9E4E-BB5C-496B91C42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B767CD-6025-8342-9223-8ABA63A4E045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2413426" y="785962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8459D47F-A2C1-A548-BBA4-1B731777AE0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4350188" y="785962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E9ED75DE-93DE-6346-BB96-E70AFA1F78F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286950" y="778818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319736D9-D401-9944-83C0-2930260380B7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223712" y="769381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54" name="Picture Placeholder 2">
            <a:extLst>
              <a:ext uri="{FF2B5EF4-FFF2-40B4-BE49-F238E27FC236}">
                <a16:creationId xmlns:a16="http://schemas.microsoft.com/office/drawing/2014/main" id="{16A2D9DA-E3A0-8440-BDCC-695A07EA735E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0160474" y="785962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68" name="Text Placeholder 36">
            <a:extLst>
              <a:ext uri="{FF2B5EF4-FFF2-40B4-BE49-F238E27FC236}">
                <a16:creationId xmlns:a16="http://schemas.microsoft.com/office/drawing/2014/main" id="{9C0D4BB5-BE6F-4644-AB0B-B70AC426DCA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408279" y="5460122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69" name="Text Placeholder 36">
            <a:extLst>
              <a:ext uri="{FF2B5EF4-FFF2-40B4-BE49-F238E27FC236}">
                <a16:creationId xmlns:a16="http://schemas.microsoft.com/office/drawing/2014/main" id="{13595879-52E1-6D43-8056-E4F8918144F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399656" y="5977069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70" name="Text Placeholder 36">
            <a:extLst>
              <a:ext uri="{FF2B5EF4-FFF2-40B4-BE49-F238E27FC236}">
                <a16:creationId xmlns:a16="http://schemas.microsoft.com/office/drawing/2014/main" id="{5F8B4911-9FF8-A04B-B490-FD3F560E195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336583" y="5460122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71" name="Text Placeholder 36">
            <a:extLst>
              <a:ext uri="{FF2B5EF4-FFF2-40B4-BE49-F238E27FC236}">
                <a16:creationId xmlns:a16="http://schemas.microsoft.com/office/drawing/2014/main" id="{73FF8B8D-0525-6F43-8BE1-655D88D0566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7960" y="5977069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72" name="Text Placeholder 36">
            <a:extLst>
              <a:ext uri="{FF2B5EF4-FFF2-40B4-BE49-F238E27FC236}">
                <a16:creationId xmlns:a16="http://schemas.microsoft.com/office/drawing/2014/main" id="{43060321-B63A-F24D-8C1E-F7B9AE0BCAF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274130" y="5452293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73" name="Text Placeholder 36">
            <a:extLst>
              <a:ext uri="{FF2B5EF4-FFF2-40B4-BE49-F238E27FC236}">
                <a16:creationId xmlns:a16="http://schemas.microsoft.com/office/drawing/2014/main" id="{97E550E5-78B8-6942-A806-5F1CB3734BE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5507" y="5969240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74" name="Text Placeholder 36">
            <a:extLst>
              <a:ext uri="{FF2B5EF4-FFF2-40B4-BE49-F238E27FC236}">
                <a16:creationId xmlns:a16="http://schemas.microsoft.com/office/drawing/2014/main" id="{D6A50188-30F1-D046-A22D-D123EF9CCF5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08301" y="5460122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75" name="Text Placeholder 36">
            <a:extLst>
              <a:ext uri="{FF2B5EF4-FFF2-40B4-BE49-F238E27FC236}">
                <a16:creationId xmlns:a16="http://schemas.microsoft.com/office/drawing/2014/main" id="{451D0BD5-C2FA-BC41-8037-96D2255A1055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8199678" y="5977069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76" name="Text Placeholder 36">
            <a:extLst>
              <a:ext uri="{FF2B5EF4-FFF2-40B4-BE49-F238E27FC236}">
                <a16:creationId xmlns:a16="http://schemas.microsoft.com/office/drawing/2014/main" id="{2A26CE9F-D3B2-F041-9167-BC804BB7C1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151095" y="5466581"/>
            <a:ext cx="1345637" cy="4475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dirty="0"/>
              <a:t>FIRSTNAME LASTNAME</a:t>
            </a:r>
          </a:p>
        </p:txBody>
      </p:sp>
      <p:sp>
        <p:nvSpPr>
          <p:cNvPr id="77" name="Text Placeholder 36">
            <a:extLst>
              <a:ext uri="{FF2B5EF4-FFF2-40B4-BE49-F238E27FC236}">
                <a16:creationId xmlns:a16="http://schemas.microsoft.com/office/drawing/2014/main" id="{84498083-B395-9341-A1D9-511A24CBD67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142472" y="5983528"/>
            <a:ext cx="1345637" cy="34215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000" b="1" i="0">
                <a:latin typeface="Rift Demi" pitchFamily="2" charset="0"/>
              </a:defRPr>
            </a:lvl2pPr>
            <a:lvl3pPr marL="914400" indent="0">
              <a:buNone/>
              <a:defRPr sz="1000" b="1" i="0">
                <a:latin typeface="Rift Demi" pitchFamily="2" charset="0"/>
              </a:defRPr>
            </a:lvl3pPr>
          </a:lstStyle>
          <a:p>
            <a:pPr lvl="0"/>
            <a:r>
              <a:rPr lang="en-US" sz="900" b="0" i="0" dirty="0">
                <a:latin typeface="Arial" panose="020B0604020202020204" pitchFamily="34" charset="0"/>
                <a:cs typeface="Arial" panose="020B0604020202020204" pitchFamily="34" charset="0"/>
              </a:rPr>
              <a:t>Job Title Goes Here.</a:t>
            </a:r>
            <a:endParaRPr lang="en-US" dirty="0"/>
          </a:p>
        </p:txBody>
      </p:sp>
      <p:sp>
        <p:nvSpPr>
          <p:cNvPr id="78" name="Picture Placeholder 2">
            <a:extLst>
              <a:ext uri="{FF2B5EF4-FFF2-40B4-BE49-F238E27FC236}">
                <a16:creationId xmlns:a16="http://schemas.microsoft.com/office/drawing/2014/main" id="{744BD8AF-6D67-704C-AD72-02DFB1B6DA81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402176" y="3709554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79" name="Picture Placeholder 2">
            <a:extLst>
              <a:ext uri="{FF2B5EF4-FFF2-40B4-BE49-F238E27FC236}">
                <a16:creationId xmlns:a16="http://schemas.microsoft.com/office/drawing/2014/main" id="{73D74A88-DDD6-1A42-9BD6-B5C3B284F4BD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4338938" y="3709554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2C4546ED-CDDC-0943-919D-ECD2EF6FACEF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6275700" y="3702410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F80588A0-34AB-F346-A940-83D435360772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8212462" y="3692973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948D2D76-1553-0E41-87D2-D704DDD92BFD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10149224" y="3709554"/>
            <a:ext cx="1354367" cy="1695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HEADSHOT</a:t>
            </a:r>
          </a:p>
        </p:txBody>
      </p:sp>
      <p:sp>
        <p:nvSpPr>
          <p:cNvPr id="39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34FAD44-A5F2-F745-8345-9E6268431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2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SO Leadership Team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6EDC8-DAA9-9842-B4F2-4CB2761A0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24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34FAD44-A5F2-F745-8345-9E6268431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47229" y="3511892"/>
            <a:ext cx="1627773" cy="200575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75419" y="3511892"/>
            <a:ext cx="1627773" cy="200575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162659" y="3511892"/>
            <a:ext cx="1627773" cy="200575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088409" y="3511892"/>
            <a:ext cx="1627773" cy="20057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019039" y="3511892"/>
            <a:ext cx="1627773" cy="19996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088409" y="554851"/>
            <a:ext cx="1627773" cy="19996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049389" y="554851"/>
            <a:ext cx="1627773" cy="19996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989761" y="554851"/>
            <a:ext cx="1627773" cy="1999661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A6AAED8-72B9-3A41-9AF6-BE3195967C40}"/>
              </a:ext>
            </a:extLst>
          </p:cNvPr>
          <p:cNvSpPr/>
          <p:nvPr userDrawn="1"/>
        </p:nvSpPr>
        <p:spPr>
          <a:xfrm>
            <a:off x="2069522" y="2578328"/>
            <a:ext cx="178045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LT GEN SHAUN Q. MORRIS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Program Executive</a:t>
            </a:r>
            <a:r>
              <a:rPr lang="en-US" sz="700" spc="10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Officer</a:t>
            </a:r>
            <a:endParaRPr lang="en-US" sz="700" spc="1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226E51B-91DC-F141-8A13-4B3D6C0D5B19}"/>
              </a:ext>
            </a:extLst>
          </p:cNvPr>
          <p:cNvSpPr/>
          <p:nvPr userDrawn="1"/>
        </p:nvSpPr>
        <p:spPr>
          <a:xfrm>
            <a:off x="2069522" y="5504206"/>
            <a:ext cx="157923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MS. LILY ARCUSA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 Technology Officer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EEE169-C5AE-BC41-AA48-931D5E57A0D9}"/>
              </a:ext>
            </a:extLst>
          </p:cNvPr>
          <p:cNvSpPr/>
          <p:nvPr userDrawn="1"/>
        </p:nvSpPr>
        <p:spPr>
          <a:xfrm>
            <a:off x="5942836" y="5504206"/>
            <a:ext cx="1579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MS. KIMBERLY ATKINSON</a:t>
            </a:r>
          </a:p>
          <a:p>
            <a:pPr lvl="0"/>
            <a:r>
              <a:rPr lang="en-US" sz="6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 Contracting Officer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A6AAED8-72B9-3A41-9AF6-BE3195967C40}"/>
              </a:ext>
            </a:extLst>
          </p:cNvPr>
          <p:cNvSpPr/>
          <p:nvPr userDrawn="1"/>
        </p:nvSpPr>
        <p:spPr>
          <a:xfrm>
            <a:off x="4003739" y="5504206"/>
            <a:ext cx="157923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MR. JEFFREY MORNINGSTAR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 Financial Officer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4A7C227-D3A9-A747-B440-FA93DFF08FEE}"/>
              </a:ext>
            </a:extLst>
          </p:cNvPr>
          <p:cNvSpPr/>
          <p:nvPr userDrawn="1"/>
        </p:nvSpPr>
        <p:spPr>
          <a:xfrm>
            <a:off x="3998214" y="2578328"/>
            <a:ext cx="1579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MR. NATHAN PARKER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Deputy Program Executive Officer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72C401-889C-1B45-91EA-A2AD0D09B025}"/>
              </a:ext>
            </a:extLst>
          </p:cNvPr>
          <p:cNvSpPr/>
          <p:nvPr userDrawn="1"/>
        </p:nvSpPr>
        <p:spPr>
          <a:xfrm>
            <a:off x="7896765" y="2578328"/>
            <a:ext cx="157923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MR. NICHOLAS PHILLIPS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 Operating Officer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272C401-889C-1B45-91EA-A2AD0D09B025}"/>
              </a:ext>
            </a:extLst>
          </p:cNvPr>
          <p:cNvSpPr/>
          <p:nvPr userDrawn="1"/>
        </p:nvSpPr>
        <p:spPr>
          <a:xfrm>
            <a:off x="5956393" y="2578328"/>
            <a:ext cx="15792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COL(S) NICOLE</a:t>
            </a:r>
            <a:r>
              <a:rPr lang="en-US" sz="1200" b="1" i="0" spc="10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RUFF-LEHMAN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Military Deputy Program Executive Officer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CEB9C0C-79AC-C54F-A5DE-43DF2CAD8A59}"/>
              </a:ext>
            </a:extLst>
          </p:cNvPr>
          <p:cNvSpPr/>
          <p:nvPr userDrawn="1"/>
        </p:nvSpPr>
        <p:spPr>
          <a:xfrm>
            <a:off x="7862559" y="5504206"/>
            <a:ext cx="157923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MR. MICHAEL SANDER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 Logistics Officer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EB9C0C-79AC-C54F-A5DE-43DF2CAD8A59}"/>
              </a:ext>
            </a:extLst>
          </p:cNvPr>
          <p:cNvSpPr/>
          <p:nvPr userDrawn="1"/>
        </p:nvSpPr>
        <p:spPr>
          <a:xfrm>
            <a:off x="9824617" y="5504206"/>
            <a:ext cx="194888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MR.</a:t>
            </a:r>
            <a:r>
              <a:rPr lang="en-US" sz="1200" b="1" i="0" spc="10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ALLEN MCCORMICK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Chief,</a:t>
            </a:r>
            <a:r>
              <a:rPr lang="en-US" sz="700" spc="10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Strategic Communications and Engagement</a:t>
            </a:r>
            <a:endParaRPr lang="en-US" sz="700" spc="1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894AB8A-A83D-7340-A020-323A6D6F3F90}"/>
              </a:ext>
            </a:extLst>
          </p:cNvPr>
          <p:cNvSpPr/>
          <p:nvPr userDrawn="1"/>
        </p:nvSpPr>
        <p:spPr>
          <a:xfrm>
            <a:off x="549631" y="781833"/>
            <a:ext cx="16680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0" spc="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RSO LEADERSHIP TEAM</a:t>
            </a:r>
          </a:p>
          <a:p>
            <a:pPr lvl="0"/>
            <a:endParaRPr lang="en-US" sz="700" spc="1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181304" y="554851"/>
            <a:ext cx="162777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166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ard of Directors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E6EDC8-DAA9-9842-B4F2-4CB2761A04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15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34FAD44-A5F2-F745-8345-9E62684315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52751" y="2127733"/>
            <a:ext cx="1627773" cy="19874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08615" y="2127733"/>
            <a:ext cx="1627773" cy="198746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64479" y="2127733"/>
            <a:ext cx="1627773" cy="19874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7"/>
          <a:srcRect t="600"/>
          <a:stretch/>
        </p:blipFill>
        <p:spPr>
          <a:xfrm>
            <a:off x="7920343" y="2127733"/>
            <a:ext cx="1627773" cy="19816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8"/>
          <a:srcRect t="601" b="1"/>
          <a:stretch/>
        </p:blipFill>
        <p:spPr>
          <a:xfrm>
            <a:off x="9876209" y="2127733"/>
            <a:ext cx="1627773" cy="198160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6894AB8A-A83D-7340-A020-323A6D6F3F90}"/>
              </a:ext>
            </a:extLst>
          </p:cNvPr>
          <p:cNvSpPr/>
          <p:nvPr userDrawn="1"/>
        </p:nvSpPr>
        <p:spPr>
          <a:xfrm>
            <a:off x="549631" y="781833"/>
            <a:ext cx="157923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b="1" i="0" spc="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RSO </a:t>
            </a:r>
            <a:br>
              <a:rPr lang="en-US" sz="1600" b="1" i="0" spc="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en-US" sz="1600" b="1" i="0" spc="0" baseline="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BOARD OF DIRECTORS</a:t>
            </a:r>
          </a:p>
          <a:p>
            <a:pPr lvl="0"/>
            <a:endParaRPr lang="en-US" sz="700" spc="100" dirty="0">
              <a:solidFill>
                <a:schemeClr val="tx1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0849BA5-5CE3-9341-8FF6-3610EF637C38}"/>
              </a:ext>
            </a:extLst>
          </p:cNvPr>
          <p:cNvSpPr/>
          <p:nvPr userDrawn="1"/>
        </p:nvSpPr>
        <p:spPr>
          <a:xfrm>
            <a:off x="1975718" y="4116359"/>
            <a:ext cx="17117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DR. WILLIAM ROPER</a:t>
            </a:r>
          </a:p>
          <a:p>
            <a:pPr lvl="0"/>
            <a:r>
              <a:rPr lang="en-US" sz="6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SAF/AQ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A7C227-D3A9-A747-B440-FA93DFF08FEE}"/>
              </a:ext>
            </a:extLst>
          </p:cNvPr>
          <p:cNvSpPr/>
          <p:nvPr userDrawn="1"/>
        </p:nvSpPr>
        <p:spPr>
          <a:xfrm>
            <a:off x="3903304" y="4116359"/>
            <a:ext cx="17040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GEN. ARNOLD W. BUNCH JR. </a:t>
            </a:r>
          </a:p>
          <a:p>
            <a:pPr lvl="0"/>
            <a:r>
              <a:rPr lang="en-US" sz="6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AFMC/CC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72C401-889C-1B45-91EA-A2AD0D09B025}"/>
              </a:ext>
            </a:extLst>
          </p:cNvPr>
          <p:cNvSpPr/>
          <p:nvPr userDrawn="1"/>
        </p:nvSpPr>
        <p:spPr>
          <a:xfrm>
            <a:off x="5875909" y="4116359"/>
            <a:ext cx="191444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LT GEN WARREN D. BERRY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AF/A4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226E51B-91DC-F141-8A13-4B3D6C0D5B19}"/>
              </a:ext>
            </a:extLst>
          </p:cNvPr>
          <p:cNvSpPr/>
          <p:nvPr userDrawn="1"/>
        </p:nvSpPr>
        <p:spPr>
          <a:xfrm>
            <a:off x="7813715" y="4116359"/>
            <a:ext cx="1828970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LT GEN DONALD E. KIRKLAND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AFSC/CC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A6AAED8-72B9-3A41-9AF6-BE3195967C40}"/>
              </a:ext>
            </a:extLst>
          </p:cNvPr>
          <p:cNvSpPr/>
          <p:nvPr userDrawn="1"/>
        </p:nvSpPr>
        <p:spPr>
          <a:xfrm>
            <a:off x="9779080" y="4116359"/>
            <a:ext cx="1780459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b="1" i="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LT GEN SHAUN Q. MORRIS</a:t>
            </a:r>
          </a:p>
          <a:p>
            <a:pPr lvl="0"/>
            <a:r>
              <a:rPr lang="en-US" sz="700" spc="100" dirty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AFLCMC/CC</a:t>
            </a:r>
          </a:p>
        </p:txBody>
      </p:sp>
    </p:spTree>
    <p:extLst>
      <p:ext uri="{BB962C8B-B14F-4D97-AF65-F5344CB8AC3E}">
        <p14:creationId xmlns:p14="http://schemas.microsoft.com/office/powerpoint/2010/main" val="496391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E3F31B-FC42-2446-A0CB-C9EAF7369B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050" y="2946400"/>
            <a:ext cx="47879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3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pread - Blue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5F9254-C99E-E140-ACDD-E0A1A8F957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468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B4DD1D-E9E4-9848-8628-F5C2C95B5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1" y="681994"/>
            <a:ext cx="844113" cy="369562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A2B74C5-E312-664A-B6D2-DBAB076D5A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095" y="3429000"/>
            <a:ext cx="6426881" cy="17543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100000"/>
              </a:lnSpc>
              <a:defRPr sz="50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1AFC7A5-158D-C54F-B0C3-32C99F88B2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0095" y="5288774"/>
            <a:ext cx="5475905" cy="391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Rapid Sustainment Office  |  Updated 00.00.00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283F2FA-083D-AF4C-9CC9-7CD23AA77E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620095" y="5680639"/>
            <a:ext cx="5475905" cy="39186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First </a:t>
            </a:r>
            <a:r>
              <a:rPr lang="en-US" dirty="0" err="1"/>
              <a:t>Lastname</a:t>
            </a:r>
            <a:r>
              <a:rPr lang="en-US" dirty="0"/>
              <a:t>, Position Title</a:t>
            </a:r>
          </a:p>
        </p:txBody>
      </p:sp>
    </p:spTree>
    <p:extLst>
      <p:ext uri="{BB962C8B-B14F-4D97-AF65-F5344CB8AC3E}">
        <p14:creationId xmlns:p14="http://schemas.microsoft.com/office/powerpoint/2010/main" val="27035456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804670"/>
          </a:xfrm>
          <a:custGeom>
            <a:avLst/>
            <a:gdLst/>
            <a:ahLst/>
            <a:cxnLst/>
            <a:rect l="l" t="t" r="r" b="b"/>
            <a:pathLst>
              <a:path w="12192000" h="1804670">
                <a:moveTo>
                  <a:pt x="12192000" y="0"/>
                </a:moveTo>
                <a:lnTo>
                  <a:pt x="0" y="0"/>
                </a:lnTo>
                <a:lnTo>
                  <a:pt x="0" y="1804415"/>
                </a:lnTo>
                <a:lnTo>
                  <a:pt x="12192000" y="18044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1141" y="477469"/>
            <a:ext cx="10789716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72110" algn="l"/>
              </a:tabLst>
            </a:pPr>
            <a:r>
              <a:rPr dirty="0">
                <a:solidFill>
                  <a:srgbClr val="FFFFFF"/>
                </a:solidFill>
              </a:rPr>
              <a:t>C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	|</a:t>
            </a:r>
            <a:r>
              <a:rPr spc="32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36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848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72110" algn="l"/>
              </a:tabLst>
            </a:pPr>
            <a:r>
              <a:rPr dirty="0">
                <a:solidFill>
                  <a:srgbClr val="FFFFFF"/>
                </a:solidFill>
              </a:rPr>
              <a:t>C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	|</a:t>
            </a:r>
            <a:r>
              <a:rPr spc="32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71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of Conten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4DC025D-51D3-6E4C-A547-575050F839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28125" y="836658"/>
            <a:ext cx="3871314" cy="39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latin typeface="Rift Demi" pitchFamily="2" charset="0"/>
              </a:defRPr>
            </a:lvl2pPr>
            <a:lvl3pPr marL="914400" indent="0">
              <a:buNone/>
              <a:defRPr sz="6000" b="1" i="0">
                <a:latin typeface="Rift Demi" pitchFamily="2" charset="0"/>
              </a:defRPr>
            </a:lvl3pPr>
            <a:lvl4pPr marL="1371600" indent="0">
              <a:buNone/>
              <a:defRPr sz="6000" b="1" i="0">
                <a:latin typeface="Rift Demi" pitchFamily="2" charset="0"/>
              </a:defRPr>
            </a:lvl4pPr>
            <a:lvl5pPr marL="1828800" indent="0">
              <a:buNone/>
              <a:defRPr sz="60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DD3DD02-FDE4-DF47-9F5A-05068D2288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743" y="836658"/>
            <a:ext cx="964382" cy="8194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70" name="Picture 69">
            <a:extLst>
              <a:ext uri="{FF2B5EF4-FFF2-40B4-BE49-F238E27FC236}">
                <a16:creationId xmlns:a16="http://schemas.microsoft.com/office/drawing/2014/main" id="{F628D6BC-6998-024D-8246-BC8C08207A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71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8DD23A-35CA-C141-983D-EC3BBC43D9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33CFC-8704-8D40-8F50-BD25C7BAEC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28127" y="1373112"/>
            <a:ext cx="3871312" cy="8194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  <a:endParaRPr lang="en-US" dirty="0"/>
          </a:p>
        </p:txBody>
      </p:sp>
      <p:sp>
        <p:nvSpPr>
          <p:cNvPr id="9" name="Text Placeholder 23">
            <a:extLst>
              <a:ext uri="{FF2B5EF4-FFF2-40B4-BE49-F238E27FC236}">
                <a16:creationId xmlns:a16="http://schemas.microsoft.com/office/drawing/2014/main" id="{550924CE-05B2-5F4D-9F8A-452EF097A9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365098" y="836658"/>
            <a:ext cx="3871314" cy="39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latin typeface="Rift Demi" pitchFamily="2" charset="0"/>
              </a:defRPr>
            </a:lvl2pPr>
            <a:lvl3pPr marL="914400" indent="0">
              <a:buNone/>
              <a:defRPr sz="6000" b="1" i="0">
                <a:latin typeface="Rift Demi" pitchFamily="2" charset="0"/>
              </a:defRPr>
            </a:lvl3pPr>
            <a:lvl4pPr marL="1371600" indent="0">
              <a:buNone/>
              <a:defRPr sz="6000" b="1" i="0">
                <a:latin typeface="Rift Demi" pitchFamily="2" charset="0"/>
              </a:defRPr>
            </a:lvl4pPr>
            <a:lvl5pPr marL="1828800" indent="0">
              <a:buNone/>
              <a:defRPr sz="60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58CB0AE-95F8-3044-8040-72161AA8CC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716" y="836658"/>
            <a:ext cx="964382" cy="8194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E225FB-4C70-FF41-B232-B822A6F5B4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65100" y="1373112"/>
            <a:ext cx="3871312" cy="8194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  <a:endParaRPr lang="en-US" dirty="0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D0DE1E07-0328-4744-AA71-40737145F6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125" y="2671854"/>
            <a:ext cx="3871314" cy="39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latin typeface="Rift Demi" pitchFamily="2" charset="0"/>
              </a:defRPr>
            </a:lvl2pPr>
            <a:lvl3pPr marL="914400" indent="0">
              <a:buNone/>
              <a:defRPr sz="6000" b="1" i="0">
                <a:latin typeface="Rift Demi" pitchFamily="2" charset="0"/>
              </a:defRPr>
            </a:lvl3pPr>
            <a:lvl4pPr marL="1371600" indent="0">
              <a:buNone/>
              <a:defRPr sz="6000" b="1" i="0">
                <a:latin typeface="Rift Demi" pitchFamily="2" charset="0"/>
              </a:defRPr>
            </a:lvl4pPr>
            <a:lvl5pPr marL="1828800" indent="0">
              <a:buNone/>
              <a:defRPr sz="60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B6F9EBBA-35DB-1246-A007-039E456037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63743" y="2671854"/>
            <a:ext cx="964382" cy="8194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2CB3797-4000-5146-978D-C2C894E5D8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127" y="3208308"/>
            <a:ext cx="3871312" cy="8194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  <a:endParaRPr lang="en-US" dirty="0"/>
          </a:p>
        </p:txBody>
      </p:sp>
      <p:sp>
        <p:nvSpPr>
          <p:cNvPr id="16" name="Text Placeholder 23">
            <a:extLst>
              <a:ext uri="{FF2B5EF4-FFF2-40B4-BE49-F238E27FC236}">
                <a16:creationId xmlns:a16="http://schemas.microsoft.com/office/drawing/2014/main" id="{85C6241F-95D3-0740-8306-1D64BD831A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65098" y="2671854"/>
            <a:ext cx="3871314" cy="39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latin typeface="Rift Demi" pitchFamily="2" charset="0"/>
              </a:defRPr>
            </a:lvl2pPr>
            <a:lvl3pPr marL="914400" indent="0">
              <a:buNone/>
              <a:defRPr sz="6000" b="1" i="0">
                <a:latin typeface="Rift Demi" pitchFamily="2" charset="0"/>
              </a:defRPr>
            </a:lvl3pPr>
            <a:lvl4pPr marL="1371600" indent="0">
              <a:buNone/>
              <a:defRPr sz="6000" b="1" i="0">
                <a:latin typeface="Rift Demi" pitchFamily="2" charset="0"/>
              </a:defRPr>
            </a:lvl4pPr>
            <a:lvl5pPr marL="1828800" indent="0">
              <a:buNone/>
              <a:defRPr sz="60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8E9D2EF7-8F7A-9146-A5E1-10D830EDC54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0716" y="2671854"/>
            <a:ext cx="964382" cy="8194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973F9A7-681E-174B-B58D-3BD96B3F3E6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65100" y="3208308"/>
            <a:ext cx="3871312" cy="819441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  <a:endParaRPr lang="en-US" dirty="0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9DDCB98E-B067-084A-A4A6-9A0F196487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28125" y="4507050"/>
            <a:ext cx="3871314" cy="39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latin typeface="Rift Demi" pitchFamily="2" charset="0"/>
              </a:defRPr>
            </a:lvl2pPr>
            <a:lvl3pPr marL="914400" indent="0">
              <a:buNone/>
              <a:defRPr sz="6000" b="1" i="0">
                <a:latin typeface="Rift Demi" pitchFamily="2" charset="0"/>
              </a:defRPr>
            </a:lvl3pPr>
            <a:lvl4pPr marL="1371600" indent="0">
              <a:buNone/>
              <a:defRPr sz="6000" b="1" i="0">
                <a:latin typeface="Rift Demi" pitchFamily="2" charset="0"/>
              </a:defRPr>
            </a:lvl4pPr>
            <a:lvl5pPr marL="1828800" indent="0">
              <a:buNone/>
              <a:defRPr sz="60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155CA201-AD43-2C4C-A9A0-2FB681403F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3743" y="4507050"/>
            <a:ext cx="964382" cy="8194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D17420E-1FB9-FF4B-A6C3-2C8493B316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28127" y="5043505"/>
            <a:ext cx="3871312" cy="97783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  <a:endParaRPr lang="en-US" dirty="0"/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442AC81C-D5C2-7844-877D-F62CAB26EF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365098" y="4507050"/>
            <a:ext cx="3871314" cy="39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None/>
              <a:defRPr sz="2000" b="1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latin typeface="Rift Demi" pitchFamily="2" charset="0"/>
              </a:defRPr>
            </a:lvl2pPr>
            <a:lvl3pPr marL="914400" indent="0">
              <a:buNone/>
              <a:defRPr sz="6000" b="1" i="0">
                <a:latin typeface="Rift Demi" pitchFamily="2" charset="0"/>
              </a:defRPr>
            </a:lvl3pPr>
            <a:lvl4pPr marL="1371600" indent="0">
              <a:buNone/>
              <a:defRPr sz="6000" b="1" i="0">
                <a:latin typeface="Rift Demi" pitchFamily="2" charset="0"/>
              </a:defRPr>
            </a:lvl4pPr>
            <a:lvl5pPr marL="1828800" indent="0">
              <a:buNone/>
              <a:defRPr sz="60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SECTION TITLE HERE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9AA3D4F-FB84-B149-A1E7-71036F92F0B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00716" y="4507050"/>
            <a:ext cx="964382" cy="81944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b="0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17EF403-F437-2E4A-B124-5A8A2FD76A9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365100" y="5043505"/>
            <a:ext cx="3871312" cy="97783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</a:p>
          <a:p>
            <a:pPr lvl="0"/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77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72110" algn="l"/>
              </a:tabLst>
            </a:pPr>
            <a:r>
              <a:rPr dirty="0">
                <a:solidFill>
                  <a:srgbClr val="FFFFFF"/>
                </a:solidFill>
              </a:rPr>
              <a:t>C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	|</a:t>
            </a:r>
            <a:r>
              <a:rPr spc="32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333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99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72110" algn="l"/>
              </a:tabLst>
            </a:pPr>
            <a:r>
              <a:rPr dirty="0">
                <a:solidFill>
                  <a:srgbClr val="FFFFFF"/>
                </a:solidFill>
              </a:rPr>
              <a:t>C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	|</a:t>
            </a:r>
            <a:r>
              <a:rPr spc="32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72110" algn="l"/>
              </a:tabLst>
            </a:pPr>
            <a:r>
              <a:rPr dirty="0">
                <a:solidFill>
                  <a:srgbClr val="FFFFFF"/>
                </a:solidFill>
              </a:rPr>
              <a:t>C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	|</a:t>
            </a:r>
            <a:r>
              <a:rPr spc="32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E582B37-0746-E044-BCB5-A4652652BC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71022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1" i="0" spc="1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BB2C4A-5B9F-E04C-97DE-057F80BC5D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8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/Dates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05D2177-BB48-C14A-99D6-A025289142DE}"/>
              </a:ext>
            </a:extLst>
          </p:cNvPr>
          <p:cNvSpPr/>
          <p:nvPr userDrawn="1"/>
        </p:nvSpPr>
        <p:spPr>
          <a:xfrm>
            <a:off x="-1" y="0"/>
            <a:ext cx="12192001" cy="180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6EF2862-6660-CE4A-BB89-DD83A88691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2292" y="538962"/>
            <a:ext cx="10911556" cy="832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i="0" spc="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84198A2-5915-E44E-8B60-5E5A3121EF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68909" y="2115953"/>
            <a:ext cx="889875" cy="832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28CD73A-1649-0340-9D7A-3C16BF6215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685" y="4286917"/>
            <a:ext cx="889875" cy="832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48320B12-E8E0-8849-B24D-93E9FA5ABA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40675" y="2115952"/>
            <a:ext cx="889875" cy="832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F8BC2D64-4A4F-2F4D-8D28-084831A5EB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58451" y="4286916"/>
            <a:ext cx="889875" cy="8326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97961B00-5144-9944-97FD-4E806C3C9D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0961" y="2115952"/>
            <a:ext cx="2707073" cy="3887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02E3BF9-A9D1-1F43-85C7-5CCC64CC4C6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60962" y="2559804"/>
            <a:ext cx="2707074" cy="1212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Body copy goes here.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sed lorem ipsum dolor.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8DF283F0-CB75-A246-BB52-EAC056D416C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60962" y="4286916"/>
            <a:ext cx="2707072" cy="3887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CC0909FF-B378-9C46-AD63-37B1C8E5707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60962" y="4730768"/>
            <a:ext cx="2707074" cy="1212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Body copy goes here.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sed lorem ipsum dolor.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6D20241F-5362-4542-9C24-8A87AF0653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26774" y="2115952"/>
            <a:ext cx="2707072" cy="3887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7" name="Text Placeholder 15">
            <a:extLst>
              <a:ext uri="{FF2B5EF4-FFF2-40B4-BE49-F238E27FC236}">
                <a16:creationId xmlns:a16="http://schemas.microsoft.com/office/drawing/2014/main" id="{EFE6C885-8DF3-DF4A-92B5-E4BC7BA0B0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26774" y="2559804"/>
            <a:ext cx="2707074" cy="1212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Body copy goes here.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sed lorem ipsum dolor.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6AB67CDC-8AF7-854F-A39A-2D661063B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26773" y="4286916"/>
            <a:ext cx="2707073" cy="3887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9" name="Text Placeholder 15">
            <a:extLst>
              <a:ext uri="{FF2B5EF4-FFF2-40B4-BE49-F238E27FC236}">
                <a16:creationId xmlns:a16="http://schemas.microsoft.com/office/drawing/2014/main" id="{BA5E6F61-9FC7-9449-BEAD-DAA5A79A413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26774" y="4730768"/>
            <a:ext cx="2707074" cy="12120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2pPr>
            <a:lvl3pPr marL="9144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3pPr>
            <a:lvl4pPr marL="13716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4pPr>
            <a:lvl5pPr marL="1828800" indent="0">
              <a:buNone/>
              <a:defRPr sz="60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Body copy goes here.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sed lorem ipsum dolor.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429846-7ED4-7043-8D75-EBC0C3380A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6FD16F-FF6B-CC4E-BC3C-8316876677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  <p:sp>
        <p:nvSpPr>
          <p:cNvPr id="33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622511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E92F963-934D-B84B-821F-F4C2D59E72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A8D99D91-575B-0144-BADA-052D33105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801" y="685800"/>
            <a:ext cx="5410200" cy="84137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SUBTITLE TEXT GOES HERE</a:t>
            </a: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DB49DE8A-3D41-E449-9170-0B28977580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1896618"/>
            <a:ext cx="10793437" cy="735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Body copy goes here.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sed pharetra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posuere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nunc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lorem ipsum. Lorem ipsum dolor sit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orci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sed pharetra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leo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interdum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30C21F71-CA34-2741-A358-8A78DDC6FE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0" y="3001098"/>
            <a:ext cx="5410200" cy="2844028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This is body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sed pharetra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body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sed pharetra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body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sed pharetra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303E1D28-76E7-AD41-A26F-1B661FBA8C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4451" y="3001098"/>
            <a:ext cx="5410200" cy="2844028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This is body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sed pharetra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body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sed pharetra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This is body copy.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lectus</a:t>
            </a:r>
            <a:r>
              <a:rPr lang="en-US" dirty="0"/>
              <a:t>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sed pharetra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,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  <p:sp>
        <p:nvSpPr>
          <p:cNvPr id="9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4939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432" userDrawn="1">
          <p15:clr>
            <a:srgbClr val="FBAE40"/>
          </p15:clr>
        </p15:guide>
        <p15:guide id="2" pos="43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B6DF4E-DFB9-2E40-8285-206B5EBE82F9}"/>
              </a:ext>
            </a:extLst>
          </p:cNvPr>
          <p:cNvSpPr/>
          <p:nvPr userDrawn="1"/>
        </p:nvSpPr>
        <p:spPr>
          <a:xfrm>
            <a:off x="7453489" y="0"/>
            <a:ext cx="47385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738EA-0B86-A843-AA94-C259353E9C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30" y="1463040"/>
            <a:ext cx="6302228" cy="3931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1BD3B15-9B92-F14D-85E4-507DE5FA07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39536" y="670094"/>
            <a:ext cx="669415" cy="55073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  <a:p>
            <a:pPr lvl="0"/>
            <a:r>
              <a:rPr lang="en-US" dirty="0"/>
              <a:t>07</a:t>
            </a:r>
          </a:p>
          <a:p>
            <a:pPr lvl="0"/>
            <a:r>
              <a:rPr lang="en-US" dirty="0"/>
              <a:t>08</a:t>
            </a:r>
          </a:p>
          <a:p>
            <a:pPr lvl="0"/>
            <a:r>
              <a:rPr lang="en-US" dirty="0"/>
              <a:t>09</a:t>
            </a:r>
          </a:p>
          <a:p>
            <a:pPr lvl="0"/>
            <a:r>
              <a:rPr lang="en-US" dirty="0"/>
              <a:t>10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7CC15D8C-5C4B-F84A-9A94-543DAC3AA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08952" y="670094"/>
            <a:ext cx="2687359" cy="5507341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10000"/>
              </a:lnSpc>
              <a:buNone/>
              <a:defRPr sz="2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LOCATION 1</a:t>
            </a:r>
          </a:p>
          <a:p>
            <a:pPr lvl="0"/>
            <a:r>
              <a:rPr lang="en-US" dirty="0"/>
              <a:t>LOCATION 2</a:t>
            </a:r>
          </a:p>
          <a:p>
            <a:pPr lvl="0"/>
            <a:r>
              <a:rPr lang="en-US" dirty="0"/>
              <a:t>LOCATION 3</a:t>
            </a:r>
          </a:p>
          <a:p>
            <a:pPr lvl="0"/>
            <a:r>
              <a:rPr lang="en-US" dirty="0"/>
              <a:t>LOCATION 4</a:t>
            </a:r>
          </a:p>
          <a:p>
            <a:pPr lvl="0"/>
            <a:r>
              <a:rPr lang="en-US" dirty="0"/>
              <a:t>LOCATION 5</a:t>
            </a:r>
          </a:p>
          <a:p>
            <a:pPr lvl="0"/>
            <a:r>
              <a:rPr lang="en-US" dirty="0"/>
              <a:t>LOCATION 6</a:t>
            </a:r>
          </a:p>
          <a:p>
            <a:pPr lvl="0"/>
            <a:r>
              <a:rPr lang="en-US" dirty="0"/>
              <a:t>LOCATION 7</a:t>
            </a:r>
          </a:p>
          <a:p>
            <a:pPr lvl="0"/>
            <a:r>
              <a:rPr lang="en-US" dirty="0"/>
              <a:t>LOCATION 8</a:t>
            </a:r>
          </a:p>
          <a:p>
            <a:pPr lvl="0"/>
            <a:r>
              <a:rPr lang="en-US" dirty="0"/>
              <a:t>LOCATION 9</a:t>
            </a:r>
          </a:p>
          <a:p>
            <a:pPr lvl="0"/>
            <a:r>
              <a:rPr lang="en-US" dirty="0"/>
              <a:t>LOCATION 10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39FCF0-7B13-FF44-99E4-782D2EC050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11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420652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6402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Chart -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DAD452-2E63-0443-8A31-7FF905EEAB76}"/>
              </a:ext>
            </a:extLst>
          </p:cNvPr>
          <p:cNvSpPr/>
          <p:nvPr userDrawn="1"/>
        </p:nvSpPr>
        <p:spPr>
          <a:xfrm flipH="1">
            <a:off x="0" y="0"/>
            <a:ext cx="745349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EB0541-8613-244A-85B0-3C103B7AE0C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8428" y="889000"/>
            <a:ext cx="6562725" cy="51482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 b="1" i="0">
                <a:latin typeface="Rift Demi" pitchFamily="2" charset="0"/>
              </a:defRPr>
            </a:lvl2pPr>
            <a:lvl3pPr marL="914400" indent="0" algn="ctr">
              <a:buNone/>
              <a:defRPr sz="2400" b="1" i="0">
                <a:latin typeface="Rift Demi" pitchFamily="2" charset="0"/>
              </a:defRPr>
            </a:lvl3pPr>
            <a:lvl4pPr marL="1371600" indent="0" algn="ctr">
              <a:buNone/>
              <a:defRPr sz="2400" b="1" i="0">
                <a:latin typeface="Rift Demi" pitchFamily="2" charset="0"/>
              </a:defRPr>
            </a:lvl4pPr>
            <a:lvl5pPr marL="1828800" indent="0" algn="ctr">
              <a:buNone/>
              <a:defRPr sz="24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PASTE CHART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238E3D-B596-F24A-9A63-975F453F3E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65D994BC-9BFE-A648-85C2-26B7BD0901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54103" y="889000"/>
            <a:ext cx="3537284" cy="491824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 b="1" i="0">
                <a:solidFill>
                  <a:schemeClr val="tx1"/>
                </a:solidFill>
                <a:latin typeface="Rift Demi" pitchFamily="2" charset="0"/>
              </a:defRPr>
            </a:lvl2pPr>
            <a:lvl3pPr>
              <a:defRPr sz="2400" b="1" i="0">
                <a:solidFill>
                  <a:schemeClr val="tx1"/>
                </a:solidFill>
                <a:latin typeface="Rift Demi" pitchFamily="2" charset="0"/>
              </a:defRPr>
            </a:lvl3pPr>
            <a:lvl4pPr>
              <a:defRPr sz="2400" b="1" i="0">
                <a:solidFill>
                  <a:schemeClr val="tx1"/>
                </a:solidFill>
                <a:latin typeface="Rift Demi" pitchFamily="2" charset="0"/>
              </a:defRPr>
            </a:lvl4pPr>
            <a:lvl5pPr>
              <a:defRPr sz="2400" b="1" i="0">
                <a:solidFill>
                  <a:schemeClr val="tx1"/>
                </a:solidFill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This is body copy. Bullets go here.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This is body copy. Bullets go here.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This is body copy. Bullets go here.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This is body copy. Bullets go here.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This is body copy. Bullets go here.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This is body copy. Bullets go here. Lorem ipsum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bg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bg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1355512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- White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A9E160-8720-794A-BB31-63C104822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518" y="6530460"/>
            <a:ext cx="285206" cy="1248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53CBB-A6CA-0943-B3D2-0D888E58CC2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4913" y="677863"/>
            <a:ext cx="9782175" cy="5502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 b="1" i="0">
                <a:latin typeface="Rift Demi" pitchFamily="2" charset="0"/>
              </a:defRPr>
            </a:lvl2pPr>
            <a:lvl3pPr marL="914400" indent="0" algn="ctr">
              <a:buNone/>
              <a:defRPr sz="2400" b="1" i="0">
                <a:latin typeface="Rift Demi" pitchFamily="2" charset="0"/>
              </a:defRPr>
            </a:lvl3pPr>
            <a:lvl4pPr marL="1371600" indent="0" algn="ctr">
              <a:buNone/>
              <a:defRPr sz="2400" b="1" i="0">
                <a:latin typeface="Rift Demi" pitchFamily="2" charset="0"/>
              </a:defRPr>
            </a:lvl4pPr>
            <a:lvl5pPr marL="1828800" indent="0" algn="ctr">
              <a:buNone/>
              <a:defRPr sz="24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PASTE CHART HERE</a:t>
            </a:r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5021961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- Black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36FD2CB-CBCB-A84C-A1FD-4172A19E02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6518" y="6530460"/>
            <a:ext cx="285205" cy="124866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B55EB79-F8E6-074E-B5AA-B01B9ECFF0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4913" y="677863"/>
            <a:ext cx="9782175" cy="550227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400" b="1" i="0">
                <a:latin typeface="Rift Demi" pitchFamily="2" charset="0"/>
              </a:defRPr>
            </a:lvl2pPr>
            <a:lvl3pPr marL="914400" indent="0" algn="ctr">
              <a:buNone/>
              <a:defRPr sz="2400" b="1" i="0">
                <a:latin typeface="Rift Demi" pitchFamily="2" charset="0"/>
              </a:defRPr>
            </a:lvl3pPr>
            <a:lvl4pPr marL="1371600" indent="0" algn="ctr">
              <a:buNone/>
              <a:defRPr sz="2400" b="1" i="0">
                <a:latin typeface="Rift Demi" pitchFamily="2" charset="0"/>
              </a:defRPr>
            </a:lvl4pPr>
            <a:lvl5pPr marL="1828800" indent="0" algn="ctr">
              <a:buNone/>
              <a:defRPr sz="2400" b="1" i="0">
                <a:latin typeface="Rift Demi" pitchFamily="2" charset="0"/>
              </a:defRPr>
            </a:lvl5pPr>
          </a:lstStyle>
          <a:p>
            <a:pPr lvl="0"/>
            <a:r>
              <a:rPr lang="en-US" dirty="0"/>
              <a:t>PASTE CHART HERE</a:t>
            </a:r>
          </a:p>
        </p:txBody>
      </p:sp>
      <p:sp>
        <p:nvSpPr>
          <p:cNvPr id="7" name="Shape 13">
            <a:extLst>
              <a:ext uri="{FF2B5EF4-FFF2-40B4-BE49-F238E27FC236}">
                <a16:creationId xmlns:a16="http://schemas.microsoft.com/office/drawing/2014/main" id="{A78B3DD2-77C8-9241-B571-E25C6DEB07D7}"/>
              </a:ext>
            </a:extLst>
          </p:cNvPr>
          <p:cNvSpPr txBox="1"/>
          <p:nvPr userDrawn="1"/>
        </p:nvSpPr>
        <p:spPr>
          <a:xfrm>
            <a:off x="8007658" y="6521100"/>
            <a:ext cx="3898699" cy="33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A7708B32-FE65-7F47-A396-8E9DAA4B94D0}" type="slidenum">
              <a:rPr lang="en" sz="800" b="1" i="0" smtClean="0">
                <a:solidFill>
                  <a:schemeClr val="tx1"/>
                </a:solidFill>
                <a:latin typeface="Arial" panose="020B0604020202020204" pitchFamily="34" charset="0"/>
                <a:ea typeface="Lato"/>
                <a:cs typeface="Arial" panose="020B0604020202020204" pitchFamily="34" charset="0"/>
                <a:sym typeface="Lato"/>
              </a:rPr>
              <a:pPr lvl="0" algn="r" rtl="0">
                <a:spcBef>
                  <a:spcPts val="0"/>
                </a:spcBef>
                <a:buNone/>
              </a:pPr>
              <a:t>‹#›</a:t>
            </a:fld>
            <a:endParaRPr lang="en" sz="800" b="1" i="0" dirty="0">
              <a:solidFill>
                <a:schemeClr val="tx1"/>
              </a:solidFill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9735817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484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23" r:id="rId2"/>
    <p:sldLayoutId id="2147483704" r:id="rId3"/>
    <p:sldLayoutId id="2147483716" r:id="rId4"/>
    <p:sldLayoutId id="2147483720" r:id="rId5"/>
    <p:sldLayoutId id="2147483701" r:id="rId6"/>
    <p:sldLayoutId id="2147483715" r:id="rId7"/>
    <p:sldLayoutId id="2147483705" r:id="rId8"/>
    <p:sldLayoutId id="2147483711" r:id="rId9"/>
    <p:sldLayoutId id="2147483703" r:id="rId10"/>
    <p:sldLayoutId id="2147483721" r:id="rId11"/>
    <p:sldLayoutId id="2147483722" r:id="rId12"/>
    <p:sldLayoutId id="2147483717" r:id="rId13"/>
    <p:sldLayoutId id="2147483718" r:id="rId14"/>
    <p:sldLayoutId id="2147483700" r:id="rId15"/>
    <p:sldLayoutId id="2147483712" r:id="rId16"/>
    <p:sldLayoutId id="214748372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1804670"/>
          </a:xfrm>
          <a:custGeom>
            <a:avLst/>
            <a:gdLst/>
            <a:ahLst/>
            <a:cxnLst/>
            <a:rect l="l" t="t" r="r" b="b"/>
            <a:pathLst>
              <a:path w="12192000" h="1804670">
                <a:moveTo>
                  <a:pt x="12192000" y="0"/>
                </a:moveTo>
                <a:lnTo>
                  <a:pt x="0" y="0"/>
                </a:lnTo>
                <a:lnTo>
                  <a:pt x="0" y="1804415"/>
                </a:lnTo>
                <a:lnTo>
                  <a:pt x="12192000" y="1804415"/>
                </a:lnTo>
                <a:lnTo>
                  <a:pt x="12192000" y="0"/>
                </a:lnTo>
                <a:close/>
              </a:path>
            </a:pathLst>
          </a:custGeom>
          <a:solidFill>
            <a:srgbClr val="2848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31389" y="2412069"/>
            <a:ext cx="6729221" cy="1802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28034" y="1905667"/>
            <a:ext cx="6412865" cy="2077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8489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222863" y="6523654"/>
            <a:ext cx="64262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372110" algn="l"/>
              </a:tabLst>
            </a:pPr>
            <a:r>
              <a:rPr dirty="0">
                <a:solidFill>
                  <a:srgbClr val="FFFFFF"/>
                </a:solidFill>
              </a:rPr>
              <a:t>C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U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	|</a:t>
            </a:r>
            <a:r>
              <a:rPr spc="325" dirty="0">
                <a:solidFill>
                  <a:srgbClr val="FFFFFF"/>
                </a:solidFill>
              </a:rPr>
              <a:t> </a:t>
            </a:r>
            <a:fld id="{81D60167-4931-47E6-BA6A-407CBD079E47}" type="slidenum">
              <a:rPr dirty="0">
                <a:solidFill>
                  <a:srgbClr val="FFFFFF"/>
                </a:solidFill>
              </a:r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110.jpg"/><Relationship Id="rId7" Type="http://schemas.openxmlformats.org/officeDocument/2006/relationships/image" Target="../media/image7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6.jpg"/><Relationship Id="rId5" Type="http://schemas.openxmlformats.org/officeDocument/2006/relationships/image" Target="../media/image112.jpg"/><Relationship Id="rId4" Type="http://schemas.openxmlformats.org/officeDocument/2006/relationships/image" Target="../media/image111.jpg"/><Relationship Id="rId9" Type="http://schemas.openxmlformats.org/officeDocument/2006/relationships/image" Target="../media/image114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g"/><Relationship Id="rId3" Type="http://schemas.openxmlformats.org/officeDocument/2006/relationships/image" Target="../media/image87.jpg"/><Relationship Id="rId7" Type="http://schemas.openxmlformats.org/officeDocument/2006/relationships/image" Target="../media/image117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6.png"/><Relationship Id="rId5" Type="http://schemas.openxmlformats.org/officeDocument/2006/relationships/image" Target="../media/image91.jpg"/><Relationship Id="rId4" Type="http://schemas.openxmlformats.org/officeDocument/2006/relationships/image" Target="../media/image115.jpg"/><Relationship Id="rId9" Type="http://schemas.openxmlformats.org/officeDocument/2006/relationships/image" Target="../media/image119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g"/><Relationship Id="rId13" Type="http://schemas.openxmlformats.org/officeDocument/2006/relationships/image" Target="../media/image130.jpg"/><Relationship Id="rId3" Type="http://schemas.openxmlformats.org/officeDocument/2006/relationships/image" Target="../media/image120.jpg"/><Relationship Id="rId7" Type="http://schemas.openxmlformats.org/officeDocument/2006/relationships/image" Target="../media/image124.jpg"/><Relationship Id="rId12" Type="http://schemas.openxmlformats.org/officeDocument/2006/relationships/image" Target="../media/image12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3.jpg"/><Relationship Id="rId11" Type="http://schemas.openxmlformats.org/officeDocument/2006/relationships/image" Target="../media/image128.jpg"/><Relationship Id="rId5" Type="http://schemas.openxmlformats.org/officeDocument/2006/relationships/image" Target="../media/image122.jpg"/><Relationship Id="rId15" Type="http://schemas.openxmlformats.org/officeDocument/2006/relationships/image" Target="../media/image132.jpg"/><Relationship Id="rId10" Type="http://schemas.openxmlformats.org/officeDocument/2006/relationships/image" Target="../media/image127.jpg"/><Relationship Id="rId4" Type="http://schemas.openxmlformats.org/officeDocument/2006/relationships/image" Target="../media/image121.jpg"/><Relationship Id="rId9" Type="http://schemas.openxmlformats.org/officeDocument/2006/relationships/image" Target="../media/image126.jpg"/><Relationship Id="rId14" Type="http://schemas.openxmlformats.org/officeDocument/2006/relationships/image" Target="../media/image13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jpg"/><Relationship Id="rId3" Type="http://schemas.openxmlformats.org/officeDocument/2006/relationships/image" Target="../media/image133.png"/><Relationship Id="rId7" Type="http://schemas.openxmlformats.org/officeDocument/2006/relationships/image" Target="../media/image7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6.jpg"/><Relationship Id="rId5" Type="http://schemas.openxmlformats.org/officeDocument/2006/relationships/image" Target="../media/image135.png"/><Relationship Id="rId10" Type="http://schemas.openxmlformats.org/officeDocument/2006/relationships/image" Target="../media/image139.jpg"/><Relationship Id="rId4" Type="http://schemas.openxmlformats.org/officeDocument/2006/relationships/image" Target="../media/image134.png"/><Relationship Id="rId9" Type="http://schemas.openxmlformats.org/officeDocument/2006/relationships/image" Target="../media/image13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jpg"/><Relationship Id="rId3" Type="http://schemas.openxmlformats.org/officeDocument/2006/relationships/image" Target="../media/image140.jpg"/><Relationship Id="rId7" Type="http://schemas.openxmlformats.org/officeDocument/2006/relationships/image" Target="../media/image14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3.jpg"/><Relationship Id="rId11" Type="http://schemas.openxmlformats.org/officeDocument/2006/relationships/image" Target="../media/image148.jpg"/><Relationship Id="rId5" Type="http://schemas.openxmlformats.org/officeDocument/2006/relationships/image" Target="../media/image142.png"/><Relationship Id="rId10" Type="http://schemas.openxmlformats.org/officeDocument/2006/relationships/image" Target="../media/image147.jpg"/><Relationship Id="rId4" Type="http://schemas.openxmlformats.org/officeDocument/2006/relationships/image" Target="../media/image141.jpg"/><Relationship Id="rId9" Type="http://schemas.openxmlformats.org/officeDocument/2006/relationships/image" Target="../media/image1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jpg"/><Relationship Id="rId7" Type="http://schemas.openxmlformats.org/officeDocument/2006/relationships/image" Target="../media/image15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2.jpg"/><Relationship Id="rId5" Type="http://schemas.openxmlformats.org/officeDocument/2006/relationships/image" Target="../media/image151.jpg"/><Relationship Id="rId4" Type="http://schemas.openxmlformats.org/officeDocument/2006/relationships/image" Target="../media/image150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jpg"/><Relationship Id="rId3" Type="http://schemas.openxmlformats.org/officeDocument/2006/relationships/image" Target="../media/image154.jpg"/><Relationship Id="rId7" Type="http://schemas.openxmlformats.org/officeDocument/2006/relationships/image" Target="../media/image15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7.jpg"/><Relationship Id="rId5" Type="http://schemas.openxmlformats.org/officeDocument/2006/relationships/image" Target="../media/image156.jpg"/><Relationship Id="rId4" Type="http://schemas.openxmlformats.org/officeDocument/2006/relationships/image" Target="../media/image155.jpg"/><Relationship Id="rId9" Type="http://schemas.openxmlformats.org/officeDocument/2006/relationships/image" Target="../media/image160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jpg"/><Relationship Id="rId3" Type="http://schemas.openxmlformats.org/officeDocument/2006/relationships/image" Target="../media/image23.png"/><Relationship Id="rId7" Type="http://schemas.openxmlformats.org/officeDocument/2006/relationships/image" Target="../media/image165.jpg"/><Relationship Id="rId2" Type="http://schemas.openxmlformats.org/officeDocument/2006/relationships/image" Target="../media/image161.jp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64.jpg"/><Relationship Id="rId5" Type="http://schemas.openxmlformats.org/officeDocument/2006/relationships/image" Target="../media/image163.jpg"/><Relationship Id="rId10" Type="http://schemas.openxmlformats.org/officeDocument/2006/relationships/image" Target="../media/image168.jpg"/><Relationship Id="rId4" Type="http://schemas.openxmlformats.org/officeDocument/2006/relationships/image" Target="../media/image162.png"/><Relationship Id="rId9" Type="http://schemas.openxmlformats.org/officeDocument/2006/relationships/image" Target="../media/image16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3" Type="http://schemas.openxmlformats.org/officeDocument/2006/relationships/image" Target="../media/image169.jpg"/><Relationship Id="rId7" Type="http://schemas.openxmlformats.org/officeDocument/2006/relationships/image" Target="../media/image173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2.jp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21" Type="http://schemas.openxmlformats.org/officeDocument/2006/relationships/image" Target="../media/image4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jp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jpg"/><Relationship Id="rId18" Type="http://schemas.openxmlformats.org/officeDocument/2006/relationships/image" Target="../media/image87.jpg"/><Relationship Id="rId3" Type="http://schemas.openxmlformats.org/officeDocument/2006/relationships/image" Target="../media/image72.jpg"/><Relationship Id="rId7" Type="http://schemas.openxmlformats.org/officeDocument/2006/relationships/image" Target="../media/image76.jpg"/><Relationship Id="rId12" Type="http://schemas.openxmlformats.org/officeDocument/2006/relationships/image" Target="../media/image81.jpg"/><Relationship Id="rId17" Type="http://schemas.openxmlformats.org/officeDocument/2006/relationships/image" Target="../media/image86.jpg"/><Relationship Id="rId2" Type="http://schemas.openxmlformats.org/officeDocument/2006/relationships/image" Target="../media/image71.jpg"/><Relationship Id="rId16" Type="http://schemas.openxmlformats.org/officeDocument/2006/relationships/image" Target="../media/image8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5.jpg"/><Relationship Id="rId11" Type="http://schemas.openxmlformats.org/officeDocument/2006/relationships/image" Target="../media/image80.jpg"/><Relationship Id="rId5" Type="http://schemas.openxmlformats.org/officeDocument/2006/relationships/image" Target="../media/image74.jpg"/><Relationship Id="rId15" Type="http://schemas.openxmlformats.org/officeDocument/2006/relationships/image" Target="../media/image84.png"/><Relationship Id="rId10" Type="http://schemas.openxmlformats.org/officeDocument/2006/relationships/image" Target="../media/image79.jpg"/><Relationship Id="rId19" Type="http://schemas.openxmlformats.org/officeDocument/2006/relationships/image" Target="../media/image88.jpg"/><Relationship Id="rId4" Type="http://schemas.openxmlformats.org/officeDocument/2006/relationships/image" Target="../media/image73.jpg"/><Relationship Id="rId9" Type="http://schemas.openxmlformats.org/officeDocument/2006/relationships/image" Target="../media/image78.jpg"/><Relationship Id="rId1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g"/><Relationship Id="rId13" Type="http://schemas.openxmlformats.org/officeDocument/2006/relationships/image" Target="../media/image99.jpg"/><Relationship Id="rId3" Type="http://schemas.openxmlformats.org/officeDocument/2006/relationships/image" Target="../media/image89.jpg"/><Relationship Id="rId7" Type="http://schemas.openxmlformats.org/officeDocument/2006/relationships/image" Target="../media/image93.png"/><Relationship Id="rId12" Type="http://schemas.openxmlformats.org/officeDocument/2006/relationships/image" Target="../media/image98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2.png"/><Relationship Id="rId11" Type="http://schemas.openxmlformats.org/officeDocument/2006/relationships/image" Target="../media/image97.jpg"/><Relationship Id="rId5" Type="http://schemas.openxmlformats.org/officeDocument/2006/relationships/image" Target="../media/image91.jp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jpg"/><Relationship Id="rId9" Type="http://schemas.openxmlformats.org/officeDocument/2006/relationships/image" Target="../media/image95.jpg"/><Relationship Id="rId14" Type="http://schemas.openxmlformats.org/officeDocument/2006/relationships/image" Target="../media/image10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jpg"/><Relationship Id="rId3" Type="http://schemas.openxmlformats.org/officeDocument/2006/relationships/image" Target="../media/image102.png"/><Relationship Id="rId7" Type="http://schemas.openxmlformats.org/officeDocument/2006/relationships/image" Target="../media/image86.jpg"/><Relationship Id="rId12" Type="http://schemas.openxmlformats.org/officeDocument/2006/relationships/image" Target="../media/image109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4.jpg"/><Relationship Id="rId11" Type="http://schemas.openxmlformats.org/officeDocument/2006/relationships/image" Target="../media/image108.jpg"/><Relationship Id="rId5" Type="http://schemas.openxmlformats.org/officeDocument/2006/relationships/image" Target="../media/image79.jpg"/><Relationship Id="rId10" Type="http://schemas.openxmlformats.org/officeDocument/2006/relationships/image" Target="../media/image107.png"/><Relationship Id="rId4" Type="http://schemas.openxmlformats.org/officeDocument/2006/relationships/image" Target="../media/image103.jpg"/><Relationship Id="rId9" Type="http://schemas.openxmlformats.org/officeDocument/2006/relationships/image" Target="../media/image10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D816E-7225-5A49-9384-ABBBF525F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95" y="1961322"/>
            <a:ext cx="8205853" cy="2714829"/>
          </a:xfrm>
        </p:spPr>
        <p:txBody>
          <a:bodyPr/>
          <a:lstStyle/>
          <a:p>
            <a:r>
              <a:rPr lang="en-US" sz="4000" dirty="0"/>
              <a:t>USAF </a:t>
            </a:r>
            <a:r>
              <a:rPr lang="en-US" sz="4000" dirty="0" smtClean="0"/>
              <a:t>Rapid Sustain Office (RSO) Advance Manufacturing Program Office (AMPO)</a:t>
            </a:r>
            <a:endParaRPr lang="en-US" sz="4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E8D57-EAC1-8B43-85F1-849C690CC1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Advance Manufacturing Program Office I   </a:t>
            </a:r>
            <a:r>
              <a:rPr lang="en-US" dirty="0" smtClean="0"/>
              <a:t>10.26.2021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28181" y="5455303"/>
            <a:ext cx="5107093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/>
              <a:t>Controlled by: </a:t>
            </a:r>
            <a:r>
              <a:rPr lang="en-US" sz="1400" dirty="0"/>
              <a:t>RSO</a:t>
            </a:r>
          </a:p>
          <a:p>
            <a:pPr lvl="0"/>
            <a:r>
              <a:rPr lang="en-US" sz="1400" b="1" dirty="0"/>
              <a:t>Controlled by: </a:t>
            </a:r>
            <a:r>
              <a:rPr lang="en-US" sz="1400" dirty="0"/>
              <a:t>Advance Manufacturing Program Office</a:t>
            </a:r>
          </a:p>
          <a:p>
            <a:pPr lvl="0"/>
            <a:r>
              <a:rPr lang="en-US" sz="1400" b="1" dirty="0"/>
              <a:t>CUI Category: </a:t>
            </a:r>
            <a:r>
              <a:rPr lang="en-US" sz="1400" dirty="0" smtClean="0"/>
              <a:t>N/A</a:t>
            </a:r>
            <a:endParaRPr lang="en-US" sz="1400" dirty="0"/>
          </a:p>
          <a:p>
            <a:pPr lvl="0"/>
            <a:r>
              <a:rPr lang="en-US" sz="1400" b="1" dirty="0"/>
              <a:t>POC: </a:t>
            </a:r>
            <a:r>
              <a:rPr lang="en-US" sz="1400" dirty="0" smtClean="0"/>
              <a:t>Travis </a:t>
            </a:r>
            <a:r>
              <a:rPr lang="en-US" sz="1400" dirty="0" err="1" smtClean="0"/>
              <a:t>Grohoske</a:t>
            </a:r>
            <a:endParaRPr lang="en-US" sz="1400" dirty="0"/>
          </a:p>
          <a:p>
            <a:pPr lvl="0"/>
            <a:r>
              <a:rPr lang="en-US" sz="1400" b="1" dirty="0"/>
              <a:t>Distribution Statement: 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107561" y="5840361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0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536905"/>
            <a:ext cx="755459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0" dirty="0"/>
              <a:t>F-16</a:t>
            </a:r>
            <a:r>
              <a:rPr spc="130" dirty="0"/>
              <a:t> </a:t>
            </a:r>
            <a:r>
              <a:rPr spc="80" dirty="0"/>
              <a:t>FIGHTING</a:t>
            </a:r>
            <a:r>
              <a:rPr spc="160" dirty="0"/>
              <a:t> </a:t>
            </a:r>
            <a:r>
              <a:rPr spc="30" dirty="0"/>
              <a:t>FALCON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701" y="2266950"/>
            <a:ext cx="2774315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Jet Fuel</a:t>
            </a:r>
            <a:r>
              <a:rPr kumimoji="0" sz="1400" b="1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Starter</a:t>
            </a:r>
            <a:r>
              <a:rPr kumimoji="0" sz="1400" b="1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(JFS)</a:t>
            </a:r>
            <a:r>
              <a:rPr kumimoji="0" sz="1400" b="1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Duct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Stainless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Steel,</a:t>
            </a:r>
            <a:r>
              <a:rPr kumimoji="0" sz="1200" b="0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17-4PH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Welded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Nickel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Alloy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718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1791" y="2980964"/>
            <a:ext cx="2178698" cy="210305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651247" y="5227320"/>
            <a:ext cx="2604770" cy="1257300"/>
            <a:chOff x="4651247" y="5227320"/>
            <a:chExt cx="2604770" cy="125730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51247" y="5227320"/>
              <a:ext cx="1591055" cy="12573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68211" y="5227320"/>
              <a:ext cx="987552" cy="125730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38547" y="4395977"/>
            <a:ext cx="2510790" cy="78803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6900"/>
              </a:lnSpc>
              <a:spcBef>
                <a:spcPts val="15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Hands-on</a:t>
            </a:r>
            <a:r>
              <a:rPr kumimoji="0" sz="1400" b="1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Throttle</a:t>
            </a:r>
            <a:r>
              <a:rPr kumimoji="0" sz="1400" b="1" i="1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Stick </a:t>
            </a:r>
            <a:r>
              <a:rPr kumimoji="0" sz="1400" b="1" i="1" u="none" strike="noStrike" kern="1200" cap="none" spc="-3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(HOTAS)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Paddle Prototype 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6061-T6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2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566147" y="2904744"/>
            <a:ext cx="1450975" cy="2546985"/>
            <a:chOff x="9566147" y="2904744"/>
            <a:chExt cx="1450975" cy="254698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566147" y="3843527"/>
              <a:ext cx="1450848" cy="16078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566147" y="2904744"/>
              <a:ext cx="1450848" cy="903732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9553702" y="2228850"/>
            <a:ext cx="2289175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Hydraulic</a:t>
            </a:r>
            <a:r>
              <a:rPr kumimoji="0" sz="1400" b="1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Tubing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Nylon</a:t>
            </a:r>
            <a:r>
              <a:rPr kumimoji="0" sz="1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Antero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800NA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441435" y="233172"/>
            <a:ext cx="3579876" cy="134721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893820" y="2011679"/>
            <a:ext cx="4404360" cy="2272284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10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1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69079"/>
            <a:ext cx="3566160" cy="2352040"/>
          </a:xfrm>
          <a:custGeom>
            <a:avLst/>
            <a:gdLst/>
            <a:ahLst/>
            <a:cxnLst/>
            <a:rect l="l" t="t" r="r" b="b"/>
            <a:pathLst>
              <a:path w="3566160" h="2352040">
                <a:moveTo>
                  <a:pt x="3566160" y="0"/>
                </a:moveTo>
                <a:lnTo>
                  <a:pt x="0" y="0"/>
                </a:lnTo>
                <a:lnTo>
                  <a:pt x="0" y="2351532"/>
                </a:lnTo>
                <a:lnTo>
                  <a:pt x="3566160" y="2351532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79" y="4213352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7075-T651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APR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</a:t>
            </a:r>
            <a:r>
              <a:rPr kumimoji="0" sz="1400" b="1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CHECK: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2017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9050" y="1905667"/>
            <a:ext cx="4963160" cy="207708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" marR="5080" lvl="0" indent="-7620" algn="l" defTabSz="914400" rtl="0" eaLnBrk="1" fontAlgn="auto" latinLnBrk="0" hangingPunct="1">
              <a:lnSpc>
                <a:spcPct val="12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These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C-5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bell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cranks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prevent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</a:t>
            </a:r>
            <a:r>
              <a:rPr kumimoji="0" sz="13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ramp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pressure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door 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hinges from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 extending. Parts fail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an extended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lifetime of corrosion and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wear.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Diminishing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 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 lead times for traditional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replacement.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DMLM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</a:t>
            </a:r>
            <a:r>
              <a:rPr kumimoji="0" sz="135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alternative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bell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crank.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9050" y="3935628"/>
            <a:ext cx="4924425" cy="225742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1.5X+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strength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improvement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678180" lvl="0" indent="-172720" algn="l" defTabSz="914400" rtl="0" eaLnBrk="1" fontAlgn="auto" latinLnBrk="0" hangingPunct="1">
              <a:lnSpc>
                <a:spcPct val="12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Planned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executed qualification testing to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include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dimensional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inspection,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computerized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tomography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(CT)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scan,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tensile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bar test,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level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loading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Proved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shear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bolts prior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50" b="0" i="0" u="none" strike="noStrike" kern="1200" cap="none" spc="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bell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crank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failure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332740" lvl="0" indent="-172720" algn="l" defTabSz="914400" rtl="0" eaLnBrk="1" fontAlgn="auto" latinLnBrk="0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Geometry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ultimately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optimized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using</a:t>
            </a:r>
            <a:r>
              <a:rPr kumimoji="0" sz="1350" b="0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finite </a:t>
            </a:r>
            <a:r>
              <a:rPr kumimoji="0" sz="135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element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analysis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(FEA)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simulation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simulation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implemented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528065"/>
            <a:ext cx="6588125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600" spc="60" dirty="0"/>
              <a:t>C-5</a:t>
            </a:r>
            <a:r>
              <a:rPr sz="3600" spc="50" dirty="0"/>
              <a:t> </a:t>
            </a:r>
            <a:r>
              <a:rPr sz="3600" spc="60" dirty="0"/>
              <a:t>AFT</a:t>
            </a:r>
            <a:r>
              <a:rPr sz="3600" spc="190" dirty="0"/>
              <a:t> </a:t>
            </a:r>
            <a:r>
              <a:rPr sz="3600" spc="65" dirty="0"/>
              <a:t>RAMP</a:t>
            </a:r>
            <a:r>
              <a:rPr sz="3600" spc="120" dirty="0"/>
              <a:t> </a:t>
            </a:r>
            <a:r>
              <a:rPr sz="3600" spc="65" dirty="0"/>
              <a:t>BELL</a:t>
            </a:r>
            <a:r>
              <a:rPr sz="3600" spc="130" dirty="0"/>
              <a:t> </a:t>
            </a:r>
            <a:r>
              <a:rPr sz="3600" spc="75" dirty="0"/>
              <a:t>CRANK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1801367"/>
            <a:ext cx="12192000" cy="4352925"/>
            <a:chOff x="0" y="1801367"/>
            <a:chExt cx="12192000" cy="435292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34856" y="1805939"/>
              <a:ext cx="1168907" cy="18059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01367"/>
              <a:ext cx="3572255" cy="2264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392156" y="1805939"/>
              <a:ext cx="1799843" cy="18059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86088" y="5084441"/>
              <a:ext cx="1357884" cy="10692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576559" y="3680460"/>
              <a:ext cx="1615439" cy="115671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6559" y="4905755"/>
              <a:ext cx="1615439" cy="112471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23147" y="3810000"/>
              <a:ext cx="2036063" cy="1065276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11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448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75176"/>
            <a:ext cx="3566160" cy="2345690"/>
          </a:xfrm>
          <a:custGeom>
            <a:avLst/>
            <a:gdLst/>
            <a:ahLst/>
            <a:cxnLst/>
            <a:rect l="l" t="t" r="r" b="b"/>
            <a:pathLst>
              <a:path w="3566160" h="2345690">
                <a:moveTo>
                  <a:pt x="3566160" y="0"/>
                </a:moveTo>
                <a:lnTo>
                  <a:pt x="0" y="0"/>
                </a:lnTo>
                <a:lnTo>
                  <a:pt x="0" y="2345436"/>
                </a:lnTo>
                <a:lnTo>
                  <a:pt x="3566160" y="2345436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79" y="4218813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Kydex/Polymer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Various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INSTALL: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Various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9050" y="1905667"/>
            <a:ext cx="6421120" cy="232410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" marR="5080" lvl="0" indent="-7620" algn="l" defTabSz="914400" rtl="0" eaLnBrk="1" fontAlgn="auto" latinLnBrk="0" hangingPunct="1">
              <a:lnSpc>
                <a:spcPct val="12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C-5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Galaxy has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been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transporting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cargo since 1970. With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nearly 50 years of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abuse,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many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interior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panels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covers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deteriorated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beyond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repair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35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 immediate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supply.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FDM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delivered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robust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9085,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polyetherimide polymer which meets stringent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flame, smoke,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toxicity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(FST) requirements of 14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CFR 25.853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approved for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interior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applications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via</a:t>
            </a:r>
            <a:r>
              <a:rPr kumimoji="0" sz="135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Airworthiness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Circular</a:t>
            </a:r>
            <a:r>
              <a:rPr kumimoji="0" sz="135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AC-18-04.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5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9050" y="4182516"/>
            <a:ext cx="5855970" cy="121729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Tech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data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packages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30+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P/Ns,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50+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flying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panels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capabilities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available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Travis</a:t>
            </a:r>
            <a:r>
              <a:rPr kumimoji="0" sz="135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AFB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Airworthiness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Circular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interior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approval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3’x2’x3’</a:t>
            </a:r>
            <a:r>
              <a:rPr kumimoji="0" sz="135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capability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528065"/>
            <a:ext cx="524129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600" spc="60" dirty="0"/>
              <a:t>C-5</a:t>
            </a:r>
            <a:r>
              <a:rPr sz="3600" spc="170" dirty="0"/>
              <a:t> </a:t>
            </a:r>
            <a:r>
              <a:rPr sz="3600" spc="75" dirty="0"/>
              <a:t>INTERIOR</a:t>
            </a:r>
            <a:r>
              <a:rPr sz="3600" spc="210" dirty="0"/>
              <a:t> </a:t>
            </a:r>
            <a:r>
              <a:rPr sz="3600" spc="30" dirty="0"/>
              <a:t>PANELS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1804416"/>
            <a:ext cx="12192000" cy="5053965"/>
            <a:chOff x="0" y="1804416"/>
            <a:chExt cx="12192000" cy="505396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05940"/>
              <a:ext cx="3566159" cy="22692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03535" y="4639055"/>
              <a:ext cx="2188463" cy="178308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1584" y="5682995"/>
              <a:ext cx="641603" cy="7482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18047" y="5678424"/>
              <a:ext cx="833627" cy="3611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20055" y="5676900"/>
              <a:ext cx="612648" cy="60198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04804" y="3313176"/>
              <a:ext cx="1187196" cy="127254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38543" y="5676900"/>
              <a:ext cx="918972" cy="79552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42859" y="5676900"/>
              <a:ext cx="742188" cy="10104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558271" y="3582923"/>
              <a:ext cx="388620" cy="100279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70392" y="5669280"/>
              <a:ext cx="879348" cy="5486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435083" y="5248655"/>
              <a:ext cx="483107" cy="16093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004804" y="1804416"/>
              <a:ext cx="1187196" cy="14508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61588" y="5682995"/>
              <a:ext cx="643127" cy="739140"/>
            </a:xfrm>
            <a:prstGeom prst="rect">
              <a:avLst/>
            </a:prstGeom>
          </p:spPr>
        </p:pic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12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223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75176"/>
            <a:ext cx="3566160" cy="2345690"/>
          </a:xfrm>
          <a:custGeom>
            <a:avLst/>
            <a:gdLst/>
            <a:ahLst/>
            <a:cxnLst/>
            <a:rect l="l" t="t" r="r" b="b"/>
            <a:pathLst>
              <a:path w="3566160" h="2345690">
                <a:moveTo>
                  <a:pt x="3566160" y="0"/>
                </a:moveTo>
                <a:lnTo>
                  <a:pt x="0" y="0"/>
                </a:lnTo>
                <a:lnTo>
                  <a:pt x="0" y="2345436"/>
                </a:lnTo>
                <a:lnTo>
                  <a:pt x="3566160" y="2345436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2672" y="1920345"/>
            <a:ext cx="1587181" cy="75569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0179" y="4218813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Phenolic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Antero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800NA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WEDGE</a:t>
            </a: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WEDGE</a:t>
            </a:r>
            <a:r>
              <a:rPr kumimoji="0" sz="14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INSTALL: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8034" y="1905667"/>
            <a:ext cx="7670165" cy="1830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Wedges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blocks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 underlying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shape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C-5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upper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hump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aerodynamic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85" marR="0" lvl="0" indent="0" algn="l" defTabSz="914400" rtl="0" eaLnBrk="1" fontAlgn="auto" latinLnBrk="0" hangingPunct="1">
              <a:lnSpc>
                <a:spcPct val="100000"/>
              </a:lnSpc>
              <a:spcBef>
                <a:spcPts val="3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panel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wing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splice.</a:t>
            </a:r>
            <a:r>
              <a:rPr kumimoji="0" sz="13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panel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exhibited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adhesion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issues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85" marR="508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phenolic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parts.</a:t>
            </a:r>
            <a:r>
              <a:rPr kumimoji="0" sz="135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eliminates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health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hazards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machined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phenolic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dust.</a:t>
            </a:r>
            <a:r>
              <a:rPr kumimoji="0" sz="135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35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Antero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800NA</a:t>
            </a:r>
            <a:r>
              <a:rPr kumimoji="0" sz="135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offers </a:t>
            </a:r>
            <a:r>
              <a:rPr kumimoji="0" sz="135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polymer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replacement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excellent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chemical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thermal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5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28034" y="3701948"/>
            <a:ext cx="7654290" cy="169798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Qualified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84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blocks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wedges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Integrated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components,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eliminating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</a:t>
            </a:r>
            <a:r>
              <a:rPr kumimoji="0" sz="13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300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fasteners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84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sheet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straps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Developed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bond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surface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preparation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method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sealant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1934845" lvl="0" indent="-17272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Led qualification testing including ASTM roller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peel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fastener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pull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combined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chemical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thermal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environmental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exposure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cost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savings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addressing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true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craft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readiness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issue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1828800"/>
            <a:ext cx="12181840" cy="5029200"/>
            <a:chOff x="0" y="1828800"/>
            <a:chExt cx="12181840" cy="50292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828800"/>
              <a:ext cx="3610355" cy="22570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115311" y="2360676"/>
              <a:ext cx="1450848" cy="89458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34828" y="3090672"/>
              <a:ext cx="1642872" cy="101193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68000" y="4632960"/>
              <a:ext cx="1513331" cy="158495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30540" y="5562599"/>
              <a:ext cx="1165859" cy="12953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16040" y="5562598"/>
              <a:ext cx="1008888" cy="12954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85888" y="5562599"/>
              <a:ext cx="582168" cy="12953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58883" y="5562599"/>
              <a:ext cx="1255776" cy="1295398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01141" y="442340"/>
            <a:ext cx="8848090" cy="1258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5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460"/>
              </a:lnSpc>
              <a:spcBef>
                <a:spcPts val="195"/>
              </a:spcBef>
            </a:pPr>
            <a:r>
              <a:rPr sz="3200" spc="70" dirty="0"/>
              <a:t>C-5M</a:t>
            </a:r>
            <a:r>
              <a:rPr sz="3200" spc="185" dirty="0"/>
              <a:t> </a:t>
            </a:r>
            <a:r>
              <a:rPr sz="3200" spc="70" dirty="0"/>
              <a:t>HUMP</a:t>
            </a:r>
            <a:r>
              <a:rPr sz="3200" spc="130" dirty="0"/>
              <a:t> </a:t>
            </a:r>
            <a:r>
              <a:rPr sz="3200" spc="25" dirty="0"/>
              <a:t>PANEL</a:t>
            </a:r>
            <a:r>
              <a:rPr sz="3200" spc="130" dirty="0"/>
              <a:t> </a:t>
            </a:r>
            <a:r>
              <a:rPr sz="3200" spc="75" dirty="0"/>
              <a:t>WEDGE</a:t>
            </a:r>
            <a:r>
              <a:rPr sz="3200" spc="200" dirty="0"/>
              <a:t> </a:t>
            </a:r>
            <a:r>
              <a:rPr sz="3200" spc="45" dirty="0"/>
              <a:t>SPACERS</a:t>
            </a:r>
            <a:r>
              <a:rPr sz="3200" spc="85" dirty="0"/>
              <a:t> </a:t>
            </a:r>
            <a:r>
              <a:rPr sz="3200" spc="60" dirty="0"/>
              <a:t>AND </a:t>
            </a:r>
            <a:r>
              <a:rPr sz="3200" spc="-875" dirty="0"/>
              <a:t> </a:t>
            </a:r>
            <a:r>
              <a:rPr sz="3200" spc="80" dirty="0"/>
              <a:t>SUPPORT</a:t>
            </a:r>
            <a:r>
              <a:rPr sz="3200" spc="185" dirty="0"/>
              <a:t> </a:t>
            </a:r>
            <a:r>
              <a:rPr sz="3200" spc="80" dirty="0"/>
              <a:t>BLOCKS</a:t>
            </a:r>
            <a:endParaRPr sz="320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13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70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75176"/>
            <a:ext cx="3566160" cy="2345690"/>
          </a:xfrm>
          <a:custGeom>
            <a:avLst/>
            <a:gdLst/>
            <a:ahLst/>
            <a:cxnLst/>
            <a:rect l="l" t="t" r="r" b="b"/>
            <a:pathLst>
              <a:path w="3566160" h="2345690">
                <a:moveTo>
                  <a:pt x="3566160" y="0"/>
                </a:moveTo>
                <a:lnTo>
                  <a:pt x="0" y="0"/>
                </a:lnTo>
                <a:lnTo>
                  <a:pt x="0" y="2345436"/>
                </a:lnTo>
                <a:lnTo>
                  <a:pt x="3566160" y="2345436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79" y="4218813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10M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INSTALL: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04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9050" y="1905667"/>
            <a:ext cx="5379720" cy="1830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" marR="5080" lvl="0" indent="-7620" algn="l" defTabSz="914400" rtl="0" eaLnBrk="1" fontAlgn="auto" latinLnBrk="0" hangingPunct="1">
              <a:lnSpc>
                <a:spcPct val="12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bracket supports the hydraulic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pump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used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 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rear cargo ramp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power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down.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Existing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machined</a:t>
            </a:r>
            <a:r>
              <a:rPr kumimoji="0" sz="135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bracket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fails frequently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(2/month),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has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zero </a:t>
            </a:r>
            <a:r>
              <a:rPr kumimoji="0" sz="135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balance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difficulty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local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manufacture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procurement.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9050" y="3688232"/>
            <a:ext cx="5116830" cy="146494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Laser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fractured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reverse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engineered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CAD model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</a:t>
            </a:r>
            <a:r>
              <a:rPr kumimoji="0" sz="135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optimization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 Math"/>
                <a:ea typeface="+mn-ea"/>
                <a:cs typeface="Cambria Math"/>
              </a:rPr>
              <a:t>~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2X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part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strength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Designed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35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minimized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processing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machining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448945" lvl="0" indent="-172720" algn="l" defTabSz="914400" rtl="0" eaLnBrk="1" fontAlgn="auto" latinLnBrk="0" hangingPunct="1">
              <a:lnSpc>
                <a:spcPct val="120000"/>
              </a:lnSpc>
              <a:spcBef>
                <a:spcPts val="39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Qualification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development and execution with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scanning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specific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load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528065"/>
            <a:ext cx="8194675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600" spc="70" dirty="0"/>
              <a:t>C-130</a:t>
            </a:r>
            <a:r>
              <a:rPr sz="3600" spc="185" dirty="0"/>
              <a:t> </a:t>
            </a:r>
            <a:r>
              <a:rPr sz="3600" spc="80" dirty="0"/>
              <a:t>HYDRAULIC</a:t>
            </a:r>
            <a:r>
              <a:rPr sz="3600" spc="195" dirty="0"/>
              <a:t> </a:t>
            </a:r>
            <a:r>
              <a:rPr sz="3600" spc="65" dirty="0"/>
              <a:t>PUMP</a:t>
            </a:r>
            <a:r>
              <a:rPr sz="3600" spc="135" dirty="0"/>
              <a:t> </a:t>
            </a:r>
            <a:r>
              <a:rPr sz="3600" spc="75" dirty="0"/>
              <a:t>SUPPORT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1799844"/>
            <a:ext cx="12192000" cy="4881880"/>
            <a:chOff x="0" y="1799844"/>
            <a:chExt cx="12192000" cy="48818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05940"/>
              <a:ext cx="3566160" cy="22692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393680" y="1799844"/>
              <a:ext cx="1798320" cy="112776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4076" y="2860547"/>
              <a:ext cx="1530096" cy="105765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36992" y="5449823"/>
              <a:ext cx="1377696" cy="12192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58000" y="5449823"/>
              <a:ext cx="1022619" cy="123139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69295" y="3890772"/>
              <a:ext cx="1818131" cy="14706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4688" y="5420867"/>
              <a:ext cx="2877311" cy="102260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80576" y="3201924"/>
              <a:ext cx="1103376" cy="215950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90259" y="5449823"/>
              <a:ext cx="873252" cy="1231392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14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75176"/>
            <a:ext cx="3566160" cy="2345690"/>
          </a:xfrm>
          <a:custGeom>
            <a:avLst/>
            <a:gdLst/>
            <a:ahLst/>
            <a:cxnLst/>
            <a:rect l="l" t="t" r="r" b="b"/>
            <a:pathLst>
              <a:path w="3566160" h="2345690">
                <a:moveTo>
                  <a:pt x="3566160" y="0"/>
                </a:moveTo>
                <a:lnTo>
                  <a:pt x="0" y="0"/>
                </a:lnTo>
                <a:lnTo>
                  <a:pt x="0" y="2345436"/>
                </a:lnTo>
                <a:lnTo>
                  <a:pt x="3566160" y="2345436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79" y="4218813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Unalloyed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ck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AUG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INSTALL: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9050" y="1905667"/>
            <a:ext cx="6520180" cy="1830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" marR="5080" lvl="0" indent="-7620" algn="l" defTabSz="914400" rtl="0" eaLnBrk="1" fontAlgn="auto" latinLnBrk="0" hangingPunct="1">
              <a:lnSpc>
                <a:spcPct val="12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F-15 louver keeps birds and debris from entering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ECS duct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system.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 six piece welded assembly experienced frequent failures due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weld cracks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individual louvers and housing. DMLM delivered a one piece AM design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Nickel</a:t>
            </a:r>
            <a:r>
              <a:rPr kumimoji="0" sz="135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Alloy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718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durability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</a:t>
            </a:r>
            <a:r>
              <a:rPr kumimoji="0" sz="135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temperature</a:t>
            </a:r>
            <a:r>
              <a:rPr kumimoji="0" sz="135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9050" y="3688232"/>
            <a:ext cx="5182870" cy="15163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Improved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aircraft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outer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mold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robustness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filleted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louvers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housing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thermal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performance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Nickel</a:t>
            </a:r>
            <a:r>
              <a:rPr kumimoji="0" sz="135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Alloy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718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Extended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lifecycle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downtime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maintenance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hours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</a:t>
            </a:r>
            <a:r>
              <a:rPr kumimoji="0" sz="135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</a:t>
            </a:r>
            <a:r>
              <a:rPr kumimoji="0" sz="135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readiness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528065"/>
            <a:ext cx="5230495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600" spc="65" dirty="0"/>
              <a:t>F-15</a:t>
            </a:r>
            <a:r>
              <a:rPr sz="3600" spc="175" dirty="0"/>
              <a:t> </a:t>
            </a:r>
            <a:r>
              <a:rPr sz="3600" spc="65" dirty="0"/>
              <a:t>ECS</a:t>
            </a:r>
            <a:r>
              <a:rPr sz="3600" spc="175" dirty="0"/>
              <a:t> </a:t>
            </a:r>
            <a:r>
              <a:rPr sz="3600" spc="75" dirty="0"/>
              <a:t>LOUVER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1801367"/>
            <a:ext cx="12192000" cy="4620895"/>
            <a:chOff x="0" y="1801367"/>
            <a:chExt cx="12192000" cy="46208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01367"/>
              <a:ext cx="3566160" cy="22738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70464" y="3310127"/>
              <a:ext cx="1621535" cy="179984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70464" y="1807463"/>
              <a:ext cx="1621535" cy="144017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70464" y="5169408"/>
              <a:ext cx="1621535" cy="125272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67116" y="5169408"/>
              <a:ext cx="2319528" cy="125272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9124950" y="5853683"/>
              <a:ext cx="273050" cy="114300"/>
            </a:xfrm>
            <a:custGeom>
              <a:avLst/>
              <a:gdLst/>
              <a:ahLst/>
              <a:cxnLst/>
              <a:rect l="l" t="t" r="r" b="b"/>
              <a:pathLst>
                <a:path w="273050" h="114300">
                  <a:moveTo>
                    <a:pt x="114300" y="0"/>
                  </a:moveTo>
                  <a:lnTo>
                    <a:pt x="0" y="57149"/>
                  </a:lnTo>
                  <a:lnTo>
                    <a:pt x="114300" y="114299"/>
                  </a:lnTo>
                  <a:lnTo>
                    <a:pt x="114300" y="76199"/>
                  </a:lnTo>
                  <a:lnTo>
                    <a:pt x="95250" y="76199"/>
                  </a:lnTo>
                  <a:lnTo>
                    <a:pt x="95250" y="38099"/>
                  </a:lnTo>
                  <a:lnTo>
                    <a:pt x="114300" y="38099"/>
                  </a:lnTo>
                  <a:lnTo>
                    <a:pt x="114300" y="0"/>
                  </a:lnTo>
                  <a:close/>
                </a:path>
                <a:path w="273050" h="114300">
                  <a:moveTo>
                    <a:pt x="114300" y="38099"/>
                  </a:moveTo>
                  <a:lnTo>
                    <a:pt x="95250" y="38099"/>
                  </a:lnTo>
                  <a:lnTo>
                    <a:pt x="95250" y="76199"/>
                  </a:lnTo>
                  <a:lnTo>
                    <a:pt x="114300" y="76199"/>
                  </a:lnTo>
                  <a:lnTo>
                    <a:pt x="114300" y="38099"/>
                  </a:lnTo>
                  <a:close/>
                </a:path>
                <a:path w="273050" h="114300">
                  <a:moveTo>
                    <a:pt x="272923" y="38099"/>
                  </a:moveTo>
                  <a:lnTo>
                    <a:pt x="114300" y="38099"/>
                  </a:lnTo>
                  <a:lnTo>
                    <a:pt x="114300" y="76199"/>
                  </a:lnTo>
                  <a:lnTo>
                    <a:pt x="272923" y="76199"/>
                  </a:lnTo>
                  <a:lnTo>
                    <a:pt x="272923" y="38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431781" y="5648350"/>
            <a:ext cx="554990" cy="464184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540"/>
              </a:lnSpc>
              <a:spcBef>
                <a:spcPts val="46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Weld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Crack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15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69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075176"/>
            <a:ext cx="3566160" cy="2346960"/>
          </a:xfrm>
          <a:custGeom>
            <a:avLst/>
            <a:gdLst/>
            <a:ahLst/>
            <a:cxnLst/>
            <a:rect l="l" t="t" r="r" b="b"/>
            <a:pathLst>
              <a:path w="3566160" h="2346960">
                <a:moveTo>
                  <a:pt x="3566160" y="0"/>
                </a:moveTo>
                <a:lnTo>
                  <a:pt x="0" y="0"/>
                </a:lnTo>
                <a:lnTo>
                  <a:pt x="0" y="2346960"/>
                </a:lnTo>
                <a:lnTo>
                  <a:pt x="3566160" y="2346960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79" y="4219702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um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4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A35</a:t>
            </a:r>
            <a:r>
              <a:rPr kumimoji="0" sz="14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</a:t>
            </a:r>
            <a:r>
              <a:rPr kumimoji="0" sz="1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T6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</a:t>
            </a:r>
            <a:r>
              <a:rPr kumimoji="0" sz="1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</a:t>
            </a:r>
            <a:r>
              <a:rPr kumimoji="0" sz="14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DELIVERY: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SEP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28034" y="1905667"/>
            <a:ext cx="6373495" cy="1830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9685" marR="5080" lvl="0" indent="-7620" algn="l" defTabSz="914400" rtl="0" eaLnBrk="1" fontAlgn="auto" latinLnBrk="0" hangingPunct="1">
              <a:lnSpc>
                <a:spcPct val="12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turnaround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guides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ammunition feed system on an M61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Vulcan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Cannon. They are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consumable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wear item with limited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supply and long 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lead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times.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 provides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DMLM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 Ti-6Al-4V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reduced lead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 and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life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cycle.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5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8034" y="3740048"/>
            <a:ext cx="5795645" cy="1412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lvl="0" indent="-172720" algn="l" defTabSz="914400" rtl="0" eaLnBrk="1" fontAlgn="auto" latinLnBrk="0" hangingPunct="1">
              <a:lnSpc>
                <a:spcPct val="1201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Prepared four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 with minor adjustments for improved printing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DMLM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Produced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 parts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DMLM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minimal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Performed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dimensional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qualification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Delivered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15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parts to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Program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Office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live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fire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qualification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528065"/>
            <a:ext cx="9926955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600" spc="70" dirty="0"/>
              <a:t>F-15,</a:t>
            </a:r>
            <a:r>
              <a:rPr sz="3600" spc="185" dirty="0"/>
              <a:t> </a:t>
            </a:r>
            <a:r>
              <a:rPr sz="3600" spc="55" dirty="0"/>
              <a:t>M61</a:t>
            </a:r>
            <a:r>
              <a:rPr sz="3600" spc="190" dirty="0"/>
              <a:t> </a:t>
            </a:r>
            <a:r>
              <a:rPr sz="3600" spc="75" dirty="0"/>
              <a:t>CANNON</a:t>
            </a:r>
            <a:r>
              <a:rPr sz="3600" spc="200" dirty="0"/>
              <a:t> </a:t>
            </a:r>
            <a:r>
              <a:rPr sz="3600" spc="80" dirty="0"/>
              <a:t>TURNAROUND</a:t>
            </a:r>
            <a:r>
              <a:rPr sz="3600" spc="200" dirty="0"/>
              <a:t> </a:t>
            </a:r>
            <a:r>
              <a:rPr sz="3600" spc="75" dirty="0"/>
              <a:t>GUIDES</a:t>
            </a:r>
            <a:endParaRPr sz="360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2576" y="5487923"/>
            <a:ext cx="1341120" cy="96773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25511" y="5487923"/>
            <a:ext cx="2813304" cy="137007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0" y="1805939"/>
            <a:ext cx="12192000" cy="4616450"/>
            <a:chOff x="0" y="1805939"/>
            <a:chExt cx="12192000" cy="461645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805939"/>
              <a:ext cx="3566160" cy="22814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66414" y="5487924"/>
              <a:ext cx="2514345" cy="55778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90631" y="4978907"/>
              <a:ext cx="1801367" cy="144322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390631" y="1807463"/>
              <a:ext cx="1800860" cy="126187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390631" y="3133343"/>
              <a:ext cx="1801368" cy="1781555"/>
            </a:xfrm>
            <a:prstGeom prst="rect">
              <a:avLst/>
            </a:prstGeom>
          </p:spPr>
        </p:pic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16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99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422390"/>
            <a:chOff x="0" y="0"/>
            <a:chExt cx="12192000" cy="6422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93008" y="5541264"/>
              <a:ext cx="1978137" cy="877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956303"/>
              <a:ext cx="3566160" cy="2466340"/>
            </a:xfrm>
            <a:custGeom>
              <a:avLst/>
              <a:gdLst/>
              <a:ahLst/>
              <a:cxnLst/>
              <a:rect l="l" t="t" r="r" b="b"/>
              <a:pathLst>
                <a:path w="3566160" h="2466340">
                  <a:moveTo>
                    <a:pt x="3566160" y="0"/>
                  </a:moveTo>
                  <a:lnTo>
                    <a:pt x="0" y="0"/>
                  </a:lnTo>
                  <a:lnTo>
                    <a:pt x="0" y="2465832"/>
                  </a:lnTo>
                  <a:lnTo>
                    <a:pt x="3566160" y="2465832"/>
                  </a:lnTo>
                  <a:lnTo>
                    <a:pt x="356616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70179" y="4099940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DELIVERY: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NOV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2020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1141" y="528065"/>
            <a:ext cx="6007100" cy="873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2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4060"/>
              </a:lnSpc>
            </a:pPr>
            <a:r>
              <a:rPr sz="3600" spc="75" dirty="0"/>
              <a:t>HH-60</a:t>
            </a:r>
            <a:r>
              <a:rPr sz="3600" spc="160" dirty="0"/>
              <a:t> </a:t>
            </a:r>
            <a:r>
              <a:rPr sz="3600" spc="70" dirty="0"/>
              <a:t>FLARE</a:t>
            </a:r>
            <a:r>
              <a:rPr sz="3600" spc="165" dirty="0"/>
              <a:t> </a:t>
            </a:r>
            <a:r>
              <a:rPr sz="3600" spc="80" dirty="0"/>
              <a:t>DISPENSER</a:t>
            </a:r>
            <a:endParaRPr sz="3600"/>
          </a:p>
        </p:txBody>
      </p:sp>
      <p:grpSp>
        <p:nvGrpSpPr>
          <p:cNvPr id="8" name="object 8"/>
          <p:cNvGrpSpPr/>
          <p:nvPr/>
        </p:nvGrpSpPr>
        <p:grpSpPr>
          <a:xfrm>
            <a:off x="0" y="1769364"/>
            <a:ext cx="12192000" cy="4650105"/>
            <a:chOff x="0" y="1769364"/>
            <a:chExt cx="12192000" cy="465010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90759" y="1769364"/>
              <a:ext cx="2145792" cy="19050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1740" y="3628644"/>
              <a:ext cx="2080258" cy="14295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86288" y="5091684"/>
              <a:ext cx="1505711" cy="132740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735" y="5541264"/>
              <a:ext cx="1424939" cy="86868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1808988"/>
              <a:ext cx="3566159" cy="2147316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3829050" y="1905667"/>
            <a:ext cx="6104255" cy="183070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BACKGROUND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0320" marR="5080" lvl="0" indent="-7620" algn="l" defTabSz="914400" rtl="0" eaLnBrk="1" fontAlgn="auto" latinLnBrk="0" hangingPunct="1">
              <a:lnSpc>
                <a:spcPct val="120000"/>
              </a:lnSpc>
              <a:spcBef>
                <a:spcPts val="2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flare dispenser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mounted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the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side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 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HH-60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Pave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Hawk for the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purpose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delivering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flares.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existing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 7075 mounting brackets 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were exhibiting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stress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corrosion cracking.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DMLM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provides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robust</a:t>
            </a:r>
            <a:r>
              <a:rPr kumimoji="0" sz="135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solution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conversion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the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entire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Flare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Dispenser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assembly.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DEVELOPMENT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60" normalizeH="0" baseline="0" noProof="0" dirty="0">
                <a:ln>
                  <a:noFill/>
                </a:ln>
                <a:solidFill>
                  <a:srgbClr val="28489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RESULTS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29050" y="3701948"/>
            <a:ext cx="5746115" cy="169798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Re-designed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mounting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features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5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greatly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reduce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crack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potential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Applied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</a:t>
            </a:r>
            <a:r>
              <a:rPr kumimoji="0" sz="135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geometry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optimization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increased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strength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vs</a:t>
            </a:r>
            <a:r>
              <a:rPr kumimoji="0" sz="1350" b="0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Produced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</a:t>
            </a:r>
            <a:r>
              <a:rPr kumimoji="0" sz="135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components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left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right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hand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assemblies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127635" lvl="0" indent="-172720" algn="l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Developed and executed qualification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plan including strain gaging,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impact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testing,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tensile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specimens,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CT</a:t>
            </a:r>
            <a:r>
              <a:rPr kumimoji="0" sz="135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evaluation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Successfully</a:t>
            </a:r>
            <a:r>
              <a:rPr kumimoji="0" sz="135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fit-checked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mounting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HH-60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Pave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Hawk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990588" y="5522976"/>
            <a:ext cx="3641090" cy="896619"/>
            <a:chOff x="6990588" y="5522976"/>
            <a:chExt cx="3641090" cy="896619"/>
          </a:xfrm>
        </p:grpSpPr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825483" y="5522976"/>
              <a:ext cx="1805939" cy="896112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90588" y="5527548"/>
              <a:ext cx="1784603" cy="891540"/>
            </a:xfrm>
            <a:prstGeom prst="rect">
              <a:avLst/>
            </a:prstGeom>
          </p:spPr>
        </p:pic>
      </p:grp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17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6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916679"/>
            <a:ext cx="3566160" cy="2504440"/>
          </a:xfrm>
          <a:custGeom>
            <a:avLst/>
            <a:gdLst/>
            <a:ahLst/>
            <a:cxnLst/>
            <a:rect l="l" t="t" r="r" b="b"/>
            <a:pathLst>
              <a:path w="3566160" h="2504440">
                <a:moveTo>
                  <a:pt x="3566160" y="0"/>
                </a:moveTo>
                <a:lnTo>
                  <a:pt x="0" y="0"/>
                </a:lnTo>
                <a:lnTo>
                  <a:pt x="0" y="2503932"/>
                </a:lnTo>
                <a:lnTo>
                  <a:pt x="3566160" y="2503932"/>
                </a:lnTo>
                <a:lnTo>
                  <a:pt x="356616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70179" y="4060316"/>
            <a:ext cx="194183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</a:t>
            </a:r>
            <a:r>
              <a:rPr kumimoji="0" sz="14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</a:t>
            </a:r>
            <a:r>
              <a:rPr kumimoji="0" sz="14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Stainless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Steel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17-4PH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KICKOFF: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AUG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2018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8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DELIVERED: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2019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pc="80" dirty="0"/>
              <a:t>BACKGROUND</a:t>
            </a:r>
          </a:p>
          <a:p>
            <a:pPr marL="19685" marR="5080" indent="-7620">
              <a:lnSpc>
                <a:spcPct val="120000"/>
              </a:lnSpc>
              <a:spcBef>
                <a:spcPts val="235"/>
              </a:spcBef>
            </a:pPr>
            <a:r>
              <a:rPr sz="1350"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research group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at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AEDC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investigate the printing of </a:t>
            </a:r>
            <a:r>
              <a:rPr sz="1350" b="0" dirty="0">
                <a:solidFill>
                  <a:srgbClr val="000000"/>
                </a:solidFill>
                <a:latin typeface="Arial"/>
                <a:cs typeface="Arial"/>
              </a:rPr>
              <a:t>a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single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piece pressure rake </a:t>
            </a:r>
            <a:r>
              <a:rPr sz="135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test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rig for air flow experimentation. Existing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pressure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rakes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are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typically multi-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 piece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fabrications with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many delicate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pitot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tubes. The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proposed AM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rake concept </a:t>
            </a:r>
            <a:r>
              <a:rPr sz="135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was</a:t>
            </a:r>
            <a:r>
              <a:rPr sz="135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350" b="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single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piece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rig with</a:t>
            </a:r>
            <a:r>
              <a:rPr sz="135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four internal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rake</a:t>
            </a:r>
            <a:r>
              <a:rPr sz="1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probes</a:t>
            </a:r>
            <a:r>
              <a:rPr sz="135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comprising</a:t>
            </a:r>
            <a:r>
              <a:rPr sz="1350" b="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28</a:t>
            </a:r>
            <a:r>
              <a:rPr sz="1350" b="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total</a:t>
            </a:r>
            <a:r>
              <a:rPr sz="135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pitot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tubes, </a:t>
            </a:r>
            <a:r>
              <a:rPr sz="1350" b="0" spc="-3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each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350" b="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internal</a:t>
            </a:r>
            <a:r>
              <a:rPr sz="1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channels</a:t>
            </a:r>
            <a:r>
              <a:rPr sz="1350" b="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routed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through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35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duct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to</a:t>
            </a:r>
            <a:r>
              <a:rPr sz="1350" b="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dirty="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350" b="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single</a:t>
            </a:r>
            <a:r>
              <a:rPr sz="1350" b="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outlet</a:t>
            </a:r>
            <a:r>
              <a:rPr sz="1350" b="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350" b="0" spc="10" dirty="0">
                <a:solidFill>
                  <a:srgbClr val="000000"/>
                </a:solidFill>
                <a:latin typeface="Arial"/>
                <a:cs typeface="Arial"/>
              </a:rPr>
              <a:t>port</a:t>
            </a:r>
            <a:r>
              <a:rPr sz="1350" b="0" spc="5" dirty="0">
                <a:solidFill>
                  <a:srgbClr val="000000"/>
                </a:solidFill>
                <a:latin typeface="Arial"/>
                <a:cs typeface="Arial"/>
              </a:rPr>
              <a:t> location.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pc="85" dirty="0"/>
              <a:t>DEVELOPMENT</a:t>
            </a:r>
            <a:r>
              <a:rPr spc="190" dirty="0"/>
              <a:t> </a:t>
            </a:r>
            <a:r>
              <a:rPr spc="60" dirty="0"/>
              <a:t>RESULTS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28034" y="3935628"/>
            <a:ext cx="6402705" cy="11671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83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Optimized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initial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customer</a:t>
            </a:r>
            <a:r>
              <a:rPr kumimoji="0" sz="135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design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DMLM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135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without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5080" lvl="0" indent="-172720" algn="l" defTabSz="914400" rtl="0" eaLnBrk="1" fontAlgn="auto" latinLnBrk="0" hangingPunct="1">
              <a:lnSpc>
                <a:spcPct val="120000"/>
              </a:lnSpc>
              <a:spcBef>
                <a:spcPts val="4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Successfully printed 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cleared powder from 28 channels at .080” diameter 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350" b="0" i="0" u="none" strike="noStrike" kern="1200" cap="none" spc="-3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 to 14”</a:t>
            </a:r>
            <a:r>
              <a:rPr kumimoji="0" sz="135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long,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thus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demonstrating</a:t>
            </a:r>
            <a:r>
              <a:rPr kumimoji="0" sz="135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feasibility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4785" marR="0" lvl="0" indent="-172720" algn="l" defTabSz="914400" rtl="0" eaLnBrk="1" fontAlgn="auto" latinLnBrk="0" hangingPunct="1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185420" algn="l"/>
              </a:tabLst>
              <a:defRPr/>
            </a:pP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Leveraged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polymer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3D</a:t>
            </a:r>
            <a:r>
              <a:rPr kumimoji="0" sz="135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printing</a:t>
            </a:r>
            <a:r>
              <a:rPr kumimoji="0" sz="135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35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protective</a:t>
            </a:r>
            <a:r>
              <a: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5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packaging</a:t>
            </a: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1804416"/>
            <a:ext cx="12050395" cy="5053965"/>
            <a:chOff x="0" y="1804416"/>
            <a:chExt cx="12050395" cy="505396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04416"/>
              <a:ext cx="3566159" cy="21122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8235" y="1886791"/>
              <a:ext cx="1561947" cy="12616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77911" y="5397367"/>
              <a:ext cx="2257044" cy="10887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28376" y="5135880"/>
              <a:ext cx="1281667" cy="7239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51932" y="5315711"/>
              <a:ext cx="1943100" cy="15422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74494" y="3348262"/>
              <a:ext cx="1571108" cy="1135276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01141" y="442340"/>
            <a:ext cx="10194290" cy="1231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50"/>
              </a:lnSpc>
              <a:spcBef>
                <a:spcPts val="100"/>
              </a:spcBef>
              <a:tabLst>
                <a:tab pos="2109470" algn="l"/>
              </a:tabLst>
            </a:pP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D</a:t>
            </a:r>
            <a:r>
              <a:rPr sz="2400" b="0" spc="110" dirty="0">
                <a:latin typeface="Arial"/>
                <a:cs typeface="Arial"/>
              </a:rPr>
              <a:t>V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NC</a:t>
            </a:r>
            <a:r>
              <a:rPr sz="2400" b="0" spc="290" dirty="0">
                <a:latin typeface="Arial"/>
                <a:cs typeface="Arial"/>
              </a:rPr>
              <a:t>E</a:t>
            </a:r>
            <a:r>
              <a:rPr sz="2400" b="0" spc="-5" dirty="0">
                <a:latin typeface="Arial"/>
                <a:cs typeface="Arial"/>
              </a:rPr>
              <a:t>D</a:t>
            </a:r>
            <a:r>
              <a:rPr sz="2400" b="0" dirty="0">
                <a:latin typeface="Arial"/>
                <a:cs typeface="Arial"/>
              </a:rPr>
              <a:t>	M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NU</a:t>
            </a:r>
            <a:r>
              <a:rPr sz="2400" b="0" spc="160" dirty="0">
                <a:latin typeface="Arial"/>
                <a:cs typeface="Arial"/>
              </a:rPr>
              <a:t>F</a:t>
            </a:r>
            <a:r>
              <a:rPr sz="2400" b="0" spc="290" dirty="0">
                <a:latin typeface="Arial"/>
                <a:cs typeface="Arial"/>
              </a:rPr>
              <a:t>A</a:t>
            </a:r>
            <a:r>
              <a:rPr sz="2400" b="0" spc="285" dirty="0">
                <a:latin typeface="Arial"/>
                <a:cs typeface="Arial"/>
              </a:rPr>
              <a:t>C</a:t>
            </a:r>
            <a:r>
              <a:rPr sz="2400" b="0" spc="295" dirty="0">
                <a:latin typeface="Arial"/>
                <a:cs typeface="Arial"/>
              </a:rPr>
              <a:t>T</a:t>
            </a:r>
            <a:r>
              <a:rPr sz="2400" b="0" spc="285" dirty="0">
                <a:latin typeface="Arial"/>
                <a:cs typeface="Arial"/>
              </a:rPr>
              <a:t>UR</a:t>
            </a:r>
            <a:r>
              <a:rPr sz="2400" b="0" dirty="0">
                <a:latin typeface="Arial"/>
                <a:cs typeface="Arial"/>
              </a:rPr>
              <a:t>I</a:t>
            </a:r>
            <a:r>
              <a:rPr sz="2400" b="0" spc="-365" dirty="0">
                <a:latin typeface="Arial"/>
                <a:cs typeface="Arial"/>
              </a:rPr>
              <a:t> </a:t>
            </a:r>
            <a:r>
              <a:rPr sz="2400" b="0" spc="285" dirty="0">
                <a:latin typeface="Arial"/>
                <a:cs typeface="Arial"/>
              </a:rPr>
              <a:t>N</a:t>
            </a:r>
            <a:r>
              <a:rPr sz="2400" b="0" dirty="0">
                <a:latin typeface="Arial"/>
                <a:cs typeface="Arial"/>
              </a:rPr>
              <a:t>G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ts val="3350"/>
              </a:lnSpc>
              <a:spcBef>
                <a:spcPts val="190"/>
              </a:spcBef>
            </a:pPr>
            <a:r>
              <a:rPr sz="3100" spc="70" dirty="0"/>
              <a:t>ARNOLD</a:t>
            </a:r>
            <a:r>
              <a:rPr sz="3100" spc="220" dirty="0"/>
              <a:t> </a:t>
            </a:r>
            <a:r>
              <a:rPr sz="3100" spc="75" dirty="0"/>
              <a:t>ENGINEERING</a:t>
            </a:r>
            <a:r>
              <a:rPr sz="3100" spc="265" dirty="0"/>
              <a:t> </a:t>
            </a:r>
            <a:r>
              <a:rPr sz="3100" spc="75" dirty="0"/>
              <a:t>DEVELOPMENT</a:t>
            </a:r>
            <a:r>
              <a:rPr sz="3100" spc="350" dirty="0"/>
              <a:t> </a:t>
            </a:r>
            <a:r>
              <a:rPr sz="3100" spc="70" dirty="0"/>
              <a:t>COMPLEX </a:t>
            </a:r>
            <a:r>
              <a:rPr sz="3100" spc="-844" dirty="0"/>
              <a:t> </a:t>
            </a:r>
            <a:r>
              <a:rPr sz="3100" spc="65" dirty="0"/>
              <a:t>(AEDC)</a:t>
            </a:r>
            <a:r>
              <a:rPr sz="3100" spc="229" dirty="0"/>
              <a:t> </a:t>
            </a:r>
            <a:r>
              <a:rPr sz="3100" spc="70" dirty="0"/>
              <a:t>PRESSURE</a:t>
            </a:r>
            <a:r>
              <a:rPr sz="3100" spc="280" dirty="0"/>
              <a:t> </a:t>
            </a:r>
            <a:r>
              <a:rPr sz="3100" spc="60" dirty="0"/>
              <a:t>RAKE</a:t>
            </a:r>
            <a:r>
              <a:rPr sz="3100" spc="225" dirty="0"/>
              <a:t> </a:t>
            </a:r>
            <a:r>
              <a:rPr sz="3100" spc="65" dirty="0"/>
              <a:t>TEST</a:t>
            </a:r>
            <a:r>
              <a:rPr sz="3100" spc="195" dirty="0"/>
              <a:t> </a:t>
            </a:r>
            <a:r>
              <a:rPr sz="3100" spc="55" dirty="0"/>
              <a:t>RIG</a:t>
            </a:r>
            <a:endParaRPr sz="31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18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31348" y="5964428"/>
            <a:ext cx="2075814" cy="37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lvl="0" indent="0" algn="r" defTabSz="914400" rtl="0" eaLnBrk="1" fontAlgn="auto" latinLnBrk="0" hangingPunct="1">
              <a:lnSpc>
                <a:spcPts val="137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Cross-section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200" b="1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network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5080" lvl="0" indent="0" algn="r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2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hollow</a:t>
            </a:r>
            <a:r>
              <a:rPr kumimoji="0" sz="12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channels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496168" y="4487926"/>
            <a:ext cx="814705" cy="373380"/>
          </a:xfrm>
          <a:prstGeom prst="rect">
            <a:avLst/>
          </a:prstGeom>
        </p:spPr>
        <p:txBody>
          <a:bodyPr vert="horz" wrap="square" lIns="0" tIns="33019" rIns="0" bIns="0" rtlCol="0">
            <a:spAutoFit/>
          </a:bodyPr>
          <a:lstStyle/>
          <a:p>
            <a:pPr marL="12700" marR="5080" lvl="0" indent="15240" algn="l" defTabSz="914400" rtl="0" eaLnBrk="1" fontAlgn="auto" latinLnBrk="0" hangingPunct="1">
              <a:lnSpc>
                <a:spcPts val="1300"/>
              </a:lnSpc>
              <a:spcBef>
                <a:spcPts val="2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1" u="none" strike="noStrike" kern="1200" cap="none" spc="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</a:t>
            </a:r>
            <a:r>
              <a:rPr kumimoji="0" sz="12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rot</a:t>
            </a:r>
            <a:r>
              <a:rPr kumimoji="0" sz="12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</a:t>
            </a:r>
            <a:r>
              <a:rPr kumimoji="0" sz="12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200" b="1" i="1" u="none" strike="noStrike" kern="1200" cap="none" spc="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1200" b="1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  </a:t>
            </a:r>
            <a:r>
              <a:rPr kumimoji="0" sz="12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pac</a:t>
            </a:r>
            <a:r>
              <a:rPr kumimoji="0" sz="12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ka</a:t>
            </a:r>
            <a:r>
              <a:rPr kumimoji="0" sz="12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r>
              <a:rPr kumimoji="0" sz="12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2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200" b="1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13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Total Parts Delivered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341753"/>
              </p:ext>
            </p:extLst>
          </p:nvPr>
        </p:nvGraphicFramePr>
        <p:xfrm>
          <a:off x="750626" y="3043452"/>
          <a:ext cx="10390970" cy="1860442"/>
        </p:xfrm>
        <a:graphic>
          <a:graphicData uri="http://schemas.openxmlformats.org/drawingml/2006/table">
            <a:tbl>
              <a:tblPr/>
              <a:tblGrid>
                <a:gridCol w="2025055">
                  <a:extLst>
                    <a:ext uri="{9D8B030D-6E8A-4147-A177-3AD203B41FA5}">
                      <a16:colId xmlns:a16="http://schemas.microsoft.com/office/drawing/2014/main" val="1123790072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2126236037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3497329420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1500085168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710333015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1650165699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2634804312"/>
                    </a:ext>
                  </a:extLst>
                </a:gridCol>
                <a:gridCol w="833001">
                  <a:extLst>
                    <a:ext uri="{9D8B030D-6E8A-4147-A177-3AD203B41FA5}">
                      <a16:colId xmlns:a16="http://schemas.microsoft.com/office/drawing/2014/main" val="3450982294"/>
                    </a:ext>
                  </a:extLst>
                </a:gridCol>
                <a:gridCol w="552940">
                  <a:extLst>
                    <a:ext uri="{9D8B030D-6E8A-4147-A177-3AD203B41FA5}">
                      <a16:colId xmlns:a16="http://schemas.microsoft.com/office/drawing/2014/main" val="2451646089"/>
                    </a:ext>
                  </a:extLst>
                </a:gridCol>
                <a:gridCol w="990984">
                  <a:extLst>
                    <a:ext uri="{9D8B030D-6E8A-4147-A177-3AD203B41FA5}">
                      <a16:colId xmlns:a16="http://schemas.microsoft.com/office/drawing/2014/main" val="667654411"/>
                    </a:ext>
                  </a:extLst>
                </a:gridCol>
                <a:gridCol w="990984">
                  <a:extLst>
                    <a:ext uri="{9D8B030D-6E8A-4147-A177-3AD203B41FA5}">
                      <a16:colId xmlns:a16="http://schemas.microsoft.com/office/drawing/2014/main" val="949689907"/>
                    </a:ext>
                  </a:extLst>
                </a:gridCol>
              </a:tblGrid>
              <a:tr h="243349"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Category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 Delivered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 #s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715414"/>
                  </a:ext>
                </a:extLst>
              </a:tr>
              <a:tr h="2433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Metal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Polymer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601706"/>
                  </a:ext>
                </a:extLst>
              </a:tr>
              <a:tr h="227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Aerospace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922563"/>
                  </a:ext>
                </a:extLst>
              </a:tr>
              <a:tr h="4552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Part #s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Part #s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Part #s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Part #s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b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944103"/>
                  </a:ext>
                </a:extLst>
              </a:tr>
              <a:tr h="227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Completed Projects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88114"/>
                  </a:ext>
                </a:extLst>
              </a:tr>
              <a:tr h="22764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Active Projects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097917"/>
                  </a:ext>
                </a:extLst>
              </a:tr>
              <a:tr h="2354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Projects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34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91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/>
          </p:cNvSpPr>
          <p:nvPr/>
        </p:nvSpPr>
        <p:spPr>
          <a:xfrm>
            <a:off x="712914" y="170504"/>
            <a:ext cx="11174286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5" dirty="0"/>
              <a:t>DAF</a:t>
            </a:r>
            <a:r>
              <a:rPr lang="en-US" spc="-155" dirty="0"/>
              <a:t> </a:t>
            </a:r>
            <a:r>
              <a:rPr lang="en-US" spc="-5" dirty="0"/>
              <a:t>Additive</a:t>
            </a:r>
            <a:r>
              <a:rPr lang="en-US" dirty="0"/>
              <a:t> </a:t>
            </a:r>
            <a:r>
              <a:rPr lang="en-US" spc="-5" dirty="0"/>
              <a:t>Manufacturing</a:t>
            </a:r>
            <a:r>
              <a:rPr lang="en-US" spc="20" dirty="0"/>
              <a:t> </a:t>
            </a:r>
            <a:r>
              <a:rPr lang="en-US" spc="-5" dirty="0"/>
              <a:t>Eco-System</a:t>
            </a:r>
          </a:p>
        </p:txBody>
      </p:sp>
      <p:sp>
        <p:nvSpPr>
          <p:cNvPr id="4" name="object 3"/>
          <p:cNvSpPr txBox="1"/>
          <p:nvPr/>
        </p:nvSpPr>
        <p:spPr>
          <a:xfrm>
            <a:off x="5153926" y="5609916"/>
            <a:ext cx="7385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Deploy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73550" y="5609916"/>
            <a:ext cx="1584325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Standardize</a:t>
            </a:r>
            <a:endParaRPr sz="1800">
              <a:latin typeface="Arial"/>
              <a:cs typeface="Arial"/>
            </a:endParaRPr>
          </a:p>
          <a:p>
            <a:pPr marL="66675">
              <a:lnSpc>
                <a:spcPts val="2395"/>
              </a:lnSpc>
            </a:pPr>
            <a:r>
              <a:rPr sz="2000" b="1" spc="-20" dirty="0">
                <a:solidFill>
                  <a:srgbClr val="221F1F"/>
                </a:solidFill>
                <a:latin typeface="Arial"/>
                <a:cs typeface="Arial"/>
              </a:rPr>
              <a:t>CAPABILITY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97458" y="1482084"/>
            <a:ext cx="9594850" cy="4331970"/>
            <a:chOff x="997458" y="1482084"/>
            <a:chExt cx="9594850" cy="4331970"/>
          </a:xfrm>
        </p:grpSpPr>
        <p:sp>
          <p:nvSpPr>
            <p:cNvPr id="7" name="object 7"/>
            <p:cNvSpPr/>
            <p:nvPr/>
          </p:nvSpPr>
          <p:spPr>
            <a:xfrm>
              <a:off x="997458" y="1482089"/>
              <a:ext cx="9594850" cy="4331970"/>
            </a:xfrm>
            <a:custGeom>
              <a:avLst/>
              <a:gdLst/>
              <a:ahLst/>
              <a:cxnLst/>
              <a:rect l="l" t="t" r="r" b="b"/>
              <a:pathLst>
                <a:path w="9594850" h="4331970">
                  <a:moveTo>
                    <a:pt x="9594228" y="3989844"/>
                  </a:moveTo>
                  <a:lnTo>
                    <a:pt x="8709546" y="3447999"/>
                  </a:lnTo>
                  <a:lnTo>
                    <a:pt x="8683587" y="3690289"/>
                  </a:lnTo>
                  <a:lnTo>
                    <a:pt x="8074774" y="3625062"/>
                  </a:lnTo>
                  <a:lnTo>
                    <a:pt x="7978280" y="3611270"/>
                  </a:lnTo>
                  <a:lnTo>
                    <a:pt x="7834935" y="3591763"/>
                  </a:lnTo>
                  <a:lnTo>
                    <a:pt x="7631125" y="3565271"/>
                  </a:lnTo>
                  <a:lnTo>
                    <a:pt x="6899821" y="3473856"/>
                  </a:lnTo>
                  <a:lnTo>
                    <a:pt x="6604457" y="3435769"/>
                  </a:lnTo>
                  <a:lnTo>
                    <a:pt x="6427038" y="3411956"/>
                  </a:lnTo>
                  <a:lnTo>
                    <a:pt x="6250876" y="3387344"/>
                  </a:lnTo>
                  <a:lnTo>
                    <a:pt x="6134684" y="3370465"/>
                  </a:lnTo>
                  <a:lnTo>
                    <a:pt x="6019901" y="3353181"/>
                  </a:lnTo>
                  <a:lnTo>
                    <a:pt x="5906859" y="3335477"/>
                  </a:lnTo>
                  <a:lnTo>
                    <a:pt x="5795899" y="3317354"/>
                  </a:lnTo>
                  <a:lnTo>
                    <a:pt x="5687352" y="3298761"/>
                  </a:lnTo>
                  <a:lnTo>
                    <a:pt x="5581561" y="3279698"/>
                  </a:lnTo>
                  <a:lnTo>
                    <a:pt x="5529808" y="3269983"/>
                  </a:lnTo>
                  <a:lnTo>
                    <a:pt x="5478869" y="3260153"/>
                  </a:lnTo>
                  <a:lnTo>
                    <a:pt x="5428793" y="3250184"/>
                  </a:lnTo>
                  <a:lnTo>
                    <a:pt x="5379618" y="3240087"/>
                  </a:lnTo>
                  <a:lnTo>
                    <a:pt x="5331384" y="3229864"/>
                  </a:lnTo>
                  <a:lnTo>
                    <a:pt x="5284127" y="3219513"/>
                  </a:lnTo>
                  <a:lnTo>
                    <a:pt x="5237912" y="3209023"/>
                  </a:lnTo>
                  <a:lnTo>
                    <a:pt x="5192763" y="3198380"/>
                  </a:lnTo>
                  <a:lnTo>
                    <a:pt x="5148719" y="3187611"/>
                  </a:lnTo>
                  <a:lnTo>
                    <a:pt x="5105844" y="3176701"/>
                  </a:lnTo>
                  <a:lnTo>
                    <a:pt x="5064163" y="3165640"/>
                  </a:lnTo>
                  <a:lnTo>
                    <a:pt x="5005705" y="3149587"/>
                  </a:lnTo>
                  <a:lnTo>
                    <a:pt x="4947717" y="3133229"/>
                  </a:lnTo>
                  <a:lnTo>
                    <a:pt x="4890186" y="3116567"/>
                  </a:lnTo>
                  <a:lnTo>
                    <a:pt x="4833112" y="3099625"/>
                  </a:lnTo>
                  <a:lnTo>
                    <a:pt x="4776495" y="3082404"/>
                  </a:lnTo>
                  <a:lnTo>
                    <a:pt x="4720361" y="3064916"/>
                  </a:lnTo>
                  <a:lnTo>
                    <a:pt x="4664697" y="3047149"/>
                  </a:lnTo>
                  <a:lnTo>
                    <a:pt x="4609503" y="3029127"/>
                  </a:lnTo>
                  <a:lnTo>
                    <a:pt x="4554804" y="3010865"/>
                  </a:lnTo>
                  <a:lnTo>
                    <a:pt x="4500575" y="2992348"/>
                  </a:lnTo>
                  <a:lnTo>
                    <a:pt x="4446841" y="2973590"/>
                  </a:lnTo>
                  <a:lnTo>
                    <a:pt x="4393603" y="2954604"/>
                  </a:lnTo>
                  <a:lnTo>
                    <a:pt x="4340860" y="2935389"/>
                  </a:lnTo>
                  <a:lnTo>
                    <a:pt x="4288612" y="2915958"/>
                  </a:lnTo>
                  <a:lnTo>
                    <a:pt x="4236885" y="2896324"/>
                  </a:lnTo>
                  <a:lnTo>
                    <a:pt x="4185653" y="2876486"/>
                  </a:lnTo>
                  <a:lnTo>
                    <a:pt x="4134929" y="2856446"/>
                  </a:lnTo>
                  <a:lnTo>
                    <a:pt x="4084726" y="2836227"/>
                  </a:lnTo>
                  <a:lnTo>
                    <a:pt x="4035044" y="2815818"/>
                  </a:lnTo>
                  <a:lnTo>
                    <a:pt x="3985895" y="2795244"/>
                  </a:lnTo>
                  <a:lnTo>
                    <a:pt x="3937266" y="2774492"/>
                  </a:lnTo>
                  <a:lnTo>
                    <a:pt x="3889171" y="2753588"/>
                  </a:lnTo>
                  <a:lnTo>
                    <a:pt x="3841597" y="2732532"/>
                  </a:lnTo>
                  <a:lnTo>
                    <a:pt x="3794582" y="2711323"/>
                  </a:lnTo>
                  <a:lnTo>
                    <a:pt x="3748100" y="2689974"/>
                  </a:lnTo>
                  <a:lnTo>
                    <a:pt x="3702164" y="2668498"/>
                  </a:lnTo>
                  <a:lnTo>
                    <a:pt x="3656787" y="2646896"/>
                  </a:lnTo>
                  <a:lnTo>
                    <a:pt x="3611969" y="2625166"/>
                  </a:lnTo>
                  <a:lnTo>
                    <a:pt x="3567696" y="2603335"/>
                  </a:lnTo>
                  <a:lnTo>
                    <a:pt x="3523996" y="2581402"/>
                  </a:lnTo>
                  <a:lnTo>
                    <a:pt x="3480854" y="2559367"/>
                  </a:lnTo>
                  <a:lnTo>
                    <a:pt x="3438283" y="2537244"/>
                  </a:lnTo>
                  <a:lnTo>
                    <a:pt x="3396297" y="2515044"/>
                  </a:lnTo>
                  <a:lnTo>
                    <a:pt x="3354882" y="2492768"/>
                  </a:lnTo>
                  <a:lnTo>
                    <a:pt x="3314052" y="2470416"/>
                  </a:lnTo>
                  <a:lnTo>
                    <a:pt x="3273806" y="2448001"/>
                  </a:lnTo>
                  <a:lnTo>
                    <a:pt x="3234144" y="2425535"/>
                  </a:lnTo>
                  <a:lnTo>
                    <a:pt x="3195091" y="2403030"/>
                  </a:lnTo>
                  <a:lnTo>
                    <a:pt x="3156623" y="2380475"/>
                  </a:lnTo>
                  <a:lnTo>
                    <a:pt x="3118764" y="2357894"/>
                  </a:lnTo>
                  <a:lnTo>
                    <a:pt x="3081502" y="2335276"/>
                  </a:lnTo>
                  <a:lnTo>
                    <a:pt x="3044850" y="2312644"/>
                  </a:lnTo>
                  <a:lnTo>
                    <a:pt x="3008820" y="2290013"/>
                  </a:lnTo>
                  <a:lnTo>
                    <a:pt x="2973400" y="2267356"/>
                  </a:lnTo>
                  <a:lnTo>
                    <a:pt x="2938615" y="2244712"/>
                  </a:lnTo>
                  <a:lnTo>
                    <a:pt x="2904439" y="2222081"/>
                  </a:lnTo>
                  <a:lnTo>
                    <a:pt x="2870898" y="2199462"/>
                  </a:lnTo>
                  <a:lnTo>
                    <a:pt x="2837992" y="2176869"/>
                  </a:lnTo>
                  <a:lnTo>
                    <a:pt x="2805722" y="2154301"/>
                  </a:lnTo>
                  <a:lnTo>
                    <a:pt x="2754655" y="2117140"/>
                  </a:lnTo>
                  <a:lnTo>
                    <a:pt x="2705811" y="2079332"/>
                  </a:lnTo>
                  <a:lnTo>
                    <a:pt x="2659100" y="2040953"/>
                  </a:lnTo>
                  <a:lnTo>
                    <a:pt x="2614460" y="2002015"/>
                  </a:lnTo>
                  <a:lnTo>
                    <a:pt x="2571800" y="1962594"/>
                  </a:lnTo>
                  <a:lnTo>
                    <a:pt x="2531046" y="1922716"/>
                  </a:lnTo>
                  <a:lnTo>
                    <a:pt x="2492133" y="1882444"/>
                  </a:lnTo>
                  <a:lnTo>
                    <a:pt x="2454999" y="1841830"/>
                  </a:lnTo>
                  <a:lnTo>
                    <a:pt x="2419540" y="1800898"/>
                  </a:lnTo>
                  <a:lnTo>
                    <a:pt x="2385695" y="1759724"/>
                  </a:lnTo>
                  <a:lnTo>
                    <a:pt x="2353386" y="1718335"/>
                  </a:lnTo>
                  <a:lnTo>
                    <a:pt x="2322550" y="1676781"/>
                  </a:lnTo>
                  <a:lnTo>
                    <a:pt x="2293112" y="1635125"/>
                  </a:lnTo>
                  <a:lnTo>
                    <a:pt x="2264968" y="1593392"/>
                  </a:lnTo>
                  <a:lnTo>
                    <a:pt x="2238083" y="1551647"/>
                  </a:lnTo>
                  <a:lnTo>
                    <a:pt x="2212352" y="1509941"/>
                  </a:lnTo>
                  <a:lnTo>
                    <a:pt x="2187727" y="1468310"/>
                  </a:lnTo>
                  <a:lnTo>
                    <a:pt x="2164105" y="1426806"/>
                  </a:lnTo>
                  <a:lnTo>
                    <a:pt x="2141423" y="1385468"/>
                  </a:lnTo>
                  <a:lnTo>
                    <a:pt x="2119617" y="1344358"/>
                  </a:lnTo>
                  <a:lnTo>
                    <a:pt x="2098611" y="1303515"/>
                  </a:lnTo>
                  <a:lnTo>
                    <a:pt x="2078304" y="1262989"/>
                  </a:lnTo>
                  <a:lnTo>
                    <a:pt x="2058657" y="1222832"/>
                  </a:lnTo>
                  <a:lnTo>
                    <a:pt x="2020976" y="1143800"/>
                  </a:lnTo>
                  <a:lnTo>
                    <a:pt x="1967433" y="1029169"/>
                  </a:lnTo>
                  <a:lnTo>
                    <a:pt x="1932838" y="955929"/>
                  </a:lnTo>
                  <a:lnTo>
                    <a:pt x="1908352" y="903046"/>
                  </a:lnTo>
                  <a:lnTo>
                    <a:pt x="1886381" y="851954"/>
                  </a:lnTo>
                  <a:lnTo>
                    <a:pt x="1866734" y="802449"/>
                  </a:lnTo>
                  <a:lnTo>
                    <a:pt x="1849196" y="754329"/>
                  </a:lnTo>
                  <a:lnTo>
                    <a:pt x="1833562" y="707364"/>
                  </a:lnTo>
                  <a:lnTo>
                    <a:pt x="1819643" y="661365"/>
                  </a:lnTo>
                  <a:lnTo>
                    <a:pt x="1807222" y="616115"/>
                  </a:lnTo>
                  <a:lnTo>
                    <a:pt x="1796097" y="571398"/>
                  </a:lnTo>
                  <a:lnTo>
                    <a:pt x="1786077" y="526999"/>
                  </a:lnTo>
                  <a:lnTo>
                    <a:pt x="1776958" y="482727"/>
                  </a:lnTo>
                  <a:lnTo>
                    <a:pt x="1768525" y="438353"/>
                  </a:lnTo>
                  <a:lnTo>
                    <a:pt x="1760575" y="393674"/>
                  </a:lnTo>
                  <a:lnTo>
                    <a:pt x="1752917" y="348488"/>
                  </a:lnTo>
                  <a:lnTo>
                    <a:pt x="1729651" y="207708"/>
                  </a:lnTo>
                  <a:lnTo>
                    <a:pt x="1721129" y="158343"/>
                  </a:lnTo>
                  <a:lnTo>
                    <a:pt x="1711871" y="107403"/>
                  </a:lnTo>
                  <a:lnTo>
                    <a:pt x="1701685" y="54698"/>
                  </a:lnTo>
                  <a:lnTo>
                    <a:pt x="1690370" y="0"/>
                  </a:lnTo>
                  <a:lnTo>
                    <a:pt x="0" y="602653"/>
                  </a:lnTo>
                  <a:lnTo>
                    <a:pt x="4064" y="647382"/>
                  </a:lnTo>
                  <a:lnTo>
                    <a:pt x="9347" y="692594"/>
                  </a:lnTo>
                  <a:lnTo>
                    <a:pt x="15824" y="738251"/>
                  </a:lnTo>
                  <a:lnTo>
                    <a:pt x="23482" y="784301"/>
                  </a:lnTo>
                  <a:lnTo>
                    <a:pt x="32296" y="830694"/>
                  </a:lnTo>
                  <a:lnTo>
                    <a:pt x="42252" y="877392"/>
                  </a:lnTo>
                  <a:lnTo>
                    <a:pt x="53340" y="924356"/>
                  </a:lnTo>
                  <a:lnTo>
                    <a:pt x="65544" y="971524"/>
                  </a:lnTo>
                  <a:lnTo>
                    <a:pt x="78854" y="1018857"/>
                  </a:lnTo>
                  <a:lnTo>
                    <a:pt x="93230" y="1066317"/>
                  </a:lnTo>
                  <a:lnTo>
                    <a:pt x="108673" y="1113840"/>
                  </a:lnTo>
                  <a:lnTo>
                    <a:pt x="125171" y="1161402"/>
                  </a:lnTo>
                  <a:lnTo>
                    <a:pt x="142697" y="1208938"/>
                  </a:lnTo>
                  <a:lnTo>
                    <a:pt x="161251" y="1256411"/>
                  </a:lnTo>
                  <a:lnTo>
                    <a:pt x="180797" y="1303769"/>
                  </a:lnTo>
                  <a:lnTo>
                    <a:pt x="201320" y="1350975"/>
                  </a:lnTo>
                  <a:lnTo>
                    <a:pt x="222821" y="1397965"/>
                  </a:lnTo>
                  <a:lnTo>
                    <a:pt x="245275" y="1444713"/>
                  </a:lnTo>
                  <a:lnTo>
                    <a:pt x="268668" y="1491170"/>
                  </a:lnTo>
                  <a:lnTo>
                    <a:pt x="292976" y="1537284"/>
                  </a:lnTo>
                  <a:lnTo>
                    <a:pt x="318185" y="1583016"/>
                  </a:lnTo>
                  <a:lnTo>
                    <a:pt x="344297" y="1628305"/>
                  </a:lnTo>
                  <a:lnTo>
                    <a:pt x="371271" y="1673123"/>
                  </a:lnTo>
                  <a:lnTo>
                    <a:pt x="399110" y="1717408"/>
                  </a:lnTo>
                  <a:lnTo>
                    <a:pt x="427774" y="1761121"/>
                  </a:lnTo>
                  <a:lnTo>
                    <a:pt x="457276" y="1804225"/>
                  </a:lnTo>
                  <a:lnTo>
                    <a:pt x="487578" y="1846656"/>
                  </a:lnTo>
                  <a:lnTo>
                    <a:pt x="518680" y="1888375"/>
                  </a:lnTo>
                  <a:lnTo>
                    <a:pt x="550557" y="1929345"/>
                  </a:lnTo>
                  <a:lnTo>
                    <a:pt x="583184" y="1969516"/>
                  </a:lnTo>
                  <a:lnTo>
                    <a:pt x="616572" y="2008835"/>
                  </a:lnTo>
                  <a:lnTo>
                    <a:pt x="646112" y="2042185"/>
                  </a:lnTo>
                  <a:lnTo>
                    <a:pt x="676617" y="2075294"/>
                  </a:lnTo>
                  <a:lnTo>
                    <a:pt x="708050" y="2108123"/>
                  </a:lnTo>
                  <a:lnTo>
                    <a:pt x="740384" y="2140699"/>
                  </a:lnTo>
                  <a:lnTo>
                    <a:pt x="773595" y="2172995"/>
                  </a:lnTo>
                  <a:lnTo>
                    <a:pt x="807656" y="2205024"/>
                  </a:lnTo>
                  <a:lnTo>
                    <a:pt x="842543" y="2236762"/>
                  </a:lnTo>
                  <a:lnTo>
                    <a:pt x="878217" y="2268220"/>
                  </a:lnTo>
                  <a:lnTo>
                    <a:pt x="914666" y="2299385"/>
                  </a:lnTo>
                  <a:lnTo>
                    <a:pt x="951865" y="2330259"/>
                  </a:lnTo>
                  <a:lnTo>
                    <a:pt x="989774" y="2360828"/>
                  </a:lnTo>
                  <a:lnTo>
                    <a:pt x="1028382" y="2391105"/>
                  </a:lnTo>
                  <a:lnTo>
                    <a:pt x="1067638" y="2421064"/>
                  </a:lnTo>
                  <a:lnTo>
                    <a:pt x="1107541" y="2450706"/>
                  </a:lnTo>
                  <a:lnTo>
                    <a:pt x="1148054" y="2480018"/>
                  </a:lnTo>
                  <a:lnTo>
                    <a:pt x="1189139" y="2509024"/>
                  </a:lnTo>
                  <a:lnTo>
                    <a:pt x="1230795" y="2537688"/>
                  </a:lnTo>
                  <a:lnTo>
                    <a:pt x="1272959" y="2566022"/>
                  </a:lnTo>
                  <a:lnTo>
                    <a:pt x="1315643" y="2594013"/>
                  </a:lnTo>
                  <a:lnTo>
                    <a:pt x="1358798" y="2621661"/>
                  </a:lnTo>
                  <a:lnTo>
                    <a:pt x="1402397" y="2648966"/>
                  </a:lnTo>
                  <a:lnTo>
                    <a:pt x="1446428" y="2675915"/>
                  </a:lnTo>
                  <a:lnTo>
                    <a:pt x="1490853" y="2702496"/>
                  </a:lnTo>
                  <a:lnTo>
                    <a:pt x="1535645" y="2728722"/>
                  </a:lnTo>
                  <a:lnTo>
                    <a:pt x="1580769" y="2754579"/>
                  </a:lnTo>
                  <a:lnTo>
                    <a:pt x="1626222" y="2780055"/>
                  </a:lnTo>
                  <a:lnTo>
                    <a:pt x="1671955" y="2805163"/>
                  </a:lnTo>
                  <a:lnTo>
                    <a:pt x="1717954" y="2829877"/>
                  </a:lnTo>
                  <a:lnTo>
                    <a:pt x="1764195" y="2854210"/>
                  </a:lnTo>
                  <a:lnTo>
                    <a:pt x="1810639" y="2878150"/>
                  </a:lnTo>
                  <a:lnTo>
                    <a:pt x="1857260" y="2901683"/>
                  </a:lnTo>
                  <a:lnTo>
                    <a:pt x="1904034" y="2924822"/>
                  </a:lnTo>
                  <a:lnTo>
                    <a:pt x="1950948" y="2947555"/>
                  </a:lnTo>
                  <a:lnTo>
                    <a:pt x="1997951" y="2969869"/>
                  </a:lnTo>
                  <a:lnTo>
                    <a:pt x="2045030" y="2991764"/>
                  </a:lnTo>
                  <a:lnTo>
                    <a:pt x="2092172" y="3013240"/>
                  </a:lnTo>
                  <a:lnTo>
                    <a:pt x="2135886" y="3032620"/>
                  </a:lnTo>
                  <a:lnTo>
                    <a:pt x="2179993" y="3051543"/>
                  </a:lnTo>
                  <a:lnTo>
                    <a:pt x="2224468" y="3069983"/>
                  </a:lnTo>
                  <a:lnTo>
                    <a:pt x="2269325" y="3087992"/>
                  </a:lnTo>
                  <a:lnTo>
                    <a:pt x="2314549" y="3105556"/>
                  </a:lnTo>
                  <a:lnTo>
                    <a:pt x="2360130" y="3122701"/>
                  </a:lnTo>
                  <a:lnTo>
                    <a:pt x="2406053" y="3139452"/>
                  </a:lnTo>
                  <a:lnTo>
                    <a:pt x="2452319" y="3155797"/>
                  </a:lnTo>
                  <a:lnTo>
                    <a:pt x="2498915" y="3171761"/>
                  </a:lnTo>
                  <a:lnTo>
                    <a:pt x="2545842" y="3187357"/>
                  </a:lnTo>
                  <a:lnTo>
                    <a:pt x="2593073" y="3202597"/>
                  </a:lnTo>
                  <a:lnTo>
                    <a:pt x="2640622" y="3217507"/>
                  </a:lnTo>
                  <a:lnTo>
                    <a:pt x="2688463" y="3232086"/>
                  </a:lnTo>
                  <a:lnTo>
                    <a:pt x="2736596" y="3246348"/>
                  </a:lnTo>
                  <a:lnTo>
                    <a:pt x="2785008" y="3260306"/>
                  </a:lnTo>
                  <a:lnTo>
                    <a:pt x="2833713" y="3273971"/>
                  </a:lnTo>
                  <a:lnTo>
                    <a:pt x="2882671" y="3287369"/>
                  </a:lnTo>
                  <a:lnTo>
                    <a:pt x="2931896" y="3300514"/>
                  </a:lnTo>
                  <a:lnTo>
                    <a:pt x="2981363" y="3313404"/>
                  </a:lnTo>
                  <a:lnTo>
                    <a:pt x="3031083" y="3326053"/>
                  </a:lnTo>
                  <a:lnTo>
                    <a:pt x="3081032" y="3338487"/>
                  </a:lnTo>
                  <a:lnTo>
                    <a:pt x="3131210" y="3350717"/>
                  </a:lnTo>
                  <a:lnTo>
                    <a:pt x="3232213" y="3374606"/>
                  </a:lnTo>
                  <a:lnTo>
                    <a:pt x="3334029" y="3397821"/>
                  </a:lnTo>
                  <a:lnTo>
                    <a:pt x="3436582" y="3420465"/>
                  </a:lnTo>
                  <a:lnTo>
                    <a:pt x="3539833" y="3442652"/>
                  </a:lnTo>
                  <a:lnTo>
                    <a:pt x="3695839" y="3475317"/>
                  </a:lnTo>
                  <a:lnTo>
                    <a:pt x="4011155" y="3539693"/>
                  </a:lnTo>
                  <a:lnTo>
                    <a:pt x="4105389" y="3558413"/>
                  </a:lnTo>
                  <a:lnTo>
                    <a:pt x="4200677" y="3576510"/>
                  </a:lnTo>
                  <a:lnTo>
                    <a:pt x="4296943" y="3594011"/>
                  </a:lnTo>
                  <a:lnTo>
                    <a:pt x="4394124" y="3610927"/>
                  </a:lnTo>
                  <a:lnTo>
                    <a:pt x="4492142" y="3627323"/>
                  </a:lnTo>
                  <a:lnTo>
                    <a:pt x="4590923" y="3643185"/>
                  </a:lnTo>
                  <a:lnTo>
                    <a:pt x="4690376" y="3658578"/>
                  </a:lnTo>
                  <a:lnTo>
                    <a:pt x="4790452" y="3673513"/>
                  </a:lnTo>
                  <a:lnTo>
                    <a:pt x="4941544" y="3695128"/>
                  </a:lnTo>
                  <a:lnTo>
                    <a:pt x="5093601" y="3715893"/>
                  </a:lnTo>
                  <a:lnTo>
                    <a:pt x="5246357" y="3735895"/>
                  </a:lnTo>
                  <a:lnTo>
                    <a:pt x="5450713" y="3761562"/>
                  </a:lnTo>
                  <a:lnTo>
                    <a:pt x="5706389" y="3792359"/>
                  </a:lnTo>
                  <a:lnTo>
                    <a:pt x="6423914" y="3875392"/>
                  </a:lnTo>
                  <a:lnTo>
                    <a:pt x="6820929" y="3919156"/>
                  </a:lnTo>
                  <a:lnTo>
                    <a:pt x="7115137" y="3950106"/>
                  </a:lnTo>
                  <a:lnTo>
                    <a:pt x="7349274" y="3973626"/>
                  </a:lnTo>
                  <a:lnTo>
                    <a:pt x="7576807" y="3995331"/>
                  </a:lnTo>
                  <a:lnTo>
                    <a:pt x="7740078" y="4009987"/>
                  </a:lnTo>
                  <a:lnTo>
                    <a:pt x="7894650" y="4022941"/>
                  </a:lnTo>
                  <a:lnTo>
                    <a:pt x="7991805" y="4030484"/>
                  </a:lnTo>
                  <a:lnTo>
                    <a:pt x="8083499" y="4037050"/>
                  </a:lnTo>
                  <a:lnTo>
                    <a:pt x="8169110" y="4042562"/>
                  </a:lnTo>
                  <a:lnTo>
                    <a:pt x="8235239" y="4046232"/>
                  </a:lnTo>
                  <a:lnTo>
                    <a:pt x="8640788" y="4089679"/>
                  </a:lnTo>
                  <a:lnTo>
                    <a:pt x="8614829" y="4331957"/>
                  </a:lnTo>
                  <a:lnTo>
                    <a:pt x="9594228" y="3989844"/>
                  </a:lnTo>
                  <a:close/>
                </a:path>
              </a:pathLst>
            </a:custGeom>
            <a:solidFill>
              <a:srgbClr val="0D4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86405" y="3204210"/>
              <a:ext cx="2223515" cy="77876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1084" y="4189476"/>
              <a:ext cx="608837" cy="6073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84982" y="4025645"/>
              <a:ext cx="794765" cy="794765"/>
            </a:xfrm>
            <a:prstGeom prst="rect">
              <a:avLst/>
            </a:prstGeom>
          </p:spPr>
        </p:pic>
      </p:grpSp>
      <p:grpSp>
        <p:nvGrpSpPr>
          <p:cNvPr id="11" name="object 16"/>
          <p:cNvGrpSpPr/>
          <p:nvPr/>
        </p:nvGrpSpPr>
        <p:grpSpPr>
          <a:xfrm>
            <a:off x="2388870" y="2756154"/>
            <a:ext cx="4286250" cy="2291715"/>
            <a:chOff x="2388870" y="2756154"/>
            <a:chExt cx="4286250" cy="2291715"/>
          </a:xfrm>
        </p:grpSpPr>
        <p:pic>
          <p:nvPicPr>
            <p:cNvPr id="12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8870" y="3103626"/>
              <a:ext cx="2425445" cy="1943861"/>
            </a:xfrm>
            <a:prstGeom prst="rect">
              <a:avLst/>
            </a:prstGeom>
          </p:spPr>
        </p:pic>
        <p:pic>
          <p:nvPicPr>
            <p:cNvPr id="13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03420" y="4317492"/>
              <a:ext cx="661415" cy="662939"/>
            </a:xfrm>
            <a:prstGeom prst="rect">
              <a:avLst/>
            </a:prstGeom>
          </p:spPr>
        </p:pic>
        <p:pic>
          <p:nvPicPr>
            <p:cNvPr id="14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91150" y="2756154"/>
              <a:ext cx="1283969" cy="1399031"/>
            </a:xfrm>
            <a:prstGeom prst="rect">
              <a:avLst/>
            </a:prstGeom>
          </p:spPr>
        </p:pic>
        <p:pic>
          <p:nvPicPr>
            <p:cNvPr id="15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47588" y="3142488"/>
              <a:ext cx="363473" cy="441197"/>
            </a:xfrm>
            <a:prstGeom prst="rect">
              <a:avLst/>
            </a:prstGeom>
          </p:spPr>
        </p:pic>
      </p:grpSp>
      <p:grpSp>
        <p:nvGrpSpPr>
          <p:cNvPr id="16" name="object 26"/>
          <p:cNvGrpSpPr/>
          <p:nvPr/>
        </p:nvGrpSpPr>
        <p:grpSpPr>
          <a:xfrm>
            <a:off x="1265682" y="1615440"/>
            <a:ext cx="4475480" cy="1452880"/>
            <a:chOff x="1265682" y="1615440"/>
            <a:chExt cx="4475480" cy="1452880"/>
          </a:xfrm>
        </p:grpSpPr>
        <p:pic>
          <p:nvPicPr>
            <p:cNvPr id="1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7902" y="2067305"/>
              <a:ext cx="1952993" cy="432803"/>
            </a:xfrm>
            <a:prstGeom prst="rect">
              <a:avLst/>
            </a:prstGeom>
          </p:spPr>
        </p:pic>
        <p:pic>
          <p:nvPicPr>
            <p:cNvPr id="1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5682" y="1615440"/>
              <a:ext cx="1458467" cy="1452371"/>
            </a:xfrm>
            <a:prstGeom prst="rect">
              <a:avLst/>
            </a:prstGeom>
          </p:spPr>
        </p:pic>
      </p:grpSp>
      <p:sp>
        <p:nvSpPr>
          <p:cNvPr id="19" name="object 29"/>
          <p:cNvSpPr txBox="1"/>
          <p:nvPr/>
        </p:nvSpPr>
        <p:spPr>
          <a:xfrm>
            <a:off x="7610856" y="1420367"/>
            <a:ext cx="4067810" cy="1783080"/>
          </a:xfrm>
          <a:prstGeom prst="rect">
            <a:avLst/>
          </a:prstGeom>
          <a:solidFill>
            <a:srgbClr val="0D4D8B"/>
          </a:solidFill>
        </p:spPr>
        <p:txBody>
          <a:bodyPr vert="horz" wrap="square" lIns="0" tIns="199390" rIns="0" bIns="0" rtlCol="0">
            <a:spAutoFit/>
          </a:bodyPr>
          <a:lstStyle/>
          <a:p>
            <a:pPr marL="203835">
              <a:lnSpc>
                <a:spcPct val="100000"/>
              </a:lnSpc>
              <a:spcBef>
                <a:spcPts val="1570"/>
              </a:spcBef>
            </a:pP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Promote</a:t>
            </a:r>
            <a:r>
              <a:rPr sz="1800" b="1" u="sng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DAF</a:t>
            </a:r>
            <a:r>
              <a:rPr sz="1800" b="1" u="sng" spc="-1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adoption</a:t>
            </a:r>
            <a:r>
              <a:rPr sz="18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spc="-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of</a:t>
            </a:r>
            <a:r>
              <a:rPr sz="1800" b="1" u="sng" spc="-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 </a:t>
            </a:r>
            <a:r>
              <a:rPr sz="18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AM:</a:t>
            </a:r>
            <a:endParaRPr sz="1800">
              <a:latin typeface="Arial"/>
              <a:cs typeface="Arial"/>
            </a:endParaRPr>
          </a:p>
          <a:p>
            <a:pPr marL="491490" indent="-286385">
              <a:lnSpc>
                <a:spcPct val="100000"/>
              </a:lnSpc>
              <a:buFont typeface="Arial"/>
              <a:buChar char="•"/>
              <a:tabLst>
                <a:tab pos="490855" algn="l"/>
                <a:tab pos="49212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Prototyping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force</a:t>
            </a:r>
            <a:endParaRPr sz="1800">
              <a:latin typeface="Arial"/>
              <a:cs typeface="Arial"/>
            </a:endParaRPr>
          </a:p>
          <a:p>
            <a:pPr marL="491490" indent="-286385">
              <a:lnSpc>
                <a:spcPct val="100000"/>
              </a:lnSpc>
              <a:buFont typeface="Arial"/>
              <a:buChar char="•"/>
              <a:tabLst>
                <a:tab pos="490855" algn="l"/>
                <a:tab pos="49212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Re-manufacturing</a:t>
            </a: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aids</a:t>
            </a:r>
            <a:endParaRPr sz="1800">
              <a:latin typeface="Arial"/>
              <a:cs typeface="Arial"/>
            </a:endParaRPr>
          </a:p>
          <a:p>
            <a:pPr marL="491490" indent="-286385">
              <a:lnSpc>
                <a:spcPct val="100000"/>
              </a:lnSpc>
              <a:buFont typeface="Arial"/>
              <a:buChar char="•"/>
              <a:tabLst>
                <a:tab pos="490855" algn="l"/>
                <a:tab pos="492125" algn="l"/>
              </a:tabLst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Legacy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sustainment</a:t>
            </a:r>
            <a:endParaRPr sz="1800">
              <a:latin typeface="Arial"/>
              <a:cs typeface="Arial"/>
            </a:endParaRPr>
          </a:p>
          <a:p>
            <a:pPr marL="491490" indent="-286385">
              <a:lnSpc>
                <a:spcPct val="100000"/>
              </a:lnSpc>
              <a:buFont typeface="Arial"/>
              <a:buChar char="•"/>
              <a:tabLst>
                <a:tab pos="490855" algn="l"/>
                <a:tab pos="492125" algn="l"/>
              </a:tabLst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New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parts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capabilities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30"/>
          <p:cNvSpPr txBox="1"/>
          <p:nvPr/>
        </p:nvSpPr>
        <p:spPr>
          <a:xfrm>
            <a:off x="1040790" y="5611688"/>
            <a:ext cx="801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Explore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31"/>
          <p:cNvSpPr txBox="1"/>
          <p:nvPr/>
        </p:nvSpPr>
        <p:spPr>
          <a:xfrm>
            <a:off x="3975617" y="5611688"/>
            <a:ext cx="737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Ma</a:t>
            </a: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1800" dirty="0">
                <a:solidFill>
                  <a:srgbClr val="221F1F"/>
                </a:solidFill>
                <a:latin typeface="Arial"/>
                <a:cs typeface="Arial"/>
              </a:rPr>
              <a:t>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32"/>
          <p:cNvSpPr txBox="1"/>
          <p:nvPr/>
        </p:nvSpPr>
        <p:spPr>
          <a:xfrm>
            <a:off x="1967372" y="5611688"/>
            <a:ext cx="1816735" cy="603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934">
              <a:lnSpc>
                <a:spcPts val="2155"/>
              </a:lnSpc>
              <a:spcBef>
                <a:spcPts val="100"/>
              </a:spcBef>
            </a:pPr>
            <a:r>
              <a:rPr sz="1800" spc="-5" dirty="0">
                <a:solidFill>
                  <a:srgbClr val="221F1F"/>
                </a:solidFill>
                <a:latin typeface="Arial"/>
                <a:cs typeface="Arial"/>
              </a:rPr>
              <a:t>Evaluate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395"/>
              </a:lnSpc>
            </a:pPr>
            <a:r>
              <a:rPr sz="2000" b="1" spc="-10" dirty="0">
                <a:solidFill>
                  <a:srgbClr val="221F1F"/>
                </a:solidFill>
                <a:latin typeface="Arial"/>
                <a:cs typeface="Arial"/>
              </a:rPr>
              <a:t>TEC</a:t>
            </a:r>
            <a:r>
              <a:rPr sz="2000" b="1" spc="-5" dirty="0">
                <a:solidFill>
                  <a:srgbClr val="221F1F"/>
                </a:solidFill>
                <a:latin typeface="Arial"/>
                <a:cs typeface="Arial"/>
              </a:rPr>
              <a:t>HN</a:t>
            </a:r>
            <a:r>
              <a:rPr sz="2000" b="1" dirty="0">
                <a:solidFill>
                  <a:srgbClr val="221F1F"/>
                </a:solidFill>
                <a:latin typeface="Arial"/>
                <a:cs typeface="Arial"/>
              </a:rPr>
              <a:t>O</a:t>
            </a:r>
            <a:r>
              <a:rPr sz="2000" b="1" spc="-10" dirty="0">
                <a:solidFill>
                  <a:srgbClr val="221F1F"/>
                </a:solidFill>
                <a:latin typeface="Arial"/>
                <a:cs typeface="Arial"/>
              </a:rPr>
              <a:t>LOG</a:t>
            </a:r>
            <a:r>
              <a:rPr sz="2000" b="1" spc="-5" dirty="0">
                <a:solidFill>
                  <a:srgbClr val="221F1F"/>
                </a:solidFill>
                <a:latin typeface="Arial"/>
                <a:cs typeface="Arial"/>
              </a:rPr>
              <a:t>Y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3" name="object 33"/>
          <p:cNvGrpSpPr/>
          <p:nvPr/>
        </p:nvGrpSpPr>
        <p:grpSpPr>
          <a:xfrm>
            <a:off x="2060448" y="4049268"/>
            <a:ext cx="7161275" cy="1861565"/>
            <a:chOff x="2060448" y="4049268"/>
            <a:chExt cx="7161275" cy="1861565"/>
          </a:xfrm>
        </p:grpSpPr>
        <p:pic>
          <p:nvPicPr>
            <p:cNvPr id="2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79292" y="5646420"/>
              <a:ext cx="333755" cy="263651"/>
            </a:xfrm>
            <a:prstGeom prst="rect">
              <a:avLst/>
            </a:prstGeom>
          </p:spPr>
        </p:pic>
        <p:pic>
          <p:nvPicPr>
            <p:cNvPr id="2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60448" y="5647182"/>
              <a:ext cx="333755" cy="263651"/>
            </a:xfrm>
            <a:prstGeom prst="rect">
              <a:avLst/>
            </a:prstGeom>
          </p:spPr>
        </p:pic>
        <p:pic>
          <p:nvPicPr>
            <p:cNvPr id="2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728966" y="5646420"/>
              <a:ext cx="332992" cy="263651"/>
            </a:xfrm>
            <a:prstGeom prst="rect">
              <a:avLst/>
            </a:prstGeom>
          </p:spPr>
        </p:pic>
        <p:pic>
          <p:nvPicPr>
            <p:cNvPr id="27" name="object 3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91606" y="5647182"/>
              <a:ext cx="333755" cy="263651"/>
            </a:xfrm>
            <a:prstGeom prst="rect">
              <a:avLst/>
            </a:prstGeom>
          </p:spPr>
        </p:pic>
        <p:pic>
          <p:nvPicPr>
            <p:cNvPr id="2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117586" y="4122420"/>
              <a:ext cx="1104137" cy="1110995"/>
            </a:xfrm>
            <a:prstGeom prst="rect">
              <a:avLst/>
            </a:prstGeom>
          </p:spPr>
        </p:pic>
        <p:pic>
          <p:nvPicPr>
            <p:cNvPr id="29" name="object 3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893814" y="4049268"/>
              <a:ext cx="1277873" cy="1202435"/>
            </a:xfrm>
            <a:prstGeom prst="rect">
              <a:avLst/>
            </a:prstGeom>
          </p:spPr>
        </p:pic>
      </p:grpSp>
      <p:sp>
        <p:nvSpPr>
          <p:cNvPr id="32" name="object 11"/>
          <p:cNvSpPr txBox="1"/>
          <p:nvPr/>
        </p:nvSpPr>
        <p:spPr>
          <a:xfrm>
            <a:off x="3476727" y="4248834"/>
            <a:ext cx="409575" cy="32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755">
              <a:lnSpc>
                <a:spcPts val="1175"/>
              </a:lnSpc>
              <a:spcBef>
                <a:spcPts val="100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DAF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175"/>
              </a:lnSpc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Needs</a:t>
            </a:r>
            <a:endParaRPr sz="1050">
              <a:latin typeface="Arial"/>
              <a:cs typeface="Arial"/>
            </a:endParaRPr>
          </a:p>
        </p:txBody>
      </p:sp>
      <p:pic>
        <p:nvPicPr>
          <p:cNvPr id="33" name="object 12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32531" y="3446526"/>
            <a:ext cx="794765" cy="794765"/>
          </a:xfrm>
          <a:prstGeom prst="rect">
            <a:avLst/>
          </a:prstGeom>
        </p:spPr>
      </p:pic>
      <p:pic>
        <p:nvPicPr>
          <p:cNvPr id="34" name="object 1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521202" y="3259835"/>
            <a:ext cx="795527" cy="794765"/>
          </a:xfrm>
          <a:prstGeom prst="rect">
            <a:avLst/>
          </a:prstGeom>
        </p:spPr>
      </p:pic>
      <p:sp>
        <p:nvSpPr>
          <p:cNvPr id="35" name="object 13"/>
          <p:cNvSpPr txBox="1"/>
          <p:nvPr/>
        </p:nvSpPr>
        <p:spPr>
          <a:xfrm>
            <a:off x="2846308" y="3738613"/>
            <a:ext cx="566420" cy="185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Materials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6" name="object 15"/>
          <p:cNvSpPr txBox="1"/>
          <p:nvPr/>
        </p:nvSpPr>
        <p:spPr>
          <a:xfrm>
            <a:off x="3665251" y="3482912"/>
            <a:ext cx="507365" cy="32385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82880" marR="5080" indent="-170815">
              <a:lnSpc>
                <a:spcPts val="1090"/>
              </a:lnSpc>
              <a:spcBef>
                <a:spcPts val="275"/>
              </a:spcBef>
            </a:pP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ro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50" dirty="0">
                <a:solidFill>
                  <a:srgbClr val="FFFFFF"/>
                </a:solidFill>
                <a:latin typeface="Arial"/>
                <a:cs typeface="Arial"/>
              </a:rPr>
              <a:t>ss  </a:t>
            </a:r>
            <a:r>
              <a:rPr sz="1050" spc="-5" dirty="0">
                <a:solidFill>
                  <a:srgbClr val="FFFFFF"/>
                </a:solidFill>
                <a:latin typeface="Arial"/>
                <a:cs typeface="Arial"/>
              </a:rPr>
              <a:t>es</a:t>
            </a:r>
            <a:endParaRPr sz="1050" dirty="0">
              <a:latin typeface="Arial"/>
              <a:cs typeface="Arial"/>
            </a:endParaRPr>
          </a:p>
        </p:txBody>
      </p:sp>
      <p:grpSp>
        <p:nvGrpSpPr>
          <p:cNvPr id="37" name="object 22"/>
          <p:cNvGrpSpPr/>
          <p:nvPr/>
        </p:nvGrpSpPr>
        <p:grpSpPr>
          <a:xfrm>
            <a:off x="237743" y="3640835"/>
            <a:ext cx="1285240" cy="1398270"/>
            <a:chOff x="237743" y="3640835"/>
            <a:chExt cx="1285240" cy="1398270"/>
          </a:xfrm>
        </p:grpSpPr>
        <p:pic>
          <p:nvPicPr>
            <p:cNvPr id="38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7743" y="3640835"/>
              <a:ext cx="1284731" cy="1398269"/>
            </a:xfrm>
            <a:prstGeom prst="rect">
              <a:avLst/>
            </a:prstGeom>
          </p:spPr>
        </p:pic>
        <p:pic>
          <p:nvPicPr>
            <p:cNvPr id="39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41781" y="4351781"/>
              <a:ext cx="701801" cy="369569"/>
            </a:xfrm>
            <a:prstGeom prst="rect">
              <a:avLst/>
            </a:prstGeom>
          </p:spPr>
        </p:pic>
      </p:grpSp>
      <p:sp>
        <p:nvSpPr>
          <p:cNvPr id="40" name="object 25"/>
          <p:cNvSpPr txBox="1"/>
          <p:nvPr/>
        </p:nvSpPr>
        <p:spPr>
          <a:xfrm>
            <a:off x="470127" y="3939518"/>
            <a:ext cx="8178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HIGHER 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 E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DUCA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TI</a:t>
            </a:r>
            <a:r>
              <a:rPr sz="105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05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41" name="object 3"/>
          <p:cNvSpPr txBox="1"/>
          <p:nvPr/>
        </p:nvSpPr>
        <p:spPr>
          <a:xfrm>
            <a:off x="1304053" y="6204012"/>
            <a:ext cx="51010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solidFill>
                  <a:srgbClr val="221F1F"/>
                </a:solidFill>
                <a:latin typeface="Arial"/>
                <a:cs typeface="Arial"/>
              </a:rPr>
              <a:t>New Advanced Manufacturing requirements</a:t>
            </a:r>
            <a:endParaRPr dirty="0">
              <a:solidFill>
                <a:srgbClr val="221F1F"/>
              </a:solidFill>
              <a:latin typeface="Arial"/>
              <a:cs typeface="Arial"/>
            </a:endParaRPr>
          </a:p>
        </p:txBody>
      </p:sp>
      <p:sp>
        <p:nvSpPr>
          <p:cNvPr id="42" name="Curved Left Arrow 41"/>
          <p:cNvSpPr/>
          <p:nvPr/>
        </p:nvSpPr>
        <p:spPr>
          <a:xfrm>
            <a:off x="6054472" y="6078968"/>
            <a:ext cx="350596" cy="414868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Curved Right Arrow 42"/>
          <p:cNvSpPr/>
          <p:nvPr/>
        </p:nvSpPr>
        <p:spPr>
          <a:xfrm rot="10459265" flipH="1">
            <a:off x="356925" y="5645909"/>
            <a:ext cx="562282" cy="835758"/>
          </a:xfrm>
          <a:prstGeom prst="curved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bject 25"/>
          <p:cNvSpPr txBox="1"/>
          <p:nvPr/>
        </p:nvSpPr>
        <p:spPr>
          <a:xfrm>
            <a:off x="5620384" y="3681459"/>
            <a:ext cx="817880" cy="1744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</a:pPr>
            <a:r>
              <a:rPr lang="en-US" sz="1050" b="1" spc="-5" dirty="0" smtClean="0">
                <a:solidFill>
                  <a:srgbClr val="FFFFFF"/>
                </a:solidFill>
                <a:latin typeface="Arial"/>
                <a:cs typeface="Arial"/>
              </a:rPr>
              <a:t>Industry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A5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prK1ur66S1sraa5uJM7IoULu3GeAOTxQBDRVu50vUrbUF0+40+7hvGIC28kLLISemFIzzT7XR9Xur6WxtdKvp7uHPmwR27tImDg7lAyOfWgCjRVs6XqQ8zOn3Y8uYQSZhb5ZD0Q8cMcHjrS6npWqaXIkepabeWTyDKLcQNGWHsGAzQBToraHhPxUQCPDOtEHkEWMv/AMTQ3hPxUoLN4Z1oADJJsZeP/HaAMWipbe3uLi4S2t4JZp3bakaIWZj6ADkmtX/hEfFf/Qs61/4AS/8AxNAGLRW03hPxSqlm8NayFAySbGXAH/fNZEUUksywxRu8jMFVFXLE+gHrQAyitr/hEvFf/Qs61/4AS/8AxNNl8K+J4omll8OaxHGgLMzWUgAHqTigDHooooAKK9X/AGYPCXhnxh451Kx8U6ddaha2ujz3UMMRnCGVWQKZDCrSBMMeVB5xXqth8DvCt14+8U6Kvhm7ePTPFWh2iwQXks3kWVyu6fLAA7dpzuYAqO/BNAHynRX1T4O+D3gLVfhv4nvl8PXd1q1reaxHBNJd3MKRR22fK8tgjRPgDnzCCTxXBajo3ga8+AHh/WNI8BSR+J9Y1RtFS6GrTOPOjWImYRkbSXLkbOi54JoA8Tr0b9mrxHpHhL42eHvEOvXgs9OtGnM02GO3dbyKv3QTyzAdO9ew/Ev4D+FvDfj74Z2VlZzyaTqWpRaNrmbot5typTe4IYlA4ZsAYI2ngVe+E/wO+HXifSTNfwul7B4l1W38g3Ui/abO3QgRjB+8rPG2RyQDmgDK1D4l/D7Vfjj4S8fahrVw2l6B4XWRI5g9zfNfJ5m2GRmAEkgeTcGyFIUZIqxZ/Fb4faL8XPGXxB0nU7iaPX/CiyLbBpLSc6gXi3wl4wfLc+WX3KSPmPNHwu+E/wAIdZ+HXg+/15r5PEuraRqVylmksnl3rRNLtkJB+TyxF0GAcjOa5rxP8P8Awfpf7MWieLrbw0bjXdQsFmmvftN3uib7QULhFQw7doAwzKeeBQAn/C2tF8SWWu6zrL2+k6jqnjfSdV+xRh3CW0CMrvuxzgbc9yT0q1+1H8RPDfiCHQY9I8Xf8JZcWuvX+peYIZUFtbSvGYrfMgB+UKRgcCt746fCD4ceBfB2oeLdJ09r+G01bTLeSya9lVosxl7iEtkkB1MbBuSNxxXnH7QmheC9M8QeGdC8H+FW0OTUNNs9QnnfUZbnd9pRWEe1+gQk8jr6CgD35f24PDu0Z8B6qDjnF7H/APE16t+zx8d9M+Md5rFtp/h+80ptLjikczzrIJBIWAxgDGNv614gv7Dk+0bviLHnHONKPX/v5XsX7MvwGf4NX2uXT+JV1n+1I4YwotPJ8vyy5z95s53fpQB4l8EbO0T9vzxXGtrCqQ3GpPEoQYRt3VR2PJ/M1678cP2mtG+FvjyXwneeFr/Upo7eOczxXKIpDjIGCCeK8X+FevaPpH7fHie51LUbe1t7q+1C2imkcBDKzfKu7oM4I+vFe6fF39n74dfE3xnJ4q1zX9Rt7ySCOFktbuJY8IMA4ZSc/jQBN8Df2jfCfxNn1SGW3Tw29isbKNQvoh5wYkHb06YGfqK8G/ZxtdF1D9uHxVcWsVnc2kEmo3Fk8QVo1bzVAdMcdGbBHrXorfsZ/C+6t5VsvEniDzduFdbiGQIexICc/TIryr9i/QJvCv7V+ueGriZJ5dMsr61aVBgPsljXcB2zjNAHunxs/ae0X4YeP7nwjeeFdQ1Ga3hilaeK5RFO9QwABGeM10H7PPx20v4yXes2tj4fu9KOmRxO5nmWQSCQsMDAGMbf1r4//bw/5OO1b/rztP8A0Stekf8ABNH/AJDnjb/r2tP/AEKWgD57/aDsrTTvjh4zsrG3jt7aLWLgRxRrhUG8nAHYVwlehftKf8l98b/9hm4/9CNee0AXdF1fVtEvhfaLqd7pt2FKie0naGQA9RuUg4q9ZeLvFljf3eoWXifW7a8vf+Pq4iv5Ukn/AN9g2W/HNYlFAGtZ+JvEllpdxpVn4g1a20+6LG4tYryRIpS3DbkBw2e+RzUFvrOsW1va29vqt9DDaXH2m2jS4ZVhm4/eIAcK/A+Yc8CqFFAGnF4h1+Elotc1OMm7F8St04zcjpN1/wBZyfm6+9ep33w8+ImhfDiDxxH46hVY7eDVm0+31OYXVtFfN5azkYCgydGIOSM5zXjNes618bLzUvhgvg0+F9MhuG06x0y41RJZDLNbWkm+JdhO0HOckdcn2wAbuvfB/wAdeGvGPhbwivxCsm1a8uW0+xgt7u6X7Esi7nIJQAI27DbM5Lcis/XfA/jvTpNW8Cw/EYahp+k6BPq93ZQXt0LZIYWy0XlOqjcThgMbec5rM1j42+JNW+MunfEa+jacabdpc2elSXUj29vhVBRM/dB25OB1rI0/4oa/Hr/ibWtUkm1i71/R7rSZHvLl3aGKbH3WOSdoGAOlAHT+J/hz44j8EW+sax4/0+6OrCwvLjSJdVle5K3GI7eZ42GHIGBkElQPQVk/HT4e694A1Gyh8ReLrPW9QwbYRwyzvJbpEAFGZUHyjOBtJAx2qxr3xiTWPCulaZdeB9C/tfT4LG1Gsku1w0Nq2URQeI89GK9QT+Fb46/Fh/ipe2l9deH00y7geRmkXUZ7gMHx8qpISsYBGcIAOaAMTTPij8RtPv7W8h8ceI2a2lSREk1OZ0JUggFS2COOh4Ir7s+It1ffGz9mKHxT4H1XUNN1hbcX0UdjdPExmjBE1s2wjP8AGAD3Cmvzir2b9n/9oPxJ8IdI1DR7LS7TV9Pu5hOkNzKyeRJjDFSP7wC5H+yKAMH9nn4cw/Fb4mx+Fr7Vp9OR7aa5kuEjEjkoBxgkdSetdn8W/wBm74h+GPGc2leEdL17xNpKwxvHfJBtBYj5lwGIyDXFeCPizqng/wCMV18R9F0fToZbmed307DeQElJLRqc5AHY+34V7d/w2/4o/wChF0f/AMC5P8KAO7/YK8C+NvBtx4sbxdoGo6St0tsLf7WuPMKmTdjntkfnXK/s9/8AJ9/jn66l/wCjkrNb9t7xTtO3wPowbHBN1KRmvDvBfxc8UeF/i7c/Eu0FrNql5PNJdwyIfJlWU5dMA5A6Y5yMCgD2n9sb4U/EbxV8dNS1nw74P1XU9PltbZUuLeLcjFYwCM+xFd3+wP8AD/xp4K1bxbN4r8N3+jx3UFssDXMe3zCrSbgPpkfnXG/8Nv8Aij/oRtH/APAuT/CmTftveK2idYvBOipIQdrNcysAfUjjP50AeIftKf8AJffG/wD2Gbj/ANCrz2tLxPrWoeJPEeo6/q0omv8AULl7m4cLgF3JJwOw56Vm0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utoShape 4" descr="data:image/jpg;base64,%20/9j/4AAQSkZJRgABAQEAYABgAAD/2wBDAAUDBAQEAwUEBAQFBQUGBwwIBwcHBw8LCwkMEQ8SEhEPERETFhwXExQaFRERGCEYGh0dHx8fExciJCIeJBweHx7/2wBDAQUFBQcGBw4ICA4eFBEUHh4eHh4eHh4eHh4eHh4eHh4eHh4eHh4eHh4eHh4eHh4eHh4eHh4eHh4eHh4eHh4eHh7/wAARCAA5AK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prK1ur66S1sraa5uJM7IoULu3GeAOTxQBDRVu50vUrbUF0+40+7hvGIC28kLLISemFIzzT7XR9Xur6WxtdKvp7uHPmwR27tImDg7lAyOfWgCjRVs6XqQ8zOn3Y8uYQSZhb5ZD0Q8cMcHjrS6npWqaXIkepabeWTyDKLcQNGWHsGAzQBToraHhPxUQCPDOtEHkEWMv/AMTQ3hPxUoLN4Z1oADJJsZeP/HaAMWipbe3uLi4S2t4JZp3bakaIWZj6ADkmtX/hEfFf/Qs61/4AS/8AxNAGLRW03hPxSqlm8NayFAySbGXAH/fNZEUUksywxRu8jMFVFXLE+gHrQAyitr/hEvFf/Qs61/4AS/8AxNNl8K+J4omll8OaxHGgLMzWUgAHqTigDHooooAKK9X/AGYPCXhnxh451Kx8U6ddaha2ujz3UMMRnCGVWQKZDCrSBMMeVB5xXqth8DvCt14+8U6Kvhm7ePTPFWh2iwQXks3kWVyu6fLAA7dpzuYAqO/BNAHynRX1T4O+D3gLVfhv4nvl8PXd1q1reaxHBNJd3MKRR22fK8tgjRPgDnzCCTxXBajo3ga8+AHh/WNI8BSR+J9Y1RtFS6GrTOPOjWImYRkbSXLkbOi54JoA8Tr0b9mrxHpHhL42eHvEOvXgs9OtGnM02GO3dbyKv3QTyzAdO9ew/Ev4D+FvDfj74Z2VlZzyaTqWpRaNrmbot5typTe4IYlA4ZsAYI2ngVe+E/wO+HXifSTNfwul7B4l1W38g3Ui/abO3QgRjB+8rPG2RyQDmgDK1D4l/D7Vfjj4S8fahrVw2l6B4XWRI5g9zfNfJ5m2GRmAEkgeTcGyFIUZIqxZ/Fb4faL8XPGXxB0nU7iaPX/CiyLbBpLSc6gXi3wl4wfLc+WX3KSPmPNHwu+E/wAIdZ+HXg+/15r5PEuraRqVylmksnl3rRNLtkJB+TyxF0GAcjOa5rxP8P8Awfpf7MWieLrbw0bjXdQsFmmvftN3uib7QULhFQw7doAwzKeeBQAn/C2tF8SWWu6zrL2+k6jqnjfSdV+xRh3CW0CMrvuxzgbc9yT0q1+1H8RPDfiCHQY9I8Xf8JZcWuvX+peYIZUFtbSvGYrfMgB+UKRgcCt746fCD4ceBfB2oeLdJ09r+G01bTLeSya9lVosxl7iEtkkB1MbBuSNxxXnH7QmheC9M8QeGdC8H+FW0OTUNNs9QnnfUZbnd9pRWEe1+gQk8jr6CgD35f24PDu0Z8B6qDjnF7H/APE16t+zx8d9M+Md5rFtp/h+80ptLjikczzrIJBIWAxgDGNv614gv7Dk+0bviLHnHONKPX/v5XsX7MvwGf4NX2uXT+JV1n+1I4YwotPJ8vyy5z95s53fpQB4l8EbO0T9vzxXGtrCqQ3GpPEoQYRt3VR2PJ/M1678cP2mtG+FvjyXwneeFr/Upo7eOczxXKIpDjIGCCeK8X+FevaPpH7fHie51LUbe1t7q+1C2imkcBDKzfKu7oM4I+vFe6fF39n74dfE3xnJ4q1zX9Rt7ySCOFktbuJY8IMA4ZSc/jQBN8Df2jfCfxNn1SGW3Tw29isbKNQvoh5wYkHb06YGfqK8G/ZxtdF1D9uHxVcWsVnc2kEmo3Fk8QVo1bzVAdMcdGbBHrXorfsZ/C+6t5VsvEniDzduFdbiGQIexICc/TIryr9i/QJvCv7V+ueGriZJ5dMsr61aVBgPsljXcB2zjNAHunxs/ae0X4YeP7nwjeeFdQ1Ga3hilaeK5RFO9QwABGeM10H7PPx20v4yXes2tj4fu9KOmRxO5nmWQSCQsMDAGMbf1r4//bw/5OO1b/rztP8A0Stekf8ABNH/AJDnjb/r2tP/AEKWgD57/aDsrTTvjh4zsrG3jt7aLWLgRxRrhUG8nAHYVwlehftKf8l98b/9hm4/9CNee0AXdF1fVtEvhfaLqd7pt2FKie0naGQA9RuUg4q9ZeLvFljf3eoWXifW7a8vf+Pq4iv5Ukn/AN9g2W/HNYlFAGtZ+JvEllpdxpVn4g1a20+6LG4tYryRIpS3DbkBw2e+RzUFvrOsW1va29vqt9DDaXH2m2jS4ZVhm4/eIAcK/A+Yc8CqFFAGnF4h1+Elotc1OMm7F8St04zcjpN1/wBZyfm6+9ep33w8+ImhfDiDxxH46hVY7eDVm0+31OYXVtFfN5azkYCgydGIOSM5zXjNes618bLzUvhgvg0+F9MhuG06x0y41RJZDLNbWkm+JdhO0HOckdcn2wAbuvfB/wAdeGvGPhbwivxCsm1a8uW0+xgt7u6X7Esi7nIJQAI27DbM5Lcis/XfA/jvTpNW8Cw/EYahp+k6BPq93ZQXt0LZIYWy0XlOqjcThgMbec5rM1j42+JNW+MunfEa+jacabdpc2elSXUj29vhVBRM/dB25OB1rI0/4oa/Hr/ibWtUkm1i71/R7rSZHvLl3aGKbH3WOSdoGAOlAHT+J/hz44j8EW+sax4/0+6OrCwvLjSJdVle5K3GI7eZ42GHIGBkElQPQVk/HT4e694A1Gyh8ReLrPW9QwbYRwyzvJbpEAFGZUHyjOBtJAx2qxr3xiTWPCulaZdeB9C/tfT4LG1Gsku1w0Nq2URQeI89GK9QT+Fb46/Fh/ipe2l9deH00y7geRmkXUZ7gMHx8qpISsYBGcIAOaAMTTPij8RtPv7W8h8ceI2a2lSREk1OZ0JUggFS2COOh4Ir7s+It1ffGz9mKHxT4H1XUNN1hbcX0UdjdPExmjBE1s2wjP8AGAD3Cmvzir2b9n/9oPxJ8IdI1DR7LS7TV9Pu5hOkNzKyeRJjDFSP7wC5H+yKAMH9nn4cw/Fb4mx+Fr7Vp9OR7aa5kuEjEjkoBxgkdSetdn8W/wBm74h+GPGc2leEdL17xNpKwxvHfJBtBYj5lwGIyDXFeCPizqng/wCMV18R9F0fToZbmed307DeQElJLRqc5AHY+34V7d/w2/4o/wChF0f/AMC5P8KAO7/YK8C+NvBtx4sbxdoGo6St0tsLf7WuPMKmTdjntkfnXK/s9/8AJ9/jn66l/wCjkrNb9t7xTtO3wPowbHBN1KRmvDvBfxc8UeF/i7c/Eu0FrNql5PNJdwyIfJlWU5dMA5A6Y5yMCgD2n9sb4U/EbxV8dNS1nw74P1XU9PltbZUuLeLcjFYwCM+xFd3+wP8AD/xp4K1bxbN4r8N3+jx3UFssDXMe3zCrSbgPpkfnXG/8Nv8Aij/oRtH/APAuT/CmTftveK2idYvBOipIQdrNcysAfUjjP50AeIftKf8AJffG/wD2Gbj/ANCrz2tLxPrWoeJPEeo6/q0omv8AULl7m4cLgF3JJwOw56Vm0AFFFFABRRRQAUUUUAFFFFABRRRQAUUUUAFFFFABRRRQAUUUUAFFFFAH/9k="/>
          <p:cNvSpPr>
            <a:spLocks noChangeAspect="1" noChangeArrowheads="1"/>
          </p:cNvSpPr>
          <p:nvPr/>
        </p:nvSpPr>
        <p:spPr bwMode="auto">
          <a:xfrm>
            <a:off x="-1915558" y="7937"/>
            <a:ext cx="2585483" cy="25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6766" y="4387250"/>
            <a:ext cx="14668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1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22292" y="322652"/>
            <a:ext cx="10911556" cy="832637"/>
          </a:xfrm>
        </p:spPr>
        <p:txBody>
          <a:bodyPr/>
          <a:lstStyle/>
          <a:p>
            <a:r>
              <a:rPr lang="en-US" dirty="0"/>
              <a:t>AM Program Office Execution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292" y="1866758"/>
            <a:ext cx="11569708" cy="49013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Material and Machine Qualification</a:t>
            </a:r>
          </a:p>
          <a:p>
            <a:pPr marL="574675" lvl="1" indent="-2921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Procurement documents</a:t>
            </a:r>
          </a:p>
          <a:p>
            <a:pPr marL="574675" lvl="1" indent="-2921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Material Characterization</a:t>
            </a:r>
          </a:p>
          <a:p>
            <a:pPr marL="574675" lvl="1" indent="-2921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Requirement's definitions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Personnel Certification</a:t>
            </a:r>
          </a:p>
          <a:p>
            <a:pPr marL="631825" lvl="1" indent="-3492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Technician training</a:t>
            </a:r>
          </a:p>
          <a:p>
            <a:pPr marL="631825" lvl="1" indent="-3492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Engineering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Technical Data</a:t>
            </a:r>
          </a:p>
          <a:p>
            <a:pPr marL="631825" lvl="1" indent="-3492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Periodic maintenance</a:t>
            </a:r>
          </a:p>
          <a:p>
            <a:pPr marL="631825" lvl="1" indent="-3492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/>
                <a:cs typeface="Arial"/>
              </a:rPr>
              <a:t>Facility guidelines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Maintain Advance Technology and Training Centers (ATTC)</a:t>
            </a:r>
          </a:p>
          <a:p>
            <a:pPr marL="631825" lvl="1" indent="-3492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Dayton, Ohio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631825" lvl="1" indent="-3492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Arial"/>
                <a:cs typeface="Arial"/>
              </a:rPr>
              <a:t>Middle, Georgia </a:t>
            </a:r>
            <a:endParaRPr lang="en-US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5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6982" y="325538"/>
            <a:ext cx="12538363" cy="832637"/>
          </a:xfrm>
        </p:spPr>
        <p:txBody>
          <a:bodyPr/>
          <a:lstStyle/>
          <a:p>
            <a:r>
              <a:rPr lang="en-US" dirty="0" smtClean="0"/>
              <a:t>Capabilities – Printing and Post Process</a:t>
            </a:r>
            <a:endParaRPr lang="en-US" dirty="0"/>
          </a:p>
        </p:txBody>
      </p:sp>
      <p:sp>
        <p:nvSpPr>
          <p:cNvPr id="73" name="object 8"/>
          <p:cNvSpPr txBox="1"/>
          <p:nvPr/>
        </p:nvSpPr>
        <p:spPr>
          <a:xfrm>
            <a:off x="464662" y="1896061"/>
            <a:ext cx="2848610" cy="265366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216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METAL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PRINTERS</a:t>
            </a:r>
            <a:r>
              <a:rPr kumimoji="0" sz="2000" b="1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2000" b="1" i="0" u="none" strike="noStrike" kern="1200" cap="none" spc="-5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POST</a:t>
            </a: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PROCESSING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M400-4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M290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(15)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Delta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Furnace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Ipsen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Vacuum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Furnace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Hexagon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Shop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Floor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CMM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4" name="object 9"/>
          <p:cNvSpPr txBox="1"/>
          <p:nvPr/>
        </p:nvSpPr>
        <p:spPr>
          <a:xfrm>
            <a:off x="3321020" y="2692858"/>
            <a:ext cx="22269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Mitsubishi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Wire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EDM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5" name="object 10"/>
          <p:cNvSpPr txBox="1"/>
          <p:nvPr/>
        </p:nvSpPr>
        <p:spPr>
          <a:xfrm>
            <a:off x="3321020" y="3096414"/>
            <a:ext cx="1745614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Haas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CNC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6" name="object 11"/>
          <p:cNvSpPr txBox="1"/>
          <p:nvPr/>
        </p:nvSpPr>
        <p:spPr>
          <a:xfrm>
            <a:off x="3321020" y="3500832"/>
            <a:ext cx="191960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Haas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CNC</a:t>
            </a:r>
            <a:r>
              <a:rPr kumimoji="0" sz="1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Lathe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7" name="object 12"/>
          <p:cNvSpPr txBox="1"/>
          <p:nvPr/>
        </p:nvSpPr>
        <p:spPr>
          <a:xfrm>
            <a:off x="3321020" y="3906217"/>
            <a:ext cx="14770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Mill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8" name="object 13"/>
          <p:cNvSpPr txBox="1"/>
          <p:nvPr/>
        </p:nvSpPr>
        <p:spPr>
          <a:xfrm>
            <a:off x="3321020" y="4310076"/>
            <a:ext cx="16516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</a:t>
            </a:r>
            <a:r>
              <a:rPr kumimoji="0" sz="14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Lathe</a:t>
            </a:r>
            <a:r>
              <a:rPr kumimoji="0" sz="1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(2)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9" name="object 14"/>
          <p:cNvSpPr txBox="1"/>
          <p:nvPr/>
        </p:nvSpPr>
        <p:spPr>
          <a:xfrm>
            <a:off x="439262" y="5381398"/>
            <a:ext cx="201930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4485" algn="l"/>
                <a:tab pos="32512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(Titanium)</a:t>
            </a:r>
            <a:r>
              <a:rPr kumimoji="0" sz="1350" b="0" i="0" u="none" strike="noStrike" kern="1200" cap="none" spc="-7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350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0" name="object 15"/>
          <p:cNvSpPr txBox="1"/>
          <p:nvPr/>
        </p:nvSpPr>
        <p:spPr>
          <a:xfrm>
            <a:off x="464662" y="5785944"/>
            <a:ext cx="25444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17-4PH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SS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(Stainless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Steel)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1" name="object 16"/>
          <p:cNvSpPr txBox="1"/>
          <p:nvPr/>
        </p:nvSpPr>
        <p:spPr>
          <a:xfrm>
            <a:off x="464662" y="6189803"/>
            <a:ext cx="1930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A718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ickel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Allo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2" name="object 17"/>
          <p:cNvSpPr txBox="1"/>
          <p:nvPr/>
        </p:nvSpPr>
        <p:spPr>
          <a:xfrm>
            <a:off x="3295620" y="5381398"/>
            <a:ext cx="24644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4485" algn="l"/>
                <a:tab pos="3251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CoCrMo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(Cobalt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Chrome)</a:t>
            </a:r>
            <a:r>
              <a:rPr kumimoji="0" sz="1350" b="0" i="0" u="none" strike="noStrike" kern="1200" cap="none" spc="0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350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3" name="object 18"/>
          <p:cNvSpPr txBox="1"/>
          <p:nvPr/>
        </p:nvSpPr>
        <p:spPr>
          <a:xfrm>
            <a:off x="3321020" y="5785944"/>
            <a:ext cx="203136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AlSi10Mg</a:t>
            </a:r>
            <a:r>
              <a:rPr kumimoji="0" sz="14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(Aluminum)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4" name="object 19"/>
          <p:cNvSpPr txBox="1"/>
          <p:nvPr/>
        </p:nvSpPr>
        <p:spPr>
          <a:xfrm>
            <a:off x="3321020" y="6189803"/>
            <a:ext cx="187261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357</a:t>
            </a:r>
            <a:r>
              <a:rPr kumimoji="0" sz="1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</a:t>
            </a:r>
            <a:r>
              <a:rPr kumimoji="0" sz="14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(Alu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inu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5" name="object 20"/>
          <p:cNvSpPr txBox="1"/>
          <p:nvPr/>
        </p:nvSpPr>
        <p:spPr>
          <a:xfrm>
            <a:off x="439262" y="4874591"/>
            <a:ext cx="17786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MATERIALS</a:t>
            </a:r>
            <a:endParaRPr kumimoji="0" sz="1950" b="0" i="0" u="none" strike="noStrike" kern="1200" cap="none" spc="0" normalizeH="0" baseline="2564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7" name="object 7"/>
          <p:cNvSpPr txBox="1"/>
          <p:nvPr/>
        </p:nvSpPr>
        <p:spPr>
          <a:xfrm>
            <a:off x="6686013" y="2047240"/>
            <a:ext cx="2617470" cy="15982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POLYMER</a:t>
            </a:r>
            <a:r>
              <a:rPr kumimoji="0" sz="2000" b="1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PRINTERS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93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Stratasys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Fortus</a:t>
            </a:r>
            <a:r>
              <a:rPr kumimoji="0" sz="1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F900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(5)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Stratasys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Fortus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450mc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(3)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Desktop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Printers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(7)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8" name="object 8"/>
          <p:cNvSpPr txBox="1"/>
          <p:nvPr/>
        </p:nvSpPr>
        <p:spPr>
          <a:xfrm>
            <a:off x="6647913" y="4017137"/>
            <a:ext cx="1662430" cy="815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MATERIALS</a:t>
            </a:r>
            <a:r>
              <a:rPr kumimoji="0" sz="1950" b="1" i="0" u="none" strike="noStrike" kern="1200" cap="none" spc="-22" normalizeH="0" baseline="2564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1950" b="0" i="0" u="none" strike="noStrike" kern="1200" cap="none" spc="0" normalizeH="0" baseline="2564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371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37185" algn="l"/>
                <a:tab pos="3378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Antero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800NA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9" name="object 9"/>
          <p:cNvSpPr txBox="1"/>
          <p:nvPr/>
        </p:nvSpPr>
        <p:spPr>
          <a:xfrm>
            <a:off x="6660613" y="4997018"/>
            <a:ext cx="382905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44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4485" algn="l"/>
                <a:tab pos="325120" algn="l"/>
              </a:tabLst>
              <a:defRPr/>
            </a:pP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Natural</a:t>
            </a:r>
            <a:r>
              <a:rPr kumimoji="0" sz="1350" b="0" i="0" u="none" strike="noStrike" kern="1200" cap="none" spc="0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Certified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Grade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(CG)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0" name="object 10"/>
          <p:cNvSpPr txBox="1"/>
          <p:nvPr/>
        </p:nvSpPr>
        <p:spPr>
          <a:xfrm>
            <a:off x="6660613" y="5401563"/>
            <a:ext cx="20974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44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324485" algn="l"/>
                <a:tab pos="325120" algn="l"/>
              </a:tabLst>
              <a:defRPr/>
            </a:pP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Natural</a:t>
            </a:r>
            <a:r>
              <a:rPr kumimoji="0" sz="1350" b="0" i="0" u="none" strike="noStrike" kern="1200" cap="none" spc="0" normalizeH="0" baseline="2469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</a:t>
            </a:r>
            <a:endParaRPr kumimoji="0" sz="1350" b="0" i="0" u="none" strike="noStrike" kern="1200" cap="none" spc="0" normalizeH="0" baseline="24691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1" name="object 11"/>
          <p:cNvSpPr txBox="1"/>
          <p:nvPr/>
        </p:nvSpPr>
        <p:spPr>
          <a:xfrm>
            <a:off x="6686013" y="5806948"/>
            <a:ext cx="24892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Gunship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Gray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2" name="object 12"/>
          <p:cNvSpPr txBox="1"/>
          <p:nvPr/>
        </p:nvSpPr>
        <p:spPr>
          <a:xfrm>
            <a:off x="6686013" y="6210503"/>
            <a:ext cx="182943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Black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6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Size Limitations</a:t>
            </a:r>
            <a:endParaRPr lang="en-US" dirty="0"/>
          </a:p>
        </p:txBody>
      </p:sp>
      <p:sp>
        <p:nvSpPr>
          <p:cNvPr id="22" name="object 7"/>
          <p:cNvSpPr txBox="1"/>
          <p:nvPr/>
        </p:nvSpPr>
        <p:spPr>
          <a:xfrm>
            <a:off x="7023584" y="5237352"/>
            <a:ext cx="1125855" cy="676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025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12.8</a:t>
            </a: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inches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28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9.8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3" name="object 8"/>
          <p:cNvSpPr txBox="1"/>
          <p:nvPr/>
        </p:nvSpPr>
        <p:spPr>
          <a:xfrm>
            <a:off x="6455513" y="5816422"/>
            <a:ext cx="3079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9.8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6432526" y="5174106"/>
            <a:ext cx="565785" cy="615950"/>
          </a:xfrm>
          <a:custGeom>
            <a:avLst/>
            <a:gdLst/>
            <a:ahLst/>
            <a:cxnLst/>
            <a:rect l="l" t="t" r="r" b="b"/>
            <a:pathLst>
              <a:path w="565784" h="615950">
                <a:moveTo>
                  <a:pt x="0" y="167894"/>
                </a:moveTo>
                <a:lnTo>
                  <a:pt x="167894" y="0"/>
                </a:lnTo>
                <a:lnTo>
                  <a:pt x="565404" y="0"/>
                </a:lnTo>
                <a:lnTo>
                  <a:pt x="565404" y="447801"/>
                </a:lnTo>
                <a:lnTo>
                  <a:pt x="397510" y="615695"/>
                </a:lnTo>
                <a:lnTo>
                  <a:pt x="0" y="615695"/>
                </a:lnTo>
                <a:lnTo>
                  <a:pt x="0" y="167894"/>
                </a:lnTo>
                <a:close/>
              </a:path>
              <a:path w="565784" h="615950">
                <a:moveTo>
                  <a:pt x="0" y="167894"/>
                </a:moveTo>
                <a:lnTo>
                  <a:pt x="397510" y="167894"/>
                </a:lnTo>
                <a:lnTo>
                  <a:pt x="565404" y="0"/>
                </a:lnTo>
              </a:path>
              <a:path w="565784" h="615950">
                <a:moveTo>
                  <a:pt x="397510" y="167894"/>
                </a:moveTo>
                <a:lnTo>
                  <a:pt x="397510" y="615695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10"/>
          <p:cNvSpPr txBox="1"/>
          <p:nvPr/>
        </p:nvSpPr>
        <p:spPr>
          <a:xfrm>
            <a:off x="2465681" y="2870835"/>
            <a:ext cx="3012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Fused</a:t>
            </a:r>
            <a:r>
              <a:rPr kumimoji="0" sz="14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Deposition</a:t>
            </a:r>
            <a:r>
              <a:rPr kumimoji="0" sz="14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Modeling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(FDM)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6" name="object 11"/>
          <p:cNvSpPr txBox="1"/>
          <p:nvPr/>
        </p:nvSpPr>
        <p:spPr>
          <a:xfrm>
            <a:off x="2465681" y="3274390"/>
            <a:ext cx="2966720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Stratasys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450mc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F900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equipment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7" name="object 12"/>
          <p:cNvSpPr txBox="1"/>
          <p:nvPr/>
        </p:nvSpPr>
        <p:spPr>
          <a:xfrm>
            <a:off x="2465681" y="3678808"/>
            <a:ext cx="31400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inch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volume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8" name="object 13"/>
          <p:cNvSpPr txBox="1"/>
          <p:nvPr/>
        </p:nvSpPr>
        <p:spPr>
          <a:xfrm>
            <a:off x="2465681" y="2254504"/>
            <a:ext cx="14293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PO</a:t>
            </a:r>
            <a:r>
              <a:rPr kumimoji="0" sz="2000" b="1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YM</a:t>
            </a:r>
            <a:r>
              <a:rPr kumimoji="0" sz="2000" b="1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14"/>
          <p:cNvSpPr txBox="1"/>
          <p:nvPr/>
        </p:nvSpPr>
        <p:spPr>
          <a:xfrm>
            <a:off x="2465681" y="4353687"/>
            <a:ext cx="3060700" cy="861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METALS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Direct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Metal</a:t>
            </a:r>
            <a:r>
              <a:rPr kumimoji="0" sz="1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Laser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Melting</a:t>
            </a:r>
            <a:r>
              <a:rPr kumimoji="0" sz="1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(DMLM)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object 15"/>
          <p:cNvSpPr txBox="1"/>
          <p:nvPr/>
        </p:nvSpPr>
        <p:spPr>
          <a:xfrm>
            <a:off x="2465681" y="5378704"/>
            <a:ext cx="206121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EOS</a:t>
            </a:r>
            <a:r>
              <a:rPr kumimoji="0" sz="1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M290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equipment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1" name="object 16"/>
          <p:cNvSpPr txBox="1"/>
          <p:nvPr/>
        </p:nvSpPr>
        <p:spPr>
          <a:xfrm>
            <a:off x="2465681" y="5782894"/>
            <a:ext cx="338645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0" lvl="0" indent="-28702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Char char="•"/>
              <a:tabLst>
                <a:tab pos="299085" algn="l"/>
                <a:tab pos="299720" algn="l"/>
              </a:tabLst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Size: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9.8</a:t>
            </a:r>
            <a:r>
              <a:rPr kumimoji="0" sz="1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9.8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12.8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inch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build</a:t>
            </a:r>
            <a:r>
              <a:rPr kumimoji="0" sz="1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volume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7399505" y="3505453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18"/>
          <p:cNvSpPr txBox="1"/>
          <p:nvPr/>
        </p:nvSpPr>
        <p:spPr>
          <a:xfrm>
            <a:off x="6533872" y="3721862"/>
            <a:ext cx="2514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19"/>
          <p:cNvSpPr txBox="1"/>
          <p:nvPr/>
        </p:nvSpPr>
        <p:spPr>
          <a:xfrm>
            <a:off x="7532982" y="2915030"/>
            <a:ext cx="8947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36</a:t>
            </a:r>
            <a:r>
              <a:rPr kumimoji="0" sz="16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inches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20"/>
          <p:cNvSpPr/>
          <p:nvPr/>
        </p:nvSpPr>
        <p:spPr>
          <a:xfrm>
            <a:off x="6114010" y="2511679"/>
            <a:ext cx="1332230" cy="1184275"/>
          </a:xfrm>
          <a:custGeom>
            <a:avLst/>
            <a:gdLst/>
            <a:ahLst/>
            <a:cxnLst/>
            <a:rect l="l" t="t" r="r" b="b"/>
            <a:pathLst>
              <a:path w="1332229" h="1184275">
                <a:moveTo>
                  <a:pt x="0" y="231775"/>
                </a:moveTo>
                <a:lnTo>
                  <a:pt x="231775" y="0"/>
                </a:lnTo>
                <a:lnTo>
                  <a:pt x="1331976" y="0"/>
                </a:lnTo>
                <a:lnTo>
                  <a:pt x="1331976" y="952372"/>
                </a:lnTo>
                <a:lnTo>
                  <a:pt x="1100201" y="1184147"/>
                </a:lnTo>
                <a:lnTo>
                  <a:pt x="0" y="1184147"/>
                </a:lnTo>
                <a:lnTo>
                  <a:pt x="0" y="231775"/>
                </a:lnTo>
                <a:close/>
              </a:path>
              <a:path w="1332229" h="1184275">
                <a:moveTo>
                  <a:pt x="0" y="231775"/>
                </a:moveTo>
                <a:lnTo>
                  <a:pt x="1100201" y="231775"/>
                </a:lnTo>
                <a:lnTo>
                  <a:pt x="1331976" y="0"/>
                </a:lnTo>
              </a:path>
              <a:path w="1332229" h="1184275">
                <a:moveTo>
                  <a:pt x="1100201" y="231775"/>
                </a:moveTo>
                <a:lnTo>
                  <a:pt x="1100201" y="1184147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1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Identified DAF Application Areas</a:t>
            </a:r>
          </a:p>
        </p:txBody>
      </p:sp>
      <p:grpSp>
        <p:nvGrpSpPr>
          <p:cNvPr id="15" name="object 2"/>
          <p:cNvGrpSpPr/>
          <p:nvPr/>
        </p:nvGrpSpPr>
        <p:grpSpPr>
          <a:xfrm>
            <a:off x="1708023" y="2038299"/>
            <a:ext cx="8658225" cy="4405630"/>
            <a:chOff x="1708023" y="1295402"/>
            <a:chExt cx="8658225" cy="4405630"/>
          </a:xfrm>
        </p:grpSpPr>
        <p:sp>
          <p:nvSpPr>
            <p:cNvPr id="16" name="object 3"/>
            <p:cNvSpPr/>
            <p:nvPr/>
          </p:nvSpPr>
          <p:spPr>
            <a:xfrm>
              <a:off x="1708023" y="1338452"/>
              <a:ext cx="8658225" cy="4362450"/>
            </a:xfrm>
            <a:custGeom>
              <a:avLst/>
              <a:gdLst/>
              <a:ahLst/>
              <a:cxnLst/>
              <a:rect l="l" t="t" r="r" b="b"/>
              <a:pathLst>
                <a:path w="8658225" h="4362450">
                  <a:moveTo>
                    <a:pt x="8657844" y="0"/>
                  </a:moveTo>
                  <a:lnTo>
                    <a:pt x="0" y="0"/>
                  </a:lnTo>
                  <a:lnTo>
                    <a:pt x="0" y="4362450"/>
                  </a:lnTo>
                  <a:lnTo>
                    <a:pt x="8657844" y="4362450"/>
                  </a:lnTo>
                  <a:lnTo>
                    <a:pt x="8657844" y="0"/>
                  </a:lnTo>
                  <a:close/>
                </a:path>
              </a:pathLst>
            </a:custGeom>
            <a:solidFill>
              <a:srgbClr val="0D4D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3216402" y="1314452"/>
              <a:ext cx="0" cy="4363085"/>
            </a:xfrm>
            <a:custGeom>
              <a:avLst/>
              <a:gdLst/>
              <a:ahLst/>
              <a:cxnLst/>
              <a:rect l="l" t="t" r="r" b="b"/>
              <a:pathLst>
                <a:path h="4363085">
                  <a:moveTo>
                    <a:pt x="0" y="4362462"/>
                  </a:moveTo>
                  <a:lnTo>
                    <a:pt x="0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43456" y="1709927"/>
              <a:ext cx="1396745" cy="510539"/>
            </a:xfrm>
            <a:prstGeom prst="rect">
              <a:avLst/>
            </a:prstGeom>
          </p:spPr>
        </p:pic>
        <p:pic>
          <p:nvPicPr>
            <p:cNvPr id="19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43456" y="1984247"/>
              <a:ext cx="1396745" cy="510539"/>
            </a:xfrm>
            <a:prstGeom prst="rect">
              <a:avLst/>
            </a:prstGeom>
          </p:spPr>
        </p:pic>
      </p:grpSp>
      <p:sp>
        <p:nvSpPr>
          <p:cNvPr id="20" name="object 7"/>
          <p:cNvSpPr txBox="1"/>
          <p:nvPr/>
        </p:nvSpPr>
        <p:spPr>
          <a:xfrm>
            <a:off x="1708023" y="2506845"/>
            <a:ext cx="148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165" marR="211454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Enh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ced  Ca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bili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8"/>
          <p:cNvGrpSpPr/>
          <p:nvPr/>
        </p:nvGrpSpPr>
        <p:grpSpPr>
          <a:xfrm>
            <a:off x="1721357" y="3916626"/>
            <a:ext cx="1431290" cy="784860"/>
            <a:chOff x="1721357" y="3173729"/>
            <a:chExt cx="1431290" cy="784860"/>
          </a:xfrm>
        </p:grpSpPr>
        <p:pic>
          <p:nvPicPr>
            <p:cNvPr id="22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1357" y="3173729"/>
              <a:ext cx="1431035" cy="510539"/>
            </a:xfrm>
            <a:prstGeom prst="rect">
              <a:avLst/>
            </a:prstGeom>
          </p:spPr>
        </p:pic>
        <p:pic>
          <p:nvPicPr>
            <p:cNvPr id="23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30501" y="3448050"/>
              <a:ext cx="1421891" cy="510539"/>
            </a:xfrm>
            <a:prstGeom prst="rect">
              <a:avLst/>
            </a:prstGeom>
          </p:spPr>
        </p:pic>
      </p:grpSp>
      <p:sp>
        <p:nvSpPr>
          <p:cNvPr id="24" name="object 11"/>
          <p:cNvSpPr txBox="1"/>
          <p:nvPr/>
        </p:nvSpPr>
        <p:spPr>
          <a:xfrm>
            <a:off x="1708023" y="3970825"/>
            <a:ext cx="14897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4465" marR="199390" indent="-9525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Lead</a:t>
            </a:r>
            <a:r>
              <a:rPr sz="18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Arial"/>
                <a:cs typeface="Arial"/>
              </a:rPr>
              <a:t>Time </a:t>
            </a:r>
            <a:r>
              <a:rPr sz="1800" b="1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du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ct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ion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25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615439" y="5472631"/>
            <a:ext cx="1650491" cy="510539"/>
          </a:xfrm>
          <a:prstGeom prst="rect">
            <a:avLst/>
          </a:prstGeom>
        </p:spPr>
      </p:pic>
      <p:sp>
        <p:nvSpPr>
          <p:cNvPr id="26" name="object 13"/>
          <p:cNvSpPr txBox="1"/>
          <p:nvPr/>
        </p:nvSpPr>
        <p:spPr>
          <a:xfrm>
            <a:off x="1708023" y="5526900"/>
            <a:ext cx="1489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Affordability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7" name="object 14"/>
          <p:cNvGrpSpPr/>
          <p:nvPr/>
        </p:nvGrpSpPr>
        <p:grpSpPr>
          <a:xfrm>
            <a:off x="1678685" y="3512767"/>
            <a:ext cx="8834755" cy="2895600"/>
            <a:chOff x="1678685" y="2769870"/>
            <a:chExt cx="8834755" cy="2895600"/>
          </a:xfrm>
        </p:grpSpPr>
        <p:sp>
          <p:nvSpPr>
            <p:cNvPr id="28" name="object 15"/>
            <p:cNvSpPr/>
            <p:nvPr/>
          </p:nvSpPr>
          <p:spPr>
            <a:xfrm>
              <a:off x="1697735" y="2788920"/>
              <a:ext cx="8796655" cy="0"/>
            </a:xfrm>
            <a:custGeom>
              <a:avLst/>
              <a:gdLst/>
              <a:ahLst/>
              <a:cxnLst/>
              <a:rect l="l" t="t" r="r" b="b"/>
              <a:pathLst>
                <a:path w="8796655">
                  <a:moveTo>
                    <a:pt x="0" y="0"/>
                  </a:moveTo>
                  <a:lnTo>
                    <a:pt x="879665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/>
            <p:cNvSpPr/>
            <p:nvPr/>
          </p:nvSpPr>
          <p:spPr>
            <a:xfrm>
              <a:off x="1697735" y="4246626"/>
              <a:ext cx="8796655" cy="0"/>
            </a:xfrm>
            <a:custGeom>
              <a:avLst/>
              <a:gdLst/>
              <a:ahLst/>
              <a:cxnLst/>
              <a:rect l="l" t="t" r="r" b="b"/>
              <a:pathLst>
                <a:path w="8796655">
                  <a:moveTo>
                    <a:pt x="0" y="0"/>
                  </a:moveTo>
                  <a:lnTo>
                    <a:pt x="8796655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30823" y="3417570"/>
              <a:ext cx="4444746" cy="2247899"/>
            </a:xfrm>
            <a:prstGeom prst="rect">
              <a:avLst/>
            </a:prstGeom>
          </p:spPr>
        </p:pic>
        <p:pic>
          <p:nvPicPr>
            <p:cNvPr id="31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90003" y="3746754"/>
              <a:ext cx="2325622" cy="562355"/>
            </a:xfrm>
            <a:prstGeom prst="rect">
              <a:avLst/>
            </a:prstGeom>
          </p:spPr>
        </p:pic>
        <p:pic>
          <p:nvPicPr>
            <p:cNvPr id="32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871209" y="3438144"/>
              <a:ext cx="4363973" cy="2167127"/>
            </a:xfrm>
            <a:prstGeom prst="rect">
              <a:avLst/>
            </a:prstGeom>
          </p:spPr>
        </p:pic>
      </p:grpSp>
      <p:sp>
        <p:nvSpPr>
          <p:cNvPr id="33" name="object 21"/>
          <p:cNvSpPr txBox="1"/>
          <p:nvPr/>
        </p:nvSpPr>
        <p:spPr>
          <a:xfrm>
            <a:off x="7068560" y="4559813"/>
            <a:ext cx="19869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Arial"/>
                <a:cs typeface="Arial"/>
              </a:rPr>
              <a:t>Part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8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R</a:t>
            </a:r>
            <a:r>
              <a:rPr sz="1800" b="1" spc="-45" dirty="0">
                <a:latin typeface="Arial"/>
                <a:cs typeface="Arial"/>
              </a:rPr>
              <a:t>eplacemen</a:t>
            </a:r>
            <a:r>
              <a:rPr sz="1800" b="1" dirty="0">
                <a:latin typeface="Arial"/>
                <a:cs typeface="Arial"/>
              </a:rPr>
              <a:t>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4" name="object 22"/>
          <p:cNvGrpSpPr/>
          <p:nvPr/>
        </p:nvGrpSpPr>
        <p:grpSpPr>
          <a:xfrm>
            <a:off x="5308853" y="2190697"/>
            <a:ext cx="4965700" cy="1993900"/>
            <a:chOff x="5308853" y="1447800"/>
            <a:chExt cx="4965700" cy="1993900"/>
          </a:xfrm>
        </p:grpSpPr>
        <p:pic>
          <p:nvPicPr>
            <p:cNvPr id="35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08853" y="1447800"/>
              <a:ext cx="4965191" cy="1993391"/>
            </a:xfrm>
            <a:prstGeom prst="rect">
              <a:avLst/>
            </a:prstGeom>
          </p:spPr>
        </p:pic>
        <p:pic>
          <p:nvPicPr>
            <p:cNvPr id="36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17108" y="1786890"/>
              <a:ext cx="3949445" cy="562343"/>
            </a:xfrm>
            <a:prstGeom prst="rect">
              <a:avLst/>
            </a:prstGeom>
          </p:spPr>
        </p:pic>
        <p:pic>
          <p:nvPicPr>
            <p:cNvPr id="37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49240" y="1468374"/>
              <a:ext cx="4884419" cy="1912619"/>
            </a:xfrm>
            <a:prstGeom prst="rect">
              <a:avLst/>
            </a:prstGeom>
          </p:spPr>
        </p:pic>
      </p:grpSp>
      <p:sp>
        <p:nvSpPr>
          <p:cNvPr id="38" name="object 26"/>
          <p:cNvSpPr txBox="1"/>
          <p:nvPr/>
        </p:nvSpPr>
        <p:spPr>
          <a:xfrm>
            <a:off x="5995526" y="2600096"/>
            <a:ext cx="3606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40" dirty="0">
                <a:latin typeface="Arial"/>
                <a:cs typeface="Arial"/>
              </a:rPr>
              <a:t>C</a:t>
            </a:r>
            <a:r>
              <a:rPr sz="1800" b="1" spc="-45" dirty="0">
                <a:latin typeface="Arial"/>
                <a:cs typeface="Arial"/>
              </a:rPr>
              <a:t>o</a:t>
            </a:r>
            <a:r>
              <a:rPr sz="1800" b="1" spc="-40" dirty="0">
                <a:latin typeface="Arial"/>
                <a:cs typeface="Arial"/>
              </a:rPr>
              <a:t>m</a:t>
            </a:r>
            <a:r>
              <a:rPr sz="1800" b="1" spc="-45" dirty="0">
                <a:latin typeface="Arial"/>
                <a:cs typeface="Arial"/>
              </a:rPr>
              <a:t>ple</a:t>
            </a:r>
            <a:r>
              <a:rPr sz="1800" b="1" dirty="0">
                <a:latin typeface="Arial"/>
                <a:cs typeface="Arial"/>
              </a:rPr>
              <a:t>x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Geo</a:t>
            </a:r>
            <a:r>
              <a:rPr sz="1800" b="1" spc="-40" dirty="0">
                <a:latin typeface="Arial"/>
                <a:cs typeface="Arial"/>
              </a:rPr>
              <a:t>m</a:t>
            </a:r>
            <a:r>
              <a:rPr sz="1800" b="1" spc="-45" dirty="0">
                <a:latin typeface="Arial"/>
                <a:cs typeface="Arial"/>
              </a:rPr>
              <a:t>etrie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&amp;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Integ</a:t>
            </a:r>
            <a:r>
              <a:rPr sz="1800" b="1" spc="-40" dirty="0">
                <a:latin typeface="Arial"/>
                <a:cs typeface="Arial"/>
              </a:rPr>
              <a:t>r</a:t>
            </a:r>
            <a:r>
              <a:rPr sz="1800" b="1" spc="-45" dirty="0">
                <a:latin typeface="Arial"/>
                <a:cs typeface="Arial"/>
              </a:rPr>
              <a:t>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9" name="object 27"/>
          <p:cNvGrpSpPr/>
          <p:nvPr/>
        </p:nvGrpSpPr>
        <p:grpSpPr>
          <a:xfrm>
            <a:off x="3277361" y="2166312"/>
            <a:ext cx="2002789" cy="1993900"/>
            <a:chOff x="3277361" y="1423415"/>
            <a:chExt cx="2002789" cy="1993900"/>
          </a:xfrm>
        </p:grpSpPr>
        <p:pic>
          <p:nvPicPr>
            <p:cNvPr id="40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277361" y="1423415"/>
              <a:ext cx="2002535" cy="1993391"/>
            </a:xfrm>
            <a:prstGeom prst="rect">
              <a:avLst/>
            </a:prstGeom>
          </p:spPr>
        </p:pic>
        <p:pic>
          <p:nvPicPr>
            <p:cNvPr id="41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50158" y="1762506"/>
              <a:ext cx="1567433" cy="836676"/>
            </a:xfrm>
            <a:prstGeom prst="rect">
              <a:avLst/>
            </a:prstGeom>
          </p:spPr>
        </p:pic>
        <p:pic>
          <p:nvPicPr>
            <p:cNvPr id="42" name="object 3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317748" y="1443990"/>
              <a:ext cx="1921763" cy="1912619"/>
            </a:xfrm>
            <a:prstGeom prst="rect">
              <a:avLst/>
            </a:prstGeom>
          </p:spPr>
        </p:pic>
      </p:grpSp>
      <p:sp>
        <p:nvSpPr>
          <p:cNvPr id="43" name="object 31"/>
          <p:cNvSpPr txBox="1"/>
          <p:nvPr/>
        </p:nvSpPr>
        <p:spPr>
          <a:xfrm>
            <a:off x="3728139" y="2575761"/>
            <a:ext cx="11144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indent="889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Arial"/>
                <a:cs typeface="Arial"/>
              </a:rPr>
              <a:t>Immediate  Innovation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4" name="object 32"/>
          <p:cNvGrpSpPr/>
          <p:nvPr/>
        </p:nvGrpSpPr>
        <p:grpSpPr>
          <a:xfrm>
            <a:off x="3276600" y="3298645"/>
            <a:ext cx="2474595" cy="3096895"/>
            <a:chOff x="3276600" y="2555748"/>
            <a:chExt cx="2474595" cy="3096895"/>
          </a:xfrm>
        </p:grpSpPr>
        <p:pic>
          <p:nvPicPr>
            <p:cNvPr id="45" name="object 3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4334" y="2555748"/>
              <a:ext cx="806957" cy="570737"/>
            </a:xfrm>
            <a:prstGeom prst="rect">
              <a:avLst/>
            </a:prstGeom>
          </p:spPr>
        </p:pic>
        <p:pic>
          <p:nvPicPr>
            <p:cNvPr id="46" name="object 3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261103" y="2574798"/>
              <a:ext cx="894587" cy="541781"/>
            </a:xfrm>
            <a:prstGeom prst="rect">
              <a:avLst/>
            </a:prstGeom>
          </p:spPr>
        </p:pic>
        <p:pic>
          <p:nvPicPr>
            <p:cNvPr id="47" name="object 3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276600" y="3404616"/>
              <a:ext cx="2474213" cy="2247899"/>
            </a:xfrm>
            <a:prstGeom prst="rect">
              <a:avLst/>
            </a:prstGeom>
          </p:spPr>
        </p:pic>
        <p:pic>
          <p:nvPicPr>
            <p:cNvPr id="48" name="object 3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82924" y="3596639"/>
              <a:ext cx="1861565" cy="836675"/>
            </a:xfrm>
            <a:prstGeom prst="rect">
              <a:avLst/>
            </a:prstGeom>
          </p:spPr>
        </p:pic>
        <p:pic>
          <p:nvPicPr>
            <p:cNvPr id="49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6986" y="3425189"/>
              <a:ext cx="2393441" cy="2167127"/>
            </a:xfrm>
            <a:prstGeom prst="rect">
              <a:avLst/>
            </a:prstGeom>
          </p:spPr>
        </p:pic>
      </p:grpSp>
      <p:sp>
        <p:nvSpPr>
          <p:cNvPr id="50" name="object 38"/>
          <p:cNvSpPr txBox="1"/>
          <p:nvPr/>
        </p:nvSpPr>
        <p:spPr>
          <a:xfrm>
            <a:off x="3761168" y="4409971"/>
            <a:ext cx="1523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2865" marR="5080" indent="-63500">
              <a:lnSpc>
                <a:spcPct val="100000"/>
              </a:lnSpc>
              <a:spcBef>
                <a:spcPts val="100"/>
              </a:spcBef>
            </a:pPr>
            <a:r>
              <a:rPr sz="1800" b="1" spc="-45" dirty="0">
                <a:latin typeface="Arial"/>
                <a:cs typeface="Arial"/>
              </a:rPr>
              <a:t>Manufacturin</a:t>
            </a:r>
            <a:r>
              <a:rPr sz="1800" b="1" dirty="0">
                <a:latin typeface="Arial"/>
                <a:cs typeface="Arial"/>
              </a:rPr>
              <a:t>g  </a:t>
            </a:r>
            <a:r>
              <a:rPr sz="1800" b="1" spc="-45" dirty="0">
                <a:latin typeface="Arial"/>
                <a:cs typeface="Arial"/>
              </a:rPr>
              <a:t>Proces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40" dirty="0">
                <a:latin typeface="Arial"/>
                <a:cs typeface="Arial"/>
              </a:rPr>
              <a:t> </a:t>
            </a:r>
            <a:r>
              <a:rPr sz="1800" b="1" spc="-4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ids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1" name="object 39"/>
          <p:cNvGrpSpPr/>
          <p:nvPr/>
        </p:nvGrpSpPr>
        <p:grpSpPr>
          <a:xfrm>
            <a:off x="3438144" y="2993845"/>
            <a:ext cx="6746875" cy="3295650"/>
            <a:chOff x="3438144" y="2250948"/>
            <a:chExt cx="6746875" cy="3295650"/>
          </a:xfrm>
        </p:grpSpPr>
        <p:pic>
          <p:nvPicPr>
            <p:cNvPr id="52" name="object 4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74258" y="2450592"/>
              <a:ext cx="1200149" cy="733043"/>
            </a:xfrm>
            <a:prstGeom prst="rect">
              <a:avLst/>
            </a:prstGeom>
          </p:spPr>
        </p:pic>
        <p:pic>
          <p:nvPicPr>
            <p:cNvPr id="53" name="object 4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129528" y="4352544"/>
              <a:ext cx="1002791" cy="1078229"/>
            </a:xfrm>
            <a:prstGeom prst="rect">
              <a:avLst/>
            </a:prstGeom>
          </p:spPr>
        </p:pic>
        <p:pic>
          <p:nvPicPr>
            <p:cNvPr id="54" name="object 4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54830" y="4362450"/>
              <a:ext cx="1152143" cy="1105661"/>
            </a:xfrm>
            <a:prstGeom prst="rect">
              <a:avLst/>
            </a:prstGeom>
          </p:spPr>
        </p:pic>
        <p:pic>
          <p:nvPicPr>
            <p:cNvPr id="55" name="object 4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438144" y="4297680"/>
              <a:ext cx="1084325" cy="918971"/>
            </a:xfrm>
            <a:prstGeom prst="rect">
              <a:avLst/>
            </a:prstGeom>
          </p:spPr>
        </p:pic>
        <p:pic>
          <p:nvPicPr>
            <p:cNvPr id="56" name="object 44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502652" y="2359152"/>
              <a:ext cx="764285" cy="915161"/>
            </a:xfrm>
            <a:prstGeom prst="rect">
              <a:avLst/>
            </a:prstGeom>
          </p:spPr>
        </p:pic>
        <p:pic>
          <p:nvPicPr>
            <p:cNvPr id="57" name="object 45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31186" y="2250948"/>
              <a:ext cx="929074" cy="939330"/>
            </a:xfrm>
            <a:prstGeom prst="rect">
              <a:avLst/>
            </a:prstGeom>
          </p:spPr>
        </p:pic>
        <p:pic>
          <p:nvPicPr>
            <p:cNvPr id="58" name="object 46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945117" y="4288536"/>
              <a:ext cx="1239773" cy="1258061"/>
            </a:xfrm>
            <a:prstGeom prst="rect">
              <a:avLst/>
            </a:prstGeom>
          </p:spPr>
        </p:pic>
        <p:pic>
          <p:nvPicPr>
            <p:cNvPr id="59" name="object 4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216140" y="4358640"/>
              <a:ext cx="1652777" cy="966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61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141" y="477469"/>
            <a:ext cx="81832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5000" b="1" i="0" u="none" strike="noStrike" kern="120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GENERAL</a:t>
            </a:r>
            <a:r>
              <a:rPr kumimoji="0" sz="5000" b="1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5000" b="1" i="0" u="none" strike="noStrike" kern="120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APPLICATIONS</a:t>
            </a:r>
            <a:endParaRPr kumimoji="0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47384" y="3957954"/>
            <a:ext cx="12668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Tooling</a:t>
            </a:r>
            <a:r>
              <a:rPr kumimoji="0" sz="1050" b="0" i="1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1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fixtures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891" y="2148839"/>
            <a:ext cx="1082039" cy="96773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469891" y="1944623"/>
            <a:ext cx="2781300" cy="2231390"/>
            <a:chOff x="4469891" y="1944623"/>
            <a:chExt cx="2781300" cy="22313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27547" y="2584703"/>
              <a:ext cx="1723644" cy="13655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9803" y="1944623"/>
              <a:ext cx="1229868" cy="104393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69891" y="3204971"/>
              <a:ext cx="1228343" cy="970788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10595864" y="3633037"/>
            <a:ext cx="880110" cy="474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01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Phenolic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replacement </a:t>
            </a:r>
            <a:r>
              <a:rPr kumimoji="0" sz="1050" b="0" i="1" u="none" strike="noStrike" kern="1200" cap="none" spc="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(FDM</a:t>
            </a:r>
            <a:r>
              <a:rPr kumimoji="0" sz="1050" b="0" i="1" u="none" strike="noStrike" kern="1200" cap="none" spc="-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Antero)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173211" y="2022348"/>
            <a:ext cx="3416935" cy="2083435"/>
            <a:chOff x="8173211" y="2022348"/>
            <a:chExt cx="3416935" cy="2083435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13491" y="2276856"/>
              <a:ext cx="1176527" cy="1306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73211" y="2465832"/>
              <a:ext cx="1175003" cy="129997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51163" y="2022348"/>
              <a:ext cx="1964436" cy="96011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211055" y="3293364"/>
              <a:ext cx="1304544" cy="81229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069079" y="4980432"/>
            <a:ext cx="1237488" cy="1685544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816351" y="5355335"/>
            <a:ext cx="1179576" cy="1310640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726435" y="4440935"/>
            <a:ext cx="1269491" cy="810767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179189" y="4392625"/>
            <a:ext cx="1182370" cy="47498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01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 Polymer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panels</a:t>
            </a:r>
            <a:r>
              <a:rPr kumimoji="0" sz="1050" b="0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</a:t>
            </a:r>
            <a:r>
              <a:rPr kumimoji="0" sz="1050" b="0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covers </a:t>
            </a:r>
            <a:r>
              <a:rPr kumimoji="0" sz="1050" b="0" i="1" u="none" strike="noStrike" kern="1200" cap="none" spc="-2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(FDM</a:t>
            </a:r>
            <a:r>
              <a:rPr kumimoji="0" sz="1050" b="0" i="1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050" b="0" i="1" u="none" strike="noStrike" kern="1200" cap="none" spc="-3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486144" y="5510784"/>
            <a:ext cx="1796796" cy="1013460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8411082" y="6161328"/>
            <a:ext cx="1412875" cy="330200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ts val="1130"/>
              </a:lnSpc>
              <a:spcBef>
                <a:spcPts val="2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 Polymer ducts </a:t>
            </a:r>
            <a:r>
              <a:rPr kumimoji="0" sz="1050" b="0" i="1" u="none" strike="noStrike" kern="1200" cap="none" spc="-2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(FDM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050" b="0" i="1" u="none" strike="noStrike" kern="1200" cap="none" spc="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960236" y="4282236"/>
            <a:ext cx="3784600" cy="1934210"/>
            <a:chOff x="5960236" y="4282236"/>
            <a:chExt cx="3784600" cy="1934210"/>
          </a:xfrm>
        </p:grpSpPr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04047" y="4514087"/>
              <a:ext cx="1740407" cy="17023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60236" y="4282236"/>
              <a:ext cx="2387599" cy="1596656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557276" y="1971294"/>
            <a:ext cx="23507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50" b="0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Aircraft</a:t>
            </a:r>
            <a:r>
              <a:rPr kumimoji="0" sz="1050" b="0" i="1" u="none" strike="noStrike" kern="1200" cap="none" spc="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Metals</a:t>
            </a:r>
            <a:r>
              <a:rPr kumimoji="0" sz="105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Replacement</a:t>
            </a:r>
            <a:r>
              <a:rPr kumimoji="0" sz="1050" b="0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050" b="0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(DMLM)</a:t>
            </a:r>
            <a:endParaRPr kumimoji="0" sz="10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02336" y="2229611"/>
            <a:ext cx="2546985" cy="1899285"/>
            <a:chOff x="402336" y="2229611"/>
            <a:chExt cx="2546985" cy="1899285"/>
          </a:xfrm>
        </p:grpSpPr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060447" y="2229611"/>
              <a:ext cx="888491" cy="117348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42544" y="2231135"/>
              <a:ext cx="1402080" cy="969263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548383" y="3072383"/>
              <a:ext cx="682752" cy="105613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2336" y="3200400"/>
              <a:ext cx="1036319" cy="890016"/>
            </a:xfrm>
            <a:prstGeom prst="rect">
              <a:avLst/>
            </a:prstGeom>
          </p:spPr>
        </p:pic>
      </p:grp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7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393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536905"/>
            <a:ext cx="39795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60" dirty="0"/>
              <a:t>C-5</a:t>
            </a:r>
            <a:r>
              <a:rPr spc="114" dirty="0"/>
              <a:t> </a:t>
            </a:r>
            <a:r>
              <a:rPr spc="75" dirty="0"/>
              <a:t>GALAXY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98391" y="2336292"/>
            <a:ext cx="4395216" cy="23652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171558" y="2116327"/>
            <a:ext cx="2085339" cy="78740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4700"/>
              </a:lnSpc>
              <a:spcBef>
                <a:spcPts val="1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C-5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Upper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Forward 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Service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Door Support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7075-T6 </a:t>
            </a:r>
            <a:r>
              <a:rPr kumimoji="0" sz="12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5816" y="2970276"/>
            <a:ext cx="1254252" cy="17602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43508" y="2116327"/>
            <a:ext cx="2255520" cy="595630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74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Aft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Ramp</a:t>
            </a:r>
            <a:r>
              <a:rPr kumimoji="0" sz="1400" b="1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Bell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Cranks 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7075-T651 </a:t>
            </a:r>
            <a:r>
              <a:rPr kumimoji="0" sz="12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60476" y="2767583"/>
            <a:ext cx="2468880" cy="1172210"/>
            <a:chOff x="760476" y="2767583"/>
            <a:chExt cx="2468880" cy="117221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0476" y="2808731"/>
              <a:ext cx="1085088" cy="108965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2892" y="2767583"/>
              <a:ext cx="1426464" cy="117195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908048" y="2872739"/>
              <a:ext cx="1216152" cy="96164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019800" y="5696711"/>
            <a:ext cx="1764792" cy="844295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997066" y="4973269"/>
            <a:ext cx="2543810" cy="59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Flight</a:t>
            </a:r>
            <a:r>
              <a:rPr kumimoji="0" sz="1400" b="1" i="1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Navigator</a:t>
            </a:r>
            <a:r>
              <a:rPr kumimoji="0" sz="1400" b="1" i="1" u="none" strike="noStrike" kern="1200" cap="none" spc="-4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A/C</a:t>
            </a:r>
            <a:r>
              <a:rPr kumimoji="0" sz="1400" b="1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Diffuser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Painted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sheet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metal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71558" y="4973269"/>
            <a:ext cx="2032635" cy="5962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75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Seal Retention Handle </a:t>
            </a:r>
            <a:r>
              <a:rPr kumimoji="0" sz="1400" b="1" i="1" u="none" strike="noStrike" kern="1200" cap="none" spc="-3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 A356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AlSi10Mg-T6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195816" y="5696711"/>
            <a:ext cx="2978150" cy="666115"/>
            <a:chOff x="9195816" y="5696711"/>
            <a:chExt cx="2978150" cy="666115"/>
          </a:xfrm>
        </p:grpSpPr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95816" y="5696711"/>
              <a:ext cx="1600200" cy="66598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816887" y="5700603"/>
              <a:ext cx="1356626" cy="60369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3049270" y="4973269"/>
            <a:ext cx="2248535" cy="596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Ladder</a:t>
            </a:r>
            <a:r>
              <a:rPr kumimoji="0" sz="1400" b="1" i="1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Stops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7075-T651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081527" y="5696711"/>
            <a:ext cx="981455" cy="996695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4122420" y="5696711"/>
            <a:ext cx="830580" cy="996950"/>
            <a:chOff x="4122420" y="5696711"/>
            <a:chExt cx="830580" cy="996950"/>
          </a:xfrm>
        </p:grpSpPr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22420" y="5696711"/>
              <a:ext cx="830579" cy="49072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133088" y="6224015"/>
              <a:ext cx="819912" cy="469392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60476" y="4840223"/>
            <a:ext cx="1362456" cy="1313688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3483102" y="1937765"/>
            <a:ext cx="5208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OVER</a:t>
            </a:r>
            <a:r>
              <a:rPr kumimoji="0" sz="1800" b="1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</a:t>
            </a:r>
            <a:r>
              <a:rPr kumimoji="0" sz="1800" b="1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UNIQUE</a:t>
            </a:r>
            <a:r>
              <a:rPr kumimoji="0" sz="1800" b="1" i="0" u="none" strike="noStrike" kern="1200" cap="none" spc="20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FLYING</a:t>
            </a:r>
            <a:r>
              <a:rPr kumimoji="0" sz="1800" b="1" i="0" u="none" strike="noStrike" kern="1200" cap="none" spc="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PART</a:t>
            </a:r>
            <a:r>
              <a:rPr kumimoji="0" sz="1800" b="1" i="0" u="none" strike="noStrike" kern="1200" cap="none" spc="2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NUMBERS!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43508" y="4158183"/>
            <a:ext cx="2424430" cy="5962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75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Troop</a:t>
            </a:r>
            <a:r>
              <a:rPr kumimoji="0" sz="1400" b="1" i="1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Reading</a:t>
            </a:r>
            <a:r>
              <a:rPr kumimoji="0" sz="1400" b="1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Light</a:t>
            </a:r>
            <a:r>
              <a:rPr kumimoji="0" sz="1400" b="1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Mount </a:t>
            </a:r>
            <a:r>
              <a:rPr kumimoji="0" sz="1400" b="1" i="1" u="none" strike="noStrike" kern="1200" cap="none" spc="-37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Phenolic  Fiberglass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609844" y="240791"/>
            <a:ext cx="5715000" cy="1385315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8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887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6427" y="6530340"/>
            <a:ext cx="284988" cy="12496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141" y="536905"/>
            <a:ext cx="557974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75" dirty="0"/>
              <a:t>C-130</a:t>
            </a:r>
            <a:r>
              <a:rPr spc="100" dirty="0"/>
              <a:t> </a:t>
            </a:r>
            <a:r>
              <a:rPr spc="80" dirty="0"/>
              <a:t>HERCULES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84364" y="173736"/>
            <a:ext cx="3706368" cy="14371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71188" y="2011679"/>
            <a:ext cx="3849623" cy="271881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33044" y="2782823"/>
            <a:ext cx="1271016" cy="1732788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720039" y="2086482"/>
            <a:ext cx="1983105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Utility</a:t>
            </a:r>
            <a:r>
              <a:rPr kumimoji="0" sz="1400" b="1" i="1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Hydraulic</a:t>
            </a:r>
            <a:r>
              <a:rPr kumimoji="0" sz="1400" b="1" i="1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Panel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Lexan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938259" y="2782823"/>
            <a:ext cx="868679" cy="167944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925811" y="3057207"/>
            <a:ext cx="943355" cy="6528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8925814" y="2086482"/>
            <a:ext cx="2186940" cy="595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Hydraulic</a:t>
            </a:r>
            <a:r>
              <a:rPr kumimoji="0" sz="1400" b="1" i="1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Pump</a:t>
            </a:r>
            <a:r>
              <a:rPr kumimoji="0" sz="1400" b="1" i="1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7075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AlSi10Mg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8938259" y="5346191"/>
            <a:ext cx="1979930" cy="1266825"/>
            <a:chOff x="8938259" y="5346191"/>
            <a:chExt cx="1979930" cy="126682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38259" y="5346191"/>
              <a:ext cx="1700783" cy="9585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938259" y="6341363"/>
              <a:ext cx="1979676" cy="271272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925814" y="4686680"/>
            <a:ext cx="167386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Latrine</a:t>
            </a:r>
            <a:r>
              <a:rPr kumimoji="0" sz="1400" b="1" i="1" u="none" strike="noStrike" kern="1200" cap="none" spc="-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Drip</a:t>
            </a:r>
            <a:r>
              <a:rPr kumimoji="0" sz="1400" b="1" i="1" u="none" strike="noStrike" kern="1200" cap="none" spc="-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Shield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Plastic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Ultem</a:t>
            </a:r>
            <a:r>
              <a:rPr kumimoji="0" sz="1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9085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1720" y="4928438"/>
            <a:ext cx="2085339" cy="596265"/>
          </a:xfrm>
          <a:prstGeom prst="rect">
            <a:avLst/>
          </a:prstGeom>
        </p:spPr>
        <p:txBody>
          <a:bodyPr vert="horz" wrap="square" lIns="0" tIns="1841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97500"/>
              </a:lnSpc>
              <a:spcBef>
                <a:spcPts val="1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Hydraulic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Line </a:t>
            </a:r>
            <a:r>
              <a:rPr kumimoji="0" sz="1400" b="1" i="1" u="none" strike="noStrike" kern="1200" cap="none" spc="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Bracket </a:t>
            </a:r>
            <a:r>
              <a:rPr kumimoji="0" sz="1400" b="1" i="1" u="none" strike="noStrike" kern="1200" cap="none" spc="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6061-T6 </a:t>
            </a:r>
            <a:r>
              <a:rPr kumimoji="0" sz="1200" b="0" i="0" u="none" strike="noStrike" kern="1200" cap="none" spc="-3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884420" y="5562600"/>
            <a:ext cx="1705302" cy="838200"/>
          </a:xfrm>
          <a:prstGeom prst="rect">
            <a:avLst/>
          </a:prstGeom>
        </p:spPr>
      </p:pic>
      <p:grpSp>
        <p:nvGrpSpPr>
          <p:cNvPr id="17" name="object 17"/>
          <p:cNvGrpSpPr/>
          <p:nvPr/>
        </p:nvGrpSpPr>
        <p:grpSpPr>
          <a:xfrm>
            <a:off x="733044" y="5346191"/>
            <a:ext cx="2577465" cy="1033780"/>
            <a:chOff x="733044" y="5346191"/>
            <a:chExt cx="2577465" cy="1033780"/>
          </a:xfrm>
        </p:grpSpPr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95500" y="5346191"/>
              <a:ext cx="1214627" cy="103327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3044" y="5346191"/>
              <a:ext cx="1331976" cy="103327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720039" y="4686680"/>
            <a:ext cx="2692400" cy="596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1" u="none" strike="noStrike" kern="1200" cap="none" spc="25" normalizeH="0" baseline="0" noProof="0" dirty="0" smtClean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Platform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Support</a:t>
            </a:r>
            <a:r>
              <a:rPr kumimoji="0" sz="1400" b="1" i="1" u="none" strike="noStrike" kern="1200" cap="none" spc="1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400" b="1" i="1" u="none" strike="noStrike" kern="1200" cap="none" spc="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Fitting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Original:</a:t>
            </a:r>
            <a:r>
              <a:rPr kumimoji="0" sz="12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Aluminum</a:t>
            </a:r>
            <a:r>
              <a:rPr kumimoji="0" sz="1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A357-T61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ts val="13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AM:</a:t>
            </a:r>
            <a:r>
              <a:rPr kumimoji="0" sz="1200" b="1" i="0" u="none" strike="noStrike" kern="1200" cap="none" spc="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Titanium</a:t>
            </a:r>
            <a:r>
              <a:rPr kumimoji="0" sz="1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200" b="0" i="0" u="none" strike="noStrike" kern="1200" cap="none" spc="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Ti-6Al-4V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>
                <a:tab pos="372110" algn="l"/>
              </a:tabLst>
              <a:defRPr/>
            </a:pP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</a:t>
            </a:r>
            <a:r>
              <a:rPr kumimoji="0" sz="800" b="1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	|</a:t>
            </a:r>
            <a:r>
              <a:rPr kumimoji="0" sz="800" b="1" i="0" u="none" strike="noStrike" kern="1200" cap="none" spc="3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fld id="{81D60167-4931-47E6-BA6A-407CBD079E47}" type="slidenum">
              <a:rPr kumimoji="0" sz="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127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72110" algn="l"/>
                </a:tabLst>
                <a:defRPr/>
              </a:pPr>
              <a:t>9</a:t>
            </a:fld>
            <a:endParaRPr kumimoji="0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21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8499F"/>
      </a:accent1>
      <a:accent2>
        <a:srgbClr val="EE3C23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28499F"/>
      </a:hlink>
      <a:folHlink>
        <a:srgbClr val="EE3C2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00A06A93CC084681A2A51FF8D01766" ma:contentTypeVersion="9" ma:contentTypeDescription="Create a new document." ma:contentTypeScope="" ma:versionID="ad22fb27574d63646e55cfc1cfc5af16">
  <xsd:schema xmlns:xsd="http://www.w3.org/2001/XMLSchema" xmlns:xs="http://www.w3.org/2001/XMLSchema" xmlns:p="http://schemas.microsoft.com/office/2006/metadata/properties" xmlns:ns3="729ee4c5-baf2-4bf4-b6aa-e6269d855c81" xmlns:ns4="5b0b61e0-7fd9-4869-823e-3853e39af048" targetNamespace="http://schemas.microsoft.com/office/2006/metadata/properties" ma:root="true" ma:fieldsID="ef202a3ce828beca75d33140c9104b3c" ns3:_="" ns4:_="">
    <xsd:import namespace="729ee4c5-baf2-4bf4-b6aa-e6269d855c81"/>
    <xsd:import namespace="5b0b61e0-7fd9-4869-823e-3853e39af04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9ee4c5-baf2-4bf4-b6aa-e6269d855c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0b61e0-7fd9-4869-823e-3853e39af04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8F7326-0C4A-40B8-AA82-6A1BFBC855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BB221D-CF2B-4C0A-8523-9D46E5830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9ee4c5-baf2-4bf4-b6aa-e6269d855c81"/>
    <ds:schemaRef ds:uri="5b0b61e0-7fd9-4869-823e-3853e39af0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6ED86DF-2A86-4BF5-B846-1BC0E30B175F}">
  <ds:schemaRefs>
    <ds:schemaRef ds:uri="729ee4c5-baf2-4bf4-b6aa-e6269d855c8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5b0b61e0-7fd9-4869-823e-3853e39af04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12553</TotalTime>
  <Words>1914</Words>
  <Application>Microsoft Office PowerPoint</Application>
  <PresentationFormat>Widescreen</PresentationFormat>
  <Paragraphs>362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 Math</vt:lpstr>
      <vt:lpstr>Lato</vt:lpstr>
      <vt:lpstr>Rift Demi</vt:lpstr>
      <vt:lpstr>Tahoma</vt:lpstr>
      <vt:lpstr>Times New Roman</vt:lpstr>
      <vt:lpstr>Office Theme</vt:lpstr>
      <vt:lpstr>1_Office Theme</vt:lpstr>
      <vt:lpstr>USAF Rapid Sustain Office (RSO) Advance Manufacturing Program Office (AMPO)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C-5 GALAXY</vt:lpstr>
      <vt:lpstr>C-130 HERCULES</vt:lpstr>
      <vt:lpstr>F-16 FIGHTING FALCON</vt:lpstr>
      <vt:lpstr>ADVANCED M ANUFACTURI NG C-5 AFT RAMP BELL CRANK</vt:lpstr>
      <vt:lpstr>ADVANCED M ANUFACTURI NG C-5 INTERIOR PANELS</vt:lpstr>
      <vt:lpstr>ADVANCED M ANUFACTURI NG C-5M HUMP PANEL WEDGE SPACERS AND  SUPPORT BLOCKS</vt:lpstr>
      <vt:lpstr>ADVANCED M ANUFACTURI NG C-130 HYDRAULIC PUMP SUPPORT</vt:lpstr>
      <vt:lpstr>ADVANCED M ANUFACTURI NG F-15 ECS LOUVER</vt:lpstr>
      <vt:lpstr>ADVANCED M ANUFACTURI NG F-15, M61 CANNON TURNAROUND GUIDES</vt:lpstr>
      <vt:lpstr>ADVANCED M ANUFACTURI NG HH-60 FLARE DISPENSER</vt:lpstr>
      <vt:lpstr>ADVANCED M ANUFACTURI NG ARNOLD ENGINEERING DEVELOPMENT COMPLEX  (AEDC) PRESSURE RAKE TEST RIG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Alexandra Doerschlag</dc:creator>
  <cp:keywords/>
  <dc:description/>
  <cp:lastModifiedBy>GROHOSKE, TRAVIS D NH-03 USAF AFMC AFLCMC/RO</cp:lastModifiedBy>
  <cp:revision>315</cp:revision>
  <dcterms:created xsi:type="dcterms:W3CDTF">2019-10-10T23:36:20Z</dcterms:created>
  <dcterms:modified xsi:type="dcterms:W3CDTF">2021-10-22T19:41:38Z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0x0101004900A06A93CC084681A2A51FF8D01766</vt:lpwstr>
  </property>
</Properties>
</file>