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3" r:id="rId2"/>
    <p:sldMasterId id="2147483685" r:id="rId3"/>
  </p:sldMasterIdLst>
  <p:notesMasterIdLst>
    <p:notesMasterId r:id="rId14"/>
  </p:notesMasterIdLst>
  <p:handoutMasterIdLst>
    <p:handoutMasterId r:id="rId15"/>
  </p:handoutMasterIdLst>
  <p:sldIdLst>
    <p:sldId id="290" r:id="rId4"/>
    <p:sldId id="291" r:id="rId5"/>
    <p:sldId id="289" r:id="rId6"/>
    <p:sldId id="282" r:id="rId7"/>
    <p:sldId id="286" r:id="rId8"/>
    <p:sldId id="287" r:id="rId9"/>
    <p:sldId id="284" r:id="rId10"/>
    <p:sldId id="288" r:id="rId11"/>
    <p:sldId id="285" r:id="rId12"/>
    <p:sldId id="28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2142" y="-4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2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C106F7-3FDF-4759-A926-C50EEE2038D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4DE789-9608-45A1-9778-865E8E7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2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F3508F-9E45-4B59-B478-79372A81634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9DADA1-8CD5-411B-99CF-A5AECD47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8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43555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4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ADA1-8CD5-411B-99CF-A5AECD47F1AD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C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8781"/>
          </a:xfrm>
          <a:prstGeom prst="rect">
            <a:avLst/>
          </a:prstGeom>
        </p:spPr>
      </p:pic>
      <p:sp>
        <p:nvSpPr>
          <p:cNvPr id="18" name="bk object 18"/>
          <p:cNvSpPr/>
          <p:nvPr userDrawn="1"/>
        </p:nvSpPr>
        <p:spPr>
          <a:xfrm>
            <a:off x="0" y="3684906"/>
            <a:ext cx="9144000" cy="3162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bk object 19"/>
          <p:cNvSpPr/>
          <p:nvPr/>
        </p:nvSpPr>
        <p:spPr>
          <a:xfrm>
            <a:off x="914084" y="9148"/>
            <a:ext cx="1495044" cy="1857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Holder 3"/>
          <p:cNvSpPr txBox="1">
            <a:spLocks/>
          </p:cNvSpPr>
          <p:nvPr userDrawn="1"/>
        </p:nvSpPr>
        <p:spPr>
          <a:xfrm>
            <a:off x="4514184" y="9148"/>
            <a:ext cx="1262380" cy="1536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12700">
              <a:spcBef>
                <a:spcPts val="15"/>
              </a:spcBef>
            </a:pPr>
            <a:r>
              <a:rPr lang="en-US" spc="-5" dirty="0" smtClean="0"/>
              <a:t>CUI</a:t>
            </a:r>
            <a:endParaRPr lang="en-US" spc="-5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976" y="5656629"/>
            <a:ext cx="6400800" cy="276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17" y="4072584"/>
            <a:ext cx="765177" cy="7789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6" y="5150978"/>
            <a:ext cx="7021513" cy="43088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defRPr sz="2800" b="1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JOINT MUNITIONS COMMAND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53765" y="5959802"/>
            <a:ext cx="2572692" cy="84571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00"/>
              </a:spcBef>
              <a:defRPr sz="1600" baseline="0"/>
            </a:lvl1pPr>
          </a:lstStyle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Name</a:t>
            </a:r>
          </a:p>
          <a:p>
            <a:pPr algn="ctr">
              <a:spcBef>
                <a:spcPts val="300"/>
              </a:spcBef>
            </a:pP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Command/activity name 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0013" y="6285393"/>
            <a:ext cx="1906587" cy="2769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Version Number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As of DD MMM YYYY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Holder 3"/>
          <p:cNvSpPr txBox="1">
            <a:spLocks/>
          </p:cNvSpPr>
          <p:nvPr userDrawn="1"/>
        </p:nvSpPr>
        <p:spPr>
          <a:xfrm>
            <a:off x="4514184" y="6629785"/>
            <a:ext cx="1262380" cy="1536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12700">
              <a:spcBef>
                <a:spcPts val="15"/>
              </a:spcBef>
            </a:pPr>
            <a:r>
              <a:rPr lang="en-US" spc="-5" dirty="0" smtClean="0"/>
              <a:t>CUI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7139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3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8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0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9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C Fac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" y="-32520"/>
            <a:ext cx="994799" cy="118799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71727" y="307912"/>
            <a:ext cx="7145108" cy="13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l" defTabSz="457200">
              <a:defRPr lang="en-US" sz="2800" b="1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FACERPAGE –</a:t>
            </a:r>
            <a:br>
              <a:rPr lang="en-US" dirty="0" smtClean="0"/>
            </a:br>
            <a:r>
              <a:rPr lang="en-US" dirty="0" smtClean="0"/>
              <a:t>Type TITLE OF SLIDE HERE</a:t>
            </a:r>
            <a:endParaRPr lang="en-US" dirty="0"/>
          </a:p>
        </p:txBody>
      </p:sp>
      <p:sp>
        <p:nvSpPr>
          <p:cNvPr id="17" name="object 2"/>
          <p:cNvSpPr txBox="1"/>
          <p:nvPr userDrawn="1"/>
        </p:nvSpPr>
        <p:spPr>
          <a:xfrm>
            <a:off x="4472738" y="33178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solidFill>
                  <a:schemeClr val="tx1"/>
                </a:solidFill>
                <a:latin typeface="Arial"/>
                <a:cs typeface="Arial"/>
              </a:rPr>
              <a:t>CUI</a:t>
            </a:r>
            <a:endParaRPr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82" y="184501"/>
            <a:ext cx="628466" cy="639762"/>
          </a:xfrm>
          <a:prstGeom prst="rect">
            <a:avLst/>
          </a:prstGeom>
        </p:spPr>
      </p:pic>
      <p:sp>
        <p:nvSpPr>
          <p:cNvPr id="11" name="object 2"/>
          <p:cNvSpPr txBox="1"/>
          <p:nvPr userDrawn="1"/>
        </p:nvSpPr>
        <p:spPr>
          <a:xfrm>
            <a:off x="4472738" y="6632810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latin typeface="Arial"/>
                <a:cs typeface="Arial"/>
              </a:rPr>
              <a:t>CUI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4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1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9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61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28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07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7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10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028645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2000" i="1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292099" y="1390389"/>
            <a:ext cx="7393839" cy="4624464"/>
          </a:xfrm>
        </p:spPr>
        <p:txBody>
          <a:bodyPr/>
          <a:lstStyle>
            <a:lvl1pPr>
              <a:defRPr sz="2000"/>
            </a:lvl1pPr>
            <a:lvl2pPr marL="514350" indent="-285750">
              <a:buFont typeface="Arial" panose="020B0604020202020204" pitchFamily="34" charset="0"/>
              <a:buChar char="•"/>
              <a:defRPr sz="2000"/>
            </a:lvl2pPr>
            <a:lvl3pPr marL="971550" indent="-285750">
              <a:buFont typeface="Arial" panose="020B0604020202020204" pitchFamily="34" charset="0"/>
              <a:buChar char="–"/>
              <a:defRPr sz="1800" baseline="0"/>
            </a:lvl3pPr>
            <a:lvl4pPr marL="1428750" indent="-285750">
              <a:buFont typeface="Wingdings" panose="05000000000000000000" pitchFamily="2" charset="2"/>
              <a:buChar char="§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972274" y="274639"/>
            <a:ext cx="6733452" cy="4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4843" y="776288"/>
            <a:ext cx="6640883" cy="300037"/>
          </a:xfrm>
        </p:spPr>
        <p:txBody>
          <a:bodyPr/>
          <a:lstStyle>
            <a:lvl1pPr>
              <a:defRPr sz="2000" b="1" i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9502" y="6378449"/>
            <a:ext cx="2225616" cy="153888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4472738" y="33178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solidFill>
                  <a:schemeClr val="tx1"/>
                </a:solidFill>
                <a:latin typeface="Arial"/>
                <a:cs typeface="Arial"/>
              </a:rPr>
              <a:t>CUI</a:t>
            </a:r>
            <a:endParaRPr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object 2"/>
          <p:cNvSpPr txBox="1"/>
          <p:nvPr userDrawn="1"/>
        </p:nvSpPr>
        <p:spPr>
          <a:xfrm>
            <a:off x="4472738" y="6632810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latin typeface="Arial"/>
                <a:cs typeface="Arial"/>
              </a:rPr>
              <a:t>CUI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74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972274" y="274639"/>
            <a:ext cx="673345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4843" y="776288"/>
            <a:ext cx="6640883" cy="300037"/>
          </a:xfrm>
        </p:spPr>
        <p:txBody>
          <a:bodyPr/>
          <a:lstStyle>
            <a:lvl1pPr>
              <a:defRPr sz="2000" b="1" i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893" y="6346386"/>
            <a:ext cx="2225616" cy="153888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bject 2"/>
          <p:cNvSpPr txBox="1"/>
          <p:nvPr userDrawn="1"/>
        </p:nvSpPr>
        <p:spPr>
          <a:xfrm>
            <a:off x="4472738" y="33178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solidFill>
                  <a:schemeClr val="tx1"/>
                </a:solidFill>
                <a:latin typeface="Arial"/>
                <a:cs typeface="Arial"/>
              </a:rPr>
              <a:t>CUI</a:t>
            </a:r>
            <a:endParaRPr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4472738" y="6632810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latin typeface="Arial"/>
                <a:cs typeface="Arial"/>
              </a:rPr>
              <a:t>CUI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83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92" y="493990"/>
            <a:ext cx="7772400" cy="383182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9502" y="6391383"/>
            <a:ext cx="2225616" cy="153888"/>
          </a:xfrm>
          <a:prstGeom prst="rect">
            <a:avLst/>
          </a:prstGeom>
        </p:spPr>
        <p:txBody>
          <a:bodyPr/>
          <a:lstStyle/>
          <a:p>
            <a:fld id="{1A3C3F5D-9F0A-4D26-898B-10DC4C85EEE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3" y="6190488"/>
            <a:ext cx="8307388" cy="400110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5" name="object 2"/>
          <p:cNvSpPr txBox="1"/>
          <p:nvPr userDrawn="1"/>
        </p:nvSpPr>
        <p:spPr>
          <a:xfrm>
            <a:off x="4472738" y="33178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solidFill>
                  <a:schemeClr val="tx1"/>
                </a:solidFill>
                <a:latin typeface="Arial"/>
                <a:cs typeface="Arial"/>
              </a:rPr>
              <a:t>CUI</a:t>
            </a:r>
            <a:endParaRPr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4472738" y="6632810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latin typeface="Arial"/>
                <a:cs typeface="Arial"/>
              </a:rPr>
              <a:t>CUI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7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93" y="340075"/>
            <a:ext cx="7012226" cy="6494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5542" y="613088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9502" y="6345098"/>
            <a:ext cx="2225616" cy="153888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bject 2"/>
          <p:cNvSpPr txBox="1"/>
          <p:nvPr userDrawn="1"/>
        </p:nvSpPr>
        <p:spPr>
          <a:xfrm>
            <a:off x="4472738" y="33178"/>
            <a:ext cx="12623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 smtClean="0">
                <a:solidFill>
                  <a:schemeClr val="tx1"/>
                </a:solidFill>
                <a:latin typeface="Arial"/>
                <a:cs typeface="Arial"/>
              </a:rPr>
              <a:t>CUI</a:t>
            </a:r>
            <a:endParaRPr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78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3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28725"/>
            <a:ext cx="7400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5" y="-68536"/>
            <a:ext cx="994799" cy="11880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028645"/>
            <a:ext cx="7381139" cy="412956"/>
          </a:xfrm>
          <a:prstGeom prst="rect">
            <a:avLst/>
          </a:prstGeom>
        </p:spPr>
        <p:txBody>
          <a:bodyPr anchor="b"/>
          <a:lstStyle>
            <a:lvl1pPr>
              <a:defRPr sz="2000" b="1" i="1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46" y="129498"/>
            <a:ext cx="628466" cy="639762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972274" y="274639"/>
            <a:ext cx="673345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153" y="6616430"/>
            <a:ext cx="2225616" cy="153888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1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29A5-37D8-4862-B87B-3D43766D02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82E7-EF08-488A-9E07-24968C63FF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9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4"/>
            <a:ext cx="9144000" cy="6861754"/>
          </a:xfr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40347" y="0"/>
            <a:ext cx="1570733" cy="1868351"/>
            <a:chOff x="125730" y="0"/>
            <a:chExt cx="526946" cy="626790"/>
          </a:xfrm>
        </p:grpSpPr>
        <p:sp>
          <p:nvSpPr>
            <p:cNvPr id="33" name="Round Same Side Corner Rectangle 32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34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98" y="5410075"/>
            <a:ext cx="2545301" cy="1447925"/>
          </a:xfrm>
          <a:prstGeom prst="rect">
            <a:avLst/>
          </a:prstGeom>
        </p:spPr>
      </p:pic>
      <p:grpSp>
        <p:nvGrpSpPr>
          <p:cNvPr id="52" name="AMC insignia"/>
          <p:cNvGrpSpPr>
            <a:grpSpLocks noChangeAspect="1"/>
          </p:cNvGrpSpPr>
          <p:nvPr/>
        </p:nvGrpSpPr>
        <p:grpSpPr bwMode="auto">
          <a:xfrm>
            <a:off x="6812306" y="5802055"/>
            <a:ext cx="707085" cy="877242"/>
            <a:chOff x="4592" y="1364"/>
            <a:chExt cx="1161" cy="1364"/>
          </a:xfrm>
        </p:grpSpPr>
        <p:sp>
          <p:nvSpPr>
            <p:cNvPr id="53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4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5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6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mtClean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65" y="5811059"/>
            <a:ext cx="795038" cy="874153"/>
          </a:xfrm>
          <a:prstGeom prst="rect">
            <a:avLst/>
          </a:prstGeom>
        </p:spPr>
      </p:pic>
      <p:sp>
        <p:nvSpPr>
          <p:cNvPr id="59" name="Holder 3"/>
          <p:cNvSpPr txBox="1">
            <a:spLocks/>
          </p:cNvSpPr>
          <p:nvPr/>
        </p:nvSpPr>
        <p:spPr>
          <a:xfrm>
            <a:off x="4455799" y="54439"/>
            <a:ext cx="1262380" cy="1536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12700">
              <a:spcBef>
                <a:spcPts val="15"/>
              </a:spcBef>
            </a:pPr>
            <a:r>
              <a:rPr lang="en-US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</a:t>
            </a:r>
            <a:endParaRPr lang="en-US" spc="-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ltGray">
          <a:xfrm>
            <a:off x="274519" y="3284057"/>
            <a:ext cx="9328936" cy="48474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smtClean="0"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TOOELE ARMY DEPOT</a:t>
            </a:r>
            <a:endParaRPr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Subtitle 8"/>
          <p:cNvSpPr txBox="1">
            <a:spLocks/>
          </p:cNvSpPr>
          <p:nvPr/>
        </p:nvSpPr>
        <p:spPr>
          <a:xfrm>
            <a:off x="274519" y="3801268"/>
            <a:ext cx="7155611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00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Technology Exchange Group</a:t>
            </a:r>
            <a:endParaRPr sz="20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25538" y="5566579"/>
            <a:ext cx="2657413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Erin Trinchitella</a:t>
            </a:r>
          </a:p>
          <a:p>
            <a:pPr algn="ctr">
              <a:spcBef>
                <a:spcPts val="300"/>
              </a:spcBef>
            </a:pPr>
            <a:r>
              <a:rPr lang="en-US" sz="14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Base Operations Directorate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Tooele Army Depot</a:t>
            </a:r>
            <a:endParaRPr lang="en-US" sz="1400" b="1" dirty="0">
              <a:solidFill>
                <a:srgbClr val="FFFFFF"/>
              </a:solidFill>
              <a:effectLst>
                <a:glow rad="165100">
                  <a:srgbClr val="000000">
                    <a:alpha val="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2749" y="6000261"/>
            <a:ext cx="3656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Controlled by</a:t>
            </a:r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: Tooele Army Depot Base Operation Directorate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CUI </a:t>
            </a:r>
            <a:r>
              <a:rPr lang="en-U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Category(</a:t>
            </a:r>
            <a:r>
              <a:rPr lang="en-US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ies</a:t>
            </a:r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): Privacy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Limited Dissemination </a:t>
            </a:r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Control: FEDCON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POC: Erin Trinchitella, DSN 790-2033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5" name="Text Placeholder 5"/>
          <p:cNvSpPr txBox="1">
            <a:spLocks/>
          </p:cNvSpPr>
          <p:nvPr/>
        </p:nvSpPr>
        <p:spPr bwMode="auto">
          <a:xfrm>
            <a:off x="138084" y="574349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prstClr val="white"/>
                </a:solidFill>
              </a:rPr>
              <a:t>As of 15 Apr 2021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42297" y="6577500"/>
            <a:ext cx="1059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/>
                <a:ea typeface="ＭＳ Ｐゴシック" charset="-128"/>
              </a:rPr>
              <a:t>Version: 1.1</a:t>
            </a:r>
          </a:p>
        </p:txBody>
      </p:sp>
    </p:spTree>
    <p:extLst>
      <p:ext uri="{BB962C8B-B14F-4D97-AF65-F5344CB8AC3E}">
        <p14:creationId xmlns:p14="http://schemas.microsoft.com/office/powerpoint/2010/main" val="405738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47800"/>
            <a:ext cx="9144000" cy="422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3410" y="2895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5400" dirty="0" smtClean="0"/>
              <a:t>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90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288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133" y="333002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ysClr val="window" lastClr="FFFFFF"/>
                </a:solidFill>
              </a:rPr>
              <a:t>You can’t outload ammunition without light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4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resilience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47" y="952612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resilience begins with energy reduction</a:t>
            </a:r>
          </a:p>
          <a:p>
            <a:endParaRPr lang="en-US" dirty="0" smtClean="0"/>
          </a:p>
          <a:p>
            <a:r>
              <a:rPr lang="en-US" dirty="0" smtClean="0"/>
              <a:t>TEAD’s </a:t>
            </a:r>
            <a:r>
              <a:rPr lang="en-US" dirty="0"/>
              <a:t>Energy Program is based on meeting or exceeding the goals required in Executive Order (EO) 13693, along with Energy Resiliency &amp; Energy Security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independence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TEAD’s mission to the warfighter through ensuring operational readiness even when the power goes out.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939" y="3838628"/>
            <a:ext cx="360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TEAD’s energy intensity progress graph – reduce energy use 2.5% annually through FY25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171553" y="383862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TEAD’s water intensity progress graph – reduce energy use 2% annually through FY25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0" y="4108735"/>
            <a:ext cx="4197293" cy="239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13" y="4135534"/>
            <a:ext cx="3933709" cy="23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155" y="1526240"/>
            <a:ext cx="2877159" cy="215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0761" y="4190876"/>
            <a:ext cx="2875506" cy="2156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9418" y="1505646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CPC Wind Turbine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1.5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$4.8M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Completed July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Savings to date - $546K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347526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 Wind Turbine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1.7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$6.6M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Completed July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Savings to date - $1,049K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143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EMCS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$2.7M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Completed February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Remotely operated to control TEAD’s heating and air conditioning in 50 buildings.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Provides energy savings and reduces maintenance costs while optimizing occupant comfort!</a:t>
            </a:r>
          </a:p>
        </p:txBody>
      </p:sp>
      <p:pic>
        <p:nvPicPr>
          <p:cNvPr id="1026" name="Picture 2" descr="Bldg 501 Floor 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3" y="3680598"/>
            <a:ext cx="324633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richard.s.stephens\AppData\Local\Microsoft\Windows\INetCache\Content.Word\Bldg 501 AHU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200401" cy="2505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4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593" y="1441555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$6.6M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Completion date: late FY21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TEAD to operate mission critical areas in the event of a power outage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Battery storage capacity: 1MW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34734"/>
            <a:ext cx="4953000" cy="25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402" y="2857888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Stirling Solar Array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1.5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$13.8M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phase completed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Savings to date - $0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10" y="2209800"/>
            <a:ext cx="4038600" cy="27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57348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Completed projects -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Replaced 8.7 miles of main and laterals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Replaced 3 of 5 water storage tanks</a:t>
            </a:r>
          </a:p>
          <a:p>
            <a:pPr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On-going projects </a:t>
            </a:r>
            <a:r>
              <a:rPr lang="en-US" dirty="0" smtClean="0"/>
              <a:t>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Installation of xeriscape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projects –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Replacement of water lines at TEAD-South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Installation of water meters on all buildings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40386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294" y="1143000"/>
            <a:ext cx="614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 Arial"/>
            </a:endParaRPr>
          </a:p>
          <a:p>
            <a:pPr marL="342900" indent="-342900">
              <a:buAutoNum type="arabicPeriod" startAt="2"/>
            </a:pPr>
            <a:endParaRPr lang="en-US" sz="1400" dirty="0" smtClean="0">
              <a:latin typeface=" 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37645"/>
            <a:ext cx="541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Gas Lines and Fuel Swapping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$8.2M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natural gas lines throughout the depot and building envelope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Anticipated award date: 22 July 2021</a:t>
            </a:r>
          </a:p>
          <a:p>
            <a:endParaRPr lang="en-US" dirty="0"/>
          </a:p>
          <a:p>
            <a:r>
              <a:rPr lang="en-US" dirty="0" smtClean="0"/>
              <a:t>Photovoltaic Solar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$6.4M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Installation of a 2.0MW Photo Voltaic Solar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Army Corp of Engineers (COE) working on the Ready to advertise (RTA)</a:t>
            </a:r>
          </a:p>
        </p:txBody>
      </p:sp>
    </p:spTree>
    <p:extLst>
      <p:ext uri="{BB962C8B-B14F-4D97-AF65-F5344CB8AC3E}">
        <p14:creationId xmlns:p14="http://schemas.microsoft.com/office/powerpoint/2010/main" val="5901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C_Title, Content, Footer">
  <a:themeElements>
    <a:clrScheme name="DA Them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590699B-9D82-4B84-8B80-7C085E5BB844}" vid="{69C6B038-F620-41FD-8F18-7C11EBBF0B6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374</Words>
  <Application>Microsoft Office PowerPoint</Application>
  <PresentationFormat>On-screen Show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 Arial</vt:lpstr>
      <vt:lpstr>Adobe Garamond Pro</vt:lpstr>
      <vt:lpstr>Arial</vt:lpstr>
      <vt:lpstr>Calibri</vt:lpstr>
      <vt:lpstr>Calibri Light</vt:lpstr>
      <vt:lpstr>Wingdings</vt:lpstr>
      <vt:lpstr>JMC_Title, Content, Footer</vt:lpstr>
      <vt:lpstr>Office Theme</vt:lpstr>
      <vt:lpstr>1_Office Theme</vt:lpstr>
      <vt:lpstr>PowerPoint Presentation</vt:lpstr>
      <vt:lpstr>PowerPoint Presentation</vt:lpstr>
      <vt:lpstr>Energy resilience</vt:lpstr>
      <vt:lpstr>Proven technology</vt:lpstr>
      <vt:lpstr>Proven Technology</vt:lpstr>
      <vt:lpstr>Proven technology</vt:lpstr>
      <vt:lpstr>Emerging Technology</vt:lpstr>
      <vt:lpstr>Water program</vt:lpstr>
      <vt:lpstr>Future Projects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(CUI) COMMAND GROUP TDY/LEAVE/  KEY ENGAGEMENTS</dc:title>
  <dc:creator>Olson, Lisa A CIV USA AMC</dc:creator>
  <cp:lastModifiedBy>Trinchitella, Erin CIV USA AMC</cp:lastModifiedBy>
  <cp:revision>177</cp:revision>
  <cp:lastPrinted>2021-04-05T14:18:18Z</cp:lastPrinted>
  <dcterms:created xsi:type="dcterms:W3CDTF">2021-02-17T19:53:24Z</dcterms:created>
  <dcterms:modified xsi:type="dcterms:W3CDTF">2021-04-26T18:34:13Z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LastSaved">
    <vt:filetime>2021-02-17T00:00:00Z</vt:filetime>
  </property>
</Properties>
</file>