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94" r:id="rId3"/>
    <p:sldId id="298" r:id="rId4"/>
    <p:sldId id="306" r:id="rId5"/>
    <p:sldId id="299" r:id="rId6"/>
    <p:sldId id="297" r:id="rId7"/>
    <p:sldId id="304" r:id="rId8"/>
    <p:sldId id="305" r:id="rId9"/>
    <p:sldId id="308" r:id="rId10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560">
          <p15:clr>
            <a:srgbClr val="A4A3A4"/>
          </p15:clr>
        </p15:guide>
        <p15:guide id="3" orient="horz" pos="2129">
          <p15:clr>
            <a:srgbClr val="A4A3A4"/>
          </p15:clr>
        </p15:guide>
        <p15:guide id="4" pos="4889">
          <p15:clr>
            <a:srgbClr val="A4A3A4"/>
          </p15:clr>
        </p15:guide>
        <p15:guide id="5" pos="2881">
          <p15:clr>
            <a:srgbClr val="A4A3A4"/>
          </p15:clr>
        </p15:guide>
        <p15:guide id="6" pos="19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3153"/>
    <a:srgbClr val="1D4575"/>
    <a:srgbClr val="214F87"/>
    <a:srgbClr val="2A65AC"/>
    <a:srgbClr val="9BB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8" autoAdjust="0"/>
    <p:restoredTop sz="78795" autoAdjust="0"/>
  </p:normalViewPr>
  <p:slideViewPr>
    <p:cSldViewPr snapToGrid="0">
      <p:cViewPr varScale="1">
        <p:scale>
          <a:sx n="150" d="100"/>
          <a:sy n="150" d="100"/>
        </p:scale>
        <p:origin x="966" y="-606"/>
      </p:cViewPr>
      <p:guideLst>
        <p:guide orient="horz" pos="1620"/>
        <p:guide orient="horz" pos="1560"/>
        <p:guide orient="horz" pos="2129"/>
        <p:guide pos="4889"/>
        <p:guide pos="2881"/>
        <p:guide pos="19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15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329676-9C87-4D7C-944A-0DD307B2C7B1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96363B-7B8B-4E86-9185-97E5B0480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9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7238EB-1332-402A-89CC-5E06E40D1C9E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8C02BD-617F-443A-9DC6-BE620467D6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7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764280" y="0"/>
            <a:ext cx="4572000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noFill/>
          </a:ln>
          <a:effectLst>
            <a:outerShdw blurRad="9017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44" y="310028"/>
            <a:ext cx="2249424" cy="1491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414157"/>
            <a:ext cx="1283208" cy="1283208"/>
          </a:xfrm>
          <a:prstGeom prst="ellipse">
            <a:avLst/>
          </a:prstGeom>
          <a:ln w="190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96" y="3542661"/>
            <a:ext cx="864902" cy="909949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545" y="312099"/>
            <a:ext cx="2249424" cy="1487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61" y="307906"/>
            <a:ext cx="1783817" cy="1495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xmlns:p141="http://schemas.microsoft.com/office/powerpoint/2010/main" spd="slow" p141:dur="1700">
        <p141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: Ful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710"/>
            <a:ext cx="8229600" cy="633514"/>
          </a:xfrm>
        </p:spPr>
        <p:txBody>
          <a:bodyPr anchor="ctr" anchorCtr="0">
            <a:normAutofit/>
          </a:bodyPr>
          <a:lstStyle>
            <a:lvl1pPr algn="l">
              <a:defRPr lang="en-US" sz="2500" b="1" kern="1200" cap="small" baseline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+mn-lt"/>
                <a:cs typeface="Tahoma" pitchFamily="34" charset="0"/>
              </a:defRPr>
            </a:lvl1pPr>
            <a:lvl2pPr>
              <a:defRPr sz="1600">
                <a:latin typeface="+mn-lt"/>
                <a:cs typeface="Tahoma" pitchFamily="34" charset="0"/>
              </a:defRPr>
            </a:lvl2pPr>
            <a:lvl3pPr>
              <a:defRPr sz="1400">
                <a:latin typeface="+mn-lt"/>
                <a:cs typeface="Tahoma" pitchFamily="34" charset="0"/>
              </a:defRPr>
            </a:lvl3pPr>
            <a:lvl4pPr>
              <a:defRPr sz="1200">
                <a:latin typeface="+mn-lt"/>
                <a:cs typeface="Tahoma" pitchFamily="34" charset="0"/>
              </a:defRPr>
            </a:lvl4pPr>
            <a:lvl5pPr>
              <a:defRPr sz="1200"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67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500" b="1" kern="1200" cap="small" baseline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0" y="840674"/>
            <a:ext cx="9144000" cy="4062046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1036320"/>
            <a:ext cx="0" cy="368046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35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662813" y="1123200"/>
            <a:ext cx="2641600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3312000" y="1123200"/>
            <a:ext cx="2641600" cy="1828800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5"/>
          <p:cNvSpPr>
            <a:spLocks noGrp="1" noChangeAspect="1"/>
          </p:cNvSpPr>
          <p:nvPr>
            <p:ph type="pic" sz="quarter" idx="11"/>
          </p:nvPr>
        </p:nvSpPr>
        <p:spPr>
          <a:xfrm>
            <a:off x="5953600" y="1123200"/>
            <a:ext cx="2641600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670400" y="2952000"/>
            <a:ext cx="2641600" cy="1828800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12"/>
          </p:nvPr>
        </p:nvSpPr>
        <p:spPr>
          <a:xfrm>
            <a:off x="3312000" y="2952000"/>
            <a:ext cx="2641600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5953600" y="2952000"/>
            <a:ext cx="2641600" cy="1828800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40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161600" cy="51435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noFill/>
          </a:ln>
          <a:effectLst>
            <a:outerShdw blurRad="9017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154488" y="3448800"/>
            <a:ext cx="4989512" cy="16947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154488" y="0"/>
            <a:ext cx="4989512" cy="3448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37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2771" y="402770"/>
            <a:ext cx="8360229" cy="4158343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1028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6929"/>
            <a:ext cx="8229600" cy="63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5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7505-E79A-4CE3-955B-46529E59C72C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84DC-B054-45EA-B030-034005E6E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4" r:id="rId3"/>
    <p:sldLayoutId id="2147483655" r:id="rId4"/>
    <p:sldLayoutId id="2147483666" r:id="rId5"/>
    <p:sldLayoutId id="2147483665" r:id="rId6"/>
    <p:sldLayoutId id="2147483664" r:id="rId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3902917" y="2277269"/>
            <a:ext cx="4355258" cy="1188720"/>
          </a:xfrm>
        </p:spPr>
        <p:txBody>
          <a:bodyPr>
            <a:normAutofit fontScale="90000"/>
          </a:bodyPr>
          <a:lstStyle>
            <a:lvl1pPr algn="l">
              <a:defRPr sz="2000" b="1" cap="small" baseline="0">
                <a:solidFill>
                  <a:schemeClr val="bg1"/>
                </a:solidFill>
                <a:effectLst>
                  <a:reflection blurRad="6350" stA="13000" endPos="45500" dir="5400000" sy="-100000" algn="bl" rotWithShape="0"/>
                </a:effectLst>
                <a:latin typeface="Constantia" pitchFamily="18" charset="0"/>
              </a:defRPr>
            </a:lvl1pPr>
          </a:lstStyle>
          <a:p>
            <a:r>
              <a:rPr lang="en-US" dirty="0" smtClean="0"/>
              <a:t>Norfolk Naval Shipyard  </a:t>
            </a:r>
            <a:br>
              <a:rPr lang="en-US" dirty="0" smtClean="0"/>
            </a:br>
            <a:r>
              <a:rPr lang="en-US" dirty="0"/>
              <a:t>Sarcos Defense </a:t>
            </a:r>
            <a:br>
              <a:rPr lang="en-US" dirty="0"/>
            </a:br>
            <a:r>
              <a:rPr lang="en-US" dirty="0"/>
              <a:t>US NAVY Phase II SBIR Guardian DX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4815840" y="3703319"/>
            <a:ext cx="3337560" cy="655321"/>
          </a:xfrm>
        </p:spPr>
        <p:txBody>
          <a:bodyPr>
            <a:noAutofit/>
          </a:bodyPr>
          <a:lstStyle>
            <a:lvl1pPr marL="0" indent="0" algn="l">
              <a:buNone/>
              <a:defRPr sz="1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Prepared by:</a:t>
            </a:r>
          </a:p>
          <a:p>
            <a:r>
              <a:rPr lang="en-US" dirty="0" smtClean="0"/>
              <a:t>Dale Berkley </a:t>
            </a:r>
          </a:p>
          <a:p>
            <a:r>
              <a:rPr lang="en-US" dirty="0" smtClean="0"/>
              <a:t>NNSY Technology Insertion Manager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44290" y="4398644"/>
            <a:ext cx="3337560" cy="655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DISTRIBUTION A. Approved for public release: distribution unlimited. </a:t>
            </a:r>
            <a:r>
              <a:rPr lang="en-US" dirty="0"/>
              <a:t>	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2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xmlns:p141="http://schemas.microsoft.com/office/powerpoint/2010/main" spd="slow" p141:dur="1700">
        <p141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67741"/>
            <a:ext cx="5120639" cy="26593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074421"/>
            <a:ext cx="5311140" cy="290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19624" y="826823"/>
            <a:ext cx="3200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NNSY and SARCO’s Collaboration </a:t>
            </a:r>
            <a:endParaRPr lang="en-US" sz="2000" dirty="0">
              <a:solidFill>
                <a:srgbClr val="FFFF0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25" y="1112605"/>
            <a:ext cx="4287001" cy="2826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539" y="2085309"/>
            <a:ext cx="3447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Sarcos under the phase II SBIR was to design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, fabricate, and construct a tele-operated, dual-armed (7-DOF arm with 3-DOF End Effectors), dexterous robot prototype system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227443"/>
            <a:ext cx="644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NNSY was to support this effort in providing information, tools, and technical resources in the development of end-effectors. NNSY would also provide real world industrial use cases. 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78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NNSY Industrial Environment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01800" y="1099224"/>
            <a:ext cx="63712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NNSY has several operations that are hazardous, unpleasant and require certain physical and mental qualities to perform.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Operators to perform these jobs are becoming more difficult to find due to the nature of the task.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Often times these jobs are exposed to the elements and at significant height and risk to the operator.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84" y="1099224"/>
            <a:ext cx="2312504" cy="1300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0" y="3308902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18" y="2924505"/>
            <a:ext cx="2902226" cy="203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3715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57200" y="183598"/>
            <a:ext cx="8229600" cy="525062"/>
          </a:xfrm>
          <a:prstGeom prst="rect">
            <a:avLst/>
          </a:prstGeom>
          <a:effectLst/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Naval Shipyard current Methodology</a:t>
            </a:r>
            <a:endParaRPr lang="en-US" dirty="0">
              <a:effectLst>
                <a:reflection blurRad="6350" stA="35000" endPos="45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906123"/>
            <a:ext cx="6612058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Often these tough jobs are contracted out to supplement the shipyards workforce.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Many of the jobs require high lifts, JLG’s, or scaffolding to perform, requiring additional resources and manpower to accomplish.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50" y="2604052"/>
            <a:ext cx="4487550" cy="1716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2" y="2470820"/>
            <a:ext cx="2442541" cy="24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06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" y="787837"/>
            <a:ext cx="39090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Task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1: New Multi-DOF Wrist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Task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 3 DOF End Effector Development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Task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4: Robot Vision System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Input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Device Design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HMD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Gimbal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SenSuit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®  design</a:t>
            </a:r>
          </a:p>
          <a:p>
            <a:endParaRPr lang="en-US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" y="183598"/>
            <a:ext cx="3649980" cy="525062"/>
          </a:xfrm>
          <a:prstGeom prst="rect">
            <a:avLst/>
          </a:prstGeom>
          <a:effectLst/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Approaching Challenges</a:t>
            </a:r>
            <a:endParaRPr lang="en-US" sz="2100" dirty="0">
              <a:effectLst>
                <a:reflection blurRad="6350" stA="35000" endPos="45500" dir="5400000" sy="-100000" algn="bl" rotWithShape="0"/>
              </a:effectLst>
              <a:latin typeface="Constantia" pitchFamily="18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r="176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534672"/>
            <a:ext cx="4046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Understanding new technology and how to best apply in a shipyard environment would be the first challenge .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035" y="4015409"/>
            <a:ext cx="369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Explaining the technology and how it could benefit the workforce, and have mechanics and supervisors support the project is the greatest challenge.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3923075"/>
            <a:ext cx="4035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sz="2400" dirty="0" smtClean="0"/>
              <a:t>We have always done it this way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63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1760" y="183598"/>
            <a:ext cx="3909060" cy="525062"/>
          </a:xfrm>
          <a:prstGeom prst="rect">
            <a:avLst/>
          </a:prstGeom>
          <a:effectLst/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100" dirty="0">
              <a:effectLst>
                <a:reflection blurRad="6350" stA="35000" endPos="45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539" y="70763"/>
            <a:ext cx="41476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500" b="1" cap="small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rPr>
              <a:t>Future of Naval Ship Repair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057" y="1045372"/>
            <a:ext cx="374048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Naval shipyards need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that will advance the capabilities of the mechanics physical abilities.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082" y="119270"/>
            <a:ext cx="4979918" cy="3187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852" y="3525951"/>
            <a:ext cx="1355857" cy="1524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70" y="2675907"/>
            <a:ext cx="3065039" cy="2374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088" y="3467318"/>
            <a:ext cx="2816086" cy="17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11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5400000">
            <a:off x="1216130" y="-300250"/>
            <a:ext cx="3846617" cy="6278888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noFill/>
          </a:ln>
          <a:effectLst>
            <a:outerShdw blurRad="9017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83598"/>
            <a:ext cx="8229600" cy="525062"/>
          </a:xfrm>
          <a:prstGeom prst="rect">
            <a:avLst/>
          </a:prstGeom>
          <a:effectLst/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Potential </a:t>
            </a:r>
            <a:br>
              <a:rPr lang="en-US" dirty="0"/>
            </a:br>
            <a:r>
              <a:rPr lang="en-US" dirty="0"/>
              <a:t>Benefits </a:t>
            </a:r>
            <a:endParaRPr lang="en-US" dirty="0">
              <a:effectLst>
                <a:reflection blurRad="6350" stA="35000" endPos="45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" y="1030928"/>
            <a:ext cx="40885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Decrease in man hours required to complete the task due </a:t>
            </a:r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fatigue or inclement weather. </a:t>
            </a:r>
          </a:p>
          <a:p>
            <a:endParaRPr lang="en-US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Safer work environment.</a:t>
            </a:r>
            <a:endParaRPr lang="en-US" sz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More efficient task completion.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Expansion of the available pool of capable employees.</a:t>
            </a:r>
            <a:endParaRPr lang="en-US" sz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First 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 </a:t>
            </a:r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Quality.</a:t>
            </a:r>
            <a:endParaRPr lang="en-US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385" y="979335"/>
            <a:ext cx="3306416" cy="1859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19" y="3176177"/>
            <a:ext cx="2484607" cy="1586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" y="3089991"/>
            <a:ext cx="3657334" cy="15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88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96" y="2089101"/>
            <a:ext cx="8229600" cy="63351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09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imediaChoreograph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pperplate Gothic Bold"/>
        <a:ea typeface=""/>
        <a:cs typeface=""/>
      </a:majorFont>
      <a:minorFont>
        <a:latin typeface="Arial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D40529-A348-4B16-A8D7-9003BD9474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MultimediaChoreography</Template>
  <TotalTime>0</TotalTime>
  <Words>362</Words>
  <Application>Microsoft Office PowerPoint</Application>
  <PresentationFormat>On-screen Show (16:9)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Constantia</vt:lpstr>
      <vt:lpstr>Copperplate Gothic Bold</vt:lpstr>
      <vt:lpstr>Tahoma</vt:lpstr>
      <vt:lpstr>Times New Roman</vt:lpstr>
      <vt:lpstr>Wingdings</vt:lpstr>
      <vt:lpstr>MultimediaChoreography</vt:lpstr>
      <vt:lpstr>Norfolk Naval Shipyard   Sarcos Defense  US NAVY Phase II SBIR Guardian DX </vt:lpstr>
      <vt:lpstr>PowerPoint Presentation</vt:lpstr>
      <vt:lpstr>NNSY Industrial Environment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2017-03-06T17:46:21Z</dcterms:created>
  <dcterms:modified xsi:type="dcterms:W3CDTF">2021-06-23T10:17:31Z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TC016745539991</vt:lpwstr>
  </property>
</Properties>
</file>