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258" r:id="rId6"/>
    <p:sldId id="262" r:id="rId7"/>
    <p:sldId id="263" r:id="rId8"/>
    <p:sldId id="274" r:id="rId9"/>
    <p:sldId id="276" r:id="rId10"/>
    <p:sldId id="278" r:id="rId11"/>
    <p:sldId id="271" r:id="rId12"/>
    <p:sldId id="273" r:id="rId13"/>
    <p:sldId id="275" r:id="rId14"/>
    <p:sldId id="287" r:id="rId15"/>
    <p:sldId id="277" r:id="rId16"/>
    <p:sldId id="279" r:id="rId17"/>
    <p:sldId id="280" r:id="rId18"/>
    <p:sldId id="281" r:id="rId19"/>
    <p:sldId id="282" r:id="rId20"/>
    <p:sldId id="283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270EA-DA06-4680-8EB1-0339820348D5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EA95A-2D62-44DD-AF17-9D251F6D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9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936629-5EA0-408F-B0AA-2420CD6FD95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EA95A-2D62-44DD-AF17-9D251F6DDF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9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"/>
          <p:cNvGrpSpPr>
            <a:grpSpLocks/>
          </p:cNvGrpSpPr>
          <p:nvPr userDrawn="1"/>
        </p:nvGrpSpPr>
        <p:grpSpPr bwMode="auto">
          <a:xfrm>
            <a:off x="419100" y="6592888"/>
            <a:ext cx="8305800" cy="61912"/>
            <a:chOff x="215660" y="1173641"/>
            <a:chExt cx="8712680" cy="61352"/>
          </a:xfrm>
        </p:grpSpPr>
        <p:cxnSp>
          <p:nvCxnSpPr>
            <p:cNvPr id="5" name="Straight Connector 24"/>
            <p:cNvCxnSpPr>
              <a:cxnSpLocks noChangeShapeType="1"/>
            </p:cNvCxnSpPr>
            <p:nvPr userDrawn="1"/>
          </p:nvCxnSpPr>
          <p:spPr bwMode="auto">
            <a:xfrm>
              <a:off x="215660" y="1173641"/>
              <a:ext cx="8712680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" name="Straight Connector 26"/>
            <p:cNvCxnSpPr>
              <a:cxnSpLocks noChangeShapeType="1"/>
            </p:cNvCxnSpPr>
            <p:nvPr userDrawn="1"/>
          </p:nvCxnSpPr>
          <p:spPr bwMode="auto">
            <a:xfrm>
              <a:off x="215660" y="1234993"/>
              <a:ext cx="8712680" cy="0"/>
            </a:xfrm>
            <a:prstGeom prst="line">
              <a:avLst/>
            </a:prstGeom>
            <a:noFill/>
            <a:ln w="50800" algn="ctr">
              <a:solidFill>
                <a:srgbClr val="920000"/>
              </a:solidFill>
              <a:round/>
              <a:headEnd/>
              <a:tailEnd/>
            </a:ln>
          </p:spPr>
        </p:cxnSp>
      </p:grpSp>
      <p:pic>
        <p:nvPicPr>
          <p:cNvPr id="7" name="Picture 27" descr="ARSOAC Crest VER 4.0(Current Approved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1371600"/>
            <a:ext cx="32543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 userDrawn="1"/>
        </p:nvSpPr>
        <p:spPr>
          <a:xfrm>
            <a:off x="228600" y="6469063"/>
            <a:ext cx="1828800" cy="304800"/>
          </a:xfrm>
          <a:prstGeom prst="roundRect">
            <a:avLst/>
          </a:prstGeom>
          <a:solidFill>
            <a:srgbClr val="900000"/>
          </a:solidFill>
          <a:ln>
            <a:solidFill>
              <a:schemeClr val="tx1"/>
            </a:solidFill>
          </a:ln>
          <a:effectLst>
            <a:outerShdw blurRad="38100" dist="38100" dir="540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i="1" dirty="0">
              <a:solidFill>
                <a:prstClr val="white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215900" y="1173163"/>
            <a:ext cx="8712200" cy="61912"/>
            <a:chOff x="215660" y="1173641"/>
            <a:chExt cx="8712680" cy="61352"/>
          </a:xfrm>
        </p:grpSpPr>
        <p:cxnSp>
          <p:nvCxnSpPr>
            <p:cNvPr id="10" name="Straight Connector 30"/>
            <p:cNvCxnSpPr>
              <a:cxnSpLocks noChangeShapeType="1"/>
            </p:cNvCxnSpPr>
            <p:nvPr userDrawn="1"/>
          </p:nvCxnSpPr>
          <p:spPr bwMode="auto">
            <a:xfrm>
              <a:off x="215660" y="1173641"/>
              <a:ext cx="8712680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33"/>
            <p:cNvCxnSpPr>
              <a:cxnSpLocks noChangeShapeType="1"/>
            </p:cNvCxnSpPr>
            <p:nvPr userDrawn="1"/>
          </p:nvCxnSpPr>
          <p:spPr bwMode="auto">
            <a:xfrm>
              <a:off x="215660" y="1234993"/>
              <a:ext cx="8712680" cy="0"/>
            </a:xfrm>
            <a:prstGeom prst="line">
              <a:avLst/>
            </a:prstGeom>
            <a:noFill/>
            <a:ln w="50800" algn="ctr">
              <a:solidFill>
                <a:srgbClr val="920000"/>
              </a:solidFill>
              <a:round/>
              <a:headEnd/>
              <a:tailEnd/>
            </a:ln>
          </p:spPr>
        </p:cxnSp>
      </p:grp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228600" y="20638"/>
            <a:ext cx="8686800" cy="1066800"/>
          </a:xfrm>
          <a:prstGeom prst="rect">
            <a:avLst/>
          </a:prstGeom>
        </p:spPr>
        <p:txBody>
          <a:bodyPr anchor="ctr" anchorCtr="1"/>
          <a:lstStyle>
            <a:lvl1pPr>
              <a:defRPr sz="3600" b="1" baseline="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b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United States Army</a:t>
            </a:r>
            <a:br>
              <a:rPr lang="en-US" b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Special Operations Aviation Command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2305050" y="6465888"/>
            <a:ext cx="455295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8100" dist="38100" dir="540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overall classification of this briefing is: </a:t>
            </a:r>
            <a:endParaRPr lang="en-US" sz="1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7086600" y="6464300"/>
            <a:ext cx="1828800" cy="304800"/>
          </a:xfrm>
          <a:prstGeom prst="roundRect">
            <a:avLst/>
          </a:prstGeom>
          <a:solidFill>
            <a:srgbClr val="900000"/>
          </a:solidFill>
          <a:ln>
            <a:solidFill>
              <a:schemeClr val="tx1"/>
            </a:solidFill>
          </a:ln>
          <a:effectLst>
            <a:outerShdw blurRad="38100" dist="38100" dir="540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 b="1" dirty="0">
              <a:solidFill>
                <a:prstClr val="white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8534400" y="6464300"/>
            <a:ext cx="381000" cy="304800"/>
          </a:xfrm>
          <a:prstGeom prst="roundRect">
            <a:avLst/>
          </a:prstGeom>
          <a:solidFill>
            <a:srgbClr val="9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369802"/>
            <a:ext cx="5410200" cy="2516398"/>
          </a:xfrm>
        </p:spPr>
        <p:txBody>
          <a:bodyPr anchorCtr="1">
            <a:normAutofit/>
          </a:bodyPr>
          <a:lstStyle>
            <a:lvl1pPr>
              <a:defRPr sz="3200" b="1" baseline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989712"/>
            <a:ext cx="5410200" cy="1574322"/>
          </a:xfrm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64300"/>
            <a:ext cx="381000" cy="304800"/>
          </a:xfrm>
        </p:spPr>
        <p:txBody>
          <a:bodyPr/>
          <a:lstStyle>
            <a:lvl1pPr algn="ctr">
              <a:defRPr sz="1200" b="1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21143-0190-4FB0-8E16-7847AE6F962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7000"/>
            <a:ext cx="1828800" cy="295275"/>
          </a:xfrm>
        </p:spPr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269470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049548"/>
            <a:ext cx="7848600" cy="472440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832896"/>
            <a:ext cx="7848600" cy="533400"/>
          </a:xfrm>
          <a:ln w="12700">
            <a:solidFill>
              <a:schemeClr val="tx1"/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77104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27B2AB-14D9-42DD-9128-0C94B7CFBFDB}" type="datetime1">
              <a:rPr lang="en-US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934E3A-755F-4B48-97F4-EDE821824EC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324711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>
                <a:latin typeface="Arial" pitchFamily="34" charset="0"/>
                <a:cs typeface="Arial" pitchFamily="34" charset="0"/>
              </a:defRPr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/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FAAD-F7F9-490C-BCA4-8D56D4E9BFC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A5B8264-02B2-4210-9AFC-070636F55CB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10846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urces of 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/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/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F3D8-A4C3-4E9B-813A-DDD32F5E8F33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DB641BE-4578-42CA-8E13-B844EC071E8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95908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66800" y="3194050"/>
            <a:ext cx="7162800" cy="646113"/>
          </a:xfrm>
          <a:prstGeom prst="rect">
            <a:avLst/>
          </a:prstGeom>
          <a:noFill/>
        </p:spPr>
        <p:txBody>
          <a:bodyPr anchor="ctr" anchorCtr="1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2BBC-E351-4BA1-9873-F55DCD96E772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C901BF-5327-4E4A-A0FE-F14A5B51728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355799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ARSOAC Crest VER 4.0(Current Approved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638" y="1531938"/>
            <a:ext cx="30067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 userDrawn="1"/>
        </p:nvSpPr>
        <p:spPr>
          <a:xfrm>
            <a:off x="3535363" y="5867400"/>
            <a:ext cx="2073275" cy="304800"/>
          </a:xfrm>
          <a:prstGeom prst="roundRect">
            <a:avLst/>
          </a:prstGeom>
          <a:solidFill>
            <a:srgbClr val="900000"/>
          </a:solidFill>
          <a:ln>
            <a:solidFill>
              <a:schemeClr val="tx1"/>
            </a:solidFill>
          </a:ln>
          <a:effectLst>
            <a:outerShdw blurRad="38100" dist="38100" dir="540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>
                <a:solidFill>
                  <a:prstClr val="white"/>
                </a:solidFill>
                <a:effectLst>
                  <a:outerShdw blurRad="50800" dist="50800" dir="3600000" algn="tl" rotWithShape="0">
                    <a:prstClr val="black">
                      <a:alpha val="7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VOLAMUS OPTIMUS</a:t>
            </a:r>
          </a:p>
        </p:txBody>
      </p:sp>
      <p:grpSp>
        <p:nvGrpSpPr>
          <p:cNvPr id="5" name="Group 13"/>
          <p:cNvGrpSpPr>
            <a:grpSpLocks/>
          </p:cNvGrpSpPr>
          <p:nvPr userDrawn="1"/>
        </p:nvGrpSpPr>
        <p:grpSpPr bwMode="auto">
          <a:xfrm>
            <a:off x="215900" y="1216025"/>
            <a:ext cx="8712200" cy="61913"/>
            <a:chOff x="215660" y="1173641"/>
            <a:chExt cx="8712680" cy="61352"/>
          </a:xfrm>
        </p:grpSpPr>
        <p:cxnSp>
          <p:nvCxnSpPr>
            <p:cNvPr id="6" name="Straight Connector 27"/>
            <p:cNvCxnSpPr>
              <a:cxnSpLocks noChangeShapeType="1"/>
            </p:cNvCxnSpPr>
            <p:nvPr userDrawn="1"/>
          </p:nvCxnSpPr>
          <p:spPr bwMode="auto">
            <a:xfrm>
              <a:off x="215660" y="1173641"/>
              <a:ext cx="8712680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Straight Connector 28"/>
            <p:cNvCxnSpPr>
              <a:cxnSpLocks noChangeShapeType="1"/>
            </p:cNvCxnSpPr>
            <p:nvPr userDrawn="1"/>
          </p:nvCxnSpPr>
          <p:spPr bwMode="auto">
            <a:xfrm>
              <a:off x="215660" y="1234993"/>
              <a:ext cx="8712680" cy="0"/>
            </a:xfrm>
            <a:prstGeom prst="line">
              <a:avLst/>
            </a:prstGeom>
            <a:noFill/>
            <a:ln w="50800" algn="ctr">
              <a:solidFill>
                <a:srgbClr val="920000"/>
              </a:solidFill>
              <a:round/>
              <a:headEnd/>
              <a:tailEnd/>
            </a:ln>
          </p:spPr>
        </p:cxnSp>
      </p:grp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419100" y="6543675"/>
            <a:ext cx="8305800" cy="60325"/>
            <a:chOff x="419100" y="6543214"/>
            <a:chExt cx="8305800" cy="61352"/>
          </a:xfrm>
        </p:grpSpPr>
        <p:cxnSp>
          <p:nvCxnSpPr>
            <p:cNvPr id="9" name="Straight Connector 30"/>
            <p:cNvCxnSpPr>
              <a:cxnSpLocks noChangeShapeType="1"/>
            </p:cNvCxnSpPr>
            <p:nvPr userDrawn="1"/>
          </p:nvCxnSpPr>
          <p:spPr bwMode="auto">
            <a:xfrm>
              <a:off x="419100" y="6543214"/>
              <a:ext cx="8305800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33"/>
            <p:cNvCxnSpPr>
              <a:cxnSpLocks noChangeShapeType="1"/>
            </p:cNvCxnSpPr>
            <p:nvPr userDrawn="1"/>
          </p:nvCxnSpPr>
          <p:spPr bwMode="auto">
            <a:xfrm>
              <a:off x="419100" y="6604566"/>
              <a:ext cx="8305800" cy="0"/>
            </a:xfrm>
            <a:prstGeom prst="line">
              <a:avLst/>
            </a:prstGeom>
            <a:noFill/>
            <a:ln w="50800" algn="ctr">
              <a:solidFill>
                <a:srgbClr val="920000"/>
              </a:solidFill>
              <a:round/>
              <a:headEnd/>
              <a:tailEnd/>
            </a:ln>
          </p:spPr>
        </p:cxnSp>
      </p:grpSp>
      <p:sp>
        <p:nvSpPr>
          <p:cNvPr id="11" name="Rounded Rectangle 10"/>
          <p:cNvSpPr/>
          <p:nvPr userDrawn="1"/>
        </p:nvSpPr>
        <p:spPr>
          <a:xfrm>
            <a:off x="6400800" y="6421438"/>
            <a:ext cx="2514600" cy="304800"/>
          </a:xfrm>
          <a:prstGeom prst="roundRect">
            <a:avLst/>
          </a:prstGeom>
          <a:solidFill>
            <a:srgbClr val="900000"/>
          </a:solidFill>
          <a:ln>
            <a:solidFill>
              <a:schemeClr val="tx1"/>
            </a:solidFill>
          </a:ln>
          <a:effectLst>
            <a:outerShdw blurRad="38100" dist="38100" dir="540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 b="1" dirty="0">
              <a:solidFill>
                <a:prstClr val="white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534400" y="6421438"/>
            <a:ext cx="381000" cy="304800"/>
          </a:xfrm>
          <a:prstGeom prst="roundRect">
            <a:avLst/>
          </a:prstGeom>
          <a:solidFill>
            <a:srgbClr val="9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228600" y="6421438"/>
            <a:ext cx="2514600" cy="304800"/>
          </a:xfrm>
          <a:prstGeom prst="roundRect">
            <a:avLst/>
          </a:prstGeom>
          <a:solidFill>
            <a:srgbClr val="900000"/>
          </a:solidFill>
          <a:ln>
            <a:solidFill>
              <a:schemeClr val="tx1"/>
            </a:solidFill>
          </a:ln>
          <a:effectLst>
            <a:outerShdw blurRad="38100" dist="38100" dir="540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 b="1" dirty="0">
              <a:solidFill>
                <a:prstClr val="white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3546475" y="6421438"/>
            <a:ext cx="20574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8100" dist="38100" dir="540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endParaRPr lang="en-US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28600" y="17252"/>
            <a:ext cx="8686800" cy="1143000"/>
          </a:xfrm>
          <a:prstGeom prst="rect">
            <a:avLst/>
          </a:prstGeom>
        </p:spPr>
        <p:txBody>
          <a:bodyPr rtlCol="0" anchorCtr="1">
            <a:noAutofit/>
          </a:bodyPr>
          <a:lstStyle>
            <a:lvl1pPr>
              <a:defRPr sz="3600" b="0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 b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C86790-59E0-4AF7-82E7-50020A103AAC}" type="datetime1">
              <a:rPr lang="en-US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200" b="1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1376D2-EDAB-4C73-B790-F2D07F5828D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184642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66800" y="3163888"/>
            <a:ext cx="7162800" cy="708025"/>
          </a:xfrm>
          <a:prstGeom prst="rect">
            <a:avLst/>
          </a:prstGeom>
          <a:noFill/>
        </p:spPr>
        <p:txBody>
          <a:bodyPr anchor="ctr" anchorCtr="1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Back Up Slides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9522-4A4A-4898-AF17-388F4304CE8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375E29E-FD66-4F3F-A11F-5F3C143F664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298950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6376" y="76200"/>
            <a:ext cx="8139023" cy="7710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83446-8FC7-4469-B801-FAB1334A227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024D36E-CC66-410B-A3F5-54137E65E4D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273783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ECDCFA1-82D1-4128-9677-BA048D4CF44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800" b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55C69C-1B50-49B2-966A-72EAC357953B}" type="datetime1">
              <a:rPr lang="en-US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5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>
                <a:latin typeface="Arial" pitchFamily="34" charset="0"/>
                <a:cs typeface="Arial" pitchFamily="34" charset="0"/>
              </a:defRPr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latin typeface="Arial" pitchFamily="34" charset="0"/>
                <a:cs typeface="Arial" pitchFamily="34" charset="0"/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A3EA-BB5C-46D0-9467-51B29B11715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93807F8-55DF-44BE-A871-0EFDFE7599E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92789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o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/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/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F5B7-F4E5-4014-9E31-365B09035C15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6594D7-AC50-4026-B136-D88B66D6441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28600" y="6429375"/>
            <a:ext cx="2514600" cy="295275"/>
          </a:xfrm>
        </p:spPr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107411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/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/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8716-EDBE-453A-99C8-1450BF256186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F9CB519-DE42-4FBE-BC6D-C82F77952B2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131265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678732" cy="639762"/>
          </a:xfrm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0" u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599" y="1752600"/>
            <a:ext cx="8691113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A7DE-0407-44D6-8524-982342546DAC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F8DBDAC-8D39-43ED-873B-DEAE63E8C98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19895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256364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baseline="0"/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256364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C8A2-22CD-49D7-9F33-A0A484FAF7F8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56C55FF-78FF-4364-9038-51B4400642C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3145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Two Columns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268788" cy="639762"/>
          </a:xfrm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268788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270375" cy="639762"/>
          </a:xfrm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270375" cy="4572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BDCB-69C8-46DE-BC0B-C21BD092E6B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FE1C13-BDF6-4502-8290-8309673A772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330434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340350" cy="5257800"/>
          </a:xfrm>
          <a:ln>
            <a:solidFill>
              <a:schemeClr val="tx1"/>
            </a:solidFill>
          </a:ln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66800"/>
            <a:ext cx="3236913" cy="5257800"/>
          </a:xfrm>
          <a:ln>
            <a:solidFill>
              <a:schemeClr val="tx1"/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771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B3083A6-565C-4B27-843F-C1DD4B1445A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800" b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0C932A-300B-4967-A16F-2618782E7E78}" type="datetime1">
              <a:rPr lang="en-US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9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8"/>
          <p:cNvGrpSpPr>
            <a:grpSpLocks/>
          </p:cNvGrpSpPr>
          <p:nvPr userDrawn="1"/>
        </p:nvGrpSpPr>
        <p:grpSpPr bwMode="auto">
          <a:xfrm>
            <a:off x="276225" y="3711575"/>
            <a:ext cx="8589963" cy="47625"/>
            <a:chOff x="277013" y="3668972"/>
            <a:chExt cx="8589857" cy="46619"/>
          </a:xfrm>
        </p:grpSpPr>
        <p:cxnSp>
          <p:nvCxnSpPr>
            <p:cNvPr id="15" name="Straight Connector 24"/>
            <p:cNvCxnSpPr>
              <a:cxnSpLocks noChangeShapeType="1"/>
            </p:cNvCxnSpPr>
            <p:nvPr userDrawn="1"/>
          </p:nvCxnSpPr>
          <p:spPr bwMode="auto">
            <a:xfrm>
              <a:off x="277020" y="3668972"/>
              <a:ext cx="8589850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Straight Connector 26"/>
            <p:cNvCxnSpPr>
              <a:cxnSpLocks noChangeShapeType="1"/>
            </p:cNvCxnSpPr>
            <p:nvPr userDrawn="1"/>
          </p:nvCxnSpPr>
          <p:spPr bwMode="auto">
            <a:xfrm>
              <a:off x="277013" y="3715591"/>
              <a:ext cx="8589849" cy="0"/>
            </a:xfrm>
            <a:prstGeom prst="line">
              <a:avLst/>
            </a:prstGeom>
            <a:noFill/>
            <a:ln w="50800" algn="ctr">
              <a:solidFill>
                <a:srgbClr val="920000"/>
              </a:solidFill>
              <a:round/>
              <a:headEnd/>
              <a:tailEnd/>
            </a:ln>
          </p:spPr>
        </p:cxnSp>
      </p:grpSp>
      <p:grpSp>
        <p:nvGrpSpPr>
          <p:cNvPr id="17" name="Group 29"/>
          <p:cNvGrpSpPr>
            <a:grpSpLocks/>
          </p:cNvGrpSpPr>
          <p:nvPr userDrawn="1"/>
        </p:nvGrpSpPr>
        <p:grpSpPr bwMode="auto">
          <a:xfrm>
            <a:off x="4538663" y="1119188"/>
            <a:ext cx="52387" cy="5214937"/>
            <a:chOff x="4538663" y="1076334"/>
            <a:chExt cx="52381" cy="5213873"/>
          </a:xfrm>
        </p:grpSpPr>
        <p:cxnSp>
          <p:nvCxnSpPr>
            <p:cNvPr id="18" name="Straight Connector 28"/>
            <p:cNvCxnSpPr>
              <a:cxnSpLocks noChangeShapeType="1"/>
            </p:cNvCxnSpPr>
            <p:nvPr userDrawn="1"/>
          </p:nvCxnSpPr>
          <p:spPr bwMode="auto">
            <a:xfrm rot="-5400000">
              <a:off x="1932039" y="3683584"/>
              <a:ext cx="5213247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Straight Connector 29"/>
            <p:cNvCxnSpPr>
              <a:cxnSpLocks noChangeShapeType="1"/>
            </p:cNvCxnSpPr>
            <p:nvPr userDrawn="1"/>
          </p:nvCxnSpPr>
          <p:spPr bwMode="auto">
            <a:xfrm rot="-5400000">
              <a:off x="1984421" y="3682957"/>
              <a:ext cx="5213246" cy="0"/>
            </a:xfrm>
            <a:prstGeom prst="line">
              <a:avLst/>
            </a:prstGeom>
            <a:noFill/>
            <a:ln w="50800" algn="ctr">
              <a:solidFill>
                <a:srgbClr val="920000"/>
              </a:solidFill>
              <a:round/>
              <a:headEnd/>
              <a:tailEnd/>
            </a:ln>
          </p:spPr>
        </p:cxnSp>
      </p:grpSp>
      <p:sp>
        <p:nvSpPr>
          <p:cNvPr id="20" name="Rectangle 19"/>
          <p:cNvSpPr/>
          <p:nvPr userDrawn="1"/>
        </p:nvSpPr>
        <p:spPr>
          <a:xfrm>
            <a:off x="211138" y="1076325"/>
            <a:ext cx="8716962" cy="5300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4" y="76200"/>
            <a:ext cx="8182155" cy="77104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12813"/>
            <a:ext cx="4268788" cy="374984"/>
          </a:xfrm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u="sng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93820"/>
            <a:ext cx="4268788" cy="215515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latin typeface="Arial" pitchFamily="34" charset="0"/>
                <a:cs typeface="Arial" pitchFamily="34" charset="0"/>
              </a:defRPr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12813"/>
            <a:ext cx="4270375" cy="374984"/>
          </a:xfrm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u="sng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93820"/>
            <a:ext cx="4270375" cy="215515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latin typeface="Arial" pitchFamily="34" charset="0"/>
                <a:cs typeface="Arial" pitchFamily="34" charset="0"/>
              </a:defRPr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28600" y="3801374"/>
            <a:ext cx="4268788" cy="374984"/>
          </a:xfrm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u="sng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228600" y="4182381"/>
            <a:ext cx="4268788" cy="216216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latin typeface="Arial" pitchFamily="34" charset="0"/>
                <a:cs typeface="Arial" pitchFamily="34" charset="0"/>
              </a:defRPr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801374"/>
            <a:ext cx="4270375" cy="374984"/>
          </a:xfrm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u="sng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4182381"/>
            <a:ext cx="4270375" cy="216216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latin typeface="Arial" pitchFamily="34" charset="0"/>
                <a:cs typeface="Arial" pitchFamily="34" charset="0"/>
              </a:defRPr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5A34BF-AF1C-42FC-B12B-C14318916201}" type="datetime1">
              <a:rPr lang="en-US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EB5B36-58DC-4FC1-9360-8635F27B6A8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1200" b="1" i="1" dirty="0" smtClean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24793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70550" y="6588125"/>
            <a:ext cx="646113" cy="21590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5579E4-C1F1-4758-A552-D3517F6CFD26}" type="datetime1">
              <a:rPr lang="en-US">
                <a:solidFill>
                  <a:prstClr val="black"/>
                </a:solidFill>
              </a:rPr>
              <a:pPr>
                <a:defRPr/>
              </a:pPr>
              <a:t>2/27/2020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27" name="Group 27"/>
          <p:cNvGrpSpPr>
            <a:grpSpLocks/>
          </p:cNvGrpSpPr>
          <p:nvPr userDrawn="1"/>
        </p:nvGrpSpPr>
        <p:grpSpPr bwMode="auto">
          <a:xfrm>
            <a:off x="419100" y="6543675"/>
            <a:ext cx="8305800" cy="60325"/>
            <a:chOff x="419100" y="6543214"/>
            <a:chExt cx="8305800" cy="61352"/>
          </a:xfrm>
        </p:grpSpPr>
        <p:cxnSp>
          <p:nvCxnSpPr>
            <p:cNvPr id="1040" name="Straight Connector 31"/>
            <p:cNvCxnSpPr>
              <a:cxnSpLocks noChangeShapeType="1"/>
            </p:cNvCxnSpPr>
            <p:nvPr userDrawn="1"/>
          </p:nvCxnSpPr>
          <p:spPr bwMode="auto">
            <a:xfrm>
              <a:off x="419100" y="6543214"/>
              <a:ext cx="8305800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1" name="Straight Connector 32"/>
            <p:cNvCxnSpPr>
              <a:cxnSpLocks noChangeShapeType="1"/>
            </p:cNvCxnSpPr>
            <p:nvPr userDrawn="1"/>
          </p:nvCxnSpPr>
          <p:spPr bwMode="auto">
            <a:xfrm>
              <a:off x="419100" y="6604566"/>
              <a:ext cx="8305800" cy="0"/>
            </a:xfrm>
            <a:prstGeom prst="line">
              <a:avLst/>
            </a:prstGeom>
            <a:noFill/>
            <a:ln w="50800" algn="ctr">
              <a:solidFill>
                <a:srgbClr val="920000"/>
              </a:solidFill>
              <a:round/>
              <a:headEnd/>
              <a:tailEnd/>
            </a:ln>
          </p:spPr>
        </p:cxnSp>
      </p:grpSp>
      <p:sp>
        <p:nvSpPr>
          <p:cNvPr id="1028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776288" y="76200"/>
            <a:ext cx="81391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Master (Arial, 36)</a:t>
            </a:r>
          </a:p>
        </p:txBody>
      </p:sp>
      <p:sp>
        <p:nvSpPr>
          <p:cNvPr id="102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228600" y="1068388"/>
            <a:ext cx="8686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– Main Bullets (Arial, 28)</a:t>
            </a:r>
          </a:p>
          <a:p>
            <a:pPr lvl="1"/>
            <a:r>
              <a:rPr lang="en-US" smtClean="0"/>
              <a:t>Second level – sub-bullets (Arial, 24)</a:t>
            </a:r>
          </a:p>
          <a:p>
            <a:pPr lvl="2"/>
            <a:r>
              <a:rPr lang="en-US" smtClean="0"/>
              <a:t>Third level – tertiary bullets (Arial, 22)</a:t>
            </a:r>
          </a:p>
          <a:p>
            <a:pPr lvl="0"/>
            <a:r>
              <a:rPr lang="en-US" smtClean="0"/>
              <a:t>May also insert other MS Office objects:</a:t>
            </a:r>
          </a:p>
          <a:p>
            <a:pPr lvl="1"/>
            <a:r>
              <a:rPr lang="en-US" smtClean="0"/>
              <a:t>Click on Icons to add objects:</a:t>
            </a:r>
          </a:p>
          <a:p>
            <a:pPr lvl="2"/>
            <a:r>
              <a:rPr lang="en-US" smtClean="0"/>
              <a:t>Tables, Charts, SmartArt Graphics </a:t>
            </a:r>
          </a:p>
          <a:p>
            <a:pPr lvl="2"/>
            <a:r>
              <a:rPr lang="en-US" smtClean="0"/>
              <a:t>Pictures, Clip Art, Media Clips</a:t>
            </a:r>
          </a:p>
        </p:txBody>
      </p:sp>
      <p:pic>
        <p:nvPicPr>
          <p:cNvPr id="1030" name="Picture 6" descr="ARSOAC Crest VER 4.0(Current Approved).jp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388" y="42863"/>
            <a:ext cx="6858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 userDrawn="1"/>
        </p:nvSpPr>
        <p:spPr>
          <a:xfrm>
            <a:off x="6400800" y="6421438"/>
            <a:ext cx="2514600" cy="304800"/>
          </a:xfrm>
          <a:prstGeom prst="roundRect">
            <a:avLst/>
          </a:prstGeom>
          <a:solidFill>
            <a:srgbClr val="900000"/>
          </a:solidFill>
          <a:ln>
            <a:solidFill>
              <a:schemeClr val="tx1"/>
            </a:solidFill>
          </a:ln>
          <a:effectLst>
            <a:outerShdw blurRad="38100" dist="38100" dir="540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 b="1" dirty="0">
              <a:solidFill>
                <a:prstClr val="white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8534400" y="6421438"/>
            <a:ext cx="381000" cy="304800"/>
          </a:xfrm>
          <a:prstGeom prst="roundRect">
            <a:avLst/>
          </a:prstGeom>
          <a:solidFill>
            <a:srgbClr val="9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534400" y="6421438"/>
            <a:ext cx="381000" cy="304800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8D167E-109B-487E-8111-64E5ABD3DC0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228600" y="6421438"/>
            <a:ext cx="2514600" cy="304800"/>
          </a:xfrm>
          <a:prstGeom prst="roundRect">
            <a:avLst/>
          </a:prstGeom>
          <a:solidFill>
            <a:srgbClr val="900000"/>
          </a:solidFill>
          <a:ln>
            <a:solidFill>
              <a:schemeClr val="tx1"/>
            </a:solidFill>
          </a:ln>
          <a:effectLst>
            <a:outerShdw blurRad="38100" dist="38100" dir="540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 b="1" dirty="0">
              <a:solidFill>
                <a:prstClr val="white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3546475" y="6421438"/>
            <a:ext cx="20574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8100" dist="38100" dir="540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endParaRPr lang="en-US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6" name="Group 21"/>
          <p:cNvGrpSpPr>
            <a:grpSpLocks/>
          </p:cNvGrpSpPr>
          <p:nvPr userDrawn="1"/>
        </p:nvGrpSpPr>
        <p:grpSpPr bwMode="auto">
          <a:xfrm>
            <a:off x="533400" y="914400"/>
            <a:ext cx="8394700" cy="61913"/>
            <a:chOff x="215660" y="1173641"/>
            <a:chExt cx="8712680" cy="61352"/>
          </a:xfrm>
        </p:grpSpPr>
        <p:cxnSp>
          <p:nvCxnSpPr>
            <p:cNvPr id="1038" name="Straight Connector 22"/>
            <p:cNvCxnSpPr>
              <a:cxnSpLocks noChangeShapeType="1"/>
            </p:cNvCxnSpPr>
            <p:nvPr userDrawn="1"/>
          </p:nvCxnSpPr>
          <p:spPr bwMode="auto">
            <a:xfrm>
              <a:off x="215660" y="1173641"/>
              <a:ext cx="8712680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9" name="Straight Connector 23"/>
            <p:cNvCxnSpPr>
              <a:cxnSpLocks noChangeShapeType="1"/>
            </p:cNvCxnSpPr>
            <p:nvPr userDrawn="1"/>
          </p:nvCxnSpPr>
          <p:spPr bwMode="auto">
            <a:xfrm>
              <a:off x="215660" y="1234993"/>
              <a:ext cx="8712680" cy="0"/>
            </a:xfrm>
            <a:prstGeom prst="line">
              <a:avLst/>
            </a:prstGeom>
            <a:noFill/>
            <a:ln w="50800" algn="ctr">
              <a:solidFill>
                <a:srgbClr val="920000"/>
              </a:solidFill>
              <a:round/>
              <a:headEnd/>
              <a:tailEnd/>
            </a:ln>
          </p:spPr>
        </p:cxnSp>
      </p:grpSp>
      <p:sp>
        <p:nvSpPr>
          <p:cNvPr id="26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228600" y="6426200"/>
            <a:ext cx="2514600" cy="295275"/>
          </a:xfrm>
          <a:prstGeom prst="rect">
            <a:avLst/>
          </a:prstGeom>
        </p:spPr>
        <p:txBody>
          <a:bodyPr anchor="ctr" anchorCtr="1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321614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05200" y="1370013"/>
            <a:ext cx="5410200" cy="25161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160</a:t>
            </a:r>
            <a:r>
              <a:rPr lang="en-US" baseline="30000" dirty="0" smtClean="0"/>
              <a:t>th</a:t>
            </a:r>
            <a:r>
              <a:rPr lang="en-US" dirty="0" smtClean="0"/>
              <a:t> SOAR(A) </a:t>
            </a:r>
            <a:br>
              <a:rPr lang="en-US" dirty="0" smtClean="0"/>
            </a:br>
            <a:r>
              <a:rPr lang="en-US" dirty="0" smtClean="0"/>
              <a:t>Troubleshooting Analysis Group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505200" y="3989388"/>
            <a:ext cx="5410200" cy="1574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JTEG Technology Forum</a:t>
            </a:r>
          </a:p>
          <a:p>
            <a:pPr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03 March, 2020</a:t>
            </a:r>
          </a:p>
        </p:txBody>
      </p:sp>
      <p:sp>
        <p:nvSpPr>
          <p:cNvPr id="20485" name="Footer Placeholder 7"/>
          <p:cNvSpPr txBox="1">
            <a:spLocks/>
          </p:cNvSpPr>
          <p:nvPr/>
        </p:nvSpPr>
        <p:spPr bwMode="auto">
          <a:xfrm>
            <a:off x="4941888" y="6477000"/>
            <a:ext cx="1611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charset="0"/>
              </a:rPr>
              <a:t>UNCLASSIFIED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0400" y="6511120"/>
            <a:ext cx="1524000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AMSO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2F003-4AD6-41A1-BEC0-D17A54D899BE}" type="slidenum">
              <a:rPr lang="en-US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VOLAMUS OPTIMUS</a:t>
            </a:r>
          </a:p>
        </p:txBody>
      </p:sp>
    </p:spTree>
    <p:extLst>
      <p:ext uri="{BB962C8B-B14F-4D97-AF65-F5344CB8AC3E}">
        <p14:creationId xmlns:p14="http://schemas.microsoft.com/office/powerpoint/2010/main" val="325704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AWTS/CTP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       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VOLAMUS OPTIMUS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7"/>
          <p:cNvSpPr txBox="1">
            <a:spLocks/>
          </p:cNvSpPr>
          <p:nvPr/>
        </p:nvSpPr>
        <p:spPr bwMode="auto">
          <a:xfrm>
            <a:off x="3733800" y="6434006"/>
            <a:ext cx="1611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charset="0"/>
              </a:rPr>
              <a:t>UNCLASSIFIED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0" y="6428601"/>
            <a:ext cx="1524000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AMSO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143000"/>
            <a:ext cx="8686800" cy="470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67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358793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MH-47G FADEC AWTS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1906"/>
            <a:ext cx="7886700" cy="3798067"/>
          </a:xfrm>
        </p:spPr>
        <p:txBody>
          <a:bodyPr>
            <a:normAutofit/>
          </a:bodyPr>
          <a:lstStyle/>
          <a:p>
            <a:r>
              <a:rPr lang="en-US" sz="1800" dirty="0"/>
              <a:t>136 Isolation failures were detected. Approximately 80% of all isolation faults were caused by moisture intrusion in the thermocouple wires. The materials used in the </a:t>
            </a:r>
            <a:r>
              <a:rPr lang="en-US" sz="1800" dirty="0" err="1"/>
              <a:t>Alumel</a:t>
            </a:r>
            <a:r>
              <a:rPr lang="en-US" sz="1800" dirty="0"/>
              <a:t>/</a:t>
            </a:r>
            <a:r>
              <a:rPr lang="en-US" sz="1800" dirty="0" err="1"/>
              <a:t>Chromel</a:t>
            </a:r>
            <a:r>
              <a:rPr lang="en-US" sz="1800" dirty="0"/>
              <a:t> insulation is made of a cloth. Over time, the cloth wicks moisture inside the outer jacket causing short circuits between the wires, and from the wires to shield.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72763" y="2356627"/>
            <a:ext cx="2082587" cy="400462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047215" y="4187269"/>
            <a:ext cx="3429000" cy="6575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47215" y="4569054"/>
            <a:ext cx="3817856" cy="2757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26270" y="4708909"/>
            <a:ext cx="17136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Cloth outer insulation</a:t>
            </a:r>
          </a:p>
        </p:txBody>
      </p:sp>
      <p:sp>
        <p:nvSpPr>
          <p:cNvPr id="8" name="Footer Placeholder 7"/>
          <p:cNvSpPr txBox="1">
            <a:spLocks/>
          </p:cNvSpPr>
          <p:nvPr/>
        </p:nvSpPr>
        <p:spPr bwMode="auto">
          <a:xfrm>
            <a:off x="3733800" y="6434006"/>
            <a:ext cx="1611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charset="0"/>
              </a:rPr>
              <a:t>UNCLASSIFIED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6428601"/>
            <a:ext cx="1524000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AMSO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28600" y="6426200"/>
            <a:ext cx="2514600" cy="2952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VOLAMUS OPTIMUS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AWTS/CTP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VOLAMUS OPTIMUS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068388"/>
            <a:ext cx="8686800" cy="5324475"/>
          </a:xfrm>
        </p:spPr>
        <p:txBody>
          <a:bodyPr/>
          <a:lstStyle/>
          <a:p>
            <a:r>
              <a:rPr lang="en-US" sz="2000" dirty="0"/>
              <a:t>The Technology Applications Program Office has assigned a Project Manager and established a Configuration Control Board (CCB).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286000"/>
            <a:ext cx="3276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Eclypse application software will be installed on logbooks. Test data will be migrated to a central repository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Data will be analyzed and presented on the Commanders Dash Board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CCB will convene and approve any software change is made or new test program is </a:t>
            </a:r>
            <a:r>
              <a:rPr lang="en-US" dirty="0" smtClean="0">
                <a:solidFill>
                  <a:prstClr val="black"/>
                </a:solidFill>
              </a:rPr>
              <a:t>developed.</a:t>
            </a:r>
            <a:endParaRPr lang="en-US" sz="1600" b="1" dirty="0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33600"/>
            <a:ext cx="4315968" cy="3860070"/>
          </a:xfrm>
          <a:prstGeom prst="rect">
            <a:avLst/>
          </a:prstGeom>
        </p:spPr>
      </p:pic>
      <p:sp>
        <p:nvSpPr>
          <p:cNvPr id="10" name="Footer Placeholder 7"/>
          <p:cNvSpPr txBox="1">
            <a:spLocks/>
          </p:cNvSpPr>
          <p:nvPr/>
        </p:nvSpPr>
        <p:spPr bwMode="auto">
          <a:xfrm>
            <a:off x="3733800" y="6434006"/>
            <a:ext cx="1611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charset="0"/>
              </a:rPr>
              <a:t>UNCLASSIFIED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0" y="6428601"/>
            <a:ext cx="1524000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AMSO</a:t>
            </a:r>
          </a:p>
        </p:txBody>
      </p:sp>
    </p:spTree>
    <p:extLst>
      <p:ext uri="{BB962C8B-B14F-4D97-AF65-F5344CB8AC3E}">
        <p14:creationId xmlns:p14="http://schemas.microsoft.com/office/powerpoint/2010/main" val="338934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AWTS/CTP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VOLAMUS OPTIMUS</a:t>
            </a:r>
            <a:endParaRPr lang="en-US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 bwMode="auto">
          <a:xfrm>
            <a:off x="3548063" y="6429375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008000"/>
                </a:solidFill>
                <a:cs typeface="Arial" charset="0"/>
              </a:rPr>
              <a:t>UNCLASSIFIED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6435725"/>
            <a:ext cx="2117725" cy="276225"/>
          </a:xfrm>
          <a:prstGeom prst="rect">
            <a:avLst/>
          </a:prstGeom>
        </p:spPr>
        <p:txBody>
          <a:bodyPr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 </a:t>
            </a:r>
            <a:r>
              <a:rPr lang="en-US" sz="1200" b="1" i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AMSO</a:t>
            </a:r>
            <a:endParaRPr lang="en-US" sz="1200" b="1" i="1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Back-Up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VOLAMUS OPTIMUS</a:t>
            </a:r>
            <a:endParaRPr lang="en-US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 bwMode="auto">
          <a:xfrm>
            <a:off x="3548063" y="6429375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008000"/>
                </a:solidFill>
                <a:cs typeface="Arial" charset="0"/>
              </a:rPr>
              <a:t>UNCLASSIFIED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6435725"/>
            <a:ext cx="2117725" cy="276225"/>
          </a:xfrm>
          <a:prstGeom prst="rect">
            <a:avLst/>
          </a:prstGeom>
        </p:spPr>
        <p:txBody>
          <a:bodyPr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 </a:t>
            </a:r>
            <a:r>
              <a:rPr lang="en-US" sz="1200" b="1" i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AMSO</a:t>
            </a:r>
            <a:endParaRPr lang="en-US" sz="1200" b="1" i="1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0"/>
            <a:ext cx="5257800" cy="3191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1524000"/>
            <a:ext cx="624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Isolation Failure: Aircraft experiencing intermittent Fault Codes.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19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Back-Up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VOLAMUS OPTIMUS</a:t>
            </a: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66863" y="2286000"/>
            <a:ext cx="1981200" cy="144780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Administrator\Downloads\Picture_20170917010954.jpg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85" y="1519440"/>
            <a:ext cx="7236229" cy="442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4600" y="106913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Isolation Failure: Wire abraded by </a:t>
            </a:r>
            <a:r>
              <a:rPr lang="en-US" dirty="0" err="1" smtClean="0"/>
              <a:t>backshell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 bwMode="auto">
          <a:xfrm>
            <a:off x="3548063" y="6429375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008000"/>
                </a:solidFill>
                <a:cs typeface="Arial" charset="0"/>
              </a:rPr>
              <a:t>UNCLASSIFIED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0" y="6435725"/>
            <a:ext cx="2117725" cy="276225"/>
          </a:xfrm>
          <a:prstGeom prst="rect">
            <a:avLst/>
          </a:prstGeom>
        </p:spPr>
        <p:txBody>
          <a:bodyPr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 </a:t>
            </a:r>
            <a:r>
              <a:rPr lang="en-US" sz="1200" b="1" i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AMSO</a:t>
            </a:r>
            <a:endParaRPr lang="en-US" sz="1200" b="1" i="1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3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Back-Up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VOLAMUS OPTIMUS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1"/>
            <a:ext cx="655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0" y="1402836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Continuity failure caused by under crimped pins</a:t>
            </a:r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 bwMode="auto">
          <a:xfrm>
            <a:off x="3548063" y="6429375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008000"/>
                </a:solidFill>
                <a:cs typeface="Arial" charset="0"/>
              </a:rPr>
              <a:t>UNCLASSIFIED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0" y="6435725"/>
            <a:ext cx="2117725" cy="276225"/>
          </a:xfrm>
          <a:prstGeom prst="rect">
            <a:avLst/>
          </a:prstGeom>
        </p:spPr>
        <p:txBody>
          <a:bodyPr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 </a:t>
            </a:r>
            <a:r>
              <a:rPr lang="en-US" sz="1200" b="1" i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AMSO</a:t>
            </a:r>
            <a:endParaRPr lang="en-US" sz="1200" b="1" i="1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3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VOLAMUS OPTIMUS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1"/>
            <a:ext cx="6400800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1219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Shorted RCCB caused failure in power path</a:t>
            </a:r>
            <a:endParaRPr 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 bwMode="auto">
          <a:xfrm>
            <a:off x="3548063" y="6429375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008000"/>
                </a:solidFill>
                <a:cs typeface="Arial" charset="0"/>
              </a:rPr>
              <a:t>UNCLASSIFIED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0" y="6435725"/>
            <a:ext cx="2117725" cy="276225"/>
          </a:xfrm>
          <a:prstGeom prst="rect">
            <a:avLst/>
          </a:prstGeom>
        </p:spPr>
        <p:txBody>
          <a:bodyPr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 </a:t>
            </a:r>
            <a:r>
              <a:rPr lang="en-US" sz="1200" b="1" i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AMSO</a:t>
            </a:r>
            <a:endParaRPr lang="en-US" sz="1200" b="1" i="1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52400"/>
            <a:ext cx="3339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0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VOLAMUS OPTIMUS</a:t>
            </a:r>
            <a:endParaRPr lang="en-US" dirty="0"/>
          </a:p>
        </p:txBody>
      </p:sp>
      <p:pic>
        <p:nvPicPr>
          <p:cNvPr id="5122" name="Picture 2" descr="C:\Users\Administrator\Desktop\RSM P5 Conn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09666"/>
            <a:ext cx="6553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7"/>
          <p:cNvSpPr txBox="1">
            <a:spLocks/>
          </p:cNvSpPr>
          <p:nvPr/>
        </p:nvSpPr>
        <p:spPr bwMode="auto">
          <a:xfrm>
            <a:off x="3548063" y="6429375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008000"/>
                </a:solidFill>
                <a:cs typeface="Arial" charset="0"/>
              </a:rPr>
              <a:t>UNCLASSIFIED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6435725"/>
            <a:ext cx="2117725" cy="276225"/>
          </a:xfrm>
          <a:prstGeom prst="rect">
            <a:avLst/>
          </a:prstGeom>
        </p:spPr>
        <p:txBody>
          <a:bodyPr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 </a:t>
            </a:r>
            <a:r>
              <a:rPr lang="en-US" sz="1200" b="1" i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AMSO</a:t>
            </a:r>
            <a:endParaRPr lang="en-US" sz="1200" b="1" i="1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471924"/>
            <a:ext cx="807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Single-Ended Test: continuity test identified a crushed connector on the Fuel Control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15" y="35169"/>
            <a:ext cx="374936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6288" y="457200"/>
            <a:ext cx="8139112" cy="6858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Certification Test Protocol (CTP)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807F8-55DF-44BE-A871-0EFDFE7599E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VOLAMUS OPTIMUS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0" y="6428601"/>
            <a:ext cx="1524000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AMSO</a:t>
            </a:r>
          </a:p>
        </p:txBody>
      </p:sp>
      <p:sp>
        <p:nvSpPr>
          <p:cNvPr id="11" name="Footer Placeholder 7"/>
          <p:cNvSpPr txBox="1">
            <a:spLocks/>
          </p:cNvSpPr>
          <p:nvPr/>
        </p:nvSpPr>
        <p:spPr bwMode="auto">
          <a:xfrm>
            <a:off x="3733800" y="6434006"/>
            <a:ext cx="1611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charset="0"/>
              </a:rPr>
              <a:t>UNCLASSIFIED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1220788"/>
            <a:ext cx="8686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b="1" dirty="0" smtClean="0"/>
              <a:t>Presently the Electrical Wiring Interface System (EWIS) considerations are not fully defined in the Total Cost of Ownership. </a:t>
            </a:r>
            <a:r>
              <a:rPr lang="en-US" sz="2400" b="1" dirty="0" smtClean="0"/>
              <a:t>EWIS tracking deficiencies:</a:t>
            </a:r>
          </a:p>
          <a:p>
            <a:r>
              <a:rPr lang="en-US" sz="2600" dirty="0" smtClean="0"/>
              <a:t>EWIS is not fully defined as a system (No Work Unit Code.)</a:t>
            </a:r>
            <a:endParaRPr lang="en-US" sz="2600" b="1" dirty="0" smtClean="0"/>
          </a:p>
          <a:p>
            <a:r>
              <a:rPr lang="en-US" sz="2600" dirty="0" smtClean="0"/>
              <a:t>EWIS failures are not tracked under the Reliability &amp; Maintainability (R&amp;M) program.</a:t>
            </a:r>
          </a:p>
          <a:p>
            <a:r>
              <a:rPr lang="en-US" sz="2600" dirty="0" smtClean="0"/>
              <a:t>EWIS failures cannot be directly tied to high No Fault Found (NFF)/ Cannot Duplicate (CND) rates.</a:t>
            </a:r>
          </a:p>
          <a:p>
            <a:r>
              <a:rPr lang="en-US" sz="2600" dirty="0" smtClean="0"/>
              <a:t>Test methods are not defined. Continuity is NOT a qualitative measurement.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696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VOLAMUS OPTIMUS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r>
              <a:rPr lang="en-US" dirty="0" smtClean="0"/>
              <a:t>						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sp>
        <p:nvSpPr>
          <p:cNvPr id="8" name="Footer Placeholder 7"/>
          <p:cNvSpPr txBox="1">
            <a:spLocks/>
          </p:cNvSpPr>
          <p:nvPr/>
        </p:nvSpPr>
        <p:spPr bwMode="auto">
          <a:xfrm>
            <a:off x="3733800" y="6434006"/>
            <a:ext cx="1611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charset="0"/>
              </a:rPr>
              <a:t>UNCLASSIFIED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6428601"/>
            <a:ext cx="1524000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AMSO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776288" y="371475"/>
            <a:ext cx="8139112" cy="771525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96056" y="685801"/>
            <a:ext cx="8686800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  <a:p>
            <a:pPr lvl="2"/>
            <a:r>
              <a:rPr lang="en-US" sz="1800" dirty="0" smtClean="0"/>
              <a:t>Joint OSD &amp; 160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SOAR effort for CTP development in 2014.</a:t>
            </a:r>
          </a:p>
          <a:p>
            <a:pPr lvl="2"/>
            <a:r>
              <a:rPr lang="en-US" sz="1800" dirty="0" smtClean="0"/>
              <a:t>The Automatic Wire Test Set (AWTS) was chosen because of it’s multi-stimulus capability.</a:t>
            </a:r>
          </a:p>
          <a:p>
            <a:pPr lvl="2"/>
            <a:r>
              <a:rPr lang="en-US" sz="1800" dirty="0" smtClean="0"/>
              <a:t>MH-6 &amp; MH-47 FADEC Systems were selected due to high mission aborts, high removal rates, and high No Fault Found rate.</a:t>
            </a:r>
          </a:p>
          <a:p>
            <a:pPr lvl="2"/>
            <a:r>
              <a:rPr lang="en-US" sz="1800" dirty="0" smtClean="0"/>
              <a:t>MH-6 FADEC test program </a:t>
            </a:r>
            <a:r>
              <a:rPr lang="en-US" sz="1800" dirty="0"/>
              <a:t>f</a:t>
            </a:r>
            <a:r>
              <a:rPr lang="en-US" sz="1800" dirty="0" smtClean="0"/>
              <a:t>ielded in June, 2016.</a:t>
            </a:r>
          </a:p>
          <a:p>
            <a:pPr lvl="2"/>
            <a:r>
              <a:rPr lang="en-US" sz="1800" dirty="0" smtClean="0"/>
              <a:t>MH-47 test program fielded at </a:t>
            </a:r>
            <a:r>
              <a:rPr lang="en-US" sz="1800" dirty="0"/>
              <a:t>160th Contractor Maintenance </a:t>
            </a:r>
            <a:r>
              <a:rPr lang="en-US" sz="1800" dirty="0" smtClean="0"/>
              <a:t>Facility in July, 2017</a:t>
            </a:r>
          </a:p>
          <a:p>
            <a:pPr lvl="2"/>
            <a:r>
              <a:rPr lang="en-US" sz="1800" dirty="0"/>
              <a:t>T</a:t>
            </a:r>
            <a:r>
              <a:rPr lang="en-US" sz="1800" dirty="0" smtClean="0"/>
              <a:t>wo Eclypse Field Service Representatives (FSR) were added to support development of additional systems in 2018.</a:t>
            </a:r>
          </a:p>
          <a:p>
            <a:pPr lvl="2"/>
            <a:r>
              <a:rPr lang="en-US" sz="1800" dirty="0" smtClean="0"/>
              <a:t>AWTS testing added to MH-6 Major Maintenance Event (MME) and Maintenance Manual in 2018.</a:t>
            </a:r>
          </a:p>
          <a:p>
            <a:pPr lvl="2"/>
            <a:r>
              <a:rPr lang="en-US" sz="1800" dirty="0" smtClean="0"/>
              <a:t>Work Unit Code (09X01) added in 2019.</a:t>
            </a:r>
          </a:p>
          <a:p>
            <a:pPr lvl="2"/>
            <a:r>
              <a:rPr lang="en-US" sz="1800" dirty="0" smtClean="0"/>
              <a:t>Procured an addition 10 Test Sets (TCU &amp; SM) in 2019.</a:t>
            </a:r>
          </a:p>
          <a:p>
            <a:pPr lvl="2"/>
            <a:r>
              <a:rPr lang="en-US" sz="1800" dirty="0" smtClean="0"/>
              <a:t>Procuring Test Adapter Cables to deliver with test sets by end of 2020.</a:t>
            </a:r>
          </a:p>
          <a:p>
            <a:pPr lvl="2"/>
            <a:r>
              <a:rPr lang="en-US" sz="1800" dirty="0" smtClean="0"/>
              <a:t>R&amp;M data repository, add AWTS to MH-47 MME, and expand WUC by 2021.</a:t>
            </a:r>
          </a:p>
        </p:txBody>
      </p:sp>
      <p:sp>
        <p:nvSpPr>
          <p:cNvPr id="13" name="Title 7"/>
          <p:cNvSpPr txBox="1">
            <a:spLocks/>
          </p:cNvSpPr>
          <p:nvPr/>
        </p:nvSpPr>
        <p:spPr bwMode="auto">
          <a:xfrm>
            <a:off x="776288" y="152400"/>
            <a:ext cx="8139112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CTP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2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VOLAMUS OPTIMUS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 txBox="1">
            <a:spLocks/>
          </p:cNvSpPr>
          <p:nvPr/>
        </p:nvSpPr>
        <p:spPr bwMode="auto">
          <a:xfrm>
            <a:off x="3733800" y="6434006"/>
            <a:ext cx="1611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charset="0"/>
              </a:rPr>
              <a:t>UNCLASSIFIED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6428601"/>
            <a:ext cx="1524000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AMSO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776288" y="371475"/>
            <a:ext cx="8139112" cy="771525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776288" y="457200"/>
            <a:ext cx="81391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AWTS/CTP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Implementation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+mn-cs"/>
              </a:rPr>
              <a:t>Aircraft single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+mn-cs"/>
              </a:rPr>
              <a:t>ended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+mn-cs"/>
              </a:rPr>
              <a:t>test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+mn-cs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+mn-cs"/>
              </a:rPr>
              <a:t>(single ended) </a:t>
            </a:r>
            <a:endParaRPr lang="en-US" sz="22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marL="85725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+mn-cs"/>
              </a:rPr>
              <a:t>AWTS is connected </a:t>
            </a:r>
            <a:r>
              <a:rPr lang="en-US" sz="1800" dirty="0">
                <a:solidFill>
                  <a:prstClr val="black"/>
                </a:solidFill>
                <a:latin typeface="Arial" charset="0"/>
                <a:cs typeface="+mn-cs"/>
              </a:rPr>
              <a:t>to 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+mn-cs"/>
              </a:rPr>
              <a:t>the Engine </a:t>
            </a:r>
            <a:r>
              <a:rPr lang="en-US" sz="1800" dirty="0">
                <a:solidFill>
                  <a:prstClr val="black"/>
                </a:solidFill>
                <a:latin typeface="Arial" charset="0"/>
                <a:cs typeface="+mn-cs"/>
              </a:rPr>
              <a:t>Control Unit (ECU) 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+mn-cs"/>
              </a:rPr>
              <a:t>connectors. Intent </a:t>
            </a:r>
            <a:r>
              <a:rPr lang="en-US" sz="1800" dirty="0">
                <a:solidFill>
                  <a:prstClr val="black"/>
                </a:solidFill>
                <a:latin typeface="Arial" charset="0"/>
                <a:cs typeface="+mn-cs"/>
              </a:rPr>
              <a:t>is to minimize the disturbance of the EWIS while evaluating engine sensors (speed, temperature, &amp; 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+mn-cs"/>
              </a:rPr>
              <a:t>passive device…), </a:t>
            </a:r>
            <a:r>
              <a:rPr lang="en-US" sz="1800" dirty="0">
                <a:solidFill>
                  <a:prstClr val="black"/>
                </a:solidFill>
                <a:latin typeface="Arial" charset="0"/>
                <a:cs typeface="+mn-cs"/>
              </a:rPr>
              <a:t>the FADEC Hydro-Mechanical 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+mn-cs"/>
              </a:rPr>
              <a:t>Assembly (HMA), </a:t>
            </a:r>
            <a:r>
              <a:rPr lang="en-US" sz="1800" dirty="0">
                <a:solidFill>
                  <a:prstClr val="black"/>
                </a:solidFill>
                <a:latin typeface="Arial" charset="0"/>
                <a:cs typeface="+mn-cs"/>
              </a:rPr>
              <a:t>as well as airframe mounted devices (circuit breakers, switches, relays, throttle position &amp; collective position potentiometers, etc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+mn-cs"/>
              </a:rPr>
              <a:t>.).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+mn-cs"/>
              </a:rPr>
              <a:t>Aircraft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+mn-cs"/>
              </a:rPr>
              <a:t>wiring test (double ended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+mn-cs"/>
              </a:rPr>
              <a:t>)</a:t>
            </a:r>
            <a:endParaRPr lang="en-US" sz="22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+mn-cs"/>
              </a:rPr>
              <a:t>Evaluates </a:t>
            </a:r>
            <a:r>
              <a:rPr lang="en-US" sz="1800" dirty="0">
                <a:solidFill>
                  <a:prstClr val="black"/>
                </a:solidFill>
                <a:latin typeface="Arial" charset="0"/>
                <a:cs typeface="+mn-cs"/>
              </a:rPr>
              <a:t>the EWIS as an LRU or WRA  as installed.  Establishes individual conductor and harness condition and ensures material uniformity through the use of multiple 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+mn-cs"/>
              </a:rPr>
              <a:t>stimuli (CTP) and pass/fail criteria.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+mn-cs"/>
              </a:rPr>
              <a:t>Pass/Fail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+mn-cs"/>
              </a:rPr>
              <a:t>threshold established by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+mn-cs"/>
              </a:rPr>
              <a:t>analysis</a:t>
            </a:r>
            <a:endParaRPr lang="en-US" sz="22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+mn-cs"/>
              </a:rPr>
              <a:t>Pass/Fail criteria in the single ended test was established by OEM specification for each component.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+mn-cs"/>
              </a:rPr>
              <a:t>Pass/Fail criteria in the double ended test was established by calculating the nominal resistance by wire length and then </a:t>
            </a:r>
            <a:r>
              <a:rPr lang="en-US" sz="1800" dirty="0">
                <a:solidFill>
                  <a:prstClr val="black"/>
                </a:solidFill>
                <a:latin typeface="Arial" charset="0"/>
                <a:cs typeface="+mn-cs"/>
              </a:rPr>
              <a:t>adjusted or tuned as a result of 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+mn-cs"/>
              </a:rPr>
              <a:t>sampling six aircraft. An additional resistance of 100 milliohms was added to the nominal value for in-service degradation.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+mn-cs"/>
              </a:rPr>
              <a:t>Any failure requires a corrective action and retest.</a:t>
            </a:r>
            <a:endParaRPr lang="en-US" sz="18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2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AWTS/CTP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VOLAMUS OPTIMUS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 txBox="1">
            <a:spLocks/>
          </p:cNvSpPr>
          <p:nvPr/>
        </p:nvSpPr>
        <p:spPr bwMode="auto">
          <a:xfrm>
            <a:off x="3733800" y="6434006"/>
            <a:ext cx="1611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charset="0"/>
              </a:rPr>
              <a:t>UNCLASSIFIED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6428601"/>
            <a:ext cx="1524000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AMSO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220788"/>
            <a:ext cx="8686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Eclypse was able to create a test routine that can mirror a stepper motor driver.</a:t>
            </a:r>
            <a:endParaRPr lang="en-US" sz="1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556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754" y="3813053"/>
            <a:ext cx="6172200" cy="222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142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en-US" sz="1400" dirty="0" smtClean="0"/>
          </a:p>
          <a:p>
            <a:pPr marL="1146175" lvl="1" indent="-746125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VOLAMUS OPTIMUS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7"/>
          <p:cNvSpPr txBox="1">
            <a:spLocks/>
          </p:cNvSpPr>
          <p:nvPr/>
        </p:nvSpPr>
        <p:spPr bwMode="auto">
          <a:xfrm>
            <a:off x="3733800" y="6434006"/>
            <a:ext cx="1611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charset="0"/>
              </a:rPr>
              <a:t>UNCLASSIFIED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6428601"/>
            <a:ext cx="1524000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AMSO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828800"/>
            <a:ext cx="3200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Improvements to the CTP: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Dwelling for 3 seconds for each test was causing the test set to overheat during summer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Dwell times for initial tests were reduced to ~ 100 milliseconds. If the test passes the software will go to next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If a test fails, the dwell times are increased to 3 second and the wire path is reconditioned up to a maximum of three times. If the wire path still fails after reconditioning the operator is notified of the failure and the software will go to next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If test passes during reconditioning, the software will go to the next test.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19200"/>
            <a:ext cx="5211590" cy="4968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Test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4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AWTS/CTP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VOLAMUS OPTIMUS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30222"/>
            <a:ext cx="8686800" cy="4200807"/>
          </a:xfrm>
        </p:spPr>
      </p:pic>
      <p:sp>
        <p:nvSpPr>
          <p:cNvPr id="7" name="Footer Placeholder 7"/>
          <p:cNvSpPr txBox="1">
            <a:spLocks/>
          </p:cNvSpPr>
          <p:nvPr/>
        </p:nvSpPr>
        <p:spPr bwMode="auto">
          <a:xfrm>
            <a:off x="3733800" y="6434006"/>
            <a:ext cx="1611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charset="0"/>
              </a:rPr>
              <a:t>UNCLASSIFIED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6428601"/>
            <a:ext cx="1524000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AMSO</a:t>
            </a:r>
          </a:p>
        </p:txBody>
      </p:sp>
    </p:spTree>
    <p:extLst>
      <p:ext uri="{BB962C8B-B14F-4D97-AF65-F5344CB8AC3E}">
        <p14:creationId xmlns:p14="http://schemas.microsoft.com/office/powerpoint/2010/main" val="372071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AWTS/CTP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VOLAMUS OPTIMUS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7"/>
          <p:cNvSpPr txBox="1">
            <a:spLocks/>
          </p:cNvSpPr>
          <p:nvPr/>
        </p:nvSpPr>
        <p:spPr bwMode="auto">
          <a:xfrm>
            <a:off x="3733800" y="6434006"/>
            <a:ext cx="1611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charset="0"/>
              </a:rPr>
              <a:t>UNCLASSIFIED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6428601"/>
            <a:ext cx="1524000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AMSO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Aircraft Wire Test has identified a total of 469 wire </a:t>
            </a:r>
            <a:r>
              <a:rPr lang="en-US" sz="2400" dirty="0" smtClean="0"/>
              <a:t>failures during tests conducted on 17 aircraft (MH-47). </a:t>
            </a:r>
            <a:r>
              <a:rPr lang="en-US" sz="2400" dirty="0"/>
              <a:t>These failures can </a:t>
            </a:r>
            <a:r>
              <a:rPr lang="en-US" sz="2400" dirty="0" smtClean="0"/>
              <a:t>be divided into two groups: continuity </a:t>
            </a:r>
            <a:r>
              <a:rPr lang="en-US" sz="2400" dirty="0"/>
              <a:t>and </a:t>
            </a:r>
            <a:r>
              <a:rPr lang="en-US" sz="2400" dirty="0" smtClean="0"/>
              <a:t>isolation </a:t>
            </a:r>
            <a:r>
              <a:rPr lang="en-US" sz="2400" dirty="0"/>
              <a:t>failures: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Continuity Tests – the measured resistance between the two ends of an electrical </a:t>
            </a:r>
            <a:r>
              <a:rPr lang="en-US" dirty="0" smtClean="0"/>
              <a:t>path where </a:t>
            </a:r>
            <a:r>
              <a:rPr lang="en-US" dirty="0"/>
              <a:t>low resistance results are expected (typically &lt;1 ohm)</a:t>
            </a:r>
            <a:r>
              <a:rPr lang="en-US" dirty="0" smtClean="0"/>
              <a:t>.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Isolation Test – the </a:t>
            </a:r>
            <a:r>
              <a:rPr lang="en-US" dirty="0" smtClean="0"/>
              <a:t>measured resistance between </a:t>
            </a:r>
            <a:r>
              <a:rPr lang="en-US" dirty="0"/>
              <a:t>one wire path to all other wires in a </a:t>
            </a:r>
            <a:r>
              <a:rPr lang="en-US" dirty="0" smtClean="0"/>
              <a:t>harness, the shield, and </a:t>
            </a:r>
            <a:r>
              <a:rPr lang="en-US" dirty="0"/>
              <a:t>chassis/airframe ground where no continuity should </a:t>
            </a:r>
            <a:r>
              <a:rPr lang="en-US" dirty="0" smtClean="0"/>
              <a:t>exist (typically &gt; 32 </a:t>
            </a:r>
            <a:r>
              <a:rPr lang="en-US" dirty="0" err="1" smtClean="0"/>
              <a:t>Mohms</a:t>
            </a:r>
            <a:r>
              <a:rPr lang="en-US" dirty="0" smtClean="0"/>
              <a:t>). </a:t>
            </a:r>
            <a:endParaRPr lang="en-US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5673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AWTS/CTP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807F8-55DF-44BE-A871-0EFDFE759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VOLAMUS OPTIMUS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7"/>
          <p:cNvSpPr txBox="1">
            <a:spLocks/>
          </p:cNvSpPr>
          <p:nvPr/>
        </p:nvSpPr>
        <p:spPr bwMode="auto">
          <a:xfrm>
            <a:off x="3733800" y="6434006"/>
            <a:ext cx="1611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charset="0"/>
              </a:rPr>
              <a:t>UNCLASSIFIED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6428601"/>
            <a:ext cx="1524000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USASOAC AMSO</a:t>
            </a: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8686800" cy="44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772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EE07064181544AD874F2C90148ECE" ma:contentTypeVersion="10" ma:contentTypeDescription="Create a new document." ma:contentTypeScope="" ma:versionID="30e199105cffe130af78e2a19ff61441">
  <xsd:schema xmlns:xsd="http://www.w3.org/2001/XMLSchema" xmlns:xs="http://www.w3.org/2001/XMLSchema" xmlns:p="http://schemas.microsoft.com/office/2006/metadata/properties" xmlns:ns3="6bd89f97-cb89-4ee1-b88c-b4b001dc2d96" targetNamespace="http://schemas.microsoft.com/office/2006/metadata/properties" ma:root="true" ma:fieldsID="392eecce1491b470e01c86f81c0e05f3" ns3:_="">
    <xsd:import namespace="6bd89f97-cb89-4ee1-b88c-b4b001dc2d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89f97-cb89-4ee1-b88c-b4b001dc2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25792B-CD56-4194-AC20-91FACFA61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d89f97-cb89-4ee1-b88c-b4b001dc2d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EB8358-46C0-4E89-B34D-89A8A668C8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BEAE75-B4F5-4BB8-BD5C-F66A702BF298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6bd89f97-cb89-4ee1-b88c-b4b001dc2d96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1022</Words>
  <Application>Microsoft Office PowerPoint</Application>
  <PresentationFormat>On-screen Show (4:3)</PresentationFormat>
  <Paragraphs>163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1_Office Theme</vt:lpstr>
      <vt:lpstr>160th SOAR(A)  Troubleshooting Analysis Group</vt:lpstr>
      <vt:lpstr>Certification Test Protocol (CTP) </vt:lpstr>
      <vt:lpstr> </vt:lpstr>
      <vt:lpstr> </vt:lpstr>
      <vt:lpstr>AWTS/CTP Implementation</vt:lpstr>
      <vt:lpstr>Certification Test Protocol</vt:lpstr>
      <vt:lpstr>AWTS/CTP Implementation</vt:lpstr>
      <vt:lpstr>AWTS/CTP Implementation</vt:lpstr>
      <vt:lpstr>AWTS/CTP Implementation</vt:lpstr>
      <vt:lpstr>AWTS/CTP Implementation</vt:lpstr>
      <vt:lpstr>MH-47G FADEC AWTS Tests</vt:lpstr>
      <vt:lpstr>AWTS/CTP Implementation</vt:lpstr>
      <vt:lpstr>AWTS/CTP Implementation</vt:lpstr>
      <vt:lpstr>Back-Up Slides</vt:lpstr>
      <vt:lpstr>Back-Up Slides</vt:lpstr>
      <vt:lpstr>Back-Up Slides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160th SOAR(A)  Troubleshooting Analysis Group</dc:title>
  <dc:creator>Phillip Mathis</dc:creator>
  <cp:lastModifiedBy>Langlais, Raymond R.</cp:lastModifiedBy>
  <cp:revision>63</cp:revision>
  <dcterms:created xsi:type="dcterms:W3CDTF">2017-07-17T17:02:53Z</dcterms:created>
  <dcterms:modified xsi:type="dcterms:W3CDTF">2020-02-27T15:29:21Z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0x0101001EFEE07064181544AD874F2C90148ECE</vt:lpwstr>
  </property>
</Properties>
</file>