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4"/>
  </p:sldMasterIdLst>
  <p:notesMasterIdLst>
    <p:notesMasterId r:id="rId14"/>
  </p:notesMasterIdLst>
  <p:sldIdLst>
    <p:sldId id="348" r:id="rId5"/>
    <p:sldId id="365" r:id="rId6"/>
    <p:sldId id="396" r:id="rId7"/>
    <p:sldId id="395" r:id="rId8"/>
    <p:sldId id="391" r:id="rId9"/>
    <p:sldId id="366" r:id="rId10"/>
    <p:sldId id="397" r:id="rId11"/>
    <p:sldId id="356" r:id="rId12"/>
    <p:sldId id="39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3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99"/>
    <p:restoredTop sz="96208"/>
  </p:normalViewPr>
  <p:slideViewPr>
    <p:cSldViewPr snapToGrid="0" snapToObjects="1">
      <p:cViewPr>
        <p:scale>
          <a:sx n="80" d="100"/>
          <a:sy n="80" d="100"/>
        </p:scale>
        <p:origin x="83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8E0824-A8FC-4940-A78C-C5AD74D7F2AF}" type="datetimeFigureOut">
              <a:rPr lang="en-US" smtClean="0"/>
              <a:t>5/21/2020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9113A-EC52-E147-8A7A-494B39C5A267}" type="slidenum">
              <a:rPr lang="en-US" smtClean="0"/>
              <a:t>‹#›</a:t>
            </a:fld>
            <a:endParaRPr lang="en-US" dirty="0"/>
          </a:p>
        </p:txBody>
      </p:sp>
    </p:spTree>
    <p:extLst>
      <p:ext uri="{BB962C8B-B14F-4D97-AF65-F5344CB8AC3E}">
        <p14:creationId xmlns:p14="http://schemas.microsoft.com/office/powerpoint/2010/main" val="3826671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9AB1E0-9394-4D80-B029-92630263A2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8312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CBM+ represents a key component to the Marine Corps’ strategy to build global logistics awareness; reduce maintenance workloads, costs, and downtime; and improve supply chain visibility and management and overall military readiness.  General Berger, in his Commandant’s Planning Guidance, argued for making “strategic investments in data science, machine learning, and artificial intelligence,” with predictive maintenance highlighted as one of the priority investment areas.</a:t>
            </a:r>
          </a:p>
          <a:p>
            <a:r>
              <a:rPr lang="en-US" sz="1200" dirty="0"/>
              <a:t> </a:t>
            </a:r>
          </a:p>
          <a:p>
            <a:r>
              <a:rPr lang="en-US" sz="1200" dirty="0"/>
              <a:t>The Marine Corps’ CBM+ vision seeks to enable leaders at all levels to make maintenance, operations, and life cycle decisions based on evidence of need, from the tactical maintainer to operational fleet manager to strategic total life cycle manager. </a:t>
            </a:r>
          </a:p>
        </p:txBody>
      </p:sp>
      <p:sp>
        <p:nvSpPr>
          <p:cNvPr id="4" name="Slide Number Placeholder 3"/>
          <p:cNvSpPr>
            <a:spLocks noGrp="1"/>
          </p:cNvSpPr>
          <p:nvPr>
            <p:ph type="sldNum" sz="quarter" idx="10"/>
          </p:nvPr>
        </p:nvSpPr>
        <p:spPr/>
        <p:txBody>
          <a:bodyPr/>
          <a:lstStyle/>
          <a:p>
            <a:fld id="{989AB1E0-9394-4D80-B029-92630263A275}" type="slidenum">
              <a:rPr lang="en-US" smtClean="0"/>
              <a:t>2</a:t>
            </a:fld>
            <a:endParaRPr lang="en-US" dirty="0"/>
          </a:p>
        </p:txBody>
      </p:sp>
    </p:spTree>
    <p:extLst>
      <p:ext uri="{BB962C8B-B14F-4D97-AF65-F5344CB8AC3E}">
        <p14:creationId xmlns:p14="http://schemas.microsoft.com/office/powerpoint/2010/main" val="3632218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execute on our CBM+ implementation strategy, we are standing</a:t>
            </a:r>
            <a:r>
              <a:rPr lang="en-US" baseline="0" dirty="0"/>
              <a:t> up the CBM+ elements needed for a MVP (FY20) while still building the foundations for longer-term investments in POM-22 and beyond  </a:t>
            </a:r>
          </a:p>
          <a:p>
            <a:endParaRPr lang="en-US" baseline="0" dirty="0"/>
          </a:p>
          <a:p>
            <a:r>
              <a:rPr lang="en-US" baseline="0" dirty="0"/>
              <a:t>Key takeaways:</a:t>
            </a:r>
          </a:p>
          <a:p>
            <a:pPr marL="181208" indent="-181208">
              <a:buFont typeface="Arial" panose="020B0604020202020204" pitchFamily="34" charset="0"/>
              <a:buChar char="•"/>
            </a:pPr>
            <a:r>
              <a:rPr lang="en-US" baseline="0" dirty="0"/>
              <a:t>There are both technological and business barriers to operationalizing CBM+</a:t>
            </a:r>
          </a:p>
          <a:p>
            <a:pPr marL="181208" indent="-181208">
              <a:buFont typeface="Arial" panose="020B0604020202020204" pitchFamily="34" charset="0"/>
              <a:buChar char="•"/>
            </a:pPr>
            <a:r>
              <a:rPr lang="en-US" baseline="0" dirty="0"/>
              <a:t>We are in the process of ensuring that we have the right technologies for an end-to-end MVP for CBM+…emphasis on tech compatibility and scalability</a:t>
            </a:r>
          </a:p>
          <a:p>
            <a:pPr marL="181208" indent="-181208">
              <a:buFont typeface="Arial" panose="020B0604020202020204" pitchFamily="34" charset="0"/>
              <a:buChar char="•"/>
            </a:pPr>
            <a:r>
              <a:rPr lang="en-US" baseline="0" dirty="0"/>
              <a:t>We are still in the early stages of the accompanying business processes for CBM+…technical manuals need to change, funding plan must be identified, we lack dedicated SMEs and analytical capacity, etc </a:t>
            </a:r>
          </a:p>
          <a:p>
            <a:pPr marL="181208" indent="-181208">
              <a:buFont typeface="Arial" panose="020B0604020202020204" pitchFamily="34" charset="0"/>
              <a:buChar char="•"/>
            </a:pPr>
            <a:r>
              <a:rPr lang="en-US" baseline="0" dirty="0"/>
              <a:t>There are significant gaps still in how we achieve a scaled CBM+ solution for the long-term…this needs to be a team, enterprise-wide effort in order to ensure continued progress</a:t>
            </a:r>
          </a:p>
          <a:p>
            <a:pPr marL="181208" indent="-1812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989AB1E0-9394-4D80-B029-92630263A275}" type="slidenum">
              <a:rPr lang="en-US" smtClean="0"/>
              <a:t>4</a:t>
            </a:fld>
            <a:endParaRPr lang="en-US" dirty="0"/>
          </a:p>
        </p:txBody>
      </p:sp>
    </p:spTree>
    <p:extLst>
      <p:ext uri="{BB962C8B-B14F-4D97-AF65-F5344CB8AC3E}">
        <p14:creationId xmlns:p14="http://schemas.microsoft.com/office/powerpoint/2010/main" val="841446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The specific architectures for the MVP</a:t>
            </a:r>
          </a:p>
          <a:p>
            <a:r>
              <a:rPr lang="en-US" dirty="0"/>
              <a:t> - I know you are familiar with envisioning CBM+ as a cycle of Collect, Trans, Analyze, and Act </a:t>
            </a:r>
          </a:p>
          <a:p>
            <a:r>
              <a:rPr lang="en-US" dirty="0"/>
              <a:t>- This slide shows are current data environment and its variety and how we want to transition into a future data pipeline</a:t>
            </a:r>
          </a:p>
          <a:p>
            <a:pPr marL="244602" marR="0" lvl="0" indent="-171450" algn="l" defTabSz="457200" rtl="0" eaLnBrk="1" fontAlgn="auto" latinLnBrk="0" hangingPunct="1">
              <a:lnSpc>
                <a:spcPct val="100000"/>
              </a:lnSpc>
              <a:spcBef>
                <a:spcPts val="0"/>
              </a:spcBef>
              <a:spcAft>
                <a:spcPts val="300"/>
              </a:spcAft>
              <a:buClrTx/>
              <a:buSzTx/>
              <a:buFont typeface="Wingdings" pitchFamily="2" charset="2"/>
              <a:buChar char="§"/>
              <a:tabLst/>
              <a:defRPr/>
            </a:pPr>
            <a:r>
              <a:rPr lang="en-US" dirty="0"/>
              <a:t>Current State: </a:t>
            </a:r>
          </a:p>
          <a:p>
            <a:pPr marL="701802" marR="0" lvl="1" indent="-171450" algn="l" defTabSz="457200" rtl="0" eaLnBrk="1" fontAlgn="auto" latinLnBrk="0" hangingPunct="1">
              <a:lnSpc>
                <a:spcPct val="100000"/>
              </a:lnSpc>
              <a:spcBef>
                <a:spcPts val="0"/>
              </a:spcBef>
              <a:spcAft>
                <a:spcPts val="300"/>
              </a:spcAft>
              <a:buClrTx/>
              <a:buSzTx/>
              <a:buFont typeface="Wingdings" pitchFamily="2" charset="2"/>
              <a:buChar char="§"/>
              <a:tabLst/>
              <a:defRPr/>
            </a:pPr>
            <a:r>
              <a:rPr kumimoji="0" lang="en-US" sz="1200" b="0" i="1" u="none" strike="noStrike" kern="1200" cap="none" spc="0" normalizeH="0" baseline="0" noProof="0" dirty="0">
                <a:ln>
                  <a:noFill/>
                </a:ln>
                <a:solidFill>
                  <a:srgbClr val="2C2828"/>
                </a:solidFill>
                <a:effectLst/>
                <a:uLnTx/>
                <a:uFillTx/>
                <a:latin typeface="Arial"/>
                <a:ea typeface="+mn-ea"/>
                <a:cs typeface="+mn-cs"/>
              </a:rPr>
              <a:t>MVP is particularly focused on enabling electronic data containing parametric data</a:t>
            </a:r>
          </a:p>
          <a:p>
            <a:pPr marL="701802" marR="0" lvl="1" indent="-171450" algn="l" defTabSz="457200" rtl="0" eaLnBrk="1" fontAlgn="auto" latinLnBrk="0" hangingPunct="1">
              <a:lnSpc>
                <a:spcPct val="100000"/>
              </a:lnSpc>
              <a:spcBef>
                <a:spcPts val="0"/>
              </a:spcBef>
              <a:spcAft>
                <a:spcPts val="300"/>
              </a:spcAft>
              <a:buClrTx/>
              <a:buSzTx/>
              <a:buFont typeface="Wingdings" pitchFamily="2" charset="2"/>
              <a:buChar char="§"/>
              <a:tabLst/>
              <a:defRPr/>
            </a:pPr>
            <a:r>
              <a:rPr kumimoji="0" lang="en-US" sz="1200" b="0" i="1" u="none" strike="noStrike" kern="1200" cap="none" spc="0" normalizeH="0" baseline="0" noProof="0" dirty="0">
                <a:ln>
                  <a:noFill/>
                </a:ln>
                <a:solidFill>
                  <a:srgbClr val="2C2828"/>
                </a:solidFill>
                <a:effectLst/>
                <a:uLnTx/>
                <a:uFillTx/>
                <a:latin typeface="Arial"/>
                <a:ea typeface="+mn-ea"/>
                <a:cs typeface="+mn-cs"/>
              </a:rPr>
              <a:t>Growing condition monitoring elements from 2 to 4 for MVP</a:t>
            </a:r>
          </a:p>
          <a:p>
            <a:pPr marL="701802" marR="0" lvl="1" indent="-171450" algn="l" defTabSz="457200" rtl="0" eaLnBrk="1" fontAlgn="auto" latinLnBrk="0" hangingPunct="1">
              <a:lnSpc>
                <a:spcPct val="100000"/>
              </a:lnSpc>
              <a:spcBef>
                <a:spcPts val="0"/>
              </a:spcBef>
              <a:spcAft>
                <a:spcPts val="300"/>
              </a:spcAft>
              <a:buClrTx/>
              <a:buSzTx/>
              <a:buFont typeface="Wingdings" pitchFamily="2" charset="2"/>
              <a:buChar char="§"/>
              <a:tabLst/>
              <a:defRPr/>
            </a:pPr>
            <a:r>
              <a:rPr kumimoji="0" lang="en-US" sz="1200" b="0" i="1" u="none" strike="noStrike" kern="1200" cap="none" spc="0" normalizeH="0" baseline="0" noProof="0" dirty="0">
                <a:ln>
                  <a:noFill/>
                </a:ln>
                <a:solidFill>
                  <a:srgbClr val="2C2828"/>
                </a:solidFill>
                <a:effectLst/>
                <a:uLnTx/>
                <a:uFillTx/>
                <a:latin typeface="Arial"/>
                <a:ea typeface="+mn-ea"/>
                <a:cs typeface="+mn-cs"/>
              </a:rPr>
              <a:t>Incorporates both wireless and manual plug-in methods of data offboarding</a:t>
            </a:r>
          </a:p>
          <a:p>
            <a:pPr marL="701802" marR="0" lvl="1" indent="-171450" algn="l" defTabSz="457200" rtl="0" eaLnBrk="1" fontAlgn="auto" latinLnBrk="0" hangingPunct="1">
              <a:lnSpc>
                <a:spcPct val="100000"/>
              </a:lnSpc>
              <a:spcBef>
                <a:spcPts val="0"/>
              </a:spcBef>
              <a:spcAft>
                <a:spcPts val="300"/>
              </a:spcAft>
              <a:buClrTx/>
              <a:buSzTx/>
              <a:buFont typeface="Wingdings" pitchFamily="2" charset="2"/>
              <a:buChar char="§"/>
              <a:tabLst/>
              <a:defRPr/>
            </a:pPr>
            <a:r>
              <a:rPr kumimoji="0" lang="en-US" sz="1200" b="0" i="1" u="none" strike="noStrike" kern="1200" cap="none" spc="0" normalizeH="0" baseline="0" noProof="0" dirty="0">
                <a:ln>
                  <a:noFill/>
                </a:ln>
                <a:solidFill>
                  <a:srgbClr val="2C2828"/>
                </a:solidFill>
                <a:effectLst/>
                <a:uLnTx/>
                <a:uFillTx/>
                <a:latin typeface="Arial"/>
                <a:ea typeface="+mn-ea"/>
                <a:cs typeface="+mn-cs"/>
              </a:rPr>
              <a:t>Inclusive of existing GCSS-MC data</a:t>
            </a:r>
          </a:p>
          <a:p>
            <a:pPr marL="701802" marR="0" lvl="1" indent="-171450" algn="l" defTabSz="457200" rtl="0" eaLnBrk="1" fontAlgn="auto" latinLnBrk="0" hangingPunct="1">
              <a:lnSpc>
                <a:spcPct val="100000"/>
              </a:lnSpc>
              <a:spcBef>
                <a:spcPts val="0"/>
              </a:spcBef>
              <a:spcAft>
                <a:spcPts val="300"/>
              </a:spcAft>
              <a:buClrTx/>
              <a:buSzTx/>
              <a:buFont typeface="Wingdings" pitchFamily="2" charset="2"/>
              <a:buChar char="§"/>
              <a:tabLst/>
              <a:defRPr/>
            </a:pPr>
            <a:r>
              <a:rPr kumimoji="0" lang="en-US" sz="1000" b="0" i="1" u="none" strike="noStrike" kern="1200" cap="none" spc="0" normalizeH="0" baseline="0" noProof="0" dirty="0">
                <a:ln>
                  <a:noFill/>
                </a:ln>
                <a:solidFill>
                  <a:srgbClr val="2C2828"/>
                </a:solidFill>
                <a:effectLst/>
                <a:uLnTx/>
                <a:uFillTx/>
                <a:latin typeface="Arial"/>
                <a:ea typeface="+mn-ea"/>
                <a:cs typeface="+mn-cs"/>
              </a:rPr>
              <a:t>Centralize all data from the condition monitoring elements</a:t>
            </a:r>
          </a:p>
          <a:p>
            <a:pPr marL="701802" marR="0" lvl="1" indent="-171450" algn="l" defTabSz="457200" rtl="0" eaLnBrk="1" fontAlgn="auto" latinLnBrk="0" hangingPunct="1">
              <a:lnSpc>
                <a:spcPct val="100000"/>
              </a:lnSpc>
              <a:spcBef>
                <a:spcPts val="0"/>
              </a:spcBef>
              <a:spcAft>
                <a:spcPts val="300"/>
              </a:spcAft>
              <a:buClrTx/>
              <a:buSzTx/>
              <a:buFont typeface="Wingdings" pitchFamily="2" charset="2"/>
              <a:buChar char="§"/>
              <a:tabLst/>
              <a:defRPr/>
            </a:pPr>
            <a:r>
              <a:rPr kumimoji="0" lang="en-US" sz="1000" b="0" i="1" u="none" strike="noStrike" kern="1200" cap="none" spc="0" normalizeH="0" baseline="0" noProof="0" dirty="0">
                <a:ln>
                  <a:noFill/>
                </a:ln>
                <a:solidFill>
                  <a:srgbClr val="2C2828"/>
                </a:solidFill>
                <a:effectLst/>
                <a:uLnTx/>
                <a:uFillTx/>
                <a:latin typeface="Arial"/>
                <a:ea typeface="+mn-ea"/>
                <a:cs typeface="+mn-cs"/>
              </a:rPr>
              <a:t>Authoritative dataset acting as “single source of truth</a:t>
            </a:r>
          </a:p>
          <a:p>
            <a:pPr marL="701802" marR="0" lvl="1" indent="-171450" algn="l" defTabSz="457200" rtl="0" eaLnBrk="1" fontAlgn="auto" latinLnBrk="0" hangingPunct="1">
              <a:lnSpc>
                <a:spcPct val="100000"/>
              </a:lnSpc>
              <a:spcBef>
                <a:spcPts val="0"/>
              </a:spcBef>
              <a:spcAft>
                <a:spcPts val="300"/>
              </a:spcAft>
              <a:buClrTx/>
              <a:buSzTx/>
              <a:buFont typeface="Wingdings" pitchFamily="2" charset="2"/>
              <a:buChar char="§"/>
              <a:tabLst/>
              <a:defRPr/>
            </a:pPr>
            <a:r>
              <a:rPr kumimoji="0" lang="en-US" sz="1000" b="0" i="1" u="none" strike="noStrike" kern="1200" cap="none" spc="0" normalizeH="0" baseline="0" noProof="0" dirty="0">
                <a:ln>
                  <a:noFill/>
                </a:ln>
                <a:solidFill>
                  <a:srgbClr val="2C2828"/>
                </a:solidFill>
                <a:effectLst/>
                <a:uLnTx/>
                <a:uFillTx/>
                <a:latin typeface="Arial"/>
                <a:ea typeface="+mn-ea"/>
                <a:cs typeface="+mn-cs"/>
              </a:rPr>
              <a:t>Commercial providers will provide analysis for MVP</a:t>
            </a:r>
          </a:p>
          <a:p>
            <a:pPr marL="701802" marR="0" lvl="1" indent="-171450" algn="l" defTabSz="457200" rtl="0" eaLnBrk="1" fontAlgn="auto" latinLnBrk="0" hangingPunct="1">
              <a:lnSpc>
                <a:spcPct val="100000"/>
              </a:lnSpc>
              <a:spcBef>
                <a:spcPts val="0"/>
              </a:spcBef>
              <a:spcAft>
                <a:spcPts val="300"/>
              </a:spcAft>
              <a:buClrTx/>
              <a:buSzTx/>
              <a:buFont typeface="Wingdings" pitchFamily="2" charset="2"/>
              <a:buChar char="§"/>
              <a:tabLst/>
              <a:defRPr/>
            </a:pPr>
            <a:r>
              <a:rPr kumimoji="0" lang="en-US" sz="1000" b="0" i="1" u="none" strike="noStrike" kern="1200" cap="none" spc="0" normalizeH="0" baseline="0" noProof="0" dirty="0">
                <a:ln>
                  <a:noFill/>
                </a:ln>
                <a:solidFill>
                  <a:srgbClr val="2C2828"/>
                </a:solidFill>
                <a:effectLst/>
                <a:uLnTx/>
                <a:uFillTx/>
                <a:latin typeface="Arial"/>
                <a:ea typeface="+mn-ea"/>
                <a:cs typeface="+mn-cs"/>
              </a:rPr>
              <a:t>USMC will act to retain data ownership </a:t>
            </a:r>
          </a:p>
          <a:p>
            <a:pPr marL="701802" marR="0" lvl="1" indent="-171450" algn="l" defTabSz="457200" rtl="0" eaLnBrk="1" fontAlgn="auto" latinLnBrk="0" hangingPunct="1">
              <a:lnSpc>
                <a:spcPct val="100000"/>
              </a:lnSpc>
              <a:spcBef>
                <a:spcPts val="0"/>
              </a:spcBef>
              <a:spcAft>
                <a:spcPts val="300"/>
              </a:spcAft>
              <a:buClrTx/>
              <a:buSzTx/>
              <a:buFont typeface="Wingdings" pitchFamily="2" charset="2"/>
              <a:buChar char="§"/>
              <a:tabLst/>
              <a:defRPr/>
            </a:pPr>
            <a:r>
              <a:rPr kumimoji="0" lang="en-US" sz="1000" b="0" i="1" u="none" strike="noStrike" kern="1200" cap="none" spc="0" normalizeH="0" baseline="0" noProof="0" dirty="0">
                <a:ln>
                  <a:noFill/>
                </a:ln>
                <a:solidFill>
                  <a:srgbClr val="2C2828"/>
                </a:solidFill>
                <a:effectLst/>
                <a:uLnTx/>
                <a:uFillTx/>
                <a:latin typeface="Arial"/>
                <a:ea typeface="+mn-ea"/>
                <a:cs typeface="+mn-cs"/>
              </a:rPr>
              <a:t>Laying groundwork for AI/ML analytic capabilities</a:t>
            </a:r>
          </a:p>
          <a:p>
            <a:pPr marL="701802" marR="0" lvl="1" indent="-171450" algn="l" defTabSz="457200" rtl="0" eaLnBrk="1" fontAlgn="auto" latinLnBrk="0" hangingPunct="1">
              <a:lnSpc>
                <a:spcPct val="100000"/>
              </a:lnSpc>
              <a:spcBef>
                <a:spcPts val="0"/>
              </a:spcBef>
              <a:spcAft>
                <a:spcPts val="300"/>
              </a:spcAft>
              <a:buClrTx/>
              <a:buSzTx/>
              <a:buFont typeface="Wingdings" pitchFamily="2" charset="2"/>
              <a:buChar char="§"/>
              <a:tabLst/>
              <a:defRPr/>
            </a:pPr>
            <a:r>
              <a:rPr kumimoji="0" lang="en-US" sz="1000" b="0" i="1" u="none" strike="noStrike" kern="1200" cap="none" spc="0" normalizeH="0" baseline="0" noProof="0" dirty="0">
                <a:ln>
                  <a:noFill/>
                </a:ln>
                <a:solidFill>
                  <a:srgbClr val="2C2828"/>
                </a:solidFill>
                <a:effectLst/>
                <a:uLnTx/>
                <a:uFillTx/>
                <a:latin typeface="Arial"/>
                <a:ea typeface="+mn-ea"/>
                <a:cs typeface="+mn-cs"/>
              </a:rPr>
              <a:t>Develop in-house capability or require competitive bids</a:t>
            </a:r>
            <a:endParaRPr kumimoji="0" lang="en-US" sz="1200" b="0" i="1" u="none" strike="noStrike" kern="1200" cap="none" spc="0" normalizeH="0" baseline="0" noProof="0" dirty="0">
              <a:ln>
                <a:noFill/>
              </a:ln>
              <a:solidFill>
                <a:srgbClr val="2C2828"/>
              </a:solidFill>
              <a:effectLst/>
              <a:uLnTx/>
              <a:uFillTx/>
              <a:latin typeface="Arial"/>
              <a:ea typeface="+mn-ea"/>
              <a:cs typeface="+mn-cs"/>
            </a:endParaRPr>
          </a:p>
          <a:p>
            <a:endParaRPr lang="en-US" dirty="0"/>
          </a:p>
          <a:p>
            <a:r>
              <a:rPr lang="en-US" dirty="0"/>
              <a:t>- Collect for the MVP is focused on expanding our current condition monitoring capabilities which we pull from GCSS and expanding to parametric and diagnostic data from current sensors, and operating conditions from open source systems </a:t>
            </a:r>
          </a:p>
          <a:p>
            <a:r>
              <a:rPr lang="en-US" dirty="0"/>
              <a:t>-To monitor these new capabilities we will leverage the Trident EACBN and EMSS to transmit this data wired/wireless </a:t>
            </a:r>
          </a:p>
          <a:p>
            <a:r>
              <a:rPr lang="en-US" dirty="0"/>
              <a:t>- Ultimately, all the data will reside in an Enterprise Server which we will have access too </a:t>
            </a:r>
          </a:p>
          <a:p>
            <a:r>
              <a:rPr lang="en-US" dirty="0"/>
              <a:t>- Here we can provide Data analysis support and tools that allow us to begin the foundations of a CBM+ program</a:t>
            </a:r>
          </a:p>
          <a:p>
            <a:r>
              <a:rPr lang="en-US" dirty="0"/>
              <a:t>- All this infrastructure is necessary to act on the five outputs that are the results of a full CBM+ program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B09FA4-80EE-4A4E-93CF-63E7D1D3B18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2165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is how we are going to operationalize the MVP from Collect to Transmit to Analyze, and ACT using our implementation methodology from the platform to the enterprise level.</a:t>
            </a:r>
          </a:p>
          <a:p>
            <a:r>
              <a:rPr lang="en-US" dirty="0"/>
              <a:t>As you can see we are going to gather data from the platform and and aggregate it at the local unit level to push to the Enterprise to feed decision support tools that can be fielded or viewed at the unit level</a:t>
            </a:r>
          </a:p>
          <a:p>
            <a:r>
              <a:rPr lang="en-US" dirty="0"/>
              <a:t>- Equipment equipped with a Digital Source collector can transmit data (1) of two ways</a:t>
            </a:r>
          </a:p>
          <a:p>
            <a:r>
              <a:rPr lang="en-US" dirty="0"/>
              <a:t>- via Wireless data transfer using an Enhanced Autonomous Conditions based network or</a:t>
            </a:r>
          </a:p>
          <a:p>
            <a:r>
              <a:rPr lang="en-US" dirty="0"/>
              <a:t>- a DP adapter connected to a fielded network-compatible EMSS diagnostic computer</a:t>
            </a:r>
          </a:p>
          <a:p>
            <a:endParaRPr lang="en-US" dirty="0"/>
          </a:p>
          <a:p>
            <a:r>
              <a:rPr lang="en-US" dirty="0"/>
              <a:t>- We have partnered with the Army to receive their Legacy Digital Source Collectors and are also partnered with Trident, who makes the EACBN that uses geo-fencing to automatically offload collected diagnostic data off platform.</a:t>
            </a:r>
          </a:p>
          <a:p>
            <a:endParaRPr lang="en-US" dirty="0"/>
          </a:p>
          <a:p>
            <a:r>
              <a:rPr lang="en-US" dirty="0"/>
              <a:t>- Data collected from multiple platforms at the unit level can be stored until transmitted to the enterprise for processing and analysis </a:t>
            </a:r>
          </a:p>
          <a:p>
            <a:r>
              <a:rPr lang="en-US" dirty="0"/>
              <a:t> - The MVP is working closely with the Joint AI Center to serve as a Tier-1 server solution for the collected data. </a:t>
            </a:r>
          </a:p>
          <a:p>
            <a:r>
              <a:rPr lang="en-US" dirty="0"/>
              <a:t>  - The JAIC has offered an audit-ready infrastructure that can connect to the MCEN via CAC access. This is scalable and allows our data to be easily portable to the Marine Corps database solution once it exists.</a:t>
            </a:r>
          </a:p>
          <a:p>
            <a:endParaRPr lang="en-US" dirty="0"/>
          </a:p>
          <a:p>
            <a:r>
              <a:rPr lang="en-US" dirty="0"/>
              <a:t>- Data we will show at the unit level is: Mission profile data (hours driven, usage, location), summary statistics, and configuration data. This will be used to develop consumable metrics. </a:t>
            </a:r>
          </a:p>
          <a:p>
            <a:r>
              <a:rPr lang="en-US" dirty="0"/>
              <a:t> - Right now we are leveraging the Army's Fleet Insight Toolkit as a dashboard</a:t>
            </a:r>
          </a:p>
          <a:p>
            <a:endParaRPr lang="en-US" dirty="0"/>
          </a:p>
        </p:txBody>
      </p:sp>
      <p:sp>
        <p:nvSpPr>
          <p:cNvPr id="4" name="Slide Number Placeholder 3"/>
          <p:cNvSpPr>
            <a:spLocks noGrp="1"/>
          </p:cNvSpPr>
          <p:nvPr>
            <p:ph type="sldNum" sz="quarter" idx="5"/>
          </p:nvPr>
        </p:nvSpPr>
        <p:spPr/>
        <p:txBody>
          <a:bodyPr/>
          <a:lstStyle/>
          <a:p>
            <a:fld id="{2AB09FA4-80EE-4A4E-93CF-63E7D1D3B18D}" type="slidenum">
              <a:rPr lang="en-US" smtClean="0"/>
              <a:t>6</a:t>
            </a:fld>
            <a:endParaRPr lang="en-US" dirty="0"/>
          </a:p>
        </p:txBody>
      </p:sp>
    </p:spTree>
    <p:extLst>
      <p:ext uri="{BB962C8B-B14F-4D97-AF65-F5344CB8AC3E}">
        <p14:creationId xmlns:p14="http://schemas.microsoft.com/office/powerpoint/2010/main" val="2502829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B09FA4-80EE-4A4E-93CF-63E7D1D3B18D}" type="slidenum">
              <a:rPr lang="en-US" smtClean="0"/>
              <a:t>8</a:t>
            </a:fld>
            <a:endParaRPr lang="en-US" dirty="0"/>
          </a:p>
        </p:txBody>
      </p:sp>
    </p:spTree>
    <p:extLst>
      <p:ext uri="{BB962C8B-B14F-4D97-AF65-F5344CB8AC3E}">
        <p14:creationId xmlns:p14="http://schemas.microsoft.com/office/powerpoint/2010/main" val="422845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file:///O:\Graphics\BRIEFS\CSSARS\pics&amp;logos\redbar.JPG"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ern Title Slid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8B6C267-77F3-F641-9F39-84F9579A812D}"/>
              </a:ext>
            </a:extLst>
          </p:cNvPr>
          <p:cNvSpPr>
            <a:spLocks noGrp="1"/>
          </p:cNvSpPr>
          <p:nvPr>
            <p:ph type="title"/>
          </p:nvPr>
        </p:nvSpPr>
        <p:spPr>
          <a:xfrm>
            <a:off x="3733799" y="1789044"/>
            <a:ext cx="4776789" cy="2800421"/>
          </a:xfrm>
        </p:spPr>
        <p:txBody>
          <a:bodyPr>
            <a:normAutofit/>
          </a:bodyPr>
          <a:lstStyle>
            <a:lvl1pPr>
              <a:defRPr sz="2400"/>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3F4FCC62-3C56-674E-ABF0-1E78A17244EC}"/>
              </a:ext>
            </a:extLst>
          </p:cNvPr>
          <p:cNvSpPr/>
          <p:nvPr userDrawn="1"/>
        </p:nvSpPr>
        <p:spPr>
          <a:xfrm>
            <a:off x="1" y="-1"/>
            <a:ext cx="9144000" cy="15637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5" name="Picture 4" descr="A close up of a window&#10;&#10;Description automatically generated">
            <a:extLst>
              <a:ext uri="{FF2B5EF4-FFF2-40B4-BE49-F238E27FC236}">
                <a16:creationId xmlns:a16="http://schemas.microsoft.com/office/drawing/2014/main" id="{6C30F36E-66E4-E448-8BE8-4C84FB1D89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8"/>
            <a:ext cx="3733800" cy="4238625"/>
          </a:xfrm>
          <a:prstGeom prst="rect">
            <a:avLst/>
          </a:prstGeom>
        </p:spPr>
      </p:pic>
      <p:sp>
        <p:nvSpPr>
          <p:cNvPr id="12" name="Text Placeholder 11">
            <a:extLst>
              <a:ext uri="{FF2B5EF4-FFF2-40B4-BE49-F238E27FC236}">
                <a16:creationId xmlns:a16="http://schemas.microsoft.com/office/drawing/2014/main" id="{73190C82-60CD-6546-82B2-1857B9C60EF8}"/>
              </a:ext>
            </a:extLst>
          </p:cNvPr>
          <p:cNvSpPr>
            <a:spLocks noGrp="1"/>
          </p:cNvSpPr>
          <p:nvPr>
            <p:ph type="body" sz="quarter" idx="10"/>
          </p:nvPr>
        </p:nvSpPr>
        <p:spPr>
          <a:xfrm>
            <a:off x="3733800" y="4589464"/>
            <a:ext cx="4776788" cy="1519237"/>
          </a:xfrm>
        </p:spPr>
        <p:txBody>
          <a:bodyPr/>
          <a:lstStyle>
            <a:lvl1pPr marL="0" indent="0" algn="ctr">
              <a:buNone/>
              <a:defRPr>
                <a:solidFill>
                  <a:schemeClr val="tx2"/>
                </a:solidFill>
              </a:defRPr>
            </a:lvl1pPr>
          </a:lstStyle>
          <a:p>
            <a:pPr lvl="0"/>
            <a:r>
              <a:rPr lang="en-US"/>
              <a:t>Click to edit Master text styles</a:t>
            </a:r>
          </a:p>
        </p:txBody>
      </p:sp>
      <p:sp>
        <p:nvSpPr>
          <p:cNvPr id="6" name="Rectangle 5">
            <a:extLst>
              <a:ext uri="{FF2B5EF4-FFF2-40B4-BE49-F238E27FC236}">
                <a16:creationId xmlns:a16="http://schemas.microsoft.com/office/drawing/2014/main" id="{5EF6C6A6-4964-CC42-9282-C78CBA8DB506}"/>
              </a:ext>
            </a:extLst>
          </p:cNvPr>
          <p:cNvSpPr/>
          <p:nvPr userDrawn="1"/>
        </p:nvSpPr>
        <p:spPr>
          <a:xfrm>
            <a:off x="217170" y="6417387"/>
            <a:ext cx="2400300" cy="230832"/>
          </a:xfrm>
          <a:prstGeom prst="rect">
            <a:avLst/>
          </a:prstGeom>
          <a:solidFill>
            <a:schemeClr val="bg1"/>
          </a:solidFill>
          <a:ln w="12700">
            <a:noFill/>
            <a:prstDash val="sysDash"/>
            <a:headEnd type="none" w="sm" len="sm"/>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582253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x1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F30DCA7-A0F5-4A4A-B5D4-F0A5E825B19E}"/>
              </a:ext>
            </a:extLst>
          </p:cNvPr>
          <p:cNvSpPr>
            <a:spLocks noGrp="1"/>
          </p:cNvSpPr>
          <p:nvPr>
            <p:ph sz="quarter" idx="10"/>
          </p:nvPr>
        </p:nvSpPr>
        <p:spPr>
          <a:xfrm>
            <a:off x="504498" y="1289713"/>
            <a:ext cx="3957144" cy="241363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a:extLst>
              <a:ext uri="{FF2B5EF4-FFF2-40B4-BE49-F238E27FC236}">
                <a16:creationId xmlns:a16="http://schemas.microsoft.com/office/drawing/2014/main" id="{D25289EB-0795-FE4F-BEE4-580EC46906EE}"/>
              </a:ext>
            </a:extLst>
          </p:cNvPr>
          <p:cNvSpPr>
            <a:spLocks noGrp="1"/>
          </p:cNvSpPr>
          <p:nvPr>
            <p:ph sz="quarter" idx="11"/>
          </p:nvPr>
        </p:nvSpPr>
        <p:spPr>
          <a:xfrm>
            <a:off x="4728123" y="1289706"/>
            <a:ext cx="3958678" cy="242232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543609F4-69E3-474A-BF4B-685A3D6A55E8}"/>
              </a:ext>
            </a:extLst>
          </p:cNvPr>
          <p:cNvCxnSpPr>
            <a:cxnSpLocks/>
          </p:cNvCxnSpPr>
          <p:nvPr userDrawn="1"/>
        </p:nvCxnSpPr>
        <p:spPr>
          <a:xfrm>
            <a:off x="4587766" y="1240971"/>
            <a:ext cx="0" cy="2601687"/>
          </a:xfrm>
          <a:prstGeom prst="line">
            <a:avLst/>
          </a:prstGeom>
          <a:ln w="12700">
            <a:solidFill>
              <a:schemeClr val="tx2">
                <a:lumMod val="90000"/>
                <a:lumOff val="1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A7157D3-797F-A843-87D3-E1844FC879FF}"/>
              </a:ext>
            </a:extLst>
          </p:cNvPr>
          <p:cNvCxnSpPr>
            <a:cxnSpLocks/>
          </p:cNvCxnSpPr>
          <p:nvPr userDrawn="1"/>
        </p:nvCxnSpPr>
        <p:spPr>
          <a:xfrm flipH="1">
            <a:off x="457200" y="3842658"/>
            <a:ext cx="8229600" cy="0"/>
          </a:xfrm>
          <a:prstGeom prst="line">
            <a:avLst/>
          </a:prstGeom>
          <a:ln w="12700">
            <a:solidFill>
              <a:schemeClr val="tx2">
                <a:lumMod val="90000"/>
                <a:lumOff val="10000"/>
                <a:alpha val="2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77BAFD-C52F-BF46-9D90-C8BAFDB8E5DD}"/>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934AC294-C282-CF41-8B13-B49956E031BB}"/>
              </a:ext>
            </a:extLst>
          </p:cNvPr>
          <p:cNvSpPr>
            <a:spLocks noGrp="1"/>
          </p:cNvSpPr>
          <p:nvPr>
            <p:ph sz="quarter" idx="12"/>
          </p:nvPr>
        </p:nvSpPr>
        <p:spPr>
          <a:xfrm>
            <a:off x="504825" y="3933825"/>
            <a:ext cx="8181975" cy="2513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A7879FE9-057E-A140-ADB3-8A68C6A0A99D}"/>
              </a:ext>
            </a:extLst>
          </p:cNvPr>
          <p:cNvSpPr txBox="1"/>
          <p:nvPr userDrawn="1"/>
        </p:nvSpPr>
        <p:spPr>
          <a:xfrm>
            <a:off x="7924800" y="6515499"/>
            <a:ext cx="1219200" cy="219291"/>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fld id="{3F0CA688-4B22-4900-8FE7-BB3747A3873D}" type="slidenum">
              <a:rPr kumimoji="0" lang="en-US" sz="825"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ctr" defTabSz="514350" rtl="0" eaLnBrk="1" fontAlgn="auto" latinLnBrk="0" hangingPunct="1">
                <a:lnSpc>
                  <a:spcPct val="100000"/>
                </a:lnSpc>
                <a:spcBef>
                  <a:spcPts val="0"/>
                </a:spcBef>
                <a:spcAft>
                  <a:spcPts val="0"/>
                </a:spcAft>
                <a:buClrTx/>
                <a:buSzTx/>
                <a:buFontTx/>
                <a:buNone/>
                <a:tabLst/>
                <a:defRPr/>
              </a:pPr>
              <a:t>‹#›</a:t>
            </a:fld>
            <a:endParaRPr kumimoji="0" lang="en-US" sz="825"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70802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C6EF9-E3B9-4F7D-AF68-281CA887B0C2}"/>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502EA28-9810-4CAE-8BF0-73D12FEAA15D}"/>
              </a:ext>
            </a:extLst>
          </p:cNvPr>
          <p:cNvSpPr>
            <a:spLocks noGrp="1"/>
          </p:cNvSpPr>
          <p:nvPr>
            <p:ph type="body" idx="1"/>
          </p:nvPr>
        </p:nvSpPr>
        <p:spPr>
          <a:xfrm>
            <a:off x="623888" y="4589465"/>
            <a:ext cx="7886700"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7F53B8-D3B9-4486-B3AD-03EF2240942C}"/>
              </a:ext>
            </a:extLst>
          </p:cNvPr>
          <p:cNvSpPr>
            <a:spLocks noGrp="1"/>
          </p:cNvSpPr>
          <p:nvPr>
            <p:ph type="dt" sz="half" idx="10"/>
          </p:nvPr>
        </p:nvSpPr>
        <p:spPr>
          <a:xfrm>
            <a:off x="628650" y="6356352"/>
            <a:ext cx="2057400" cy="365125"/>
          </a:xfrm>
          <a:prstGeom prst="rect">
            <a:avLst/>
          </a:prstGeom>
        </p:spPr>
        <p:txBody>
          <a:bodyPr/>
          <a:lstStyle>
            <a:lvl1pPr>
              <a:defRPr sz="1100"/>
            </a:lvl1pPr>
          </a:lstStyle>
          <a:p>
            <a:fld id="{2029DC7F-92EF-1D4D-B095-4A92CAB175F8}" type="datetime1">
              <a:rPr lang="en-US" smtClean="0"/>
              <a:pPr/>
              <a:t>5/21/2020</a:t>
            </a:fld>
            <a:endParaRPr lang="en-US" dirty="0"/>
          </a:p>
        </p:txBody>
      </p:sp>
      <p:sp>
        <p:nvSpPr>
          <p:cNvPr id="5" name="Footer Placeholder 4">
            <a:extLst>
              <a:ext uri="{FF2B5EF4-FFF2-40B4-BE49-F238E27FC236}">
                <a16:creationId xmlns:a16="http://schemas.microsoft.com/office/drawing/2014/main" id="{4ED34A53-45CB-4D6E-8CF5-814EB92BD804}"/>
              </a:ext>
            </a:extLst>
          </p:cNvPr>
          <p:cNvSpPr>
            <a:spLocks noGrp="1"/>
          </p:cNvSpPr>
          <p:nvPr>
            <p:ph type="ftr" sz="quarter" idx="11"/>
          </p:nvPr>
        </p:nvSpPr>
        <p:spPr>
          <a:xfrm>
            <a:off x="3028950" y="6356352"/>
            <a:ext cx="3086100" cy="365125"/>
          </a:xfrm>
          <a:prstGeom prst="rect">
            <a:avLst/>
          </a:prstGeom>
        </p:spPr>
        <p:txBody>
          <a:bodyPr/>
          <a:lstStyle>
            <a:lvl1pPr algn="ctr">
              <a:defRPr sz="1100"/>
            </a:lvl1pPr>
          </a:lstStyle>
          <a:p>
            <a:endParaRPr lang="en-US" dirty="0"/>
          </a:p>
        </p:txBody>
      </p:sp>
      <p:sp>
        <p:nvSpPr>
          <p:cNvPr id="6" name="Slide Number Placeholder 5">
            <a:extLst>
              <a:ext uri="{FF2B5EF4-FFF2-40B4-BE49-F238E27FC236}">
                <a16:creationId xmlns:a16="http://schemas.microsoft.com/office/drawing/2014/main" id="{8D30C072-5840-4C9E-A4E3-C9F96651BD68}"/>
              </a:ext>
            </a:extLst>
          </p:cNvPr>
          <p:cNvSpPr>
            <a:spLocks noGrp="1"/>
          </p:cNvSpPr>
          <p:nvPr>
            <p:ph type="sldNum" sz="quarter" idx="12"/>
          </p:nvPr>
        </p:nvSpPr>
        <p:spPr>
          <a:xfrm>
            <a:off x="6457950" y="6356352"/>
            <a:ext cx="2057400" cy="365125"/>
          </a:xfrm>
          <a:prstGeom prst="rect">
            <a:avLst/>
          </a:prstGeom>
        </p:spPr>
        <p:txBody>
          <a:bodyPr/>
          <a:lstStyle>
            <a:lvl1pPr algn="r">
              <a:defRPr sz="1100"/>
            </a:lvl1pPr>
          </a:lstStyle>
          <a:p>
            <a:fld id="{CFA2DBE7-E880-4520-B5C5-4A2C09BDCFA5}" type="slidenum">
              <a:rPr lang="en-US" smtClean="0"/>
              <a:pPr/>
              <a:t>‹#›</a:t>
            </a:fld>
            <a:endParaRPr lang="en-US" dirty="0"/>
          </a:p>
        </p:txBody>
      </p:sp>
    </p:spTree>
    <p:extLst>
      <p:ext uri="{BB962C8B-B14F-4D97-AF65-F5344CB8AC3E}">
        <p14:creationId xmlns:p14="http://schemas.microsoft.com/office/powerpoint/2010/main" val="2433682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2A56C4-3D81-D046-977A-0D33092B6FA7}"/>
              </a:ext>
            </a:extLst>
          </p:cNvPr>
          <p:cNvSpPr txBox="1"/>
          <p:nvPr userDrawn="1"/>
        </p:nvSpPr>
        <p:spPr>
          <a:xfrm>
            <a:off x="7924800" y="6446224"/>
            <a:ext cx="1219200" cy="219291"/>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fld id="{3F0CA688-4B22-4900-8FE7-BB3747A3873D}" type="slidenum">
              <a:rPr kumimoji="0" lang="en-US" sz="825"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ctr" defTabSz="514350" rtl="0" eaLnBrk="1" fontAlgn="auto" latinLnBrk="0" hangingPunct="1">
                <a:lnSpc>
                  <a:spcPct val="100000"/>
                </a:lnSpc>
                <a:spcBef>
                  <a:spcPts val="0"/>
                </a:spcBef>
                <a:spcAft>
                  <a:spcPts val="0"/>
                </a:spcAft>
                <a:buClrTx/>
                <a:buSzTx/>
                <a:buFontTx/>
                <a:buNone/>
                <a:tabLst/>
                <a:defRPr/>
              </a:pPr>
              <a:t>‹#›</a:t>
            </a:fld>
            <a:endParaRPr kumimoji="0" lang="en-US" sz="825"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3C0A919D-B0AA-A044-8D40-A5D7D531F54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57333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49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ditional Title Slide">
    <p:spTree>
      <p:nvGrpSpPr>
        <p:cNvPr id="1" name=""/>
        <p:cNvGrpSpPr/>
        <p:nvPr/>
      </p:nvGrpSpPr>
      <p:grpSpPr>
        <a:xfrm>
          <a:off x="0" y="0"/>
          <a:ext cx="0" cy="0"/>
          <a:chOff x="0" y="0"/>
          <a:chExt cx="0" cy="0"/>
        </a:xfrm>
      </p:grpSpPr>
      <p:sp>
        <p:nvSpPr>
          <p:cNvPr id="2" name="Rectangle 1"/>
          <p:cNvSpPr/>
          <p:nvPr userDrawn="1"/>
        </p:nvSpPr>
        <p:spPr>
          <a:xfrm>
            <a:off x="16668" y="34278"/>
            <a:ext cx="9127332" cy="11430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3048000" y="6326188"/>
            <a:ext cx="3048000" cy="5032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
          <p:cNvSpPr>
            <a:spLocks noChangeArrowheads="1"/>
          </p:cNvSpPr>
          <p:nvPr userDrawn="1"/>
        </p:nvSpPr>
        <p:spPr bwMode="auto">
          <a:xfrm>
            <a:off x="1905000" y="6471923"/>
            <a:ext cx="7058025" cy="369332"/>
          </a:xfrm>
          <a:prstGeom prst="rect">
            <a:avLst/>
          </a:prstGeom>
          <a:solidFill>
            <a:schemeClr val="bg1"/>
          </a:solidFill>
          <a:ln>
            <a:noFill/>
          </a:ln>
        </p:spPr>
        <p:txBody>
          <a:bodyPr wrap="square" anchor="ctr">
            <a:spAutoFit/>
          </a:bodyPr>
          <a:lstStyle>
            <a:lvl1pPr eaLnBrk="0" hangingPunct="0">
              <a:tabLst>
                <a:tab pos="2743200" algn="ctr"/>
                <a:tab pos="5486400" algn="r"/>
              </a:tabLst>
              <a:defRPr>
                <a:solidFill>
                  <a:schemeClr val="tx1"/>
                </a:solidFill>
                <a:latin typeface="Arial" charset="0"/>
              </a:defRPr>
            </a:lvl1pPr>
            <a:lvl2pPr marL="742950" indent="-285750" eaLnBrk="0" hangingPunct="0">
              <a:tabLst>
                <a:tab pos="2743200" algn="ctr"/>
                <a:tab pos="5486400" algn="r"/>
              </a:tabLst>
              <a:defRPr>
                <a:solidFill>
                  <a:schemeClr val="tx1"/>
                </a:solidFill>
                <a:latin typeface="Arial" charset="0"/>
              </a:defRPr>
            </a:lvl2pPr>
            <a:lvl3pPr marL="1143000" indent="-228600" eaLnBrk="0" hangingPunct="0">
              <a:tabLst>
                <a:tab pos="2743200" algn="ctr"/>
                <a:tab pos="5486400" algn="r"/>
              </a:tabLst>
              <a:defRPr>
                <a:solidFill>
                  <a:schemeClr val="tx1"/>
                </a:solidFill>
                <a:latin typeface="Arial" charset="0"/>
              </a:defRPr>
            </a:lvl3pPr>
            <a:lvl4pPr marL="1600200" indent="-228600" eaLnBrk="0" hangingPunct="0">
              <a:tabLst>
                <a:tab pos="2743200" algn="ctr"/>
                <a:tab pos="5486400" algn="r"/>
              </a:tabLst>
              <a:defRPr>
                <a:solidFill>
                  <a:schemeClr val="tx1"/>
                </a:solidFill>
                <a:latin typeface="Arial" charset="0"/>
              </a:defRPr>
            </a:lvl4pPr>
            <a:lvl5pPr marL="2057400" indent="-228600" eaLnBrk="0" hangingPunct="0">
              <a:tabLst>
                <a:tab pos="2743200" algn="ctr"/>
                <a:tab pos="5486400" algn="r"/>
              </a:tabLst>
              <a:defRPr>
                <a:solidFill>
                  <a:schemeClr val="tx1"/>
                </a:solidFill>
                <a:latin typeface="Arial" charset="0"/>
              </a:defRPr>
            </a:lvl5pPr>
            <a:lvl6pPr marL="2514600" indent="-228600" eaLnBrk="0" fontAlgn="base" hangingPunct="0">
              <a:spcBef>
                <a:spcPct val="0"/>
              </a:spcBef>
              <a:spcAft>
                <a:spcPct val="0"/>
              </a:spcAft>
              <a:tabLst>
                <a:tab pos="2743200" algn="ctr"/>
                <a:tab pos="5486400" algn="r"/>
              </a:tabLst>
              <a:defRPr>
                <a:solidFill>
                  <a:schemeClr val="tx1"/>
                </a:solidFill>
                <a:latin typeface="Arial" charset="0"/>
              </a:defRPr>
            </a:lvl6pPr>
            <a:lvl7pPr marL="2971800" indent="-228600" eaLnBrk="0" fontAlgn="base" hangingPunct="0">
              <a:spcBef>
                <a:spcPct val="0"/>
              </a:spcBef>
              <a:spcAft>
                <a:spcPct val="0"/>
              </a:spcAft>
              <a:tabLst>
                <a:tab pos="2743200" algn="ctr"/>
                <a:tab pos="5486400" algn="r"/>
              </a:tabLst>
              <a:defRPr>
                <a:solidFill>
                  <a:schemeClr val="tx1"/>
                </a:solidFill>
                <a:latin typeface="Arial" charset="0"/>
              </a:defRPr>
            </a:lvl7pPr>
            <a:lvl8pPr marL="3429000" indent="-228600" eaLnBrk="0" fontAlgn="base" hangingPunct="0">
              <a:spcBef>
                <a:spcPct val="0"/>
              </a:spcBef>
              <a:spcAft>
                <a:spcPct val="0"/>
              </a:spcAft>
              <a:tabLst>
                <a:tab pos="2743200" algn="ctr"/>
                <a:tab pos="5486400" algn="r"/>
              </a:tabLst>
              <a:defRPr>
                <a:solidFill>
                  <a:schemeClr val="tx1"/>
                </a:solidFill>
                <a:latin typeface="Arial" charset="0"/>
              </a:defRPr>
            </a:lvl8pPr>
            <a:lvl9pPr marL="3886200" indent="-228600" eaLnBrk="0" fontAlgn="base" hangingPunct="0">
              <a:spcBef>
                <a:spcPct val="0"/>
              </a:spcBef>
              <a:spcAft>
                <a:spcPct val="0"/>
              </a:spcAft>
              <a:tabLst>
                <a:tab pos="2743200" algn="ctr"/>
                <a:tab pos="5486400" algn="r"/>
              </a:tabLst>
              <a:defRPr>
                <a:solidFill>
                  <a:schemeClr val="tx1"/>
                </a:solidFill>
                <a:latin typeface="Arial" charset="0"/>
              </a:defRPr>
            </a:lvl9pPr>
          </a:lstStyle>
          <a:p>
            <a:pPr algn="ctr">
              <a:defRPr/>
            </a:pPr>
            <a:endParaRPr lang="en-US" altLang="en-US" dirty="0">
              <a:latin typeface="Arial" panose="020B0604020202020204" pitchFamily="34" charset="0"/>
              <a:cs typeface="Arial" panose="020B0604020202020204" pitchFamily="34" charset="0"/>
            </a:endParaRPr>
          </a:p>
        </p:txBody>
      </p:sp>
      <p:sp>
        <p:nvSpPr>
          <p:cNvPr id="5" name="Rectangle 4"/>
          <p:cNvSpPr/>
          <p:nvPr userDrawn="1"/>
        </p:nvSpPr>
        <p:spPr>
          <a:xfrm>
            <a:off x="8772525" y="6570663"/>
            <a:ext cx="304800" cy="2492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2" hasCustomPrompt="1"/>
          </p:nvPr>
        </p:nvSpPr>
        <p:spPr>
          <a:xfrm>
            <a:off x="2759869" y="3872319"/>
            <a:ext cx="5850974" cy="838200"/>
          </a:xfrm>
        </p:spPr>
        <p:txBody>
          <a:bodyPr anchor="ctr">
            <a:normAutofit/>
          </a:bodyPr>
          <a:lstStyle>
            <a:lvl5pPr marL="0" indent="0" algn="ctr">
              <a:buFontTx/>
              <a:buNone/>
              <a:defRPr sz="1600">
                <a:solidFill>
                  <a:schemeClr val="tx2"/>
                </a:solidFill>
              </a:defRPr>
            </a:lvl5pPr>
          </a:lstStyle>
          <a:p>
            <a:pPr lvl="4"/>
            <a:fld id="{848ECFAB-BE27-4539-9C97-B0B94653609C}" type="datetime3">
              <a:rPr lang="en-US" sz="1600" smtClean="0"/>
              <a:t>30 January 2020</a:t>
            </a:fld>
            <a:endParaRPr lang="en-US" dirty="0"/>
          </a:p>
        </p:txBody>
      </p:sp>
      <p:sp>
        <p:nvSpPr>
          <p:cNvPr id="3" name="Title 2"/>
          <p:cNvSpPr>
            <a:spLocks noGrp="1"/>
          </p:cNvSpPr>
          <p:nvPr>
            <p:ph type="title"/>
          </p:nvPr>
        </p:nvSpPr>
        <p:spPr>
          <a:xfrm>
            <a:off x="2759869" y="2058078"/>
            <a:ext cx="5850974" cy="1491169"/>
          </a:xfrm>
        </p:spPr>
        <p:txBody>
          <a:bodyPr>
            <a:noAutofit/>
          </a:bodyPr>
          <a:lstStyle>
            <a:lvl1pPr>
              <a:defRPr sz="3200"/>
            </a:lvl1pPr>
          </a:lstStyle>
          <a:p>
            <a:r>
              <a:rPr lang="en-US"/>
              <a:t>Click to edit Master title style</a:t>
            </a:r>
            <a:endParaRPr lang="en-US" dirty="0"/>
          </a:p>
        </p:txBody>
      </p:sp>
      <p:sp>
        <p:nvSpPr>
          <p:cNvPr id="9" name="Text Placeholder 8"/>
          <p:cNvSpPr>
            <a:spLocks noGrp="1"/>
          </p:cNvSpPr>
          <p:nvPr>
            <p:ph type="body" sz="quarter" idx="13"/>
          </p:nvPr>
        </p:nvSpPr>
        <p:spPr>
          <a:xfrm>
            <a:off x="2760663" y="4809259"/>
            <a:ext cx="5850180" cy="777875"/>
          </a:xfrm>
        </p:spPr>
        <p:txBody>
          <a:bodyPr anchor="ctr" anchorCtr="0"/>
          <a:lstStyle>
            <a:lvl1pPr marL="0" indent="0" algn="ctr">
              <a:buNone/>
              <a:defRPr/>
            </a:lvl1pPr>
          </a:lstStyle>
          <a:p>
            <a:pPr lvl="0"/>
            <a:r>
              <a:rPr lang="en-US"/>
              <a:t>Click to edit Master text styles</a:t>
            </a:r>
          </a:p>
        </p:txBody>
      </p:sp>
      <p:sp>
        <p:nvSpPr>
          <p:cNvPr id="13" name="Text Box 6">
            <a:extLst>
              <a:ext uri="{FF2B5EF4-FFF2-40B4-BE49-F238E27FC236}">
                <a16:creationId xmlns:a16="http://schemas.microsoft.com/office/drawing/2014/main" id="{17CDD765-75EB-694E-908E-25CB22DDE794}"/>
              </a:ext>
            </a:extLst>
          </p:cNvPr>
          <p:cNvSpPr txBox="1">
            <a:spLocks noChangeArrowheads="1"/>
          </p:cNvSpPr>
          <p:nvPr userDrawn="1"/>
        </p:nvSpPr>
        <p:spPr bwMode="auto">
          <a:xfrm>
            <a:off x="2085974" y="6595268"/>
            <a:ext cx="705802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buClr>
                <a:srgbClr val="FF0000"/>
              </a:buClr>
              <a:buFont typeface="Wingdings 2" pitchFamily="18" charset="2"/>
              <a:buNone/>
              <a:defRPr/>
            </a:pPr>
            <a:r>
              <a:rPr lang="en-US" altLang="en-US" sz="900" b="1" dirty="0">
                <a:solidFill>
                  <a:srgbClr val="00B050"/>
                </a:solidFill>
                <a:cs typeface="Arial" charset="0"/>
              </a:rPr>
              <a:t>UNCLASSIFIED</a:t>
            </a:r>
          </a:p>
        </p:txBody>
      </p:sp>
      <p:sp>
        <p:nvSpPr>
          <p:cNvPr id="14" name="Text Box 6">
            <a:extLst>
              <a:ext uri="{FF2B5EF4-FFF2-40B4-BE49-F238E27FC236}">
                <a16:creationId xmlns:a16="http://schemas.microsoft.com/office/drawing/2014/main" id="{511C1EB3-483F-524C-905D-7B3ADAE22B71}"/>
              </a:ext>
            </a:extLst>
          </p:cNvPr>
          <p:cNvSpPr txBox="1">
            <a:spLocks noChangeArrowheads="1"/>
          </p:cNvSpPr>
          <p:nvPr userDrawn="1"/>
        </p:nvSpPr>
        <p:spPr bwMode="auto">
          <a:xfrm>
            <a:off x="2085974" y="31898"/>
            <a:ext cx="705802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buClr>
                <a:srgbClr val="FF0000"/>
              </a:buClr>
              <a:buFont typeface="Wingdings 2" pitchFamily="18" charset="2"/>
              <a:buNone/>
              <a:defRPr/>
            </a:pPr>
            <a:r>
              <a:rPr lang="en-US" altLang="en-US" sz="900" b="1" dirty="0">
                <a:solidFill>
                  <a:srgbClr val="00B050"/>
                </a:solidFill>
                <a:cs typeface="Arial" charset="0"/>
              </a:rPr>
              <a:t>UNCLASSIFIED</a:t>
            </a:r>
          </a:p>
        </p:txBody>
      </p:sp>
      <p:sp>
        <p:nvSpPr>
          <p:cNvPr id="6" name="Rectangle 5">
            <a:extLst>
              <a:ext uri="{FF2B5EF4-FFF2-40B4-BE49-F238E27FC236}">
                <a16:creationId xmlns:a16="http://schemas.microsoft.com/office/drawing/2014/main" id="{A78F6C30-01C2-2649-B998-D36F1BD243F2}"/>
              </a:ext>
            </a:extLst>
          </p:cNvPr>
          <p:cNvSpPr/>
          <p:nvPr userDrawn="1"/>
        </p:nvSpPr>
        <p:spPr>
          <a:xfrm>
            <a:off x="16668" y="6425757"/>
            <a:ext cx="2400300" cy="230832"/>
          </a:xfrm>
          <a:prstGeom prst="rect">
            <a:avLst/>
          </a:prstGeom>
          <a:solidFill>
            <a:schemeClr val="bg1"/>
          </a:solidFill>
          <a:ln w="12700">
            <a:noFill/>
            <a:prstDash val="sysDash"/>
            <a:headEnd type="none" w="sm" len="sm"/>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6" name="Picture 5" descr="O:\Graphics\BRIEFS\CSSARS\pics&amp;logos\redbar.JPG">
            <a:extLst>
              <a:ext uri="{FF2B5EF4-FFF2-40B4-BE49-F238E27FC236}">
                <a16:creationId xmlns:a16="http://schemas.microsoft.com/office/drawing/2014/main" id="{73E1236A-2FDC-094F-8312-0330064E9FE2}"/>
              </a:ext>
            </a:extLst>
          </p:cNvPr>
          <p:cNvPicPr>
            <a:picLocks noChangeAspect="1" noChangeArrowheads="1"/>
          </p:cNvPicPr>
          <p:nvPr userDrawn="1"/>
        </p:nvPicPr>
        <p:blipFill>
          <a:blip r:embed="rId2" r:link="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15041"/>
            <a:ext cx="2547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2397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0A919D-B0AA-A044-8D40-A5D7D531F542}"/>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AF30DCA7-A0F5-4A4A-B5D4-F0A5E825B19E}"/>
              </a:ext>
            </a:extLst>
          </p:cNvPr>
          <p:cNvSpPr>
            <a:spLocks noGrp="1"/>
          </p:cNvSpPr>
          <p:nvPr>
            <p:ph sz="quarter" idx="10"/>
          </p:nvPr>
        </p:nvSpPr>
        <p:spPr>
          <a:xfrm>
            <a:off x="457199" y="1208314"/>
            <a:ext cx="8293395" cy="52620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4765DB3B-6D55-A747-AE4F-3AABBD9952E9}"/>
              </a:ext>
            </a:extLst>
          </p:cNvPr>
          <p:cNvSpPr txBox="1"/>
          <p:nvPr userDrawn="1"/>
        </p:nvSpPr>
        <p:spPr>
          <a:xfrm>
            <a:off x="7924800" y="6515499"/>
            <a:ext cx="1219200" cy="219291"/>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fld id="{3F0CA688-4B22-4900-8FE7-BB3747A3873D}" type="slidenum">
              <a:rPr kumimoji="0" lang="en-US" sz="825"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ctr" defTabSz="514350" rtl="0" eaLnBrk="1" fontAlgn="auto" latinLnBrk="0" hangingPunct="1">
                <a:lnSpc>
                  <a:spcPct val="100000"/>
                </a:lnSpc>
                <a:spcBef>
                  <a:spcPts val="0"/>
                </a:spcBef>
                <a:spcAft>
                  <a:spcPts val="0"/>
                </a:spcAft>
                <a:buClrTx/>
                <a:buSzTx/>
                <a:buFontTx/>
                <a:buNone/>
                <a:tabLst/>
                <a:defRPr/>
              </a:pPr>
              <a:t>‹#›</a:t>
            </a:fld>
            <a:endParaRPr kumimoji="0" lang="en-US" sz="825"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5890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ull Page_bottomShadow">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2A56C4-3D81-D046-977A-0D33092B6FA7}"/>
              </a:ext>
            </a:extLst>
          </p:cNvPr>
          <p:cNvSpPr txBox="1"/>
          <p:nvPr userDrawn="1"/>
        </p:nvSpPr>
        <p:spPr>
          <a:xfrm>
            <a:off x="7924800" y="6446224"/>
            <a:ext cx="1219200" cy="219291"/>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fld id="{3F0CA688-4B22-4900-8FE7-BB3747A3873D}" type="slidenum">
              <a:rPr kumimoji="0" lang="en-US" sz="825"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ctr" defTabSz="514350" rtl="0" eaLnBrk="1" fontAlgn="auto" latinLnBrk="0" hangingPunct="1">
                <a:lnSpc>
                  <a:spcPct val="100000"/>
                </a:lnSpc>
                <a:spcBef>
                  <a:spcPts val="0"/>
                </a:spcBef>
                <a:spcAft>
                  <a:spcPts val="0"/>
                </a:spcAft>
                <a:buClrTx/>
                <a:buSzTx/>
                <a:buFontTx/>
                <a:buNone/>
                <a:tabLst/>
                <a:defRPr/>
              </a:pPr>
              <a:t>‹#›</a:t>
            </a:fld>
            <a:endParaRPr kumimoji="0" lang="en-US" sz="825"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C019914F-8B0D-744E-AC0B-37D2FADA027E}"/>
              </a:ext>
            </a:extLst>
          </p:cNvPr>
          <p:cNvSpPr/>
          <p:nvPr userDrawn="1"/>
        </p:nvSpPr>
        <p:spPr>
          <a:xfrm>
            <a:off x="0" y="4511040"/>
            <a:ext cx="9144000" cy="2346960"/>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ext Box 6">
            <a:extLst>
              <a:ext uri="{FF2B5EF4-FFF2-40B4-BE49-F238E27FC236}">
                <a16:creationId xmlns:a16="http://schemas.microsoft.com/office/drawing/2014/main" id="{B5AA7380-DFC4-DE45-B291-91BD469324CA}"/>
              </a:ext>
            </a:extLst>
          </p:cNvPr>
          <p:cNvSpPr txBox="1">
            <a:spLocks noChangeArrowheads="1"/>
          </p:cNvSpPr>
          <p:nvPr userDrawn="1"/>
        </p:nvSpPr>
        <p:spPr bwMode="auto">
          <a:xfrm>
            <a:off x="0" y="6595269"/>
            <a:ext cx="9144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buClr>
                <a:srgbClr val="FF0000"/>
              </a:buClr>
              <a:buFont typeface="Wingdings 2" pitchFamily="18" charset="2"/>
              <a:buNone/>
              <a:defRPr/>
            </a:pPr>
            <a:r>
              <a:rPr lang="en-US" altLang="en-US" sz="900" b="1" dirty="0">
                <a:solidFill>
                  <a:srgbClr val="00B050"/>
                </a:solidFill>
                <a:cs typeface="Arial" charset="0"/>
              </a:rPr>
              <a:t>UNCLASSIFIED</a:t>
            </a:r>
          </a:p>
        </p:txBody>
      </p:sp>
      <p:sp>
        <p:nvSpPr>
          <p:cNvPr id="7" name="Title 6">
            <a:extLst>
              <a:ext uri="{FF2B5EF4-FFF2-40B4-BE49-F238E27FC236}">
                <a16:creationId xmlns:a16="http://schemas.microsoft.com/office/drawing/2014/main" id="{9F5E3D82-DF63-8540-8527-5803D7FFFCE3}"/>
              </a:ext>
            </a:extLst>
          </p:cNvPr>
          <p:cNvSpPr>
            <a:spLocks noGrp="1"/>
          </p:cNvSpPr>
          <p:nvPr>
            <p:ph type="title"/>
          </p:nvPr>
        </p:nvSpPr>
        <p:spPr/>
        <p:txBody>
          <a:bodyPr/>
          <a:lstStyle/>
          <a:p>
            <a:r>
              <a:rPr lang="en-US"/>
              <a:t>Click to edit Master title style</a:t>
            </a:r>
          </a:p>
        </p:txBody>
      </p:sp>
      <p:sp>
        <p:nvSpPr>
          <p:cNvPr id="9" name="Content Placeholder 4">
            <a:extLst>
              <a:ext uri="{FF2B5EF4-FFF2-40B4-BE49-F238E27FC236}">
                <a16:creationId xmlns:a16="http://schemas.microsoft.com/office/drawing/2014/main" id="{AF30DCA7-A0F5-4A4A-B5D4-F0A5E825B19E}"/>
              </a:ext>
            </a:extLst>
          </p:cNvPr>
          <p:cNvSpPr>
            <a:spLocks noGrp="1"/>
          </p:cNvSpPr>
          <p:nvPr>
            <p:ph sz="quarter" idx="10"/>
          </p:nvPr>
        </p:nvSpPr>
        <p:spPr>
          <a:xfrm>
            <a:off x="457200" y="1208314"/>
            <a:ext cx="8229600" cy="52620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Box 6">
            <a:extLst>
              <a:ext uri="{FF2B5EF4-FFF2-40B4-BE49-F238E27FC236}">
                <a16:creationId xmlns:a16="http://schemas.microsoft.com/office/drawing/2014/main" id="{52633D45-DFE3-F94B-BB49-0B6E7131DD1A}"/>
              </a:ext>
            </a:extLst>
          </p:cNvPr>
          <p:cNvSpPr txBox="1">
            <a:spLocks noChangeArrowheads="1"/>
          </p:cNvSpPr>
          <p:nvPr userDrawn="1"/>
        </p:nvSpPr>
        <p:spPr bwMode="auto">
          <a:xfrm>
            <a:off x="0" y="31899"/>
            <a:ext cx="9144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buClr>
                <a:srgbClr val="FF0000"/>
              </a:buClr>
              <a:buFont typeface="Wingdings 2" pitchFamily="18" charset="2"/>
              <a:buNone/>
              <a:defRPr/>
            </a:pPr>
            <a:r>
              <a:rPr lang="en-US" altLang="en-US" sz="900" b="1" dirty="0">
                <a:solidFill>
                  <a:srgbClr val="00B050"/>
                </a:solidFill>
                <a:cs typeface="Arial" charset="0"/>
              </a:rPr>
              <a:t>UNCLASSIFIED</a:t>
            </a:r>
          </a:p>
        </p:txBody>
      </p:sp>
      <p:sp>
        <p:nvSpPr>
          <p:cNvPr id="12" name="TextBox 11">
            <a:extLst>
              <a:ext uri="{FF2B5EF4-FFF2-40B4-BE49-F238E27FC236}">
                <a16:creationId xmlns:a16="http://schemas.microsoft.com/office/drawing/2014/main" id="{E41199E3-FEE7-E740-8E17-8D51AC87C1C6}"/>
              </a:ext>
            </a:extLst>
          </p:cNvPr>
          <p:cNvSpPr txBox="1"/>
          <p:nvPr userDrawn="1"/>
        </p:nvSpPr>
        <p:spPr>
          <a:xfrm>
            <a:off x="7924800" y="6515499"/>
            <a:ext cx="1219200" cy="219291"/>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fld id="{3F0CA688-4B22-4900-8FE7-BB3747A3873D}" type="slidenum">
              <a:rPr kumimoji="0" lang="en-US" sz="825"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ctr" defTabSz="514350" rtl="0" eaLnBrk="1" fontAlgn="auto" latinLnBrk="0" hangingPunct="1">
                <a:lnSpc>
                  <a:spcPct val="100000"/>
                </a:lnSpc>
                <a:spcBef>
                  <a:spcPts val="0"/>
                </a:spcBef>
                <a:spcAft>
                  <a:spcPts val="0"/>
                </a:spcAft>
                <a:buClrTx/>
                <a:buSzTx/>
                <a:buFontTx/>
                <a:buNone/>
                <a:tabLst/>
                <a:defRPr/>
              </a:pPr>
              <a:t>‹#›</a:t>
            </a:fld>
            <a:endParaRPr kumimoji="0" lang="en-US" sz="825"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34176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Picture - Text-color_overlay">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AFB5275-EB8C-EC49-9FE1-36234B07D92B}"/>
              </a:ext>
            </a:extLst>
          </p:cNvPr>
          <p:cNvSpPr>
            <a:spLocks noGrp="1"/>
          </p:cNvSpPr>
          <p:nvPr>
            <p:ph sz="quarter" idx="10"/>
          </p:nvPr>
        </p:nvSpPr>
        <p:spPr>
          <a:xfrm>
            <a:off x="5454651" y="1158949"/>
            <a:ext cx="3286578" cy="5293330"/>
          </a:xfrm>
          <a:solidFill>
            <a:schemeClr val="bg2">
              <a:alpha val="40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35950DFA-E6B7-0644-BB64-C2FE8B17E4D9}"/>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53D6867F-9999-6749-B4B4-E302FC738487}"/>
              </a:ext>
            </a:extLst>
          </p:cNvPr>
          <p:cNvSpPr>
            <a:spLocks noGrp="1"/>
          </p:cNvSpPr>
          <p:nvPr>
            <p:ph type="pic" sz="quarter" idx="11"/>
          </p:nvPr>
        </p:nvSpPr>
        <p:spPr>
          <a:xfrm>
            <a:off x="402771" y="1153508"/>
            <a:ext cx="4881610" cy="5293330"/>
          </a:xfrm>
        </p:spPr>
        <p:txBody>
          <a:bodyPr/>
          <a:lstStyle/>
          <a:p>
            <a:endParaRPr lang="en-US" dirty="0"/>
          </a:p>
        </p:txBody>
      </p:sp>
      <p:sp>
        <p:nvSpPr>
          <p:cNvPr id="6" name="TextBox 5">
            <a:extLst>
              <a:ext uri="{FF2B5EF4-FFF2-40B4-BE49-F238E27FC236}">
                <a16:creationId xmlns:a16="http://schemas.microsoft.com/office/drawing/2014/main" id="{0A1967E1-3233-1B4B-91DB-4AE9AA2BE204}"/>
              </a:ext>
            </a:extLst>
          </p:cNvPr>
          <p:cNvSpPr txBox="1"/>
          <p:nvPr userDrawn="1"/>
        </p:nvSpPr>
        <p:spPr>
          <a:xfrm>
            <a:off x="7924800" y="6515499"/>
            <a:ext cx="1219200" cy="219291"/>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fld id="{3F0CA688-4B22-4900-8FE7-BB3747A3873D}" type="slidenum">
              <a:rPr kumimoji="0" lang="en-US" sz="825"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ctr" defTabSz="514350" rtl="0" eaLnBrk="1" fontAlgn="auto" latinLnBrk="0" hangingPunct="1">
                <a:lnSpc>
                  <a:spcPct val="100000"/>
                </a:lnSpc>
                <a:spcBef>
                  <a:spcPts val="0"/>
                </a:spcBef>
                <a:spcAft>
                  <a:spcPts val="0"/>
                </a:spcAft>
                <a:buClrTx/>
                <a:buSzTx/>
                <a:buFontTx/>
                <a:buNone/>
                <a:tabLst/>
                <a:defRPr/>
              </a:pPr>
              <a:t>‹#›</a:t>
            </a:fld>
            <a:endParaRPr kumimoji="0" lang="en-US" sz="825"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06004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x2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F30DCA7-A0F5-4A4A-B5D4-F0A5E825B19E}"/>
              </a:ext>
            </a:extLst>
          </p:cNvPr>
          <p:cNvSpPr>
            <a:spLocks noGrp="1"/>
          </p:cNvSpPr>
          <p:nvPr>
            <p:ph sz="quarter" idx="10"/>
          </p:nvPr>
        </p:nvSpPr>
        <p:spPr>
          <a:xfrm>
            <a:off x="504498" y="1208314"/>
            <a:ext cx="3957144" cy="52620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D25289EB-0795-FE4F-BEE4-580EC46906EE}"/>
              </a:ext>
            </a:extLst>
          </p:cNvPr>
          <p:cNvSpPr>
            <a:spLocks noGrp="1"/>
          </p:cNvSpPr>
          <p:nvPr>
            <p:ph sz="quarter" idx="11"/>
          </p:nvPr>
        </p:nvSpPr>
        <p:spPr>
          <a:xfrm>
            <a:off x="4728123" y="1208314"/>
            <a:ext cx="3958678" cy="52620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C39E69EF-2C1F-5D42-8836-A1BBF15B5E97}"/>
              </a:ext>
            </a:extLst>
          </p:cNvPr>
          <p:cNvSpPr>
            <a:spLocks noGrp="1"/>
          </p:cNvSpPr>
          <p:nvPr>
            <p:ph type="title"/>
          </p:nvPr>
        </p:nvSpPr>
        <p:spPr/>
        <p:txBody>
          <a:bodyPr/>
          <a:lstStyle/>
          <a:p>
            <a:r>
              <a:rPr lang="en-US"/>
              <a:t>Click to edit Master title style</a:t>
            </a:r>
          </a:p>
        </p:txBody>
      </p:sp>
      <p:sp>
        <p:nvSpPr>
          <p:cNvPr id="6" name="TextBox 5">
            <a:extLst>
              <a:ext uri="{FF2B5EF4-FFF2-40B4-BE49-F238E27FC236}">
                <a16:creationId xmlns:a16="http://schemas.microsoft.com/office/drawing/2014/main" id="{5517CD04-98B9-0445-9FA3-52C29538E45B}"/>
              </a:ext>
            </a:extLst>
          </p:cNvPr>
          <p:cNvSpPr txBox="1"/>
          <p:nvPr userDrawn="1"/>
        </p:nvSpPr>
        <p:spPr>
          <a:xfrm>
            <a:off x="7924800" y="6515499"/>
            <a:ext cx="1219200" cy="219291"/>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fld id="{3F0CA688-4B22-4900-8FE7-BB3747A3873D}" type="slidenum">
              <a:rPr kumimoji="0" lang="en-US" sz="825"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ctr" defTabSz="514350" rtl="0" eaLnBrk="1" fontAlgn="auto" latinLnBrk="0" hangingPunct="1">
                <a:lnSpc>
                  <a:spcPct val="100000"/>
                </a:lnSpc>
                <a:spcBef>
                  <a:spcPts val="0"/>
                </a:spcBef>
                <a:spcAft>
                  <a:spcPts val="0"/>
                </a:spcAft>
                <a:buClrTx/>
                <a:buSzTx/>
                <a:buFontTx/>
                <a:buNone/>
                <a:tabLst/>
                <a:defRPr/>
              </a:pPr>
              <a:t>‹#›</a:t>
            </a:fld>
            <a:endParaRPr kumimoji="0" lang="en-US" sz="825"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3289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x2 Content_withDivider">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F30DCA7-A0F5-4A4A-B5D4-F0A5E825B19E}"/>
              </a:ext>
            </a:extLst>
          </p:cNvPr>
          <p:cNvSpPr>
            <a:spLocks noGrp="1"/>
          </p:cNvSpPr>
          <p:nvPr>
            <p:ph sz="quarter" idx="10"/>
          </p:nvPr>
        </p:nvSpPr>
        <p:spPr>
          <a:xfrm>
            <a:off x="504498" y="1166813"/>
            <a:ext cx="3957144" cy="530352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a:extLst>
              <a:ext uri="{FF2B5EF4-FFF2-40B4-BE49-F238E27FC236}">
                <a16:creationId xmlns:a16="http://schemas.microsoft.com/office/drawing/2014/main" id="{D25289EB-0795-FE4F-BEE4-580EC46906EE}"/>
              </a:ext>
            </a:extLst>
          </p:cNvPr>
          <p:cNvSpPr>
            <a:spLocks noGrp="1"/>
          </p:cNvSpPr>
          <p:nvPr>
            <p:ph sz="quarter" idx="11"/>
          </p:nvPr>
        </p:nvSpPr>
        <p:spPr>
          <a:xfrm>
            <a:off x="4728123" y="1166813"/>
            <a:ext cx="3958678" cy="530352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DD50CD53-4D5A-4846-A76C-540F34480A08}"/>
              </a:ext>
            </a:extLst>
          </p:cNvPr>
          <p:cNvCxnSpPr/>
          <p:nvPr userDrawn="1"/>
        </p:nvCxnSpPr>
        <p:spPr>
          <a:xfrm>
            <a:off x="4587766" y="1166812"/>
            <a:ext cx="0" cy="5303520"/>
          </a:xfrm>
          <a:prstGeom prst="line">
            <a:avLst/>
          </a:prstGeom>
          <a:ln w="12700">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FB1A19-9F38-284B-95A9-947E4C582A63}"/>
              </a:ext>
            </a:extLst>
          </p:cNvPr>
          <p:cNvSpPr>
            <a:spLocks noGrp="1"/>
          </p:cNvSpPr>
          <p:nvPr>
            <p:ph type="title"/>
          </p:nvPr>
        </p:nvSpPr>
        <p:spPr/>
        <p:txBody>
          <a:bodyPr/>
          <a:lstStyle/>
          <a:p>
            <a:r>
              <a:rPr lang="en-US"/>
              <a:t>Click to edit Master title style</a:t>
            </a:r>
            <a:endParaRPr lang="en-US" dirty="0"/>
          </a:p>
        </p:txBody>
      </p:sp>
      <p:sp>
        <p:nvSpPr>
          <p:cNvPr id="9" name="TextBox 8">
            <a:extLst>
              <a:ext uri="{FF2B5EF4-FFF2-40B4-BE49-F238E27FC236}">
                <a16:creationId xmlns:a16="http://schemas.microsoft.com/office/drawing/2014/main" id="{9D5BB7C7-48B7-5A4C-9BD8-495149674E96}"/>
              </a:ext>
            </a:extLst>
          </p:cNvPr>
          <p:cNvSpPr txBox="1"/>
          <p:nvPr userDrawn="1"/>
        </p:nvSpPr>
        <p:spPr>
          <a:xfrm>
            <a:off x="7924800" y="6515499"/>
            <a:ext cx="1219200" cy="219291"/>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fld id="{3F0CA688-4B22-4900-8FE7-BB3747A3873D}" type="slidenum">
              <a:rPr kumimoji="0" lang="en-US" sz="825"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ctr" defTabSz="514350" rtl="0" eaLnBrk="1" fontAlgn="auto" latinLnBrk="0" hangingPunct="1">
                <a:lnSpc>
                  <a:spcPct val="100000"/>
                </a:lnSpc>
                <a:spcBef>
                  <a:spcPts val="0"/>
                </a:spcBef>
                <a:spcAft>
                  <a:spcPts val="0"/>
                </a:spcAft>
                <a:buClrTx/>
                <a:buSzTx/>
                <a:buFontTx/>
                <a:buNone/>
                <a:tabLst/>
                <a:defRPr/>
              </a:pPr>
              <a:t>‹#›</a:t>
            </a:fld>
            <a:endParaRPr kumimoji="0" lang="en-US" sz="825"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55519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x2 Content_withHeader_withDivider">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F30DCA7-A0F5-4A4A-B5D4-F0A5E825B19E}"/>
              </a:ext>
            </a:extLst>
          </p:cNvPr>
          <p:cNvSpPr>
            <a:spLocks noGrp="1"/>
          </p:cNvSpPr>
          <p:nvPr>
            <p:ph sz="quarter" idx="10"/>
          </p:nvPr>
        </p:nvSpPr>
        <p:spPr>
          <a:xfrm>
            <a:off x="504498" y="1948544"/>
            <a:ext cx="3957144" cy="45217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a:extLst>
              <a:ext uri="{FF2B5EF4-FFF2-40B4-BE49-F238E27FC236}">
                <a16:creationId xmlns:a16="http://schemas.microsoft.com/office/drawing/2014/main" id="{D25289EB-0795-FE4F-BEE4-580EC46906EE}"/>
              </a:ext>
            </a:extLst>
          </p:cNvPr>
          <p:cNvSpPr>
            <a:spLocks noGrp="1"/>
          </p:cNvSpPr>
          <p:nvPr>
            <p:ph sz="quarter" idx="11"/>
          </p:nvPr>
        </p:nvSpPr>
        <p:spPr>
          <a:xfrm>
            <a:off x="4728123" y="1948544"/>
            <a:ext cx="3958678" cy="45217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DD50CD53-4D5A-4846-A76C-540F34480A08}"/>
              </a:ext>
            </a:extLst>
          </p:cNvPr>
          <p:cNvCxnSpPr/>
          <p:nvPr userDrawn="1"/>
        </p:nvCxnSpPr>
        <p:spPr>
          <a:xfrm>
            <a:off x="4587766" y="1166812"/>
            <a:ext cx="0" cy="5303520"/>
          </a:xfrm>
          <a:prstGeom prst="line">
            <a:avLst/>
          </a:prstGeom>
          <a:ln w="12700">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356D7B25-6FA8-8748-95A8-DB86A50FE07B}"/>
              </a:ext>
            </a:extLst>
          </p:cNvPr>
          <p:cNvSpPr>
            <a:spLocks noGrp="1"/>
          </p:cNvSpPr>
          <p:nvPr>
            <p:ph type="body" sz="quarter" idx="12" hasCustomPrompt="1"/>
          </p:nvPr>
        </p:nvSpPr>
        <p:spPr>
          <a:xfrm>
            <a:off x="505593" y="1197247"/>
            <a:ext cx="3956050" cy="646112"/>
          </a:xfrm>
        </p:spPr>
        <p:txBody>
          <a:bodyPr>
            <a:noAutofit/>
          </a:bodyPr>
          <a:lstStyle>
            <a:lvl1pPr marL="0" indent="0" algn="l">
              <a:buNone/>
              <a:defRPr sz="1800"/>
            </a:lvl1pPr>
            <a:lvl2pPr marL="192881" indent="0">
              <a:buNone/>
              <a:defRPr/>
            </a:lvl2pPr>
          </a:lstStyle>
          <a:p>
            <a:pPr lvl="0"/>
            <a:r>
              <a:rPr lang="en-US" dirty="0"/>
              <a:t>Edit Master text styles</a:t>
            </a:r>
          </a:p>
        </p:txBody>
      </p:sp>
      <p:sp>
        <p:nvSpPr>
          <p:cNvPr id="11" name="Text Placeholder 9">
            <a:extLst>
              <a:ext uri="{FF2B5EF4-FFF2-40B4-BE49-F238E27FC236}">
                <a16:creationId xmlns:a16="http://schemas.microsoft.com/office/drawing/2014/main" id="{6B90560B-AD04-204B-A96D-3B2B0774756E}"/>
              </a:ext>
            </a:extLst>
          </p:cNvPr>
          <p:cNvSpPr>
            <a:spLocks noGrp="1"/>
          </p:cNvSpPr>
          <p:nvPr>
            <p:ph type="body" sz="quarter" idx="13" hasCustomPrompt="1"/>
          </p:nvPr>
        </p:nvSpPr>
        <p:spPr>
          <a:xfrm>
            <a:off x="4728123" y="1197247"/>
            <a:ext cx="3956050" cy="646112"/>
          </a:xfrm>
        </p:spPr>
        <p:txBody>
          <a:bodyPr>
            <a:noAutofit/>
          </a:bodyPr>
          <a:lstStyle>
            <a:lvl1pPr marL="0" indent="0" algn="l">
              <a:buNone/>
              <a:defRPr sz="1800"/>
            </a:lvl1pPr>
            <a:lvl2pPr marL="192881" indent="0">
              <a:buNone/>
              <a:defRPr/>
            </a:lvl2pPr>
          </a:lstStyle>
          <a:p>
            <a:pPr lvl="0"/>
            <a:r>
              <a:rPr lang="en-US" dirty="0"/>
              <a:t>Edit Master text styles</a:t>
            </a:r>
          </a:p>
        </p:txBody>
      </p:sp>
      <p:sp>
        <p:nvSpPr>
          <p:cNvPr id="2" name="Title 1">
            <a:extLst>
              <a:ext uri="{FF2B5EF4-FFF2-40B4-BE49-F238E27FC236}">
                <a16:creationId xmlns:a16="http://schemas.microsoft.com/office/drawing/2014/main" id="{F18D47B5-DE81-1C49-877C-03551F28853B}"/>
              </a:ext>
            </a:extLst>
          </p:cNvPr>
          <p:cNvSpPr>
            <a:spLocks noGrp="1"/>
          </p:cNvSpPr>
          <p:nvPr>
            <p:ph type="title"/>
          </p:nvPr>
        </p:nvSpPr>
        <p:spPr/>
        <p:txBody>
          <a:bodyPr/>
          <a:lstStyle/>
          <a:p>
            <a:r>
              <a:rPr lang="en-US"/>
              <a:t>Click to edit Master title style</a:t>
            </a:r>
            <a:endParaRPr lang="en-US" dirty="0"/>
          </a:p>
        </p:txBody>
      </p:sp>
      <p:sp>
        <p:nvSpPr>
          <p:cNvPr id="9" name="TextBox 8">
            <a:extLst>
              <a:ext uri="{FF2B5EF4-FFF2-40B4-BE49-F238E27FC236}">
                <a16:creationId xmlns:a16="http://schemas.microsoft.com/office/drawing/2014/main" id="{1FB0E056-C7D7-A743-BB57-EFD4F2EA6E26}"/>
              </a:ext>
            </a:extLst>
          </p:cNvPr>
          <p:cNvSpPr txBox="1"/>
          <p:nvPr userDrawn="1"/>
        </p:nvSpPr>
        <p:spPr>
          <a:xfrm>
            <a:off x="7924800" y="6515499"/>
            <a:ext cx="1219200" cy="219291"/>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fld id="{3F0CA688-4B22-4900-8FE7-BB3747A3873D}" type="slidenum">
              <a:rPr kumimoji="0" lang="en-US" sz="825"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ctr" defTabSz="514350" rtl="0" eaLnBrk="1" fontAlgn="auto" latinLnBrk="0" hangingPunct="1">
                <a:lnSpc>
                  <a:spcPct val="100000"/>
                </a:lnSpc>
                <a:spcBef>
                  <a:spcPts val="0"/>
                </a:spcBef>
                <a:spcAft>
                  <a:spcPts val="0"/>
                </a:spcAft>
                <a:buClrTx/>
                <a:buSzTx/>
                <a:buFontTx/>
                <a:buNone/>
                <a:tabLst/>
                <a:defRPr/>
              </a:pPr>
              <a:t>‹#›</a:t>
            </a:fld>
            <a:endParaRPr kumimoji="0" lang="en-US" sz="825"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0524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4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F30DCA7-A0F5-4A4A-B5D4-F0A5E825B19E}"/>
              </a:ext>
            </a:extLst>
          </p:cNvPr>
          <p:cNvSpPr>
            <a:spLocks noGrp="1"/>
          </p:cNvSpPr>
          <p:nvPr>
            <p:ph sz="quarter" idx="10"/>
          </p:nvPr>
        </p:nvSpPr>
        <p:spPr>
          <a:xfrm>
            <a:off x="504498" y="1289713"/>
            <a:ext cx="3957144" cy="241363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a:extLst>
              <a:ext uri="{FF2B5EF4-FFF2-40B4-BE49-F238E27FC236}">
                <a16:creationId xmlns:a16="http://schemas.microsoft.com/office/drawing/2014/main" id="{D25289EB-0795-FE4F-BEE4-580EC46906EE}"/>
              </a:ext>
            </a:extLst>
          </p:cNvPr>
          <p:cNvSpPr>
            <a:spLocks noGrp="1"/>
          </p:cNvSpPr>
          <p:nvPr>
            <p:ph sz="quarter" idx="11"/>
          </p:nvPr>
        </p:nvSpPr>
        <p:spPr>
          <a:xfrm>
            <a:off x="4728123" y="1289706"/>
            <a:ext cx="3958678" cy="242232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543609F4-69E3-474A-BF4B-685A3D6A55E8}"/>
              </a:ext>
            </a:extLst>
          </p:cNvPr>
          <p:cNvCxnSpPr>
            <a:cxnSpLocks/>
          </p:cNvCxnSpPr>
          <p:nvPr userDrawn="1"/>
        </p:nvCxnSpPr>
        <p:spPr>
          <a:xfrm>
            <a:off x="4587766" y="1240971"/>
            <a:ext cx="0" cy="5303520"/>
          </a:xfrm>
          <a:prstGeom prst="line">
            <a:avLst/>
          </a:prstGeom>
          <a:ln w="12700">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A7157D3-797F-A843-87D3-E1844FC879FF}"/>
              </a:ext>
            </a:extLst>
          </p:cNvPr>
          <p:cNvCxnSpPr>
            <a:cxnSpLocks/>
          </p:cNvCxnSpPr>
          <p:nvPr userDrawn="1"/>
        </p:nvCxnSpPr>
        <p:spPr>
          <a:xfrm flipH="1">
            <a:off x="457200" y="3842658"/>
            <a:ext cx="8229600" cy="0"/>
          </a:xfrm>
          <a:prstGeom prst="line">
            <a:avLst/>
          </a:prstGeom>
          <a:ln w="12700">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77BAFD-C52F-BF46-9D90-C8BAFDB8E5DD}"/>
              </a:ext>
            </a:extLst>
          </p:cNvPr>
          <p:cNvSpPr>
            <a:spLocks noGrp="1"/>
          </p:cNvSpPr>
          <p:nvPr>
            <p:ph type="title"/>
          </p:nvPr>
        </p:nvSpPr>
        <p:spPr/>
        <p:txBody>
          <a:bodyPr/>
          <a:lstStyle/>
          <a:p>
            <a:r>
              <a:rPr lang="en-US"/>
              <a:t>Click to edit Master title style</a:t>
            </a:r>
          </a:p>
        </p:txBody>
      </p:sp>
      <p:sp>
        <p:nvSpPr>
          <p:cNvPr id="11" name="Content Placeholder 4">
            <a:extLst>
              <a:ext uri="{FF2B5EF4-FFF2-40B4-BE49-F238E27FC236}">
                <a16:creationId xmlns:a16="http://schemas.microsoft.com/office/drawing/2014/main" id="{9714E8A7-6B0E-4142-A0BC-07E5A96F19F6}"/>
              </a:ext>
            </a:extLst>
          </p:cNvPr>
          <p:cNvSpPr>
            <a:spLocks noGrp="1"/>
          </p:cNvSpPr>
          <p:nvPr>
            <p:ph sz="quarter" idx="12"/>
          </p:nvPr>
        </p:nvSpPr>
        <p:spPr>
          <a:xfrm>
            <a:off x="504498" y="4035098"/>
            <a:ext cx="3957144" cy="241363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6">
            <a:extLst>
              <a:ext uri="{FF2B5EF4-FFF2-40B4-BE49-F238E27FC236}">
                <a16:creationId xmlns:a16="http://schemas.microsoft.com/office/drawing/2014/main" id="{652CD07F-7E5F-C749-9DA9-216BA459959D}"/>
              </a:ext>
            </a:extLst>
          </p:cNvPr>
          <p:cNvSpPr>
            <a:spLocks noGrp="1"/>
          </p:cNvSpPr>
          <p:nvPr>
            <p:ph sz="quarter" idx="13"/>
          </p:nvPr>
        </p:nvSpPr>
        <p:spPr>
          <a:xfrm>
            <a:off x="4728123" y="4034771"/>
            <a:ext cx="3958678" cy="242232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a:extLst>
              <a:ext uri="{FF2B5EF4-FFF2-40B4-BE49-F238E27FC236}">
                <a16:creationId xmlns:a16="http://schemas.microsoft.com/office/drawing/2014/main" id="{CA4C29C4-3117-AF44-BB8A-C10AABE8195B}"/>
              </a:ext>
            </a:extLst>
          </p:cNvPr>
          <p:cNvSpPr txBox="1"/>
          <p:nvPr userDrawn="1"/>
        </p:nvSpPr>
        <p:spPr>
          <a:xfrm>
            <a:off x="7924800" y="6515499"/>
            <a:ext cx="1219200" cy="219291"/>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fld id="{3F0CA688-4B22-4900-8FE7-BB3747A3873D}" type="slidenum">
              <a:rPr kumimoji="0" lang="en-US" sz="825"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ctr" defTabSz="514350" rtl="0" eaLnBrk="1" fontAlgn="auto" latinLnBrk="0" hangingPunct="1">
                <a:lnSpc>
                  <a:spcPct val="100000"/>
                </a:lnSpc>
                <a:spcBef>
                  <a:spcPts val="0"/>
                </a:spcBef>
                <a:spcAft>
                  <a:spcPts val="0"/>
                </a:spcAft>
                <a:buClrTx/>
                <a:buSzTx/>
                <a:buFontTx/>
                <a:buNone/>
                <a:tabLst/>
                <a:defRPr/>
              </a:pPr>
              <a:t>‹#›</a:t>
            </a:fld>
            <a:endParaRPr kumimoji="0" lang="en-US" sz="825"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813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file:///C:\TEMP\Usmc.GIF"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04905"/>
            <a:ext cx="9144000" cy="791180"/>
          </a:xfrm>
          <a:prstGeom prst="rect">
            <a:avLst/>
          </a:prstGeom>
        </p:spPr>
        <p:txBody>
          <a:bodyPr vert="horz" lIns="1097280" tIns="45720" rIns="109728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19100" y="1186543"/>
            <a:ext cx="8305800" cy="527785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1046"/>
          <p:cNvSpPr>
            <a:spLocks noChangeAspect="1" noChangeArrowheads="1"/>
          </p:cNvSpPr>
          <p:nvPr userDrawn="1"/>
        </p:nvSpPr>
        <p:spPr bwMode="auto">
          <a:xfrm>
            <a:off x="381000" y="867509"/>
            <a:ext cx="8343900" cy="76550"/>
          </a:xfrm>
          <a:prstGeom prst="rect">
            <a:avLst/>
          </a:prstGeom>
          <a:gradFill rotWithShape="1">
            <a:gsLst>
              <a:gs pos="0">
                <a:srgbClr val="99261A"/>
              </a:gs>
              <a:gs pos="100000">
                <a:srgbClr val="691A12"/>
              </a:gs>
            </a:gsLst>
            <a:lin ang="5400000" scaled="1"/>
          </a:gradFill>
          <a:ln w="9525" algn="ctr">
            <a:solidFill>
              <a:srgbClr val="413039"/>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spcBef>
                <a:spcPct val="20000"/>
              </a:spcBef>
              <a:buClr>
                <a:srgbClr val="FF0000"/>
              </a:buClr>
              <a:buFont typeface="Wingdings 2" pitchFamily="18" charset="2"/>
              <a:buChar char="è"/>
              <a:defRPr/>
            </a:pPr>
            <a:endParaRPr lang="en-US" altLang="en-US" sz="1125" b="1" dirty="0">
              <a:solidFill>
                <a:srgbClr val="000000"/>
              </a:solidFill>
            </a:endParaRPr>
          </a:p>
        </p:txBody>
      </p:sp>
      <p:pic>
        <p:nvPicPr>
          <p:cNvPr id="8" name="Picture 5" descr="C:\TEMP\Usmc.GIF"/>
          <p:cNvPicPr>
            <a:picLocks noChangeAspect="1" noChangeArrowheads="1"/>
          </p:cNvPicPr>
          <p:nvPr userDrawn="1"/>
        </p:nvPicPr>
        <p:blipFill>
          <a:blip r:embed="rId15" r:link="rId16" cstate="email">
            <a:extLst>
              <a:ext uri="{28A0092B-C50C-407E-A947-70E740481C1C}">
                <a14:useLocalDpi xmlns:a14="http://schemas.microsoft.com/office/drawing/2010/main"/>
              </a:ext>
            </a:extLst>
          </a:blip>
          <a:srcRect/>
          <a:stretch>
            <a:fillRect/>
          </a:stretch>
        </p:blipFill>
        <p:spPr bwMode="auto">
          <a:xfrm>
            <a:off x="76206" y="101608"/>
            <a:ext cx="9810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a:extLst>
              <a:ext uri="{FF2B5EF4-FFF2-40B4-BE49-F238E27FC236}">
                <a16:creationId xmlns:a16="http://schemas.microsoft.com/office/drawing/2014/main" id="{89D4DFF6-8EE7-4640-BF07-D952A6B43594}"/>
              </a:ext>
            </a:extLst>
          </p:cNvPr>
          <p:cNvSpPr txBox="1">
            <a:spLocks noChangeArrowheads="1"/>
          </p:cNvSpPr>
          <p:nvPr userDrawn="1"/>
        </p:nvSpPr>
        <p:spPr bwMode="auto">
          <a:xfrm>
            <a:off x="0" y="6595269"/>
            <a:ext cx="9144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buClr>
                <a:srgbClr val="FF0000"/>
              </a:buClr>
              <a:buFont typeface="Wingdings 2" pitchFamily="18" charset="2"/>
              <a:buNone/>
              <a:defRPr/>
            </a:pPr>
            <a:r>
              <a:rPr lang="en-US" altLang="en-US" sz="900" b="1" dirty="0">
                <a:solidFill>
                  <a:srgbClr val="00B050"/>
                </a:solidFill>
                <a:cs typeface="Arial" charset="0"/>
              </a:rPr>
              <a:t>UNCLASSIFIED</a:t>
            </a:r>
          </a:p>
        </p:txBody>
      </p:sp>
      <p:sp>
        <p:nvSpPr>
          <p:cNvPr id="11" name="Text Box 6">
            <a:extLst>
              <a:ext uri="{FF2B5EF4-FFF2-40B4-BE49-F238E27FC236}">
                <a16:creationId xmlns:a16="http://schemas.microsoft.com/office/drawing/2014/main" id="{238E136A-3B40-F442-B44B-1927AC5618C5}"/>
              </a:ext>
            </a:extLst>
          </p:cNvPr>
          <p:cNvSpPr txBox="1">
            <a:spLocks noChangeArrowheads="1"/>
          </p:cNvSpPr>
          <p:nvPr userDrawn="1"/>
        </p:nvSpPr>
        <p:spPr bwMode="auto">
          <a:xfrm>
            <a:off x="0" y="31899"/>
            <a:ext cx="9144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buClr>
                <a:srgbClr val="FF0000"/>
              </a:buClr>
              <a:buFont typeface="Wingdings 2" pitchFamily="18" charset="2"/>
              <a:buNone/>
              <a:defRPr/>
            </a:pPr>
            <a:r>
              <a:rPr lang="en-US" altLang="en-US" sz="900" b="1" dirty="0">
                <a:solidFill>
                  <a:srgbClr val="00B050"/>
                </a:solidFill>
                <a:cs typeface="Arial" charset="0"/>
              </a:rPr>
              <a:t>UNCLASSIFIED</a:t>
            </a:r>
          </a:p>
        </p:txBody>
      </p:sp>
    </p:spTree>
    <p:extLst>
      <p:ext uri="{BB962C8B-B14F-4D97-AF65-F5344CB8AC3E}">
        <p14:creationId xmlns:p14="http://schemas.microsoft.com/office/powerpoint/2010/main" val="409192448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hf sldNum="0" hdr="0" ftr="0"/>
  <p:txStyles>
    <p:titleStyle>
      <a:lvl1pPr algn="ctr" defTabSz="514350" rtl="0" eaLnBrk="1" latinLnBrk="0" hangingPunct="1">
        <a:spcBef>
          <a:spcPct val="0"/>
        </a:spcBef>
        <a:buNone/>
        <a:defRPr sz="2400" b="1" kern="1200">
          <a:solidFill>
            <a:srgbClr val="2C2828"/>
          </a:solidFill>
          <a:latin typeface="Arial" panose="020B0604020202020204" pitchFamily="34" charset="0"/>
          <a:ea typeface="+mj-ea"/>
          <a:cs typeface="Arial" panose="020B0604020202020204" pitchFamily="34" charset="0"/>
        </a:defRPr>
      </a:lvl1pPr>
    </p:titleStyle>
    <p:bodyStyle>
      <a:lvl1pPr marL="192881" indent="-192881" algn="l" defTabSz="514350" rtl="0" eaLnBrk="1" latinLnBrk="0" hangingPunct="1">
        <a:lnSpc>
          <a:spcPct val="112000"/>
        </a:lnSpc>
        <a:spcBef>
          <a:spcPts val="0"/>
        </a:spcBef>
        <a:spcAft>
          <a:spcPts val="300"/>
        </a:spcAft>
        <a:buFont typeface="Wingdings" pitchFamily="2" charset="2"/>
        <a:buChar char="§"/>
        <a:defRPr sz="1600" b="1" kern="1200">
          <a:solidFill>
            <a:schemeClr val="tx1"/>
          </a:solidFill>
          <a:latin typeface="Arial" panose="020B0604020202020204" pitchFamily="34" charset="0"/>
          <a:ea typeface="+mn-ea"/>
          <a:cs typeface="Arial" panose="020B0604020202020204" pitchFamily="34" charset="0"/>
        </a:defRPr>
      </a:lvl1pPr>
      <a:lvl2pPr marL="321469" indent="-128588" algn="l" defTabSz="514350" rtl="0" eaLnBrk="1" latinLnBrk="0" hangingPunct="1">
        <a:lnSpc>
          <a:spcPct val="112000"/>
        </a:lnSpc>
        <a:spcBef>
          <a:spcPts val="0"/>
        </a:spcBef>
        <a:spcAft>
          <a:spcPts val="300"/>
        </a:spcAft>
        <a:buFont typeface="Cambria Math" panose="02040503050406030204" pitchFamily="18" charset="0"/>
        <a:buChar char="⎯"/>
        <a:defRPr sz="1400" kern="1200">
          <a:solidFill>
            <a:schemeClr val="tx1"/>
          </a:solidFill>
          <a:latin typeface="+mn-lt"/>
          <a:ea typeface="+mn-ea"/>
          <a:cs typeface="+mn-cs"/>
        </a:defRPr>
      </a:lvl2pPr>
      <a:lvl3pPr marL="450056" indent="-128588" algn="l" defTabSz="514350" rtl="0" eaLnBrk="1" latinLnBrk="0" hangingPunct="1">
        <a:lnSpc>
          <a:spcPct val="112000"/>
        </a:lnSpc>
        <a:spcBef>
          <a:spcPts val="0"/>
        </a:spcBef>
        <a:spcAft>
          <a:spcPts val="300"/>
        </a:spcAft>
        <a:buFont typeface="Courier New" panose="02070309020205020404" pitchFamily="49" charset="0"/>
        <a:buChar char="o"/>
        <a:defRPr sz="1100" b="0" i="0" kern="1200">
          <a:solidFill>
            <a:schemeClr val="tx1"/>
          </a:solidFill>
          <a:latin typeface="+mn-lt"/>
          <a:ea typeface="+mn-ea"/>
          <a:cs typeface="+mn-cs"/>
        </a:defRPr>
      </a:lvl3pPr>
      <a:lvl4pPr marL="578644" indent="-128588" algn="l" defTabSz="514350" rtl="0" eaLnBrk="1" latinLnBrk="0" hangingPunct="1">
        <a:lnSpc>
          <a:spcPct val="112000"/>
        </a:lnSpc>
        <a:spcBef>
          <a:spcPts val="0"/>
        </a:spcBef>
        <a:spcAft>
          <a:spcPts val="300"/>
        </a:spcAft>
        <a:buFont typeface="Arial" panose="020B0604020202020204" pitchFamily="34" charset="0"/>
        <a:buChar char="•"/>
        <a:defRPr sz="1050" b="1" i="1" kern="1200">
          <a:solidFill>
            <a:schemeClr val="tx1"/>
          </a:solidFill>
          <a:latin typeface="+mn-lt"/>
          <a:ea typeface="+mn-ea"/>
          <a:cs typeface="+mn-cs"/>
        </a:defRPr>
      </a:lvl4pPr>
      <a:lvl5pPr marL="707231" indent="-128588" algn="l" defTabSz="514350" rtl="0" eaLnBrk="1" latinLnBrk="0" hangingPunct="1">
        <a:lnSpc>
          <a:spcPct val="112000"/>
        </a:lnSpc>
        <a:spcBef>
          <a:spcPts val="0"/>
        </a:spcBef>
        <a:spcAft>
          <a:spcPts val="300"/>
        </a:spcAft>
        <a:buFont typeface="Calibri" panose="020F0502020204030204" pitchFamily="34" charset="0"/>
        <a:buChar char="‒"/>
        <a:defRPr sz="900" i="1"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jpeg"/><Relationship Id="rId15" Type="http://schemas.openxmlformats.org/officeDocument/2006/relationships/image" Target="../media/image16.sv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2.png"/><Relationship Id="rId7" Type="http://schemas.openxmlformats.org/officeDocument/2006/relationships/image" Target="../media/image25.jpeg"/><Relationship Id="rId12" Type="http://schemas.openxmlformats.org/officeDocument/2006/relationships/image" Target="../media/image30.png"/><Relationship Id="rId17" Type="http://schemas.microsoft.com/office/2007/relationships/hdphoto" Target="../media/hdphoto2.wdp"/><Relationship Id="rId2" Type="http://schemas.openxmlformats.org/officeDocument/2006/relationships/notesSlide" Target="../notesSlides/notesSlide3.xml"/><Relationship Id="rId16" Type="http://schemas.openxmlformats.org/officeDocument/2006/relationships/image" Target="../media/image34.png"/><Relationship Id="rId1" Type="http://schemas.openxmlformats.org/officeDocument/2006/relationships/slideLayout" Target="../slideLayouts/slideLayout1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microsoft.com/office/2007/relationships/hdphoto" Target="../media/hdphoto1.wdp"/><Relationship Id="rId9" Type="http://schemas.openxmlformats.org/officeDocument/2006/relationships/image" Target="../media/image27.jpeg"/><Relationship Id="rId1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emf"/><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sv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 Id="rId9" Type="http://schemas.openxmlformats.org/officeDocument/2006/relationships/image" Target="../media/image54.svg"/></Relationships>
</file>

<file path=ppt/slides/_rels/slide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svg"/><Relationship Id="rId7" Type="http://schemas.openxmlformats.org/officeDocument/2006/relationships/image" Target="../media/image58.sv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57.png"/><Relationship Id="rId11" Type="http://schemas.openxmlformats.org/officeDocument/2006/relationships/image" Target="../media/image62.svg"/><Relationship Id="rId5" Type="http://schemas.openxmlformats.org/officeDocument/2006/relationships/image" Target="../media/image56.svg"/><Relationship Id="rId10" Type="http://schemas.openxmlformats.org/officeDocument/2006/relationships/image" Target="../media/image61.png"/><Relationship Id="rId4" Type="http://schemas.openxmlformats.org/officeDocument/2006/relationships/image" Target="../media/image13.png"/><Relationship Id="rId9" Type="http://schemas.openxmlformats.org/officeDocument/2006/relationships/image" Target="../media/image6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pPr marL="0" indent="0" algn="ctr">
              <a:buNone/>
            </a:pPr>
            <a:r>
              <a:rPr lang="en-US" dirty="0"/>
              <a:t>26 May 2020</a:t>
            </a:r>
          </a:p>
        </p:txBody>
      </p:sp>
      <p:sp>
        <p:nvSpPr>
          <p:cNvPr id="2" name="Title 1">
            <a:extLst>
              <a:ext uri="{FF2B5EF4-FFF2-40B4-BE49-F238E27FC236}">
                <a16:creationId xmlns:a16="http://schemas.microsoft.com/office/drawing/2014/main" id="{6ED3F67F-366D-264F-9B99-4F510A35152E}"/>
              </a:ext>
            </a:extLst>
          </p:cNvPr>
          <p:cNvSpPr>
            <a:spLocks noGrp="1"/>
          </p:cNvSpPr>
          <p:nvPr>
            <p:ph type="title"/>
          </p:nvPr>
        </p:nvSpPr>
        <p:spPr/>
        <p:txBody>
          <a:bodyPr vert="horz" lIns="0" tIns="0" rIns="0" bIns="0" rtlCol="0" anchor="ctr">
            <a:noAutofit/>
          </a:bodyPr>
          <a:lstStyle/>
          <a:p>
            <a:pPr>
              <a:lnSpc>
                <a:spcPct val="107000"/>
              </a:lnSpc>
              <a:spcBef>
                <a:spcPts val="1200"/>
              </a:spcBef>
            </a:pPr>
            <a:r>
              <a:rPr lang="en-US" sz="1800" i="1" dirty="0">
                <a:solidFill>
                  <a:srgbClr val="C00000"/>
                </a:solidFill>
              </a:rPr>
              <a:t>JTEG Forum</a:t>
            </a:r>
            <a:br>
              <a:rPr lang="en-US" dirty="0"/>
            </a:br>
            <a:r>
              <a:rPr lang="en-US" dirty="0"/>
              <a:t>Achieving Condition Based </a:t>
            </a:r>
            <a:br>
              <a:rPr lang="en-US" dirty="0"/>
            </a:br>
            <a:r>
              <a:rPr lang="en-US" dirty="0"/>
              <a:t>Maintenance+</a:t>
            </a:r>
            <a:endParaRPr lang="en-US" i="1" dirty="0">
              <a:solidFill>
                <a:srgbClr val="C00000"/>
              </a:solidFill>
            </a:endParaRPr>
          </a:p>
        </p:txBody>
      </p:sp>
      <p:sp>
        <p:nvSpPr>
          <p:cNvPr id="8" name="Text Placeholder 7"/>
          <p:cNvSpPr>
            <a:spLocks noGrp="1"/>
          </p:cNvSpPr>
          <p:nvPr>
            <p:ph type="body" sz="quarter" idx="13"/>
          </p:nvPr>
        </p:nvSpPr>
        <p:spPr/>
        <p:txBody>
          <a:bodyPr>
            <a:normAutofit/>
          </a:bodyPr>
          <a:lstStyle/>
          <a:p>
            <a:r>
              <a:rPr lang="en-US" dirty="0">
                <a:solidFill>
                  <a:schemeClr val="tx1">
                    <a:lumMod val="90000"/>
                    <a:lumOff val="10000"/>
                  </a:schemeClr>
                </a:solidFill>
              </a:rPr>
              <a:t>Installation &amp; Logistics</a:t>
            </a:r>
          </a:p>
          <a:p>
            <a:r>
              <a:rPr lang="en-US" sz="1400" dirty="0">
                <a:solidFill>
                  <a:schemeClr val="tx1">
                    <a:lumMod val="90000"/>
                    <a:lumOff val="10000"/>
                  </a:schemeClr>
                </a:solidFill>
              </a:rPr>
              <a:t>Headquarters Marine Corps</a:t>
            </a:r>
          </a:p>
        </p:txBody>
      </p:sp>
      <p:sp>
        <p:nvSpPr>
          <p:cNvPr id="3" name="TextBox 2">
            <a:extLst>
              <a:ext uri="{FF2B5EF4-FFF2-40B4-BE49-F238E27FC236}">
                <a16:creationId xmlns:a16="http://schemas.microsoft.com/office/drawing/2014/main" id="{EC953C8D-7BE1-E44F-A846-B3B949E36BF6}"/>
              </a:ext>
            </a:extLst>
          </p:cNvPr>
          <p:cNvSpPr txBox="1"/>
          <p:nvPr/>
        </p:nvSpPr>
        <p:spPr>
          <a:xfrm>
            <a:off x="6062133" y="3251200"/>
            <a:ext cx="0" cy="0"/>
          </a:xfrm>
          <a:prstGeom prst="rect">
            <a:avLst/>
          </a:prstGeom>
          <a:noFill/>
        </p:spPr>
        <p:txBody>
          <a:bodyPr wrap="none" rtlCol="0">
            <a:noAutofit/>
          </a:bodyPr>
          <a:lstStyle/>
          <a:p>
            <a:pPr algn="l">
              <a:lnSpc>
                <a:spcPct val="112000"/>
              </a:lnSpc>
              <a:spcAft>
                <a:spcPts val="300"/>
              </a:spcAft>
            </a:pPr>
            <a:endParaRPr lang="en-US" b="1" dirty="0"/>
          </a:p>
        </p:txBody>
      </p:sp>
      <p:sp>
        <p:nvSpPr>
          <p:cNvPr id="4" name="TextBox 3">
            <a:extLst>
              <a:ext uri="{FF2B5EF4-FFF2-40B4-BE49-F238E27FC236}">
                <a16:creationId xmlns:a16="http://schemas.microsoft.com/office/drawing/2014/main" id="{7926C9E4-BDEB-5F4A-B03E-AD029C446810}"/>
              </a:ext>
            </a:extLst>
          </p:cNvPr>
          <p:cNvSpPr txBox="1"/>
          <p:nvPr/>
        </p:nvSpPr>
        <p:spPr>
          <a:xfrm>
            <a:off x="9531927" y="5292436"/>
            <a:ext cx="0" cy="0"/>
          </a:xfrm>
          <a:prstGeom prst="rect">
            <a:avLst/>
          </a:prstGeom>
          <a:noFill/>
        </p:spPr>
        <p:txBody>
          <a:bodyPr wrap="none" rtlCol="0">
            <a:noAutofit/>
          </a:bodyPr>
          <a:lstStyle/>
          <a:p>
            <a:pPr algn="l">
              <a:lnSpc>
                <a:spcPct val="112000"/>
              </a:lnSpc>
              <a:spcAft>
                <a:spcPts val="300"/>
              </a:spcAft>
            </a:pPr>
            <a:endParaRPr lang="en-US" b="1" dirty="0"/>
          </a:p>
        </p:txBody>
      </p:sp>
    </p:spTree>
    <p:extLst>
      <p:ext uri="{BB962C8B-B14F-4D97-AF65-F5344CB8AC3E}">
        <p14:creationId xmlns:p14="http://schemas.microsoft.com/office/powerpoint/2010/main" val="3612598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sosceles Triangle 9"/>
          <p:cNvSpPr/>
          <p:nvPr/>
        </p:nvSpPr>
        <p:spPr>
          <a:xfrm rot="16200000">
            <a:off x="1261570" y="-1024432"/>
            <a:ext cx="5404584" cy="10360280"/>
          </a:xfrm>
          <a:prstGeom prst="triangle">
            <a:avLst/>
          </a:prstGeom>
          <a:gradFill>
            <a:gsLst>
              <a:gs pos="35000">
                <a:srgbClr val="EFEAE9"/>
              </a:gs>
              <a:gs pos="0">
                <a:schemeClr val="bg1"/>
              </a:gs>
              <a:gs pos="100000">
                <a:schemeClr val="bg2">
                  <a:lumMod val="90000"/>
                </a:schemeClr>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45720" rIns="9144" bIns="45720" numCol="1" spcCol="0" rtlCol="0" fromWordArt="0" anchor="ctr" anchorCtr="0" forceAA="0" compatLnSpc="1">
            <a:prstTxWarp prst="textNoShape">
              <a:avLst/>
            </a:prstTxWarp>
            <a:noAutofit/>
          </a:bodyPr>
          <a:lstStyle/>
          <a:p>
            <a:pPr algn="ctr"/>
            <a:endParaRPr lang="en-US" sz="1000" b="1" dirty="0">
              <a:noFill/>
            </a:endParaRPr>
          </a:p>
        </p:txBody>
      </p:sp>
      <p:sp>
        <p:nvSpPr>
          <p:cNvPr id="70" name="Title 1"/>
          <p:cNvSpPr>
            <a:spLocks noGrp="1"/>
          </p:cNvSpPr>
          <p:nvPr>
            <p:ph type="title"/>
          </p:nvPr>
        </p:nvSpPr>
        <p:spPr/>
        <p:txBody>
          <a:bodyPr/>
          <a:lstStyle/>
          <a:p>
            <a:r>
              <a:rPr lang="en-US" altLang="en-US" dirty="0">
                <a:sym typeface="Calibri" panose="020F0502020204030204" pitchFamily="34" charset="0"/>
              </a:rPr>
              <a:t>CBM+ Vision</a:t>
            </a:r>
            <a:endParaRPr lang="en-US" dirty="0"/>
          </a:p>
        </p:txBody>
      </p:sp>
      <p:sp>
        <p:nvSpPr>
          <p:cNvPr id="36" name="Content Placeholder 4"/>
          <p:cNvSpPr txBox="1">
            <a:spLocks/>
          </p:cNvSpPr>
          <p:nvPr/>
        </p:nvSpPr>
        <p:spPr>
          <a:xfrm>
            <a:off x="304356" y="3047602"/>
            <a:ext cx="2318814" cy="2286000"/>
          </a:xfrm>
          <a:prstGeom prst="rect">
            <a:avLst/>
          </a:prstGeom>
          <a:noFill/>
        </p:spPr>
        <p:txBody>
          <a:bodyPr lIns="9144" rIns="9144" anchor="t"/>
          <a:lstStyle>
            <a:lvl1pPr marL="257175" indent="-257175" algn="l" defTabSz="685800" rtl="0" eaLnBrk="1" latinLnBrk="0" hangingPunct="1">
              <a:spcBef>
                <a:spcPts val="0"/>
              </a:spcBef>
              <a:spcAft>
                <a:spcPts val="225"/>
              </a:spcAft>
              <a:buFont typeface="Wingdings" panose="05000000000000000000" pitchFamily="2" charset="2"/>
              <a:buChar char="Ø"/>
              <a:defRPr sz="1800" kern="1200">
                <a:solidFill>
                  <a:schemeClr val="tx1"/>
                </a:solidFill>
                <a:latin typeface="Arial" panose="020B0604020202020204" pitchFamily="34" charset="0"/>
                <a:ea typeface="+mn-ea"/>
                <a:cs typeface="Arial" panose="020B0604020202020204" pitchFamily="34" charset="0"/>
              </a:defRPr>
            </a:lvl1pPr>
            <a:lvl2pPr marL="428625" indent="-171450" algn="l" defTabSz="685800" rtl="0" eaLnBrk="1" latinLnBrk="0" hangingPunct="1">
              <a:spcBef>
                <a:spcPts val="0"/>
              </a:spcBef>
              <a:spcAft>
                <a:spcPts val="225"/>
              </a:spcAft>
              <a:buFont typeface="Courier New" panose="02070309020205020404" pitchFamily="49" charset="0"/>
              <a:buChar char="o"/>
              <a:defRPr sz="1500" kern="1200">
                <a:solidFill>
                  <a:schemeClr val="tx1"/>
                </a:solidFill>
                <a:latin typeface="+mn-lt"/>
                <a:ea typeface="+mn-ea"/>
                <a:cs typeface="+mn-cs"/>
              </a:defRPr>
            </a:lvl2pPr>
            <a:lvl3pPr marL="600075" indent="-171450" algn="l" defTabSz="685800" rtl="0" eaLnBrk="1" latinLnBrk="0" hangingPunct="1">
              <a:spcBef>
                <a:spcPts val="0"/>
              </a:spcBef>
              <a:spcAft>
                <a:spcPts val="225"/>
              </a:spcAft>
              <a:buFont typeface="Wingdings" panose="05000000000000000000" pitchFamily="2" charset="2"/>
              <a:buChar char="§"/>
              <a:defRPr sz="1350" kern="1200">
                <a:solidFill>
                  <a:schemeClr val="tx1"/>
                </a:solidFill>
                <a:latin typeface="+mn-lt"/>
                <a:ea typeface="+mn-ea"/>
                <a:cs typeface="+mn-cs"/>
              </a:defRPr>
            </a:lvl3pPr>
            <a:lvl4pPr marL="771525" indent="-171450" algn="l" defTabSz="685800" rtl="0" eaLnBrk="1" latinLnBrk="0" hangingPunct="1">
              <a:spcBef>
                <a:spcPts val="0"/>
              </a:spcBef>
              <a:spcAft>
                <a:spcPts val="225"/>
              </a:spcAft>
              <a:buFont typeface="Arial" panose="020B0604020202020204" pitchFamily="34" charset="0"/>
              <a:buChar char="•"/>
              <a:defRPr sz="1200" kern="1200">
                <a:solidFill>
                  <a:schemeClr val="tx1"/>
                </a:solidFill>
                <a:latin typeface="+mn-lt"/>
                <a:ea typeface="+mn-ea"/>
                <a:cs typeface="+mn-cs"/>
              </a:defRPr>
            </a:lvl4pPr>
            <a:lvl5pPr marL="942975" indent="-171450" algn="l" defTabSz="685800" rtl="0" eaLnBrk="1" latinLnBrk="0" hangingPunct="1">
              <a:spcBef>
                <a:spcPts val="0"/>
              </a:spcBef>
              <a:spcAft>
                <a:spcPts val="225"/>
              </a:spcAft>
              <a:buFont typeface="Calibri" panose="020F0502020204030204" pitchFamily="34" charset="0"/>
              <a:buChar char="‒"/>
              <a:defRPr sz="105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137160" indent="-137160">
              <a:spcAft>
                <a:spcPts val="700"/>
              </a:spcAft>
              <a:buFont typeface="Wingdings" panose="05000000000000000000" pitchFamily="2" charset="2"/>
              <a:buChar char="§"/>
            </a:pPr>
            <a:r>
              <a:rPr lang="en-US" sz="1100" b="1" dirty="0">
                <a:solidFill>
                  <a:srgbClr val="C00000"/>
                </a:solidFill>
              </a:rPr>
              <a:t>Limited ability to conduct just 2 </a:t>
            </a:r>
            <a:r>
              <a:rPr lang="en-US" sz="1100" b="1" u="sng" dirty="0">
                <a:solidFill>
                  <a:srgbClr val="C00000"/>
                </a:solidFill>
              </a:rPr>
              <a:t>condition monitoring</a:t>
            </a:r>
            <a:r>
              <a:rPr lang="en-US" sz="1100" b="1" dirty="0">
                <a:solidFill>
                  <a:srgbClr val="C00000"/>
                </a:solidFill>
              </a:rPr>
              <a:t> elements </a:t>
            </a:r>
            <a:r>
              <a:rPr lang="en-US" sz="1100" dirty="0">
                <a:solidFill>
                  <a:srgbClr val="000000"/>
                </a:solidFill>
              </a:rPr>
              <a:t>(</a:t>
            </a:r>
            <a:r>
              <a:rPr lang="en-US" sz="1100" dirty="0"/>
              <a:t>inspections and repair history data)</a:t>
            </a:r>
          </a:p>
          <a:p>
            <a:pPr marL="137160" indent="-137160">
              <a:spcAft>
                <a:spcPts val="700"/>
              </a:spcAft>
              <a:buFont typeface="Wingdings" panose="05000000000000000000" pitchFamily="2" charset="2"/>
              <a:buChar char="§"/>
            </a:pPr>
            <a:r>
              <a:rPr lang="en-US" sz="1100" dirty="0"/>
              <a:t>Performed </a:t>
            </a:r>
            <a:r>
              <a:rPr lang="en-US" sz="1100" b="1" dirty="0">
                <a:solidFill>
                  <a:srgbClr val="C00000"/>
                </a:solidFill>
              </a:rPr>
              <a:t>reactively</a:t>
            </a:r>
            <a:r>
              <a:rPr lang="en-US" sz="1100" dirty="0">
                <a:solidFill>
                  <a:srgbClr val="C00000"/>
                </a:solidFill>
              </a:rPr>
              <a:t> </a:t>
            </a:r>
            <a:r>
              <a:rPr lang="en-US" sz="1100" dirty="0"/>
              <a:t>when there are </a:t>
            </a:r>
            <a:r>
              <a:rPr lang="en-US" sz="1100" b="1" dirty="0">
                <a:solidFill>
                  <a:srgbClr val="C00000"/>
                </a:solidFill>
              </a:rPr>
              <a:t>failures</a:t>
            </a:r>
          </a:p>
          <a:p>
            <a:pPr marL="137160" indent="-137160">
              <a:spcAft>
                <a:spcPts val="700"/>
              </a:spcAft>
              <a:buFont typeface="Wingdings" panose="05000000000000000000" pitchFamily="2" charset="2"/>
              <a:buChar char="§"/>
            </a:pPr>
            <a:r>
              <a:rPr lang="en-US" sz="1100" dirty="0"/>
              <a:t>Maintenance based on </a:t>
            </a:r>
            <a:r>
              <a:rPr lang="en-US" sz="1100" b="1" dirty="0">
                <a:solidFill>
                  <a:srgbClr val="C00000"/>
                </a:solidFill>
              </a:rPr>
              <a:t>time</a:t>
            </a:r>
          </a:p>
          <a:p>
            <a:pPr marL="137160" indent="-137160">
              <a:spcAft>
                <a:spcPts val="700"/>
              </a:spcAft>
              <a:buFont typeface="Wingdings" panose="05000000000000000000" pitchFamily="2" charset="2"/>
              <a:buChar char="§"/>
            </a:pPr>
            <a:r>
              <a:rPr lang="en-US" sz="1100" dirty="0"/>
              <a:t>Diagnostics data stuck at weapon system, </a:t>
            </a:r>
            <a:r>
              <a:rPr lang="en-US" sz="1100" b="1" dirty="0">
                <a:solidFill>
                  <a:srgbClr val="C00000"/>
                </a:solidFill>
              </a:rPr>
              <a:t>cannot be offboarded</a:t>
            </a:r>
          </a:p>
          <a:p>
            <a:pPr marL="137160" indent="-137160">
              <a:spcAft>
                <a:spcPts val="700"/>
              </a:spcAft>
              <a:buFont typeface="Wingdings" panose="05000000000000000000" pitchFamily="2" charset="2"/>
              <a:buChar char="§"/>
            </a:pPr>
            <a:r>
              <a:rPr lang="en-US" sz="1100" b="1" dirty="0">
                <a:solidFill>
                  <a:srgbClr val="C00000"/>
                </a:solidFill>
              </a:rPr>
              <a:t>Limited, manual</a:t>
            </a:r>
            <a:r>
              <a:rPr lang="en-US" sz="1100" dirty="0">
                <a:solidFill>
                  <a:srgbClr val="C00000"/>
                </a:solidFill>
              </a:rPr>
              <a:t> </a:t>
            </a:r>
            <a:r>
              <a:rPr lang="en-US" sz="1100" dirty="0"/>
              <a:t>failure analysis capabilities</a:t>
            </a:r>
          </a:p>
          <a:p>
            <a:pPr marL="137160" indent="-137160">
              <a:spcAft>
                <a:spcPts val="700"/>
              </a:spcAft>
              <a:buFont typeface="Wingdings" panose="05000000000000000000" pitchFamily="2" charset="2"/>
              <a:buChar char="§"/>
            </a:pPr>
            <a:r>
              <a:rPr lang="en-US" sz="1100" b="1" dirty="0">
                <a:solidFill>
                  <a:srgbClr val="C00000"/>
                </a:solidFill>
              </a:rPr>
              <a:t>Unpredictable</a:t>
            </a:r>
            <a:r>
              <a:rPr lang="en-US" sz="1100" dirty="0">
                <a:solidFill>
                  <a:srgbClr val="C00000"/>
                </a:solidFill>
              </a:rPr>
              <a:t> </a:t>
            </a:r>
            <a:r>
              <a:rPr lang="en-US" sz="1100" dirty="0"/>
              <a:t>future operational availability </a:t>
            </a:r>
          </a:p>
        </p:txBody>
      </p:sp>
      <p:sp>
        <p:nvSpPr>
          <p:cNvPr id="42" name="Rectangle 41"/>
          <p:cNvSpPr/>
          <p:nvPr/>
        </p:nvSpPr>
        <p:spPr>
          <a:xfrm>
            <a:off x="409757" y="2333074"/>
            <a:ext cx="2108013" cy="57033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45720" rIns="9144" bIns="45720" numCol="1" spcCol="0" rtlCol="0" fromWordArt="0" anchor="ctr" anchorCtr="0" forceAA="0" compatLnSpc="1">
            <a:prstTxWarp prst="textNoShape">
              <a:avLst/>
            </a:prstTxWarp>
            <a:noAutofit/>
          </a:bodyPr>
          <a:lstStyle/>
          <a:p>
            <a:pPr algn="ctr"/>
            <a:r>
              <a:rPr lang="en-US" sz="1400" b="1" dirty="0">
                <a:solidFill>
                  <a:schemeClr val="tx1"/>
                </a:solidFill>
              </a:rPr>
              <a:t>Current Maintenance Posture</a:t>
            </a:r>
          </a:p>
        </p:txBody>
      </p:sp>
      <p:cxnSp>
        <p:nvCxnSpPr>
          <p:cNvPr id="7" name="Straight Connector 6"/>
          <p:cNvCxnSpPr/>
          <p:nvPr/>
        </p:nvCxnSpPr>
        <p:spPr>
          <a:xfrm>
            <a:off x="409757" y="2948102"/>
            <a:ext cx="21080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Content Placeholder 4"/>
          <p:cNvSpPr txBox="1">
            <a:spLocks/>
          </p:cNvSpPr>
          <p:nvPr/>
        </p:nvSpPr>
        <p:spPr>
          <a:xfrm>
            <a:off x="6404891" y="3047602"/>
            <a:ext cx="2550695" cy="3042666"/>
          </a:xfrm>
          <a:prstGeom prst="rect">
            <a:avLst/>
          </a:prstGeom>
          <a:noFill/>
        </p:spPr>
        <p:txBody>
          <a:bodyPr lIns="9144" rIns="9144" anchor="t"/>
          <a:lstStyle>
            <a:defPPr>
              <a:defRPr lang="en-US"/>
            </a:defPPr>
            <a:lvl1pPr marL="257175" indent="-257175" defTabSz="685800">
              <a:spcBef>
                <a:spcPts val="0"/>
              </a:spcBef>
              <a:spcAft>
                <a:spcPts val="225"/>
              </a:spcAft>
              <a:buFont typeface="Wingdings" panose="05000000000000000000" pitchFamily="2" charset="2"/>
              <a:buChar char="§"/>
              <a:defRPr sz="1000">
                <a:latin typeface="Arial" panose="020B0604020202020204" pitchFamily="34" charset="0"/>
                <a:cs typeface="Arial" panose="020B0604020202020204" pitchFamily="34" charset="0"/>
              </a:defRPr>
            </a:lvl1pPr>
            <a:lvl2pPr marL="428625" indent="-171450" defTabSz="685800">
              <a:spcBef>
                <a:spcPts val="0"/>
              </a:spcBef>
              <a:spcAft>
                <a:spcPts val="225"/>
              </a:spcAft>
              <a:buFont typeface="Courier New" panose="02070309020205020404" pitchFamily="49" charset="0"/>
              <a:buChar char="o"/>
              <a:defRPr sz="1500"/>
            </a:lvl2pPr>
            <a:lvl3pPr marL="600075" indent="-171450" defTabSz="685800">
              <a:spcBef>
                <a:spcPts val="0"/>
              </a:spcBef>
              <a:spcAft>
                <a:spcPts val="225"/>
              </a:spcAft>
              <a:buFont typeface="Wingdings" panose="05000000000000000000" pitchFamily="2" charset="2"/>
              <a:buChar char="§"/>
              <a:defRPr sz="1350"/>
            </a:lvl3pPr>
            <a:lvl4pPr marL="771525" indent="-171450" defTabSz="685800">
              <a:spcBef>
                <a:spcPts val="0"/>
              </a:spcBef>
              <a:spcAft>
                <a:spcPts val="225"/>
              </a:spcAft>
              <a:buFont typeface="Arial" panose="020B0604020202020204" pitchFamily="34" charset="0"/>
              <a:buChar char="•"/>
              <a:defRPr sz="1200"/>
            </a:lvl4pPr>
            <a:lvl5pPr marL="942975" indent="-171450" defTabSz="685800">
              <a:spcBef>
                <a:spcPts val="0"/>
              </a:spcBef>
              <a:spcAft>
                <a:spcPts val="225"/>
              </a:spcAft>
              <a:buFont typeface="Calibri" panose="020F0502020204030204" pitchFamily="34" charset="0"/>
              <a:buChar char="‒"/>
              <a:defRPr sz="1050"/>
            </a:lvl5pPr>
            <a:lvl6pPr marL="1885950" indent="-171450" defTabSz="685800">
              <a:spcBef>
                <a:spcPct val="20000"/>
              </a:spcBef>
              <a:buFont typeface="Arial" panose="020B0604020202020204" pitchFamily="34" charset="0"/>
              <a:buChar char="•"/>
              <a:defRPr sz="1500"/>
            </a:lvl6pPr>
            <a:lvl7pPr marL="2228850" indent="-171450" defTabSz="685800">
              <a:spcBef>
                <a:spcPct val="20000"/>
              </a:spcBef>
              <a:buFont typeface="Arial" panose="020B0604020202020204" pitchFamily="34" charset="0"/>
              <a:buChar char="•"/>
              <a:defRPr sz="1500"/>
            </a:lvl7pPr>
            <a:lvl8pPr marL="2571750" indent="-171450" defTabSz="685800">
              <a:spcBef>
                <a:spcPct val="20000"/>
              </a:spcBef>
              <a:buFont typeface="Arial" panose="020B0604020202020204" pitchFamily="34" charset="0"/>
              <a:buChar char="•"/>
              <a:defRPr sz="1500"/>
            </a:lvl8pPr>
            <a:lvl9pPr marL="2914650" indent="-171450" defTabSz="685800">
              <a:spcBef>
                <a:spcPct val="20000"/>
              </a:spcBef>
              <a:buFont typeface="Arial" panose="020B0604020202020204" pitchFamily="34" charset="0"/>
              <a:buChar char="•"/>
              <a:defRPr sz="1500"/>
            </a:lvl9pPr>
          </a:lstStyle>
          <a:p>
            <a:pPr marL="137160" indent="-137160">
              <a:spcAft>
                <a:spcPts val="700"/>
              </a:spcAft>
            </a:pPr>
            <a:r>
              <a:rPr lang="en-US" sz="1100" b="1" dirty="0"/>
              <a:t>Full use of all 5 elements of </a:t>
            </a:r>
            <a:r>
              <a:rPr lang="en-US" sz="1100" b="1" u="sng" dirty="0"/>
              <a:t>condition monitoring</a:t>
            </a:r>
            <a:r>
              <a:rPr lang="en-US" sz="1100" b="1" dirty="0"/>
              <a:t> </a:t>
            </a:r>
            <a:r>
              <a:rPr lang="en-US" sz="1100" dirty="0"/>
              <a:t>(fluid analysis, repair history, inspections, electronic data, and site conditions)</a:t>
            </a:r>
          </a:p>
          <a:p>
            <a:pPr marL="137160" indent="-137160">
              <a:spcAft>
                <a:spcPts val="700"/>
              </a:spcAft>
            </a:pPr>
            <a:r>
              <a:rPr lang="en-US" sz="1100" dirty="0"/>
              <a:t>Performed </a:t>
            </a:r>
            <a:r>
              <a:rPr lang="en-US" sz="1100" b="1" dirty="0"/>
              <a:t>proactively,</a:t>
            </a:r>
            <a:r>
              <a:rPr lang="en-US" sz="1100" dirty="0"/>
              <a:t> based on </a:t>
            </a:r>
            <a:r>
              <a:rPr lang="en-US" sz="1100" b="1" dirty="0"/>
              <a:t>predicting remaining useful life</a:t>
            </a:r>
          </a:p>
          <a:p>
            <a:pPr marL="137160" indent="-137160">
              <a:spcAft>
                <a:spcPts val="700"/>
              </a:spcAft>
            </a:pPr>
            <a:r>
              <a:rPr lang="en-US" sz="1100" dirty="0"/>
              <a:t>Maintenance based on </a:t>
            </a:r>
            <a:r>
              <a:rPr lang="en-US" sz="1100" b="1" dirty="0"/>
              <a:t>anticipated events</a:t>
            </a:r>
            <a:r>
              <a:rPr lang="en-US" sz="1100" dirty="0"/>
              <a:t>, performed only as needed</a:t>
            </a:r>
          </a:p>
          <a:p>
            <a:pPr marL="137160" indent="-137160">
              <a:spcAft>
                <a:spcPts val="700"/>
              </a:spcAft>
            </a:pPr>
            <a:r>
              <a:rPr lang="en-US" sz="1100" dirty="0"/>
              <a:t>Diagnostics successfully </a:t>
            </a:r>
            <a:r>
              <a:rPr lang="en-US" sz="1100" b="1" dirty="0"/>
              <a:t>offboarded, centralized, and analyzed</a:t>
            </a:r>
          </a:p>
          <a:p>
            <a:pPr marL="137160" indent="-137160">
              <a:spcAft>
                <a:spcPts val="700"/>
              </a:spcAft>
            </a:pPr>
            <a:r>
              <a:rPr lang="en-US" sz="1100" dirty="0"/>
              <a:t>Failure analysis performed in an </a:t>
            </a:r>
            <a:r>
              <a:rPr lang="en-US" sz="1100" b="1" dirty="0"/>
              <a:t>automated manner</a:t>
            </a:r>
          </a:p>
          <a:p>
            <a:pPr marL="137160" indent="-137160">
              <a:spcAft>
                <a:spcPts val="700"/>
              </a:spcAft>
            </a:pPr>
            <a:r>
              <a:rPr lang="en-US" sz="1100" b="1" dirty="0"/>
              <a:t>Data-driven insight </a:t>
            </a:r>
            <a:r>
              <a:rPr lang="en-US" sz="1100" dirty="0"/>
              <a:t>on future operational availability</a:t>
            </a:r>
          </a:p>
        </p:txBody>
      </p:sp>
      <p:sp>
        <p:nvSpPr>
          <p:cNvPr id="61" name="Rectangle 60"/>
          <p:cNvSpPr/>
          <p:nvPr/>
        </p:nvSpPr>
        <p:spPr>
          <a:xfrm>
            <a:off x="6626232" y="2333074"/>
            <a:ext cx="2108013" cy="57033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45720" rIns="9144" bIns="45720" numCol="1" spcCol="0" rtlCol="0" fromWordArt="0" anchor="ctr" anchorCtr="0" forceAA="0" compatLnSpc="1">
            <a:prstTxWarp prst="textNoShape">
              <a:avLst/>
            </a:prstTxWarp>
            <a:noAutofit/>
          </a:bodyPr>
          <a:lstStyle/>
          <a:p>
            <a:pPr algn="ctr"/>
            <a:r>
              <a:rPr lang="en-US" sz="1400" b="1" dirty="0">
                <a:solidFill>
                  <a:schemeClr val="tx1"/>
                </a:solidFill>
              </a:rPr>
              <a:t>Future Maintenance Posture</a:t>
            </a:r>
          </a:p>
        </p:txBody>
      </p:sp>
      <p:cxnSp>
        <p:nvCxnSpPr>
          <p:cNvPr id="30" name="Straight Connector 29"/>
          <p:cNvCxnSpPr/>
          <p:nvPr/>
        </p:nvCxnSpPr>
        <p:spPr>
          <a:xfrm>
            <a:off x="6626232" y="2948101"/>
            <a:ext cx="21080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38656" y="1203814"/>
            <a:ext cx="7666688" cy="384387"/>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45720" rIns="9144" bIns="45720" numCol="1" spcCol="0" rtlCol="0" fromWordArt="0" anchor="ctr" anchorCtr="0" forceAA="0" compatLnSpc="1">
            <a:prstTxWarp prst="textNoShape">
              <a:avLst/>
            </a:prstTxWarp>
            <a:noAutofit/>
          </a:bodyPr>
          <a:lstStyle/>
          <a:p>
            <a:pPr algn="ctr"/>
            <a:r>
              <a:rPr lang="en-US" sz="1600" i="1" dirty="0">
                <a:solidFill>
                  <a:schemeClr val="tx1"/>
                </a:solidFill>
              </a:rPr>
              <a:t>CBM+ is a shift in maintenance behavior and practices enabled by technology</a:t>
            </a:r>
          </a:p>
        </p:txBody>
      </p:sp>
      <p:grpSp>
        <p:nvGrpSpPr>
          <p:cNvPr id="3" name="Group 2"/>
          <p:cNvGrpSpPr/>
          <p:nvPr/>
        </p:nvGrpSpPr>
        <p:grpSpPr>
          <a:xfrm>
            <a:off x="2712579" y="1981758"/>
            <a:ext cx="3491485" cy="4347900"/>
            <a:chOff x="2712579" y="2042939"/>
            <a:chExt cx="3491485" cy="4347900"/>
          </a:xfrm>
        </p:grpSpPr>
        <p:sp>
          <p:nvSpPr>
            <p:cNvPr id="20" name="Rectangle 19"/>
            <p:cNvSpPr/>
            <p:nvPr/>
          </p:nvSpPr>
          <p:spPr>
            <a:xfrm rot="16200000">
              <a:off x="2284372" y="2471146"/>
              <a:ext cx="4347900" cy="3491485"/>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45720" rIns="9144" bIns="45720" numCol="1" spcCol="0" rtlCol="0" fromWordArt="0" anchor="t" anchorCtr="0" forceAA="0" compatLnSpc="1">
              <a:prstTxWarp prst="textNoShape">
                <a:avLst/>
              </a:prstTxWarp>
              <a:noAutofit/>
            </a:bodyPr>
            <a:lstStyle/>
            <a:p>
              <a:pPr algn="ctr"/>
              <a:r>
                <a:rPr lang="en-US" sz="1400" b="1" dirty="0">
                  <a:solidFill>
                    <a:schemeClr val="tx1"/>
                  </a:solidFill>
                </a:rPr>
                <a:t>Condition Based Maintenance+</a:t>
              </a:r>
            </a:p>
          </p:txBody>
        </p:sp>
        <p:sp>
          <p:nvSpPr>
            <p:cNvPr id="2" name="Rectangle 1"/>
            <p:cNvSpPr/>
            <p:nvPr/>
          </p:nvSpPr>
          <p:spPr>
            <a:xfrm>
              <a:off x="2998651" y="4255639"/>
              <a:ext cx="3139514" cy="1996298"/>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dirty="0">
                  <a:solidFill>
                    <a:schemeClr val="tx1"/>
                  </a:solidFill>
                </a:rPr>
                <a:t>Technology</a:t>
              </a:r>
            </a:p>
          </p:txBody>
        </p:sp>
        <p:grpSp>
          <p:nvGrpSpPr>
            <p:cNvPr id="9" name="Group 8"/>
            <p:cNvGrpSpPr/>
            <p:nvPr/>
          </p:nvGrpSpPr>
          <p:grpSpPr>
            <a:xfrm>
              <a:off x="2985854" y="2164979"/>
              <a:ext cx="3156482" cy="2013161"/>
              <a:chOff x="2985854" y="2164979"/>
              <a:chExt cx="3156482" cy="2013161"/>
            </a:xfrm>
          </p:grpSpPr>
          <p:sp>
            <p:nvSpPr>
              <p:cNvPr id="34" name="Rectangle 33"/>
              <p:cNvSpPr/>
              <p:nvPr/>
            </p:nvSpPr>
            <p:spPr>
              <a:xfrm>
                <a:off x="2998651" y="2164979"/>
                <a:ext cx="3139514" cy="2013161"/>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dirty="0">
                    <a:solidFill>
                      <a:schemeClr val="tx1"/>
                    </a:solidFill>
                  </a:rPr>
                  <a:t>Business (Processes)</a:t>
                </a:r>
              </a:p>
            </p:txBody>
          </p:sp>
          <p:sp>
            <p:nvSpPr>
              <p:cNvPr id="41" name="Rectangle 40"/>
              <p:cNvSpPr/>
              <p:nvPr/>
            </p:nvSpPr>
            <p:spPr>
              <a:xfrm>
                <a:off x="5181799" y="2228849"/>
                <a:ext cx="960537" cy="194122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t"/>
              <a:lstStyle/>
              <a:p>
                <a:pPr algn="ctr"/>
                <a:endParaRPr lang="en-US" sz="1000" b="1" dirty="0">
                  <a:solidFill>
                    <a:schemeClr val="tx1"/>
                  </a:solidFill>
                </a:endParaRPr>
              </a:p>
              <a:p>
                <a:pPr algn="ctr"/>
                <a:r>
                  <a:rPr lang="en-US" sz="1000" i="1" dirty="0">
                    <a:solidFill>
                      <a:schemeClr val="tx1"/>
                    </a:solidFill>
                  </a:rPr>
                  <a:t>Strategic Guidance</a:t>
                </a:r>
              </a:p>
            </p:txBody>
          </p:sp>
          <p:pic>
            <p:nvPicPr>
              <p:cNvPr id="16" name="Picture 1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51807" y="2805568"/>
                <a:ext cx="820519" cy="1115716"/>
              </a:xfrm>
              <a:prstGeom prst="rect">
                <a:avLst/>
              </a:prstGeom>
              <a:ln>
                <a:solidFill>
                  <a:schemeClr val="tx1"/>
                </a:solidFill>
              </a:ln>
            </p:spPr>
          </p:pic>
          <p:sp>
            <p:nvSpPr>
              <p:cNvPr id="17" name="Rectangle 16"/>
              <p:cNvSpPr/>
              <p:nvPr/>
            </p:nvSpPr>
            <p:spPr>
              <a:xfrm>
                <a:off x="5251807" y="3861632"/>
                <a:ext cx="820519" cy="29960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000" i="1" dirty="0">
                    <a:solidFill>
                      <a:schemeClr val="tx1"/>
                    </a:solidFill>
                  </a:rPr>
                  <a:t>MCO 4151.22</a:t>
                </a:r>
              </a:p>
            </p:txBody>
          </p:sp>
          <p:pic>
            <p:nvPicPr>
              <p:cNvPr id="35" name="Picture 34">
                <a:extLst>
                  <a:ext uri="{FF2B5EF4-FFF2-40B4-BE49-F238E27FC236}">
                    <a16:creationId xmlns:a16="http://schemas.microsoft.com/office/drawing/2014/main" id="{1A450747-E467-4A8D-8220-305400218107}"/>
                  </a:ext>
                </a:extLst>
              </p:cNvPr>
              <p:cNvPicPr preferRelativeResize="0">
                <a:picLocks/>
              </p:cNvPicPr>
              <p:nvPr/>
            </p:nvPicPr>
            <p:blipFill>
              <a:blip r:embed="rId4" cstate="screen">
                <a:extLst>
                  <a:ext uri="{28A0092B-C50C-407E-A947-70E740481C1C}">
                    <a14:useLocalDpi xmlns:a14="http://schemas.microsoft.com/office/drawing/2010/main"/>
                  </a:ext>
                </a:extLst>
              </a:blip>
              <a:stretch>
                <a:fillRect/>
              </a:stretch>
            </p:blipFill>
            <p:spPr>
              <a:xfrm>
                <a:off x="4162680" y="3529362"/>
                <a:ext cx="818636" cy="449321"/>
              </a:xfrm>
              <a:prstGeom prst="rect">
                <a:avLst/>
              </a:prstGeom>
              <a:ln w="12700">
                <a:solidFill>
                  <a:schemeClr val="tx1"/>
                </a:solidFill>
              </a:ln>
            </p:spPr>
          </p:pic>
          <p:sp>
            <p:nvSpPr>
              <p:cNvPr id="18" name="Rectangle 17"/>
              <p:cNvSpPr/>
              <p:nvPr/>
            </p:nvSpPr>
            <p:spPr>
              <a:xfrm>
                <a:off x="4121748" y="3970009"/>
                <a:ext cx="900500" cy="20551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45720" rIns="9144" bIns="45720" numCol="1" spcCol="0" rtlCol="0" fromWordArt="0" anchor="ctr" anchorCtr="0" forceAA="0" compatLnSpc="1">
                <a:prstTxWarp prst="textNoShape">
                  <a:avLst/>
                </a:prstTxWarp>
                <a:noAutofit/>
              </a:bodyPr>
              <a:lstStyle/>
              <a:p>
                <a:pPr algn="ctr"/>
                <a:r>
                  <a:rPr lang="en-US" sz="1000" i="1" dirty="0">
                    <a:solidFill>
                      <a:schemeClr val="tx1"/>
                    </a:solidFill>
                  </a:rPr>
                  <a:t>CBA Review</a:t>
                </a:r>
              </a:p>
            </p:txBody>
          </p:sp>
          <p:sp>
            <p:nvSpPr>
              <p:cNvPr id="49" name="Rectangle 48"/>
              <p:cNvSpPr/>
              <p:nvPr/>
            </p:nvSpPr>
            <p:spPr>
              <a:xfrm>
                <a:off x="4039807" y="3242205"/>
                <a:ext cx="1089605" cy="20551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45720" rIns="9144" bIns="45720" numCol="1" spcCol="0" rtlCol="0" fromWordArt="0" anchor="ctr" anchorCtr="0" forceAA="0" compatLnSpc="1">
                <a:prstTxWarp prst="textNoShape">
                  <a:avLst/>
                </a:prstTxWarp>
                <a:noAutofit/>
              </a:bodyPr>
              <a:lstStyle/>
              <a:p>
                <a:pPr algn="ctr"/>
                <a:r>
                  <a:rPr lang="en-US" sz="1000" i="1" dirty="0">
                    <a:solidFill>
                      <a:schemeClr val="tx1"/>
                    </a:solidFill>
                  </a:rPr>
                  <a:t>Force Dev System</a:t>
                </a:r>
              </a:p>
            </p:txBody>
          </p:sp>
          <p:sp>
            <p:nvSpPr>
              <p:cNvPr id="39" name="Rectangle 38"/>
              <p:cNvSpPr/>
              <p:nvPr/>
            </p:nvSpPr>
            <p:spPr>
              <a:xfrm>
                <a:off x="2998651" y="2228849"/>
                <a:ext cx="960537" cy="194122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t"/>
              <a:lstStyle/>
              <a:p>
                <a:pPr algn="ctr"/>
                <a:endParaRPr lang="en-US" sz="1000" b="1" dirty="0">
                  <a:solidFill>
                    <a:schemeClr val="tx1"/>
                  </a:solidFill>
                </a:endParaRPr>
              </a:p>
              <a:p>
                <a:pPr algn="ctr"/>
                <a:r>
                  <a:rPr lang="en-US" sz="1000" i="1" dirty="0">
                    <a:solidFill>
                      <a:schemeClr val="tx1"/>
                    </a:solidFill>
                  </a:rPr>
                  <a:t>Maintenance Practices</a:t>
                </a:r>
              </a:p>
            </p:txBody>
          </p:sp>
          <p:pic>
            <p:nvPicPr>
              <p:cNvPr id="28" name="Picture 2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83029" y="2807630"/>
                <a:ext cx="791779" cy="809737"/>
              </a:xfrm>
              <a:prstGeom prst="rect">
                <a:avLst/>
              </a:prstGeom>
              <a:ln>
                <a:solidFill>
                  <a:schemeClr val="tx1"/>
                </a:solidFill>
              </a:ln>
            </p:spPr>
          </p:pic>
          <p:sp>
            <p:nvSpPr>
              <p:cNvPr id="50" name="Rectangle 49"/>
              <p:cNvSpPr/>
              <p:nvPr/>
            </p:nvSpPr>
            <p:spPr>
              <a:xfrm>
                <a:off x="2985854" y="3676635"/>
                <a:ext cx="990550" cy="48460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45720" rIns="9144" bIns="45720" numCol="1" spcCol="0" rtlCol="0" fromWordArt="0" anchor="ctr" anchorCtr="0" forceAA="0" compatLnSpc="1">
                <a:prstTxWarp prst="textNoShape">
                  <a:avLst/>
                </a:prstTxWarp>
                <a:noAutofit/>
              </a:bodyPr>
              <a:lstStyle/>
              <a:p>
                <a:pPr algn="ctr"/>
                <a:r>
                  <a:rPr lang="en-US" sz="1000" i="1" dirty="0">
                    <a:solidFill>
                      <a:schemeClr val="tx1"/>
                    </a:solidFill>
                  </a:rPr>
                  <a:t>Tech Manual  / Maint Practice Changes</a:t>
                </a:r>
              </a:p>
            </p:txBody>
          </p:sp>
          <p:sp>
            <p:nvSpPr>
              <p:cNvPr id="40" name="Rectangle 39"/>
              <p:cNvSpPr/>
              <p:nvPr/>
            </p:nvSpPr>
            <p:spPr>
              <a:xfrm>
                <a:off x="4043705" y="2164979"/>
                <a:ext cx="1056591" cy="20051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t"/>
              <a:lstStyle/>
              <a:p>
                <a:pPr algn="ctr"/>
                <a:endParaRPr lang="en-US" sz="1000" b="1" dirty="0">
                  <a:solidFill>
                    <a:schemeClr val="tx1"/>
                  </a:solidFill>
                </a:endParaRPr>
              </a:p>
              <a:p>
                <a:pPr algn="ctr"/>
                <a:br>
                  <a:rPr lang="en-US" sz="1000" dirty="0">
                    <a:solidFill>
                      <a:schemeClr val="tx1"/>
                    </a:solidFill>
                  </a:rPr>
                </a:br>
                <a:r>
                  <a:rPr lang="en-US" sz="1000" i="1" dirty="0">
                    <a:solidFill>
                      <a:schemeClr val="tx1"/>
                    </a:solidFill>
                  </a:rPr>
                  <a:t>Programmatics</a:t>
                </a:r>
              </a:p>
            </p:txBody>
          </p:sp>
          <p:pic>
            <p:nvPicPr>
              <p:cNvPr id="6" name="Picture 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158106" y="2805568"/>
                <a:ext cx="823210" cy="450252"/>
              </a:xfrm>
              <a:prstGeom prst="rect">
                <a:avLst/>
              </a:prstGeom>
              <a:ln w="12700">
                <a:solidFill>
                  <a:schemeClr val="tx1"/>
                </a:solidFill>
              </a:ln>
            </p:spPr>
          </p:pic>
        </p:grpSp>
      </p:grpSp>
      <p:grpSp>
        <p:nvGrpSpPr>
          <p:cNvPr id="32" name="Group 31">
            <a:extLst>
              <a:ext uri="{FF2B5EF4-FFF2-40B4-BE49-F238E27FC236}">
                <a16:creationId xmlns:a16="http://schemas.microsoft.com/office/drawing/2014/main" id="{78375912-BE58-FD4B-B0CF-C305687BE24B}"/>
              </a:ext>
            </a:extLst>
          </p:cNvPr>
          <p:cNvGrpSpPr/>
          <p:nvPr/>
        </p:nvGrpSpPr>
        <p:grpSpPr>
          <a:xfrm>
            <a:off x="3575124" y="4436822"/>
            <a:ext cx="1802680" cy="1802680"/>
            <a:chOff x="5091912" y="1383973"/>
            <a:chExt cx="4090054" cy="4090054"/>
          </a:xfrm>
        </p:grpSpPr>
        <p:pic>
          <p:nvPicPr>
            <p:cNvPr id="33" name="Picture 32" descr="A picture containing object, mirror&#10;&#10;Description automatically generated">
              <a:extLst>
                <a:ext uri="{FF2B5EF4-FFF2-40B4-BE49-F238E27FC236}">
                  <a16:creationId xmlns:a16="http://schemas.microsoft.com/office/drawing/2014/main" id="{7AE08E77-F42B-1747-89F5-F90C8508E28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91912" y="1383973"/>
              <a:ext cx="4090054" cy="4090054"/>
            </a:xfrm>
            <a:prstGeom prst="rect">
              <a:avLst/>
            </a:prstGeom>
          </p:spPr>
        </p:pic>
        <p:grpSp>
          <p:nvGrpSpPr>
            <p:cNvPr id="37" name="Group 36">
              <a:extLst>
                <a:ext uri="{FF2B5EF4-FFF2-40B4-BE49-F238E27FC236}">
                  <a16:creationId xmlns:a16="http://schemas.microsoft.com/office/drawing/2014/main" id="{4CBD6D16-8FFD-2C41-8ADD-05A900ACB336}"/>
                </a:ext>
              </a:extLst>
            </p:cNvPr>
            <p:cNvGrpSpPr>
              <a:grpSpLocks noChangeAspect="1"/>
            </p:cNvGrpSpPr>
            <p:nvPr/>
          </p:nvGrpSpPr>
          <p:grpSpPr>
            <a:xfrm>
              <a:off x="6428707" y="3235552"/>
              <a:ext cx="457200" cy="457200"/>
              <a:chOff x="10468093" y="1979180"/>
              <a:chExt cx="567577" cy="567577"/>
            </a:xfrm>
          </p:grpSpPr>
          <p:sp>
            <p:nvSpPr>
              <p:cNvPr id="65" name="Rounded Rectangle 64">
                <a:extLst>
                  <a:ext uri="{FF2B5EF4-FFF2-40B4-BE49-F238E27FC236}">
                    <a16:creationId xmlns:a16="http://schemas.microsoft.com/office/drawing/2014/main" id="{2E7BD644-B243-F048-816B-414DE972CC14}"/>
                  </a:ext>
                </a:extLst>
              </p:cNvPr>
              <p:cNvSpPr>
                <a:spLocks noChangeAspect="1"/>
              </p:cNvSpPr>
              <p:nvPr/>
            </p:nvSpPr>
            <p:spPr>
              <a:xfrm>
                <a:off x="10468093" y="1979180"/>
                <a:ext cx="567577" cy="567577"/>
              </a:xfrm>
              <a:prstGeom prst="roundRect">
                <a:avLst>
                  <a:gd name="adj" fmla="val 50000"/>
                </a:avLst>
              </a:prstGeom>
              <a:solidFill>
                <a:srgbClr val="999492"/>
              </a:solidFill>
              <a:ln w="9525">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AU" sz="100" b="0" i="0" u="none" strike="noStrike" kern="1200" cap="none" spc="0" normalizeH="0" baseline="0" noProof="0" dirty="0">
                  <a:ln w="0"/>
                  <a:solidFill>
                    <a:srgbClr val="2C2828"/>
                  </a:solidFill>
                  <a:effectLst>
                    <a:outerShdw blurRad="38100" dist="19050" dir="2700000" algn="tl" rotWithShape="0">
                      <a:srgbClr val="2C2828">
                        <a:alpha val="40000"/>
                      </a:srgbClr>
                    </a:outerShdw>
                  </a:effectLst>
                  <a:uLnTx/>
                  <a:uFillTx/>
                  <a:latin typeface="Calibri" panose="020F0502020204030204" pitchFamily="34" charset="0"/>
                  <a:ea typeface="+mn-ea"/>
                  <a:cs typeface="Calibri" panose="020F0502020204030204" pitchFamily="34" charset="0"/>
                </a:endParaRPr>
              </a:p>
            </p:txBody>
          </p:sp>
          <p:pic>
            <p:nvPicPr>
              <p:cNvPr id="66" name="Graphic 65" descr="Tools">
                <a:extLst>
                  <a:ext uri="{FF2B5EF4-FFF2-40B4-BE49-F238E27FC236}">
                    <a16:creationId xmlns:a16="http://schemas.microsoft.com/office/drawing/2014/main" id="{45BE133B-C8FE-F640-A5DD-9A8A1B57C36D}"/>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525313" y="2033483"/>
                <a:ext cx="424080" cy="424080"/>
              </a:xfrm>
              <a:prstGeom prst="rect">
                <a:avLst/>
              </a:prstGeom>
            </p:spPr>
          </p:pic>
        </p:grpSp>
        <p:grpSp>
          <p:nvGrpSpPr>
            <p:cNvPr id="38" name="Group 37">
              <a:extLst>
                <a:ext uri="{FF2B5EF4-FFF2-40B4-BE49-F238E27FC236}">
                  <a16:creationId xmlns:a16="http://schemas.microsoft.com/office/drawing/2014/main" id="{784FDA09-1161-C645-BFC0-3683A56E4FBC}"/>
                </a:ext>
              </a:extLst>
            </p:cNvPr>
            <p:cNvGrpSpPr>
              <a:grpSpLocks noChangeAspect="1"/>
            </p:cNvGrpSpPr>
            <p:nvPr/>
          </p:nvGrpSpPr>
          <p:grpSpPr>
            <a:xfrm>
              <a:off x="6837528" y="2714539"/>
              <a:ext cx="457200" cy="457200"/>
              <a:chOff x="9658115" y="1798563"/>
              <a:chExt cx="567577" cy="567577"/>
            </a:xfrm>
          </p:grpSpPr>
          <p:sp>
            <p:nvSpPr>
              <p:cNvPr id="63" name="Rounded Rectangle 62">
                <a:extLst>
                  <a:ext uri="{FF2B5EF4-FFF2-40B4-BE49-F238E27FC236}">
                    <a16:creationId xmlns:a16="http://schemas.microsoft.com/office/drawing/2014/main" id="{E176A566-893E-D046-92BE-B0DF4E7FA3A3}"/>
                  </a:ext>
                </a:extLst>
              </p:cNvPr>
              <p:cNvSpPr>
                <a:spLocks noChangeAspect="1"/>
              </p:cNvSpPr>
              <p:nvPr/>
            </p:nvSpPr>
            <p:spPr>
              <a:xfrm>
                <a:off x="9658115" y="1798563"/>
                <a:ext cx="567577" cy="567577"/>
              </a:xfrm>
              <a:prstGeom prst="roundRect">
                <a:avLst>
                  <a:gd name="adj" fmla="val 50000"/>
                </a:avLst>
              </a:prstGeom>
              <a:solidFill>
                <a:srgbClr val="948B6D"/>
              </a:solidFill>
              <a:ln w="9525">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AU" sz="100" b="0" i="0" u="none" strike="noStrike" kern="1200" cap="none" spc="0" normalizeH="0" baseline="0" noProof="0" dirty="0">
                  <a:ln w="0"/>
                  <a:solidFill>
                    <a:srgbClr val="2C2828"/>
                  </a:solidFill>
                  <a:effectLst>
                    <a:outerShdw blurRad="38100" dist="19050" dir="2700000" algn="tl" rotWithShape="0">
                      <a:srgbClr val="2C2828">
                        <a:alpha val="40000"/>
                      </a:srgbClr>
                    </a:outerShdw>
                  </a:effectLst>
                  <a:uLnTx/>
                  <a:uFillTx/>
                  <a:latin typeface="Calibri" panose="020F0502020204030204" pitchFamily="34" charset="0"/>
                  <a:ea typeface="+mn-ea"/>
                  <a:cs typeface="Calibri" panose="020F0502020204030204" pitchFamily="34" charset="0"/>
                </a:endParaRPr>
              </a:p>
            </p:txBody>
          </p:sp>
          <p:pic>
            <p:nvPicPr>
              <p:cNvPr id="64" name="Graphic 63" descr="Wi Fi">
                <a:extLst>
                  <a:ext uri="{FF2B5EF4-FFF2-40B4-BE49-F238E27FC236}">
                    <a16:creationId xmlns:a16="http://schemas.microsoft.com/office/drawing/2014/main" id="{22176DBD-52C8-674E-902B-19F3E5788587}"/>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658115" y="1798563"/>
                <a:ext cx="567577" cy="567577"/>
              </a:xfrm>
              <a:prstGeom prst="rect">
                <a:avLst/>
              </a:prstGeom>
            </p:spPr>
          </p:pic>
        </p:grpSp>
        <p:grpSp>
          <p:nvGrpSpPr>
            <p:cNvPr id="43" name="Group 42">
              <a:extLst>
                <a:ext uri="{FF2B5EF4-FFF2-40B4-BE49-F238E27FC236}">
                  <a16:creationId xmlns:a16="http://schemas.microsoft.com/office/drawing/2014/main" id="{06226C3D-FCA4-264C-8B6A-F7DBD03EFA91}"/>
                </a:ext>
              </a:extLst>
            </p:cNvPr>
            <p:cNvGrpSpPr>
              <a:grpSpLocks noChangeAspect="1"/>
            </p:cNvGrpSpPr>
            <p:nvPr/>
          </p:nvGrpSpPr>
          <p:grpSpPr>
            <a:xfrm>
              <a:off x="7380469" y="3094147"/>
              <a:ext cx="457200" cy="457200"/>
              <a:chOff x="9811429" y="1039932"/>
              <a:chExt cx="567577" cy="567577"/>
            </a:xfrm>
          </p:grpSpPr>
          <p:sp>
            <p:nvSpPr>
              <p:cNvPr id="59" name="Rounded Rectangle 58">
                <a:extLst>
                  <a:ext uri="{FF2B5EF4-FFF2-40B4-BE49-F238E27FC236}">
                    <a16:creationId xmlns:a16="http://schemas.microsoft.com/office/drawing/2014/main" id="{BEAB9A60-77D1-8C4B-85BC-C3BA85CAAD75}"/>
                  </a:ext>
                </a:extLst>
              </p:cNvPr>
              <p:cNvSpPr/>
              <p:nvPr/>
            </p:nvSpPr>
            <p:spPr>
              <a:xfrm>
                <a:off x="9811429" y="1039932"/>
                <a:ext cx="567577" cy="567577"/>
              </a:xfrm>
              <a:prstGeom prst="roundRect">
                <a:avLst>
                  <a:gd name="adj" fmla="val 50000"/>
                </a:avLst>
              </a:prstGeom>
              <a:solidFill>
                <a:srgbClr val="AEA99D"/>
              </a:solidFill>
              <a:ln w="9525">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w="0"/>
                  <a:solidFill>
                    <a:srgbClr val="2C2828"/>
                  </a:solidFill>
                  <a:effectLst>
                    <a:outerShdw blurRad="38100" dist="19050" dir="2700000" algn="tl" rotWithShape="0">
                      <a:srgbClr val="2C2828">
                        <a:alpha val="40000"/>
                      </a:srgbClr>
                    </a:outerShdw>
                  </a:effectLst>
                  <a:uLnTx/>
                  <a:uFillTx/>
                  <a:latin typeface="Calibri" panose="020F0502020204030204" pitchFamily="34" charset="0"/>
                  <a:ea typeface="+mn-ea"/>
                  <a:cs typeface="Calibri" panose="020F0502020204030204" pitchFamily="34" charset="0"/>
                </a:endParaRPr>
              </a:p>
            </p:txBody>
          </p:sp>
          <p:pic>
            <p:nvPicPr>
              <p:cNvPr id="62" name="Graphic 61" descr="Transfer">
                <a:extLst>
                  <a:ext uri="{FF2B5EF4-FFF2-40B4-BE49-F238E27FC236}">
                    <a16:creationId xmlns:a16="http://schemas.microsoft.com/office/drawing/2014/main" id="{06964C9E-E64C-0B4C-9BE7-192C0146C2B7}"/>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858727" y="1087230"/>
                <a:ext cx="472981" cy="472981"/>
              </a:xfrm>
              <a:prstGeom prst="rect">
                <a:avLst/>
              </a:prstGeom>
            </p:spPr>
          </p:pic>
        </p:grpSp>
        <p:grpSp>
          <p:nvGrpSpPr>
            <p:cNvPr id="44" name="Group 43">
              <a:extLst>
                <a:ext uri="{FF2B5EF4-FFF2-40B4-BE49-F238E27FC236}">
                  <a16:creationId xmlns:a16="http://schemas.microsoft.com/office/drawing/2014/main" id="{AC9E7C6E-E226-A343-A77D-EFB417C19C18}"/>
                </a:ext>
              </a:extLst>
            </p:cNvPr>
            <p:cNvGrpSpPr>
              <a:grpSpLocks noChangeAspect="1"/>
            </p:cNvGrpSpPr>
            <p:nvPr/>
          </p:nvGrpSpPr>
          <p:grpSpPr>
            <a:xfrm>
              <a:off x="6970748" y="3624606"/>
              <a:ext cx="457200" cy="460908"/>
              <a:chOff x="10573108" y="1139840"/>
              <a:chExt cx="563010" cy="567577"/>
            </a:xfrm>
          </p:grpSpPr>
          <p:sp>
            <p:nvSpPr>
              <p:cNvPr id="57" name="Rounded Rectangle 56">
                <a:extLst>
                  <a:ext uri="{FF2B5EF4-FFF2-40B4-BE49-F238E27FC236}">
                    <a16:creationId xmlns:a16="http://schemas.microsoft.com/office/drawing/2014/main" id="{93BD9987-4630-4743-B9EC-173A37F5832F}"/>
                  </a:ext>
                </a:extLst>
              </p:cNvPr>
              <p:cNvSpPr/>
              <p:nvPr/>
            </p:nvSpPr>
            <p:spPr>
              <a:xfrm>
                <a:off x="10573108" y="1139840"/>
                <a:ext cx="563010" cy="567577"/>
              </a:xfrm>
              <a:prstGeom prst="roundRect">
                <a:avLst>
                  <a:gd name="adj" fmla="val 50000"/>
                </a:avLst>
              </a:prstGeom>
              <a:solidFill>
                <a:srgbClr val="B3A171"/>
              </a:solidFill>
              <a:ln w="9525">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w="0"/>
                  <a:solidFill>
                    <a:srgbClr val="2C2828"/>
                  </a:solidFill>
                  <a:effectLst>
                    <a:outerShdw blurRad="38100" dist="19050" dir="2700000" algn="tl" rotWithShape="0">
                      <a:srgbClr val="2C2828">
                        <a:alpha val="40000"/>
                      </a:srgbClr>
                    </a:outerShdw>
                  </a:effectLst>
                  <a:uLnTx/>
                  <a:uFillTx/>
                  <a:latin typeface="Calibri" panose="020F0502020204030204" pitchFamily="34" charset="0"/>
                  <a:ea typeface="+mn-ea"/>
                  <a:cs typeface="Calibri" panose="020F0502020204030204" pitchFamily="34" charset="0"/>
                </a:endParaRPr>
              </a:p>
            </p:txBody>
          </p:sp>
          <p:pic>
            <p:nvPicPr>
              <p:cNvPr id="58" name="Graphic 57" descr="Bar graph with upward trend">
                <a:extLst>
                  <a:ext uri="{FF2B5EF4-FFF2-40B4-BE49-F238E27FC236}">
                    <a16:creationId xmlns:a16="http://schemas.microsoft.com/office/drawing/2014/main" id="{E3253168-91F9-854D-93FA-A5966E67D49D}"/>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10641771" y="1214315"/>
                <a:ext cx="425683" cy="425683"/>
              </a:xfrm>
              <a:prstGeom prst="rect">
                <a:avLst/>
              </a:prstGeom>
            </p:spPr>
          </p:pic>
        </p:grpSp>
        <p:sp>
          <p:nvSpPr>
            <p:cNvPr id="45" name="TextBox 44">
              <a:extLst>
                <a:ext uri="{FF2B5EF4-FFF2-40B4-BE49-F238E27FC236}">
                  <a16:creationId xmlns:a16="http://schemas.microsoft.com/office/drawing/2014/main" id="{DE06D113-D458-2848-B1DC-FC3752C9E9FE}"/>
                </a:ext>
              </a:extLst>
            </p:cNvPr>
            <p:cNvSpPr txBox="1"/>
            <p:nvPr/>
          </p:nvSpPr>
          <p:spPr>
            <a:xfrm>
              <a:off x="5650351" y="1574340"/>
              <a:ext cx="1372248" cy="309717"/>
            </a:xfrm>
            <a:prstGeom prst="rect">
              <a:avLst/>
            </a:prstGeom>
            <a:noFill/>
          </p:spPr>
          <p:txBody>
            <a:bodyPr wrap="square" lIns="0" tIns="0" rIns="0" bIns="0" rtlCol="0" anchor="ctr">
              <a:spAutoFit/>
            </a:bodyPr>
            <a:lstStyle/>
            <a:p>
              <a:pPr marL="0" marR="0" lvl="0" indent="0" algn="ctr" defTabSz="685800" rtl="0" eaLnBrk="1" fontAlgn="auto" latinLnBrk="0" hangingPunct="1">
                <a:lnSpc>
                  <a:spcPct val="13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2D2828"/>
                  </a:solidFill>
                  <a:effectLst/>
                  <a:uLnTx/>
                  <a:uFillTx/>
                  <a:latin typeface="Arial"/>
                  <a:ea typeface="Roboto Black" panose="02000000000000000000" pitchFamily="2" charset="0"/>
                  <a:cs typeface="Calibri" panose="020F0502020204030204" pitchFamily="34" charset="0"/>
                </a:rPr>
                <a:t>Collect</a:t>
              </a:r>
            </a:p>
          </p:txBody>
        </p:sp>
        <p:sp>
          <p:nvSpPr>
            <p:cNvPr id="46" name="TextBox 45">
              <a:extLst>
                <a:ext uri="{FF2B5EF4-FFF2-40B4-BE49-F238E27FC236}">
                  <a16:creationId xmlns:a16="http://schemas.microsoft.com/office/drawing/2014/main" id="{5115F776-7251-C649-8344-0F63D306012E}"/>
                </a:ext>
              </a:extLst>
            </p:cNvPr>
            <p:cNvSpPr txBox="1"/>
            <p:nvPr/>
          </p:nvSpPr>
          <p:spPr>
            <a:xfrm>
              <a:off x="7285897" y="1574340"/>
              <a:ext cx="1372248" cy="309717"/>
            </a:xfrm>
            <a:prstGeom prst="rect">
              <a:avLst/>
            </a:prstGeom>
            <a:noFill/>
          </p:spPr>
          <p:txBody>
            <a:bodyPr wrap="square" lIns="0" tIns="0" rIns="0" bIns="0" rtlCol="0" anchor="ctr">
              <a:spAutoFit/>
            </a:bodyPr>
            <a:lstStyle/>
            <a:p>
              <a:pPr marL="0" marR="0" lvl="0" indent="0" algn="ctr" defTabSz="685800" rtl="0" eaLnBrk="1" fontAlgn="auto" latinLnBrk="0" hangingPunct="1">
                <a:lnSpc>
                  <a:spcPct val="13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2D2828"/>
                  </a:solidFill>
                  <a:effectLst/>
                  <a:uLnTx/>
                  <a:uFillTx/>
                  <a:latin typeface="Arial"/>
                  <a:ea typeface="Roboto Black" panose="02000000000000000000" pitchFamily="2" charset="0"/>
                  <a:cs typeface="Calibri" panose="020F0502020204030204" pitchFamily="34" charset="0"/>
                </a:rPr>
                <a:t>Transmit</a:t>
              </a:r>
            </a:p>
          </p:txBody>
        </p:sp>
        <p:sp>
          <p:nvSpPr>
            <p:cNvPr id="47" name="TextBox 46">
              <a:extLst>
                <a:ext uri="{FF2B5EF4-FFF2-40B4-BE49-F238E27FC236}">
                  <a16:creationId xmlns:a16="http://schemas.microsoft.com/office/drawing/2014/main" id="{901AD6A4-5715-9942-B1AC-7A1DF827C169}"/>
                </a:ext>
              </a:extLst>
            </p:cNvPr>
            <p:cNvSpPr txBox="1"/>
            <p:nvPr/>
          </p:nvSpPr>
          <p:spPr>
            <a:xfrm>
              <a:off x="7257615" y="4840730"/>
              <a:ext cx="1372248" cy="309717"/>
            </a:xfrm>
            <a:prstGeom prst="rect">
              <a:avLst/>
            </a:prstGeom>
            <a:noFill/>
          </p:spPr>
          <p:txBody>
            <a:bodyPr wrap="square" lIns="0" tIns="0" rIns="0" bIns="0" rtlCol="0" anchor="ctr">
              <a:spAutoFit/>
            </a:bodyPr>
            <a:lstStyle/>
            <a:p>
              <a:pPr marL="0" marR="0" lvl="0" indent="0" algn="ctr" defTabSz="685800" rtl="0" eaLnBrk="1" fontAlgn="auto" latinLnBrk="0" hangingPunct="1">
                <a:lnSpc>
                  <a:spcPct val="13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2D2828"/>
                  </a:solidFill>
                  <a:effectLst/>
                  <a:uLnTx/>
                  <a:uFillTx/>
                  <a:latin typeface="Arial"/>
                  <a:ea typeface="Roboto Black" panose="02000000000000000000" pitchFamily="2" charset="0"/>
                  <a:cs typeface="Calibri" panose="020F0502020204030204" pitchFamily="34" charset="0"/>
                </a:rPr>
                <a:t>Analyze</a:t>
              </a:r>
            </a:p>
          </p:txBody>
        </p:sp>
        <p:sp>
          <p:nvSpPr>
            <p:cNvPr id="48" name="TextBox 47">
              <a:extLst>
                <a:ext uri="{FF2B5EF4-FFF2-40B4-BE49-F238E27FC236}">
                  <a16:creationId xmlns:a16="http://schemas.microsoft.com/office/drawing/2014/main" id="{CD730C4D-52BB-A147-8AE0-4779FFC092EC}"/>
                </a:ext>
              </a:extLst>
            </p:cNvPr>
            <p:cNvSpPr txBox="1"/>
            <p:nvPr/>
          </p:nvSpPr>
          <p:spPr>
            <a:xfrm>
              <a:off x="5650351" y="4840730"/>
              <a:ext cx="1372248" cy="309717"/>
            </a:xfrm>
            <a:prstGeom prst="rect">
              <a:avLst/>
            </a:prstGeom>
            <a:noFill/>
          </p:spPr>
          <p:txBody>
            <a:bodyPr wrap="square" lIns="0" tIns="0" rIns="0" bIns="0" rtlCol="0" anchor="ctr">
              <a:spAutoFit/>
            </a:bodyPr>
            <a:lstStyle/>
            <a:p>
              <a:pPr marL="0" marR="0" lvl="0" indent="0" algn="ctr" defTabSz="685800" rtl="0" eaLnBrk="1" fontAlgn="auto" latinLnBrk="0" hangingPunct="1">
                <a:lnSpc>
                  <a:spcPct val="130000"/>
                </a:lnSpc>
                <a:spcBef>
                  <a:spcPts val="0"/>
                </a:spcBef>
                <a:spcAft>
                  <a:spcPts val="0"/>
                </a:spcAft>
                <a:buClrTx/>
                <a:buSzTx/>
                <a:buFontTx/>
                <a:buNone/>
                <a:tabLst/>
                <a:defRPr/>
              </a:pPr>
              <a:r>
                <a:rPr lang="en-AU" sz="800" b="1" dirty="0">
                  <a:solidFill>
                    <a:srgbClr val="2D2828"/>
                  </a:solidFill>
                  <a:latin typeface="Arial"/>
                  <a:ea typeface="Roboto Black" panose="02000000000000000000" pitchFamily="2" charset="0"/>
                  <a:cs typeface="Calibri" panose="020F0502020204030204" pitchFamily="34" charset="0"/>
                </a:rPr>
                <a:t>Act</a:t>
              </a:r>
              <a:endParaRPr kumimoji="0" lang="en-AU" sz="800" b="1" i="0" u="none" strike="noStrike" kern="1200" cap="none" spc="0" normalizeH="0" baseline="0" noProof="0" dirty="0">
                <a:ln>
                  <a:noFill/>
                </a:ln>
                <a:solidFill>
                  <a:srgbClr val="2D2828"/>
                </a:solidFill>
                <a:effectLst/>
                <a:uLnTx/>
                <a:uFillTx/>
                <a:latin typeface="Arial"/>
                <a:ea typeface="Roboto Black" panose="02000000000000000000" pitchFamily="2" charset="0"/>
                <a:cs typeface="Calibri" panose="020F0502020204030204" pitchFamily="34" charset="0"/>
              </a:endParaRPr>
            </a:p>
          </p:txBody>
        </p:sp>
        <p:pic>
          <p:nvPicPr>
            <p:cNvPr id="51" name="Picture 50">
              <a:extLst>
                <a:ext uri="{FF2B5EF4-FFF2-40B4-BE49-F238E27FC236}">
                  <a16:creationId xmlns:a16="http://schemas.microsoft.com/office/drawing/2014/main" id="{819B3E7F-7828-4E44-BF96-93C8C7D5CD72}"/>
                </a:ext>
              </a:extLst>
            </p:cNvPr>
            <p:cNvPicPr>
              <a:picLocks noChangeAspect="1"/>
            </p:cNvPicPr>
            <p:nvPr/>
          </p:nvPicPr>
          <p:blipFill>
            <a:blip r:embed="rId16" cstate="screen">
              <a:extLst>
                <a:ext uri="{28A0092B-C50C-407E-A947-70E740481C1C}">
                  <a14:useLocalDpi xmlns:a14="http://schemas.microsoft.com/office/drawing/2010/main"/>
                </a:ext>
              </a:extLst>
            </a:blip>
            <a:srcRect/>
            <a:stretch/>
          </p:blipFill>
          <p:spPr>
            <a:xfrm>
              <a:off x="5327642" y="1938793"/>
              <a:ext cx="1643106" cy="1117911"/>
            </a:xfrm>
            <a:prstGeom prst="rect">
              <a:avLst/>
            </a:prstGeom>
          </p:spPr>
        </p:pic>
        <p:grpSp>
          <p:nvGrpSpPr>
            <p:cNvPr id="52" name="Group 51">
              <a:extLst>
                <a:ext uri="{FF2B5EF4-FFF2-40B4-BE49-F238E27FC236}">
                  <a16:creationId xmlns:a16="http://schemas.microsoft.com/office/drawing/2014/main" id="{9692C1A7-57C8-2C44-A2A6-EE3DA000311D}"/>
                </a:ext>
              </a:extLst>
            </p:cNvPr>
            <p:cNvGrpSpPr/>
            <p:nvPr/>
          </p:nvGrpSpPr>
          <p:grpSpPr>
            <a:xfrm>
              <a:off x="7607431" y="1911251"/>
              <a:ext cx="1112115" cy="1415179"/>
              <a:chOff x="7568633" y="1488961"/>
              <a:chExt cx="1480157" cy="1883517"/>
            </a:xfrm>
          </p:grpSpPr>
          <p:pic>
            <p:nvPicPr>
              <p:cNvPr id="55" name="Picture 54">
                <a:extLst>
                  <a:ext uri="{FF2B5EF4-FFF2-40B4-BE49-F238E27FC236}">
                    <a16:creationId xmlns:a16="http://schemas.microsoft.com/office/drawing/2014/main" id="{C0C7A209-3B89-F34A-8513-DCD426DE2DCF}"/>
                  </a:ext>
                </a:extLst>
              </p:cNvPr>
              <p:cNvPicPr>
                <a:picLocks noChangeAspect="1"/>
              </p:cNvPicPr>
              <p:nvPr/>
            </p:nvPicPr>
            <p:blipFill>
              <a:blip r:embed="rId17" cstate="screen">
                <a:extLst>
                  <a:ext uri="{28A0092B-C50C-407E-A947-70E740481C1C}">
                    <a14:useLocalDpi xmlns:a14="http://schemas.microsoft.com/office/drawing/2010/main"/>
                  </a:ext>
                </a:extLst>
              </a:blip>
              <a:srcRect/>
              <a:stretch/>
            </p:blipFill>
            <p:spPr>
              <a:xfrm flipH="1">
                <a:off x="7936107" y="2584736"/>
                <a:ext cx="725190" cy="779665"/>
              </a:xfrm>
              <a:prstGeom prst="rect">
                <a:avLst/>
              </a:prstGeom>
            </p:spPr>
          </p:pic>
          <p:pic>
            <p:nvPicPr>
              <p:cNvPr id="56" name="Picture 55">
                <a:extLst>
                  <a:ext uri="{FF2B5EF4-FFF2-40B4-BE49-F238E27FC236}">
                    <a16:creationId xmlns:a16="http://schemas.microsoft.com/office/drawing/2014/main" id="{4B7291F1-AC81-B047-A90F-DBB1B63DFC1C}"/>
                  </a:ext>
                </a:extLst>
              </p:cNvPr>
              <p:cNvPicPr>
                <a:picLocks noChangeAspect="1"/>
              </p:cNvPicPr>
              <p:nvPr/>
            </p:nvPicPr>
            <p:blipFill>
              <a:blip r:embed="rId18" cstate="screen">
                <a:extLst>
                  <a:ext uri="{28A0092B-C50C-407E-A947-70E740481C1C}">
                    <a14:useLocalDpi xmlns:a14="http://schemas.microsoft.com/office/drawing/2010/main"/>
                  </a:ext>
                </a:extLst>
              </a:blip>
              <a:srcRect/>
              <a:stretch/>
            </p:blipFill>
            <p:spPr>
              <a:xfrm>
                <a:off x="7568633" y="1488961"/>
                <a:ext cx="1480157" cy="1883517"/>
              </a:xfrm>
              <a:prstGeom prst="rect">
                <a:avLst/>
              </a:prstGeom>
            </p:spPr>
          </p:pic>
        </p:grpSp>
        <p:pic>
          <p:nvPicPr>
            <p:cNvPr id="53" name="Picture 52" descr="A picture containing table, toy, desk, computer&#10;&#10;Description automatically generated">
              <a:extLst>
                <a:ext uri="{FF2B5EF4-FFF2-40B4-BE49-F238E27FC236}">
                  <a16:creationId xmlns:a16="http://schemas.microsoft.com/office/drawing/2014/main" id="{671E37AE-3A09-2541-B046-F68E8C2EFFD1}"/>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flipH="1">
              <a:off x="7257615" y="3910707"/>
              <a:ext cx="973840" cy="957874"/>
            </a:xfrm>
            <a:prstGeom prst="rect">
              <a:avLst/>
            </a:prstGeom>
          </p:spPr>
        </p:pic>
        <p:pic>
          <p:nvPicPr>
            <p:cNvPr id="54" name="Picture 53">
              <a:extLst>
                <a:ext uri="{FF2B5EF4-FFF2-40B4-BE49-F238E27FC236}">
                  <a16:creationId xmlns:a16="http://schemas.microsoft.com/office/drawing/2014/main" id="{F809F687-F1FB-6641-9059-C2118D98E685}"/>
                </a:ext>
              </a:extLst>
            </p:cNvPr>
            <p:cNvPicPr>
              <a:picLocks noChangeAspect="1"/>
            </p:cNvPicPr>
            <p:nvPr/>
          </p:nvPicPr>
          <p:blipFill>
            <a:blip r:embed="rId20" cstate="screen">
              <a:extLst>
                <a:ext uri="{28A0092B-C50C-407E-A947-70E740481C1C}">
                  <a14:useLocalDpi xmlns:a14="http://schemas.microsoft.com/office/drawing/2010/main"/>
                </a:ext>
              </a:extLst>
            </a:blip>
            <a:srcRect/>
            <a:stretch/>
          </p:blipFill>
          <p:spPr>
            <a:xfrm>
              <a:off x="5207515" y="3664471"/>
              <a:ext cx="1517371" cy="1141346"/>
            </a:xfrm>
            <a:prstGeom prst="rect">
              <a:avLst/>
            </a:prstGeom>
          </p:spPr>
        </p:pic>
      </p:grpSp>
      <p:sp>
        <p:nvSpPr>
          <p:cNvPr id="67" name="Shape 268">
            <a:extLst>
              <a:ext uri="{FF2B5EF4-FFF2-40B4-BE49-F238E27FC236}">
                <a16:creationId xmlns:a16="http://schemas.microsoft.com/office/drawing/2014/main" id="{0C35D4DA-7CF6-DE44-841C-F332953E0B92}"/>
              </a:ext>
            </a:extLst>
          </p:cNvPr>
          <p:cNvSpPr/>
          <p:nvPr/>
        </p:nvSpPr>
        <p:spPr>
          <a:xfrm>
            <a:off x="174390" y="6577854"/>
            <a:ext cx="3233120" cy="194925"/>
          </a:xfrm>
          <a:prstGeom prst="rect">
            <a:avLst/>
          </a:prstGeom>
          <a:ln w="3175">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lgn="l">
              <a:defRPr sz="1800"/>
            </a:pPr>
            <a:r>
              <a:rPr lang="en-US" sz="600" b="1" i="1" dirty="0">
                <a:solidFill>
                  <a:schemeClr val="tx2">
                    <a:lumMod val="75000"/>
                    <a:lumOff val="25000"/>
                  </a:schemeClr>
                </a:solidFill>
                <a:latin typeface="Arial" panose="020B0604020202020204" pitchFamily="34" charset="0"/>
                <a:ea typeface="Open Sans"/>
                <a:cs typeface="Arial" panose="020B0604020202020204" pitchFamily="34" charset="0"/>
                <a:sym typeface="Open Sans"/>
              </a:rPr>
              <a:t>Presenter</a:t>
            </a:r>
            <a:r>
              <a:rPr lang="en-US" sz="600" b="0" i="1" dirty="0">
                <a:solidFill>
                  <a:schemeClr val="tx2">
                    <a:lumMod val="75000"/>
                    <a:lumOff val="25000"/>
                  </a:schemeClr>
                </a:solidFill>
                <a:latin typeface="Arial" panose="020B0604020202020204" pitchFamily="34" charset="0"/>
                <a:ea typeface="Open Sans"/>
                <a:cs typeface="Arial" panose="020B0604020202020204" pitchFamily="34" charset="0"/>
                <a:sym typeface="Open Sans"/>
              </a:rPr>
              <a:t>: Maj Whitaker | </a:t>
            </a:r>
            <a:r>
              <a:rPr lang="en-US" sz="500" b="0" i="1" dirty="0">
                <a:solidFill>
                  <a:schemeClr val="tx2">
                    <a:lumMod val="75000"/>
                    <a:lumOff val="25000"/>
                  </a:schemeClr>
                </a:solidFill>
                <a:latin typeface="Arial" panose="020B0604020202020204" pitchFamily="34" charset="0"/>
                <a:ea typeface="Open Sans"/>
                <a:cs typeface="Arial" panose="020B0604020202020204" pitchFamily="34" charset="0"/>
                <a:sym typeface="Open Sans"/>
              </a:rPr>
              <a:t>michael.g.whitaker@usmc.mil</a:t>
            </a:r>
            <a:endParaRPr sz="500" b="0" i="1" dirty="0">
              <a:solidFill>
                <a:schemeClr val="tx2">
                  <a:lumMod val="75000"/>
                  <a:lumOff val="25000"/>
                </a:schemeClr>
              </a:solidFill>
              <a:latin typeface="Arial" panose="020B0604020202020204" pitchFamily="34" charset="0"/>
              <a:ea typeface="Open Sans"/>
              <a:cs typeface="Arial" panose="020B0604020202020204" pitchFamily="34" charset="0"/>
              <a:sym typeface="Open Sans"/>
            </a:endParaRPr>
          </a:p>
        </p:txBody>
      </p:sp>
      <p:sp>
        <p:nvSpPr>
          <p:cNvPr id="68" name="Shape 271">
            <a:extLst>
              <a:ext uri="{FF2B5EF4-FFF2-40B4-BE49-F238E27FC236}">
                <a16:creationId xmlns:a16="http://schemas.microsoft.com/office/drawing/2014/main" id="{A8C3BAC3-6BCC-A546-934F-F17749A5A2AA}"/>
              </a:ext>
            </a:extLst>
          </p:cNvPr>
          <p:cNvSpPr/>
          <p:nvPr/>
        </p:nvSpPr>
        <p:spPr>
          <a:xfrm>
            <a:off x="221280" y="6600246"/>
            <a:ext cx="1780240" cy="0"/>
          </a:xfrm>
          <a:prstGeom prst="line">
            <a:avLst/>
          </a:prstGeom>
          <a:ln w="9525">
            <a:solidFill>
              <a:schemeClr val="tx2">
                <a:lumMod val="90000"/>
                <a:lumOff val="10000"/>
                <a:alpha val="40000"/>
              </a:schemeClr>
            </a:solidFill>
            <a:miter lim="400000"/>
          </a:ln>
        </p:spPr>
        <p:txBody>
          <a:bodyPr lIns="50800" tIns="50800" rIns="50800" bIns="50800" anchor="ctr"/>
          <a:lstStyle/>
          <a:p>
            <a:pPr lvl="0" algn="ctr" defTabSz="457200">
              <a:defRPr sz="1200">
                <a:latin typeface="Helvetica"/>
                <a:ea typeface="Helvetica"/>
                <a:cs typeface="Helvetica"/>
                <a:sym typeface="Helvetica"/>
              </a:defRPr>
            </a:pPr>
            <a:endParaRPr sz="900" dirty="0"/>
          </a:p>
        </p:txBody>
      </p:sp>
    </p:spTree>
    <p:extLst>
      <p:ext uri="{BB962C8B-B14F-4D97-AF65-F5344CB8AC3E}">
        <p14:creationId xmlns:p14="http://schemas.microsoft.com/office/powerpoint/2010/main" val="2873619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Achievements</a:t>
            </a:r>
          </a:p>
        </p:txBody>
      </p:sp>
      <p:sp>
        <p:nvSpPr>
          <p:cNvPr id="3" name="Content Placeholder 2">
            <a:extLst>
              <a:ext uri="{FF2B5EF4-FFF2-40B4-BE49-F238E27FC236}">
                <a16:creationId xmlns:a16="http://schemas.microsoft.com/office/drawing/2014/main" id="{47B364A2-EE4F-4242-B5D1-7948F8688278}"/>
              </a:ext>
            </a:extLst>
          </p:cNvPr>
          <p:cNvSpPr>
            <a:spLocks noGrp="1"/>
          </p:cNvSpPr>
          <p:nvPr>
            <p:ph sz="quarter" idx="4294967295"/>
          </p:nvPr>
        </p:nvSpPr>
        <p:spPr>
          <a:xfrm>
            <a:off x="394036" y="1208088"/>
            <a:ext cx="8355928" cy="5262562"/>
          </a:xfrm>
        </p:spPr>
        <p:txBody>
          <a:bodyPr>
            <a:normAutofit lnSpcReduction="10000"/>
          </a:bodyPr>
          <a:lstStyle/>
          <a:p>
            <a:r>
              <a:rPr lang="en-US" dirty="0"/>
              <a:t>Marine Corps Conditions Based Maintenance Policy</a:t>
            </a:r>
          </a:p>
          <a:p>
            <a:pPr lvl="1"/>
            <a:r>
              <a:rPr lang="en-US" dirty="0"/>
              <a:t>Published 17 Jan 2020</a:t>
            </a:r>
          </a:p>
          <a:p>
            <a:pPr lvl="1"/>
            <a:r>
              <a:rPr lang="en-US" dirty="0"/>
              <a:t>Defines the policies associated with implementing CBM+ within the Marine Corps</a:t>
            </a:r>
          </a:p>
          <a:p>
            <a:pPr lvl="1"/>
            <a:r>
              <a:rPr lang="en-US" dirty="0"/>
              <a:t>Assigns CBM+ responsibilities across Headquarters, USMC</a:t>
            </a:r>
          </a:p>
          <a:p>
            <a:r>
              <a:rPr lang="en-US" dirty="0"/>
              <a:t>CMC White Letter 2-20</a:t>
            </a:r>
          </a:p>
          <a:p>
            <a:pPr lvl="1"/>
            <a:r>
              <a:rPr lang="en-US" dirty="0"/>
              <a:t>Published 29 Apr 2020</a:t>
            </a:r>
          </a:p>
          <a:p>
            <a:pPr lvl="1"/>
            <a:r>
              <a:rPr lang="en-US" dirty="0"/>
              <a:t>Names DC CD&amp;I as the integrator and DC I&amp;L as functional support</a:t>
            </a:r>
          </a:p>
          <a:p>
            <a:pPr lvl="1"/>
            <a:r>
              <a:rPr lang="en-US" dirty="0"/>
              <a:t>Explicitly calls “baseline methods and processes” and for building the “foundation for scaling” CBM+ to the entire Corps</a:t>
            </a:r>
          </a:p>
          <a:p>
            <a:r>
              <a:rPr lang="en-US" dirty="0"/>
              <a:t>Failure Prediction Demonstration</a:t>
            </a:r>
          </a:p>
          <a:p>
            <a:pPr lvl="1"/>
            <a:r>
              <a:rPr lang="en-US" dirty="0"/>
              <a:t>Successfully predicted (4) catastrophic engine fire events before they occurred on M-88 Recovery Vehicle</a:t>
            </a:r>
          </a:p>
          <a:p>
            <a:pPr lvl="1"/>
            <a:r>
              <a:rPr lang="en-US" dirty="0"/>
              <a:t>Includes sensor data for (5) M-88s and fluid sample analysis for (14) M-88s</a:t>
            </a:r>
          </a:p>
          <a:p>
            <a:pPr lvl="1"/>
            <a:r>
              <a:rPr lang="en-US" dirty="0"/>
              <a:t>Due to early successes, transitioning to incorporate into MVP architecture</a:t>
            </a:r>
          </a:p>
          <a:p>
            <a:r>
              <a:rPr lang="en-US" dirty="0">
                <a:solidFill>
                  <a:srgbClr val="322D2E"/>
                </a:solidFill>
                <a:latin typeface="Helvetica" pitchFamily="2" charset="0"/>
              </a:rPr>
              <a:t>Work Order Insights Dashboard</a:t>
            </a:r>
          </a:p>
          <a:p>
            <a:pPr lvl="1"/>
            <a:r>
              <a:rPr lang="en-US" dirty="0"/>
              <a:t>Vendor demonstrated visualization tool with Marine Corps ERP (GCSS-MC) data from (100) M-88 Recovery Vehicles</a:t>
            </a:r>
          </a:p>
          <a:p>
            <a:pPr lvl="1"/>
            <a:r>
              <a:rPr lang="en-US" dirty="0"/>
              <a:t>Provides estimates of remaining useful life </a:t>
            </a:r>
          </a:p>
          <a:p>
            <a:pPr lvl="1"/>
            <a:r>
              <a:rPr lang="en-US" dirty="0"/>
              <a:t>Identifies outliers that drive high costs, down time</a:t>
            </a:r>
          </a:p>
          <a:p>
            <a:pPr lvl="1"/>
            <a:r>
              <a:rPr lang="en-US" dirty="0"/>
              <a:t>Currently limited in accuracy by known GCSS-MC issues</a:t>
            </a:r>
          </a:p>
          <a:p>
            <a:pPr lvl="1"/>
            <a:endParaRPr lang="en-US" dirty="0"/>
          </a:p>
        </p:txBody>
      </p:sp>
      <p:sp>
        <p:nvSpPr>
          <p:cNvPr id="12" name="Rectangle 11"/>
          <p:cNvSpPr/>
          <p:nvPr/>
        </p:nvSpPr>
        <p:spPr>
          <a:xfrm>
            <a:off x="6912773" y="3387996"/>
            <a:ext cx="1837191" cy="2484150"/>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109728" indent="-109728">
              <a:spcAft>
                <a:spcPts val="250"/>
              </a:spcAft>
              <a:buFont typeface="Arial" panose="020B0604020202020204" pitchFamily="34" charset="0"/>
              <a:buChar char="•"/>
            </a:pPr>
            <a:endParaRPr lang="en-US" sz="1200" dirty="0">
              <a:solidFill>
                <a:srgbClr val="322D2E"/>
              </a:solidFill>
              <a:latin typeface="+mj-lt"/>
            </a:endParaRPr>
          </a:p>
        </p:txBody>
      </p:sp>
      <p:sp>
        <p:nvSpPr>
          <p:cNvPr id="24" name="Shape 268">
            <a:extLst>
              <a:ext uri="{FF2B5EF4-FFF2-40B4-BE49-F238E27FC236}">
                <a16:creationId xmlns:a16="http://schemas.microsoft.com/office/drawing/2014/main" id="{6D4F383B-44D5-E142-BFEE-0A251C36DD2C}"/>
              </a:ext>
            </a:extLst>
          </p:cNvPr>
          <p:cNvSpPr/>
          <p:nvPr/>
        </p:nvSpPr>
        <p:spPr>
          <a:xfrm>
            <a:off x="174390" y="6577854"/>
            <a:ext cx="3233120" cy="194925"/>
          </a:xfrm>
          <a:prstGeom prst="rect">
            <a:avLst/>
          </a:prstGeom>
          <a:ln w="3175">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lgn="l">
              <a:defRPr sz="1800"/>
            </a:pPr>
            <a:r>
              <a:rPr lang="en-US" sz="600" b="1" i="1" dirty="0">
                <a:solidFill>
                  <a:schemeClr val="tx2">
                    <a:lumMod val="75000"/>
                    <a:lumOff val="25000"/>
                  </a:schemeClr>
                </a:solidFill>
                <a:latin typeface="Arial" panose="020B0604020202020204" pitchFamily="34" charset="0"/>
                <a:ea typeface="Open Sans"/>
                <a:cs typeface="Arial" panose="020B0604020202020204" pitchFamily="34" charset="0"/>
                <a:sym typeface="Open Sans"/>
              </a:rPr>
              <a:t>Presenter</a:t>
            </a:r>
            <a:r>
              <a:rPr lang="en-US" sz="600" b="0" i="1" dirty="0">
                <a:solidFill>
                  <a:schemeClr val="tx2">
                    <a:lumMod val="75000"/>
                    <a:lumOff val="25000"/>
                  </a:schemeClr>
                </a:solidFill>
                <a:latin typeface="Arial" panose="020B0604020202020204" pitchFamily="34" charset="0"/>
                <a:ea typeface="Open Sans"/>
                <a:cs typeface="Arial" panose="020B0604020202020204" pitchFamily="34" charset="0"/>
                <a:sym typeface="Open Sans"/>
              </a:rPr>
              <a:t>: Maj Whitaker | </a:t>
            </a:r>
            <a:r>
              <a:rPr lang="en-US" sz="500" b="0" i="1" dirty="0">
                <a:solidFill>
                  <a:schemeClr val="tx2">
                    <a:lumMod val="75000"/>
                    <a:lumOff val="25000"/>
                  </a:schemeClr>
                </a:solidFill>
                <a:latin typeface="Arial" panose="020B0604020202020204" pitchFamily="34" charset="0"/>
                <a:ea typeface="Open Sans"/>
                <a:cs typeface="Arial" panose="020B0604020202020204" pitchFamily="34" charset="0"/>
                <a:sym typeface="Open Sans"/>
              </a:rPr>
              <a:t>michael.g.whitaker@usmc.mil</a:t>
            </a:r>
            <a:endParaRPr sz="500" b="0" i="1" dirty="0">
              <a:solidFill>
                <a:schemeClr val="tx2">
                  <a:lumMod val="75000"/>
                  <a:lumOff val="25000"/>
                </a:schemeClr>
              </a:solidFill>
              <a:latin typeface="Arial" panose="020B0604020202020204" pitchFamily="34" charset="0"/>
              <a:ea typeface="Open Sans"/>
              <a:cs typeface="Arial" panose="020B0604020202020204" pitchFamily="34" charset="0"/>
              <a:sym typeface="Open Sans"/>
            </a:endParaRPr>
          </a:p>
        </p:txBody>
      </p:sp>
      <p:sp>
        <p:nvSpPr>
          <p:cNvPr id="25" name="Shape 271">
            <a:extLst>
              <a:ext uri="{FF2B5EF4-FFF2-40B4-BE49-F238E27FC236}">
                <a16:creationId xmlns:a16="http://schemas.microsoft.com/office/drawing/2014/main" id="{A91D239A-25EB-9845-8C42-4688C0A8A5DF}"/>
              </a:ext>
            </a:extLst>
          </p:cNvPr>
          <p:cNvSpPr/>
          <p:nvPr/>
        </p:nvSpPr>
        <p:spPr>
          <a:xfrm>
            <a:off x="221280" y="6600246"/>
            <a:ext cx="1780240" cy="0"/>
          </a:xfrm>
          <a:prstGeom prst="line">
            <a:avLst/>
          </a:prstGeom>
          <a:ln w="9525">
            <a:solidFill>
              <a:schemeClr val="tx2">
                <a:lumMod val="90000"/>
                <a:lumOff val="10000"/>
                <a:alpha val="40000"/>
              </a:schemeClr>
            </a:solidFill>
            <a:miter lim="400000"/>
          </a:ln>
        </p:spPr>
        <p:txBody>
          <a:bodyPr lIns="50800" tIns="50800" rIns="50800" bIns="50800" anchor="ctr"/>
          <a:lstStyle/>
          <a:p>
            <a:pPr lvl="0" algn="ctr" defTabSz="457200">
              <a:defRPr sz="1200">
                <a:latin typeface="Helvetica"/>
                <a:ea typeface="Helvetica"/>
                <a:cs typeface="Helvetica"/>
                <a:sym typeface="Helvetica"/>
              </a:defRPr>
            </a:pPr>
            <a:endParaRPr sz="900" dirty="0"/>
          </a:p>
        </p:txBody>
      </p:sp>
    </p:spTree>
    <p:extLst>
      <p:ext uri="{BB962C8B-B14F-4D97-AF65-F5344CB8AC3E}">
        <p14:creationId xmlns:p14="http://schemas.microsoft.com/office/powerpoint/2010/main" val="4065084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1097280" tIns="45720" rIns="1097280" bIns="45720" rtlCol="0" anchor="ctr">
            <a:normAutofit/>
          </a:bodyPr>
          <a:lstStyle/>
          <a:p>
            <a:r>
              <a:rPr lang="en-US" dirty="0"/>
              <a:t>Concept of Operations</a:t>
            </a:r>
          </a:p>
        </p:txBody>
      </p:sp>
      <p:sp>
        <p:nvSpPr>
          <p:cNvPr id="53" name="Rectangle 52"/>
          <p:cNvSpPr/>
          <p:nvPr/>
        </p:nvSpPr>
        <p:spPr>
          <a:xfrm>
            <a:off x="2352498" y="1063559"/>
            <a:ext cx="2153004" cy="5083876"/>
          </a:xfrm>
          <a:prstGeom prst="rect">
            <a:avLst/>
          </a:prstGeom>
          <a:solidFill>
            <a:srgbClr val="FFFFFF"/>
          </a:solidFill>
          <a:ln w="6350">
            <a:solidFill>
              <a:schemeClr val="bg2">
                <a:lumMod val="9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a:r>
              <a:rPr lang="en-US" sz="1600" b="1" i="1" dirty="0">
                <a:solidFill>
                  <a:srgbClr val="322D2E"/>
                </a:solidFill>
                <a:latin typeface="Helvetica" pitchFamily="2" charset="0"/>
              </a:rPr>
              <a:t>Current State</a:t>
            </a:r>
          </a:p>
        </p:txBody>
      </p:sp>
      <p:cxnSp>
        <p:nvCxnSpPr>
          <p:cNvPr id="56" name="Straight Connector 55"/>
          <p:cNvCxnSpPr/>
          <p:nvPr/>
        </p:nvCxnSpPr>
        <p:spPr>
          <a:xfrm>
            <a:off x="4572000" y="1347669"/>
            <a:ext cx="0" cy="481888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858000" y="1347669"/>
            <a:ext cx="0" cy="481888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69" name="Picture 68"/>
          <p:cNvPicPr>
            <a:picLocks noChangeAspect="1"/>
          </p:cNvPicPr>
          <p:nvPr/>
        </p:nvPicPr>
        <p:blipFill>
          <a:blip r:embed="rId3" cstate="screen">
            <a:extLst>
              <a:ext uri="{BEBA8EAE-BF5A-486C-A8C5-ECC9F3942E4B}">
                <a14:imgProps xmlns:a14="http://schemas.microsoft.com/office/drawing/2010/main">
                  <a14:imgLayer r:embed="rId4">
                    <a14:imgEffect>
                      <a14:backgroundRemoval t="0" b="100000" l="2051" r="100000"/>
                    </a14:imgEffect>
                  </a14:imgLayer>
                </a14:imgProps>
              </a:ext>
              <a:ext uri="{28A0092B-C50C-407E-A947-70E740481C1C}">
                <a14:useLocalDpi xmlns:a14="http://schemas.microsoft.com/office/drawing/2010/main"/>
              </a:ext>
            </a:extLst>
          </a:blip>
          <a:stretch>
            <a:fillRect/>
          </a:stretch>
        </p:blipFill>
        <p:spPr>
          <a:xfrm flipH="1">
            <a:off x="2477570" y="3667949"/>
            <a:ext cx="982563" cy="652969"/>
          </a:xfrm>
          <a:prstGeom prst="rect">
            <a:avLst/>
          </a:prstGeom>
        </p:spPr>
      </p:pic>
      <p:pic>
        <p:nvPicPr>
          <p:cNvPr id="70" name="Picture 6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20481" y="3573195"/>
            <a:ext cx="842477" cy="842477"/>
          </a:xfrm>
          <a:prstGeom prst="rect">
            <a:avLst/>
          </a:prstGeom>
        </p:spPr>
      </p:pic>
      <p:sp>
        <p:nvSpPr>
          <p:cNvPr id="71" name="Rectangle 70"/>
          <p:cNvSpPr/>
          <p:nvPr/>
        </p:nvSpPr>
        <p:spPr>
          <a:xfrm>
            <a:off x="2721388" y="4364232"/>
            <a:ext cx="494926" cy="22367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defTabSz="457200"/>
            <a:r>
              <a:rPr lang="en-US" sz="1100" i="1" dirty="0">
                <a:solidFill>
                  <a:srgbClr val="2C2828"/>
                </a:solidFill>
              </a:rPr>
              <a:t>JLTV</a:t>
            </a:r>
          </a:p>
        </p:txBody>
      </p:sp>
      <p:sp>
        <p:nvSpPr>
          <p:cNvPr id="72" name="Rectangle 71"/>
          <p:cNvSpPr/>
          <p:nvPr/>
        </p:nvSpPr>
        <p:spPr>
          <a:xfrm>
            <a:off x="3694256" y="4364232"/>
            <a:ext cx="494926" cy="22367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defTabSz="457200"/>
            <a:r>
              <a:rPr lang="en-US" sz="1100" i="1" dirty="0">
                <a:solidFill>
                  <a:srgbClr val="2C2828"/>
                </a:solidFill>
              </a:rPr>
              <a:t>MTVR</a:t>
            </a:r>
          </a:p>
        </p:txBody>
      </p:sp>
      <p:sp>
        <p:nvSpPr>
          <p:cNvPr id="73" name="Rectangle 72"/>
          <p:cNvSpPr/>
          <p:nvPr/>
        </p:nvSpPr>
        <p:spPr>
          <a:xfrm>
            <a:off x="2418996" y="4715529"/>
            <a:ext cx="2002536" cy="130043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t"/>
          <a:lstStyle/>
          <a:p>
            <a:pPr marL="171450" indent="-171450" defTabSz="457200">
              <a:spcBef>
                <a:spcPts val="400"/>
              </a:spcBef>
              <a:buFont typeface="Arial" panose="020B0604020202020204" pitchFamily="34" charset="0"/>
              <a:buChar char="•"/>
            </a:pPr>
            <a:r>
              <a:rPr lang="en-US" sz="1100" dirty="0">
                <a:solidFill>
                  <a:srgbClr val="2C2828"/>
                </a:solidFill>
              </a:rPr>
              <a:t>Enable a total of 10 JLTVs and 10 MTVRs</a:t>
            </a:r>
          </a:p>
          <a:p>
            <a:pPr marL="171450" indent="-171450" defTabSz="457200">
              <a:spcBef>
                <a:spcPts val="400"/>
              </a:spcBef>
              <a:buFont typeface="Arial" panose="020B0604020202020204" pitchFamily="34" charset="0"/>
              <a:buChar char="•"/>
            </a:pPr>
            <a:r>
              <a:rPr lang="en-US" sz="1100" dirty="0">
                <a:solidFill>
                  <a:srgbClr val="2C2828"/>
                </a:solidFill>
              </a:rPr>
              <a:t>Partner with 1 CONUS unit </a:t>
            </a:r>
          </a:p>
          <a:p>
            <a:pPr marL="171450" indent="-171450" defTabSz="457200">
              <a:spcBef>
                <a:spcPts val="400"/>
              </a:spcBef>
              <a:buFont typeface="Arial" panose="020B0604020202020204" pitchFamily="34" charset="0"/>
              <a:buChar char="•"/>
            </a:pPr>
            <a:r>
              <a:rPr lang="en-US" sz="1100" dirty="0">
                <a:solidFill>
                  <a:srgbClr val="2C2828"/>
                </a:solidFill>
              </a:rPr>
              <a:t>Leverage initial learnings from existing pilot efforts</a:t>
            </a:r>
          </a:p>
          <a:p>
            <a:pPr marL="171450" indent="-171450" defTabSz="457200">
              <a:spcBef>
                <a:spcPts val="400"/>
              </a:spcBef>
              <a:buFont typeface="Arial" panose="020B0604020202020204" pitchFamily="34" charset="0"/>
              <a:buChar char="•"/>
            </a:pPr>
            <a:r>
              <a:rPr lang="en-US" sz="1100" dirty="0">
                <a:solidFill>
                  <a:srgbClr val="2C2828"/>
                </a:solidFill>
              </a:rPr>
              <a:t>Demonstrate “collect, transmit, store, analyze, act”</a:t>
            </a:r>
          </a:p>
        </p:txBody>
      </p:sp>
      <p:sp>
        <p:nvSpPr>
          <p:cNvPr id="74" name="Rectangle 73"/>
          <p:cNvSpPr/>
          <p:nvPr/>
        </p:nvSpPr>
        <p:spPr>
          <a:xfrm>
            <a:off x="6999732" y="4710744"/>
            <a:ext cx="2002536" cy="130043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t"/>
          <a:lstStyle/>
          <a:p>
            <a:pPr marL="171450" indent="-171450" defTabSz="457200">
              <a:spcBef>
                <a:spcPts val="400"/>
              </a:spcBef>
              <a:buFont typeface="Arial" panose="020B0604020202020204" pitchFamily="34" charset="0"/>
              <a:buChar char="•"/>
            </a:pPr>
            <a:r>
              <a:rPr lang="en-US" sz="1100" dirty="0">
                <a:solidFill>
                  <a:srgbClr val="2C2828"/>
                </a:solidFill>
              </a:rPr>
              <a:t>Enroll remaining applicable weapon systems / units in CBM+ program</a:t>
            </a:r>
          </a:p>
          <a:p>
            <a:pPr marL="171450" indent="-171450" defTabSz="457200">
              <a:spcBef>
                <a:spcPts val="400"/>
              </a:spcBef>
              <a:buFont typeface="Arial" panose="020B0604020202020204" pitchFamily="34" charset="0"/>
              <a:buChar char="•"/>
            </a:pPr>
            <a:r>
              <a:rPr lang="en-US" sz="1100" dirty="0">
                <a:solidFill>
                  <a:srgbClr val="2C2828"/>
                </a:solidFill>
              </a:rPr>
              <a:t>Deploy mature AI and cloud infrastructure at scale</a:t>
            </a:r>
          </a:p>
          <a:p>
            <a:pPr marL="171450" indent="-171450" defTabSz="457200">
              <a:spcBef>
                <a:spcPts val="400"/>
              </a:spcBef>
              <a:buFont typeface="Arial" panose="020B0604020202020204" pitchFamily="34" charset="0"/>
              <a:buChar char="•"/>
            </a:pPr>
            <a:r>
              <a:rPr lang="en-US" sz="1100" dirty="0">
                <a:solidFill>
                  <a:srgbClr val="2C2828"/>
                </a:solidFill>
              </a:rPr>
              <a:t>Reshape training, education, supply, and policy to revolve around CBM+</a:t>
            </a:r>
          </a:p>
        </p:txBody>
      </p:sp>
      <p:cxnSp>
        <p:nvCxnSpPr>
          <p:cNvPr id="75" name="Straight Connector 74"/>
          <p:cNvCxnSpPr/>
          <p:nvPr/>
        </p:nvCxnSpPr>
        <p:spPr>
          <a:xfrm>
            <a:off x="2286000" y="1347669"/>
            <a:ext cx="0" cy="481888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141732" y="4704782"/>
            <a:ext cx="2002536" cy="130043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t"/>
          <a:lstStyle/>
          <a:p>
            <a:pPr marL="171450" indent="-171450" defTabSz="457200">
              <a:spcBef>
                <a:spcPts val="400"/>
              </a:spcBef>
              <a:buFont typeface="Arial" panose="020B0604020202020204" pitchFamily="34" charset="0"/>
              <a:buChar char="•"/>
            </a:pPr>
            <a:r>
              <a:rPr lang="en-US" sz="1100" dirty="0">
                <a:solidFill>
                  <a:srgbClr val="2C2828"/>
                </a:solidFill>
              </a:rPr>
              <a:t>Gauged impact from sensors and changes to scheduled maintenance</a:t>
            </a:r>
          </a:p>
          <a:p>
            <a:pPr marL="171450" indent="-171450" defTabSz="457200">
              <a:spcBef>
                <a:spcPts val="400"/>
              </a:spcBef>
              <a:buFont typeface="Arial" panose="020B0604020202020204" pitchFamily="34" charset="0"/>
              <a:buChar char="•"/>
            </a:pPr>
            <a:r>
              <a:rPr lang="en-US" sz="1100" dirty="0">
                <a:solidFill>
                  <a:srgbClr val="2C2828"/>
                </a:solidFill>
              </a:rPr>
              <a:t>Conduct 7 total CBM+ related pilots </a:t>
            </a:r>
          </a:p>
          <a:p>
            <a:pPr marL="171450" indent="-171450" defTabSz="457200">
              <a:spcBef>
                <a:spcPts val="400"/>
              </a:spcBef>
              <a:buFont typeface="Arial" panose="020B0604020202020204" pitchFamily="34" charset="0"/>
              <a:buChar char="•"/>
            </a:pPr>
            <a:r>
              <a:rPr lang="en-US" sz="1100" dirty="0">
                <a:solidFill>
                  <a:srgbClr val="2C2828"/>
                </a:solidFill>
              </a:rPr>
              <a:t>Focus on individual stages of CBM+ (collect, transmit, store, analyze, act)</a:t>
            </a:r>
          </a:p>
        </p:txBody>
      </p:sp>
      <p:pic>
        <p:nvPicPr>
          <p:cNvPr id="77" name="Picture 7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499" y="3859286"/>
            <a:ext cx="530283" cy="295695"/>
          </a:xfrm>
          <a:prstGeom prst="rect">
            <a:avLst/>
          </a:prstGeom>
        </p:spPr>
      </p:pic>
      <p:sp>
        <p:nvSpPr>
          <p:cNvPr id="78" name="Rectangle 77"/>
          <p:cNvSpPr/>
          <p:nvPr/>
        </p:nvSpPr>
        <p:spPr>
          <a:xfrm>
            <a:off x="56177" y="4364232"/>
            <a:ext cx="494926" cy="22367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defTabSz="457200"/>
            <a:r>
              <a:rPr lang="en-US" sz="1100" i="1" dirty="0">
                <a:solidFill>
                  <a:srgbClr val="2C2828"/>
                </a:solidFill>
              </a:rPr>
              <a:t>LAV</a:t>
            </a:r>
          </a:p>
        </p:txBody>
      </p:sp>
      <p:pic>
        <p:nvPicPr>
          <p:cNvPr id="79" name="Picture 7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3907" y="3790290"/>
            <a:ext cx="578995" cy="433686"/>
          </a:xfrm>
          <a:prstGeom prst="rect">
            <a:avLst/>
          </a:prstGeom>
        </p:spPr>
      </p:pic>
      <p:sp>
        <p:nvSpPr>
          <p:cNvPr id="80" name="Rectangle 79"/>
          <p:cNvSpPr/>
          <p:nvPr/>
        </p:nvSpPr>
        <p:spPr>
          <a:xfrm>
            <a:off x="585941" y="4364232"/>
            <a:ext cx="494926" cy="22367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defTabSz="457200"/>
            <a:r>
              <a:rPr lang="en-US" sz="1100" i="1" dirty="0">
                <a:solidFill>
                  <a:srgbClr val="2C2828"/>
                </a:solidFill>
              </a:rPr>
              <a:t>M777</a:t>
            </a:r>
          </a:p>
        </p:txBody>
      </p:sp>
      <p:pic>
        <p:nvPicPr>
          <p:cNvPr id="81" name="Picture 80"/>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85859" y="3815057"/>
            <a:ext cx="656633" cy="384153"/>
          </a:xfrm>
          <a:prstGeom prst="rect">
            <a:avLst/>
          </a:prstGeom>
        </p:spPr>
      </p:pic>
      <p:sp>
        <p:nvSpPr>
          <p:cNvPr id="82" name="Rectangle 81"/>
          <p:cNvSpPr/>
          <p:nvPr/>
        </p:nvSpPr>
        <p:spPr>
          <a:xfrm>
            <a:off x="1166712" y="4364232"/>
            <a:ext cx="494926" cy="22367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defTabSz="457200"/>
            <a:r>
              <a:rPr lang="en-US" sz="1100" i="1" dirty="0">
                <a:solidFill>
                  <a:srgbClr val="2C2828"/>
                </a:solidFill>
              </a:rPr>
              <a:t>M88</a:t>
            </a:r>
          </a:p>
        </p:txBody>
      </p:sp>
      <p:pic>
        <p:nvPicPr>
          <p:cNvPr id="83" name="Content Placeholder 1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768570" y="3785385"/>
            <a:ext cx="421323" cy="443497"/>
          </a:xfrm>
          <a:prstGeom prst="rect">
            <a:avLst/>
          </a:prstGeom>
        </p:spPr>
      </p:pic>
      <p:sp>
        <p:nvSpPr>
          <p:cNvPr id="84" name="Rectangle 83"/>
          <p:cNvSpPr/>
          <p:nvPr/>
        </p:nvSpPr>
        <p:spPr>
          <a:xfrm>
            <a:off x="1731768" y="4364232"/>
            <a:ext cx="494926" cy="22367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defTabSz="457200"/>
            <a:r>
              <a:rPr lang="en-US" sz="1100" i="1" dirty="0">
                <a:solidFill>
                  <a:srgbClr val="2C2828"/>
                </a:solidFill>
              </a:rPr>
              <a:t>EFAS</a:t>
            </a:r>
          </a:p>
        </p:txBody>
      </p:sp>
      <p:pic>
        <p:nvPicPr>
          <p:cNvPr id="85" name="Picture 84"/>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422481" y="3771723"/>
            <a:ext cx="692944" cy="445421"/>
          </a:xfrm>
          <a:prstGeom prst="rect">
            <a:avLst/>
          </a:prstGeom>
        </p:spPr>
      </p:pic>
      <p:sp>
        <p:nvSpPr>
          <p:cNvPr id="86" name="Rectangle 85"/>
          <p:cNvSpPr/>
          <p:nvPr/>
        </p:nvSpPr>
        <p:spPr>
          <a:xfrm>
            <a:off x="8521490" y="4364232"/>
            <a:ext cx="494926" cy="22367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defTabSz="457200"/>
            <a:r>
              <a:rPr lang="en-US" sz="1100" i="1" dirty="0">
                <a:solidFill>
                  <a:srgbClr val="2C2828"/>
                </a:solidFill>
              </a:rPr>
              <a:t>ACV</a:t>
            </a:r>
          </a:p>
        </p:txBody>
      </p:sp>
      <p:pic>
        <p:nvPicPr>
          <p:cNvPr id="87" name="Picture 86"/>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6948788" y="3652241"/>
            <a:ext cx="479777" cy="684384"/>
          </a:xfrm>
          <a:prstGeom prst="rect">
            <a:avLst/>
          </a:prstGeom>
        </p:spPr>
      </p:pic>
      <p:sp>
        <p:nvSpPr>
          <p:cNvPr id="88" name="Rectangle 87"/>
          <p:cNvSpPr/>
          <p:nvPr/>
        </p:nvSpPr>
        <p:spPr>
          <a:xfrm>
            <a:off x="6889337" y="4364232"/>
            <a:ext cx="598861" cy="22367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defTabSz="457200"/>
            <a:r>
              <a:rPr lang="en-US" sz="1100" i="1" dirty="0">
                <a:solidFill>
                  <a:srgbClr val="2C2828"/>
                </a:solidFill>
              </a:rPr>
              <a:t>Comms</a:t>
            </a:r>
          </a:p>
        </p:txBody>
      </p:sp>
      <p:pic>
        <p:nvPicPr>
          <p:cNvPr id="89" name="Picture 88"/>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693942" y="3641205"/>
            <a:ext cx="675740" cy="706456"/>
          </a:xfrm>
          <a:prstGeom prst="rect">
            <a:avLst/>
          </a:prstGeom>
        </p:spPr>
      </p:pic>
      <p:sp>
        <p:nvSpPr>
          <p:cNvPr id="90" name="Rectangle 89"/>
          <p:cNvSpPr/>
          <p:nvPr/>
        </p:nvSpPr>
        <p:spPr>
          <a:xfrm>
            <a:off x="7549577" y="4364232"/>
            <a:ext cx="964471" cy="22367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defTabSz="457200"/>
            <a:r>
              <a:rPr lang="en-US" sz="1100" i="1" dirty="0">
                <a:solidFill>
                  <a:srgbClr val="2C2828"/>
                </a:solidFill>
              </a:rPr>
              <a:t>ROGUE Fires</a:t>
            </a:r>
          </a:p>
        </p:txBody>
      </p:sp>
      <p:sp>
        <p:nvSpPr>
          <p:cNvPr id="91" name="Rectangle 90"/>
          <p:cNvSpPr/>
          <p:nvPr/>
        </p:nvSpPr>
        <p:spPr>
          <a:xfrm>
            <a:off x="2418996" y="3217733"/>
            <a:ext cx="2002536" cy="519289"/>
          </a:xfrm>
          <a:prstGeom prst="rect">
            <a:avLst/>
          </a:prstGeom>
          <a:noFill/>
          <a:ln w="12700" cap="flat" cmpd="sng" algn="ctr">
            <a:noFill/>
            <a:prstDash val="solid"/>
          </a:ln>
          <a:effectLst/>
        </p:spPr>
        <p:txBody>
          <a:bodyPr lIns="9144" rIns="9144" rtlCol="0" anchor="ctr"/>
          <a:lstStyle/>
          <a:p>
            <a:pPr algn="ctr">
              <a:defRPr/>
            </a:pPr>
            <a:r>
              <a:rPr lang="en-US" sz="1200" u="sng" kern="0" dirty="0">
                <a:solidFill>
                  <a:prstClr val="black"/>
                </a:solidFill>
              </a:rPr>
              <a:t>Minimum Viable Program</a:t>
            </a:r>
          </a:p>
        </p:txBody>
      </p:sp>
      <p:sp>
        <p:nvSpPr>
          <p:cNvPr id="92" name="Rectangle 91"/>
          <p:cNvSpPr/>
          <p:nvPr/>
        </p:nvSpPr>
        <p:spPr>
          <a:xfrm>
            <a:off x="2418996" y="1347669"/>
            <a:ext cx="2002536" cy="428227"/>
          </a:xfrm>
          <a:prstGeom prst="rect">
            <a:avLst/>
          </a:prstGeom>
          <a:noFill/>
          <a:ln w="12700" cap="flat" cmpd="sng" algn="ctr">
            <a:noFill/>
            <a:prstDash val="solid"/>
          </a:ln>
          <a:effectLst/>
        </p:spPr>
        <p:txBody>
          <a:bodyPr lIns="9144" rIns="9144" rtlCol="0" anchor="t"/>
          <a:lstStyle/>
          <a:p>
            <a:pPr algn="ctr">
              <a:defRPr/>
            </a:pPr>
            <a:r>
              <a:rPr lang="en-US" b="1" kern="0" dirty="0">
                <a:solidFill>
                  <a:prstClr val="black"/>
                </a:solidFill>
              </a:rPr>
              <a:t>FY20</a:t>
            </a:r>
          </a:p>
        </p:txBody>
      </p:sp>
      <p:sp>
        <p:nvSpPr>
          <p:cNvPr id="94" name="Rectangle 93"/>
          <p:cNvSpPr/>
          <p:nvPr/>
        </p:nvSpPr>
        <p:spPr>
          <a:xfrm>
            <a:off x="2418996" y="1854766"/>
            <a:ext cx="2002536" cy="1396227"/>
          </a:xfrm>
          <a:prstGeom prst="rect">
            <a:avLst/>
          </a:prstGeom>
          <a:solidFill>
            <a:srgbClr val="4F81BD">
              <a:lumMod val="20000"/>
              <a:lumOff val="80000"/>
            </a:srgbClr>
          </a:solidFill>
          <a:ln w="12700" cap="flat" cmpd="sng" algn="ctr">
            <a:noFill/>
            <a:prstDash val="solid"/>
          </a:ln>
          <a:effectLst/>
        </p:spPr>
        <p:txBody>
          <a:bodyPr lIns="91440" rIns="91440" rtlCol="0" anchor="ctr"/>
          <a:lstStyle/>
          <a:p>
            <a:pPr algn="ctr">
              <a:defRPr/>
            </a:pPr>
            <a:r>
              <a:rPr lang="en-US" sz="1400" b="1" i="1" kern="0" dirty="0">
                <a:solidFill>
                  <a:prstClr val="black"/>
                </a:solidFill>
              </a:rPr>
              <a:t>Build a full-spectrum, tightly scoped CBM+ minimum viable program (MVP)</a:t>
            </a:r>
          </a:p>
        </p:txBody>
      </p:sp>
      <p:cxnSp>
        <p:nvCxnSpPr>
          <p:cNvPr id="95" name="Straight Connector 94"/>
          <p:cNvCxnSpPr/>
          <p:nvPr/>
        </p:nvCxnSpPr>
        <p:spPr>
          <a:xfrm>
            <a:off x="2418996" y="1804119"/>
            <a:ext cx="2002536" cy="0"/>
          </a:xfrm>
          <a:prstGeom prst="line">
            <a:avLst/>
          </a:prstGeom>
          <a:noFill/>
          <a:ln w="38100" cap="flat" cmpd="sng" algn="ctr">
            <a:solidFill>
              <a:srgbClr val="FFC000"/>
            </a:solidFill>
            <a:prstDash val="solid"/>
          </a:ln>
          <a:effectLst/>
        </p:spPr>
      </p:cxnSp>
      <p:sp>
        <p:nvSpPr>
          <p:cNvPr id="96" name="Rectangle 95"/>
          <p:cNvSpPr/>
          <p:nvPr/>
        </p:nvSpPr>
        <p:spPr>
          <a:xfrm>
            <a:off x="4713732" y="1347669"/>
            <a:ext cx="2002536" cy="428227"/>
          </a:xfrm>
          <a:prstGeom prst="rect">
            <a:avLst/>
          </a:prstGeom>
          <a:noFill/>
          <a:ln w="12700" cap="flat" cmpd="sng" algn="ctr">
            <a:noFill/>
            <a:prstDash val="solid"/>
          </a:ln>
          <a:effectLst/>
        </p:spPr>
        <p:txBody>
          <a:bodyPr lIns="9144" rIns="9144" rtlCol="0" anchor="t"/>
          <a:lstStyle/>
          <a:p>
            <a:pPr algn="ctr">
              <a:defRPr/>
            </a:pPr>
            <a:r>
              <a:rPr lang="en-US" b="1" kern="0" dirty="0">
                <a:solidFill>
                  <a:prstClr val="black"/>
                </a:solidFill>
              </a:rPr>
              <a:t>FY21</a:t>
            </a:r>
          </a:p>
        </p:txBody>
      </p:sp>
      <p:sp>
        <p:nvSpPr>
          <p:cNvPr id="97" name="Rectangle 96"/>
          <p:cNvSpPr/>
          <p:nvPr/>
        </p:nvSpPr>
        <p:spPr>
          <a:xfrm>
            <a:off x="4713732" y="1854766"/>
            <a:ext cx="2002536" cy="1396227"/>
          </a:xfrm>
          <a:prstGeom prst="rect">
            <a:avLst/>
          </a:prstGeom>
          <a:solidFill>
            <a:srgbClr val="4F81BD">
              <a:lumMod val="20000"/>
              <a:lumOff val="80000"/>
            </a:srgbClr>
          </a:solidFill>
          <a:ln w="12700" cap="flat" cmpd="sng" algn="ctr">
            <a:noFill/>
            <a:prstDash val="solid"/>
          </a:ln>
          <a:effectLst/>
        </p:spPr>
        <p:txBody>
          <a:bodyPr lIns="45720" rIns="45720" rtlCol="0" anchor="ctr"/>
          <a:lstStyle/>
          <a:p>
            <a:pPr algn="ctr">
              <a:defRPr/>
            </a:pPr>
            <a:r>
              <a:rPr lang="en-US" sz="1400" b="1" i="1" kern="0" dirty="0">
                <a:solidFill>
                  <a:prstClr val="black"/>
                </a:solidFill>
              </a:rPr>
              <a:t>Refine and scale the existing MVP to additional FMF units and platforms</a:t>
            </a:r>
          </a:p>
        </p:txBody>
      </p:sp>
      <p:cxnSp>
        <p:nvCxnSpPr>
          <p:cNvPr id="98" name="Straight Connector 97"/>
          <p:cNvCxnSpPr/>
          <p:nvPr/>
        </p:nvCxnSpPr>
        <p:spPr>
          <a:xfrm>
            <a:off x="4713732" y="1804119"/>
            <a:ext cx="2002536" cy="0"/>
          </a:xfrm>
          <a:prstGeom prst="line">
            <a:avLst/>
          </a:prstGeom>
          <a:noFill/>
          <a:ln w="38100" cap="flat" cmpd="sng" algn="ctr">
            <a:solidFill>
              <a:srgbClr val="FFC000"/>
            </a:solidFill>
            <a:prstDash val="solid"/>
          </a:ln>
          <a:effectLst/>
        </p:spPr>
      </p:cxnSp>
      <p:sp>
        <p:nvSpPr>
          <p:cNvPr id="99" name="Rectangle 98"/>
          <p:cNvSpPr/>
          <p:nvPr/>
        </p:nvSpPr>
        <p:spPr>
          <a:xfrm>
            <a:off x="6999732" y="1347669"/>
            <a:ext cx="2002536" cy="428227"/>
          </a:xfrm>
          <a:prstGeom prst="rect">
            <a:avLst/>
          </a:prstGeom>
          <a:noFill/>
          <a:ln w="12700" cap="flat" cmpd="sng" algn="ctr">
            <a:noFill/>
            <a:prstDash val="solid"/>
          </a:ln>
          <a:effectLst/>
        </p:spPr>
        <p:txBody>
          <a:bodyPr lIns="9144" rIns="9144" rtlCol="0" anchor="t"/>
          <a:lstStyle/>
          <a:p>
            <a:pPr algn="ctr">
              <a:defRPr/>
            </a:pPr>
            <a:r>
              <a:rPr lang="en-US" b="1" kern="0" dirty="0">
                <a:solidFill>
                  <a:prstClr val="black"/>
                </a:solidFill>
              </a:rPr>
              <a:t>FY22-26</a:t>
            </a:r>
          </a:p>
        </p:txBody>
      </p:sp>
      <p:sp>
        <p:nvSpPr>
          <p:cNvPr id="100" name="Rectangle 99"/>
          <p:cNvSpPr/>
          <p:nvPr/>
        </p:nvSpPr>
        <p:spPr>
          <a:xfrm>
            <a:off x="6999732" y="1854766"/>
            <a:ext cx="2002536" cy="1396227"/>
          </a:xfrm>
          <a:prstGeom prst="rect">
            <a:avLst/>
          </a:prstGeom>
          <a:solidFill>
            <a:srgbClr val="4F81BD">
              <a:lumMod val="20000"/>
              <a:lumOff val="80000"/>
            </a:srgbClr>
          </a:solidFill>
          <a:ln w="12700" cap="flat" cmpd="sng" algn="ctr">
            <a:noFill/>
            <a:prstDash val="solid"/>
          </a:ln>
          <a:effectLst/>
        </p:spPr>
        <p:txBody>
          <a:bodyPr lIns="91440" rIns="91440" rtlCol="0" anchor="ctr"/>
          <a:lstStyle/>
          <a:p>
            <a:pPr algn="ctr">
              <a:defRPr/>
            </a:pPr>
            <a:r>
              <a:rPr lang="en-US" sz="1400" b="1" i="1" kern="0" dirty="0">
                <a:solidFill>
                  <a:prstClr val="black"/>
                </a:solidFill>
              </a:rPr>
              <a:t>Scale aggressively to all FMF units, legacy weapon systems, and new acquisitions with POM-22 FYDP</a:t>
            </a:r>
          </a:p>
        </p:txBody>
      </p:sp>
      <p:cxnSp>
        <p:nvCxnSpPr>
          <p:cNvPr id="101" name="Straight Connector 100"/>
          <p:cNvCxnSpPr/>
          <p:nvPr/>
        </p:nvCxnSpPr>
        <p:spPr>
          <a:xfrm>
            <a:off x="6999732" y="1804119"/>
            <a:ext cx="2002536" cy="0"/>
          </a:xfrm>
          <a:prstGeom prst="line">
            <a:avLst/>
          </a:prstGeom>
          <a:noFill/>
          <a:ln w="38100" cap="flat" cmpd="sng" algn="ctr">
            <a:solidFill>
              <a:srgbClr val="FFC000"/>
            </a:solidFill>
            <a:prstDash val="solid"/>
          </a:ln>
          <a:effectLst/>
        </p:spPr>
      </p:cxnSp>
      <p:sp>
        <p:nvSpPr>
          <p:cNvPr id="118" name="Rectangle 117"/>
          <p:cNvSpPr/>
          <p:nvPr/>
        </p:nvSpPr>
        <p:spPr>
          <a:xfrm>
            <a:off x="6999732" y="3217733"/>
            <a:ext cx="2002536" cy="519289"/>
          </a:xfrm>
          <a:prstGeom prst="rect">
            <a:avLst/>
          </a:prstGeom>
          <a:noFill/>
          <a:ln w="12700" cap="flat" cmpd="sng" algn="ctr">
            <a:noFill/>
            <a:prstDash val="solid"/>
          </a:ln>
          <a:effectLst/>
        </p:spPr>
        <p:txBody>
          <a:bodyPr lIns="9144" rIns="9144" rtlCol="0" anchor="ctr"/>
          <a:lstStyle/>
          <a:p>
            <a:pPr algn="ctr">
              <a:defRPr/>
            </a:pPr>
            <a:r>
              <a:rPr lang="en-US" sz="1200" u="sng" kern="0" dirty="0">
                <a:solidFill>
                  <a:prstClr val="black"/>
                </a:solidFill>
              </a:rPr>
              <a:t>Scaling CBM+ Fleetwide</a:t>
            </a:r>
          </a:p>
        </p:txBody>
      </p:sp>
      <p:sp>
        <p:nvSpPr>
          <p:cNvPr id="119" name="Rectangle 118"/>
          <p:cNvSpPr/>
          <p:nvPr/>
        </p:nvSpPr>
        <p:spPr>
          <a:xfrm>
            <a:off x="141732" y="1347669"/>
            <a:ext cx="2002536" cy="428227"/>
          </a:xfrm>
          <a:prstGeom prst="rect">
            <a:avLst/>
          </a:prstGeom>
          <a:noFill/>
          <a:ln w="12700" cap="flat" cmpd="sng" algn="ctr">
            <a:noFill/>
            <a:prstDash val="solid"/>
          </a:ln>
          <a:effectLst/>
        </p:spPr>
        <p:txBody>
          <a:bodyPr lIns="9144" rIns="9144" rtlCol="0" anchor="t"/>
          <a:lstStyle/>
          <a:p>
            <a:pPr algn="ctr">
              <a:defRPr/>
            </a:pPr>
            <a:r>
              <a:rPr lang="en-US" b="1" kern="0" dirty="0">
                <a:solidFill>
                  <a:prstClr val="black"/>
                </a:solidFill>
              </a:rPr>
              <a:t>Up to FY19</a:t>
            </a:r>
          </a:p>
        </p:txBody>
      </p:sp>
      <p:sp>
        <p:nvSpPr>
          <p:cNvPr id="120" name="Rectangle 119"/>
          <p:cNvSpPr/>
          <p:nvPr/>
        </p:nvSpPr>
        <p:spPr>
          <a:xfrm>
            <a:off x="141732" y="1854766"/>
            <a:ext cx="2002536" cy="1396227"/>
          </a:xfrm>
          <a:prstGeom prst="rect">
            <a:avLst/>
          </a:prstGeom>
          <a:solidFill>
            <a:srgbClr val="4F81BD">
              <a:lumMod val="20000"/>
              <a:lumOff val="80000"/>
            </a:srgbClr>
          </a:solidFill>
          <a:ln w="12700" cap="flat" cmpd="sng" algn="ctr">
            <a:noFill/>
            <a:prstDash val="solid"/>
          </a:ln>
          <a:effectLst/>
        </p:spPr>
        <p:txBody>
          <a:bodyPr lIns="91440" rIns="91440" rtlCol="0" anchor="ctr"/>
          <a:lstStyle/>
          <a:p>
            <a:pPr algn="ctr">
              <a:defRPr/>
            </a:pPr>
            <a:r>
              <a:rPr lang="en-US" sz="1400" b="1" i="1" kern="0" dirty="0">
                <a:solidFill>
                  <a:prstClr val="black"/>
                </a:solidFill>
              </a:rPr>
              <a:t>Conduct pilots on individual weapon systems and gather initial learnings</a:t>
            </a:r>
          </a:p>
        </p:txBody>
      </p:sp>
      <p:cxnSp>
        <p:nvCxnSpPr>
          <p:cNvPr id="121" name="Straight Connector 120"/>
          <p:cNvCxnSpPr/>
          <p:nvPr/>
        </p:nvCxnSpPr>
        <p:spPr>
          <a:xfrm>
            <a:off x="141732" y="1804119"/>
            <a:ext cx="2002536" cy="0"/>
          </a:xfrm>
          <a:prstGeom prst="line">
            <a:avLst/>
          </a:prstGeom>
          <a:noFill/>
          <a:ln w="38100" cap="flat" cmpd="sng" algn="ctr">
            <a:solidFill>
              <a:srgbClr val="FFC000"/>
            </a:solidFill>
            <a:prstDash val="solid"/>
          </a:ln>
          <a:effectLst/>
        </p:spPr>
      </p:cxnSp>
      <p:sp>
        <p:nvSpPr>
          <p:cNvPr id="122" name="Rectangle 121"/>
          <p:cNvSpPr/>
          <p:nvPr/>
        </p:nvSpPr>
        <p:spPr>
          <a:xfrm>
            <a:off x="141732" y="3217733"/>
            <a:ext cx="2002536" cy="519289"/>
          </a:xfrm>
          <a:prstGeom prst="rect">
            <a:avLst/>
          </a:prstGeom>
          <a:noFill/>
          <a:ln w="12700" cap="flat" cmpd="sng" algn="ctr">
            <a:noFill/>
            <a:prstDash val="solid"/>
          </a:ln>
          <a:effectLst/>
        </p:spPr>
        <p:txBody>
          <a:bodyPr lIns="9144" rIns="9144" rtlCol="0" anchor="ctr"/>
          <a:lstStyle/>
          <a:p>
            <a:pPr algn="ctr">
              <a:defRPr/>
            </a:pPr>
            <a:r>
              <a:rPr lang="en-US" sz="1200" u="sng" kern="0" dirty="0">
                <a:solidFill>
                  <a:prstClr val="black"/>
                </a:solidFill>
              </a:rPr>
              <a:t>Individualized Pilots</a:t>
            </a:r>
          </a:p>
        </p:txBody>
      </p:sp>
      <p:sp>
        <p:nvSpPr>
          <p:cNvPr id="123" name="Rectangle 122"/>
          <p:cNvSpPr/>
          <p:nvPr/>
        </p:nvSpPr>
        <p:spPr>
          <a:xfrm>
            <a:off x="4713732" y="4731696"/>
            <a:ext cx="2002536" cy="130043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t"/>
          <a:lstStyle/>
          <a:p>
            <a:pPr marL="171450" indent="-171450">
              <a:spcBef>
                <a:spcPts val="400"/>
              </a:spcBef>
              <a:buFont typeface="Arial" panose="020B0604020202020204" pitchFamily="34" charset="0"/>
              <a:buChar char="•"/>
            </a:pPr>
            <a:r>
              <a:rPr lang="en-US" sz="1100" dirty="0">
                <a:solidFill>
                  <a:schemeClr val="tx1"/>
                </a:solidFill>
              </a:rPr>
              <a:t>Grow JLTV/MTVR MVP to include FMF units</a:t>
            </a:r>
          </a:p>
          <a:p>
            <a:pPr marL="171450" indent="-171450">
              <a:spcBef>
                <a:spcPts val="400"/>
              </a:spcBef>
              <a:buFont typeface="Arial" panose="020B0604020202020204" pitchFamily="34" charset="0"/>
              <a:buChar char="•"/>
            </a:pPr>
            <a:r>
              <a:rPr lang="en-US" sz="1100" dirty="0">
                <a:solidFill>
                  <a:srgbClr val="2C2828"/>
                </a:solidFill>
              </a:rPr>
              <a:t>Evaluate and improve CBM+ common architecture </a:t>
            </a:r>
          </a:p>
          <a:p>
            <a:pPr marL="171450" indent="-171450">
              <a:spcBef>
                <a:spcPts val="400"/>
              </a:spcBef>
              <a:buFont typeface="Arial" panose="020B0604020202020204" pitchFamily="34" charset="0"/>
              <a:buChar char="•"/>
            </a:pPr>
            <a:r>
              <a:rPr lang="en-US" sz="1100" dirty="0">
                <a:solidFill>
                  <a:srgbClr val="2C2828"/>
                </a:solidFill>
              </a:rPr>
              <a:t>Update business processes</a:t>
            </a:r>
          </a:p>
          <a:p>
            <a:pPr marL="171450" indent="-171450">
              <a:spcBef>
                <a:spcPts val="400"/>
              </a:spcBef>
              <a:buFont typeface="Arial" panose="020B0604020202020204" pitchFamily="34" charset="0"/>
              <a:buChar char="•"/>
            </a:pPr>
            <a:r>
              <a:rPr lang="en-US" sz="1100" dirty="0">
                <a:solidFill>
                  <a:srgbClr val="2C2828"/>
                </a:solidFill>
              </a:rPr>
              <a:t>Enroll new weapons system platforms opportunistically</a:t>
            </a:r>
          </a:p>
          <a:p>
            <a:pPr marL="171450" indent="-171450" defTabSz="457200">
              <a:spcBef>
                <a:spcPts val="400"/>
              </a:spcBef>
              <a:buFont typeface="Arial" panose="020B0604020202020204" pitchFamily="34" charset="0"/>
              <a:buChar char="•"/>
            </a:pPr>
            <a:endParaRPr lang="en-US" sz="1100" dirty="0">
              <a:solidFill>
                <a:srgbClr val="2C2828"/>
              </a:solidFill>
            </a:endParaRPr>
          </a:p>
        </p:txBody>
      </p:sp>
      <p:sp>
        <p:nvSpPr>
          <p:cNvPr id="127" name="Rectangle 126"/>
          <p:cNvSpPr/>
          <p:nvPr/>
        </p:nvSpPr>
        <p:spPr>
          <a:xfrm>
            <a:off x="4713732" y="3217733"/>
            <a:ext cx="2002536" cy="519289"/>
          </a:xfrm>
          <a:prstGeom prst="rect">
            <a:avLst/>
          </a:prstGeom>
          <a:noFill/>
          <a:ln w="12700" cap="flat" cmpd="sng" algn="ctr">
            <a:noFill/>
            <a:prstDash val="solid"/>
          </a:ln>
          <a:effectLst/>
        </p:spPr>
        <p:txBody>
          <a:bodyPr lIns="9144" rIns="9144" rtlCol="0" anchor="ctr"/>
          <a:lstStyle/>
          <a:p>
            <a:pPr algn="ctr">
              <a:defRPr/>
            </a:pPr>
            <a:r>
              <a:rPr lang="en-US" sz="1200" u="sng" kern="0" dirty="0">
                <a:solidFill>
                  <a:prstClr val="black"/>
                </a:solidFill>
              </a:rPr>
              <a:t>MVP Refinement &amp; Scaling</a:t>
            </a:r>
          </a:p>
        </p:txBody>
      </p:sp>
      <p:sp>
        <p:nvSpPr>
          <p:cNvPr id="128" name="Rectangle 127"/>
          <p:cNvSpPr/>
          <p:nvPr/>
        </p:nvSpPr>
        <p:spPr>
          <a:xfrm>
            <a:off x="5755502" y="4343262"/>
            <a:ext cx="979936" cy="26561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defTabSz="457200"/>
            <a:r>
              <a:rPr lang="en-US" sz="1100" i="1" dirty="0">
                <a:solidFill>
                  <a:srgbClr val="2C2828"/>
                </a:solidFill>
              </a:rPr>
              <a:t>Expand MVP</a:t>
            </a:r>
          </a:p>
        </p:txBody>
      </p:sp>
      <p:sp>
        <p:nvSpPr>
          <p:cNvPr id="129" name="Rectangle 128"/>
          <p:cNvSpPr/>
          <p:nvPr/>
        </p:nvSpPr>
        <p:spPr>
          <a:xfrm>
            <a:off x="2352498" y="6219345"/>
            <a:ext cx="2153004" cy="293766"/>
          </a:xfrm>
          <a:prstGeom prst="rect">
            <a:avLst/>
          </a:prstGeom>
          <a:solidFill>
            <a:schemeClr val="accent2">
              <a:lumMod val="60000"/>
              <a:lumOff val="40000"/>
            </a:schemeClr>
          </a:solidFill>
          <a:ln w="12700">
            <a:noFill/>
            <a:prstDash val="sysDash"/>
            <a:headEnd type="none" w="sm" len="sm"/>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b="1" i="1" dirty="0">
                <a:solidFill>
                  <a:schemeClr val="tx2"/>
                </a:solidFill>
              </a:rPr>
              <a:t>NLT Sep ISO SLTE 1-21</a:t>
            </a:r>
          </a:p>
        </p:txBody>
      </p:sp>
      <p:pic>
        <p:nvPicPr>
          <p:cNvPr id="52" name="Picture 51"/>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0" b="100000" l="2051" r="100000"/>
                    </a14:imgEffect>
                  </a14:imgLayer>
                </a14:imgProps>
              </a:ext>
              <a:ext uri="{28A0092B-C50C-407E-A947-70E740481C1C}">
                <a14:useLocalDpi xmlns:a14="http://schemas.microsoft.com/office/drawing/2010/main"/>
              </a:ext>
            </a:extLst>
          </a:blip>
          <a:srcRect t="20033" b="1"/>
          <a:stretch/>
        </p:blipFill>
        <p:spPr>
          <a:xfrm flipH="1">
            <a:off x="5752723" y="3790153"/>
            <a:ext cx="378822" cy="201312"/>
          </a:xfrm>
          <a:prstGeom prst="rect">
            <a:avLst/>
          </a:prstGeom>
        </p:spPr>
      </p:pic>
      <p:pic>
        <p:nvPicPr>
          <p:cNvPr id="54" name="Picture 53"/>
          <p:cNvPicPr>
            <a:picLocks noChangeAspect="1"/>
          </p:cNvPicPr>
          <p:nvPr/>
        </p:nvPicPr>
        <p:blipFill>
          <a:blip r:embed="rId3" cstate="screen">
            <a:extLst>
              <a:ext uri="{BEBA8EAE-BF5A-486C-A8C5-ECC9F3942E4B}">
                <a14:imgProps xmlns:a14="http://schemas.microsoft.com/office/drawing/2010/main">
                  <a14:imgLayer r:embed="rId4">
                    <a14:imgEffect>
                      <a14:backgroundRemoval t="0" b="100000" l="2051" r="100000"/>
                    </a14:imgEffect>
                  </a14:imgLayer>
                </a14:imgProps>
              </a:ext>
              <a:ext uri="{28A0092B-C50C-407E-A947-70E740481C1C}">
                <a14:useLocalDpi xmlns:a14="http://schemas.microsoft.com/office/drawing/2010/main"/>
              </a:ext>
            </a:extLst>
          </a:blip>
          <a:stretch>
            <a:fillRect/>
          </a:stretch>
        </p:blipFill>
        <p:spPr>
          <a:xfrm flipH="1">
            <a:off x="5812602" y="3836126"/>
            <a:ext cx="378822" cy="251748"/>
          </a:xfrm>
          <a:prstGeom prst="rect">
            <a:avLst/>
          </a:prstGeom>
        </p:spPr>
      </p:pic>
      <p:pic>
        <p:nvPicPr>
          <p:cNvPr id="55" name="Picture 54"/>
          <p:cNvPicPr>
            <a:picLocks noChangeAspect="1"/>
          </p:cNvPicPr>
          <p:nvPr/>
        </p:nvPicPr>
        <p:blipFill>
          <a:blip r:embed="rId3" cstate="screen">
            <a:extLst>
              <a:ext uri="{BEBA8EAE-BF5A-486C-A8C5-ECC9F3942E4B}">
                <a14:imgProps xmlns:a14="http://schemas.microsoft.com/office/drawing/2010/main">
                  <a14:imgLayer r:embed="rId4">
                    <a14:imgEffect>
                      <a14:backgroundRemoval t="0" b="100000" l="2051" r="100000"/>
                    </a14:imgEffect>
                  </a14:imgLayer>
                </a14:imgProps>
              </a:ext>
              <a:ext uri="{28A0092B-C50C-407E-A947-70E740481C1C}">
                <a14:useLocalDpi xmlns:a14="http://schemas.microsoft.com/office/drawing/2010/main"/>
              </a:ext>
            </a:extLst>
          </a:blip>
          <a:stretch>
            <a:fillRect/>
          </a:stretch>
        </p:blipFill>
        <p:spPr>
          <a:xfrm flipH="1">
            <a:off x="5872481" y="3932535"/>
            <a:ext cx="378822" cy="251748"/>
          </a:xfrm>
          <a:prstGeom prst="rect">
            <a:avLst/>
          </a:prstGeom>
        </p:spPr>
      </p:pic>
      <p:pic>
        <p:nvPicPr>
          <p:cNvPr id="57" name="Picture 56"/>
          <p:cNvPicPr>
            <a:picLocks noChangeAspect="1"/>
          </p:cNvPicPr>
          <p:nvPr/>
        </p:nvPicPr>
        <p:blipFill>
          <a:blip r:embed="rId3" cstate="screen">
            <a:extLst>
              <a:ext uri="{BEBA8EAE-BF5A-486C-A8C5-ECC9F3942E4B}">
                <a14:imgProps xmlns:a14="http://schemas.microsoft.com/office/drawing/2010/main">
                  <a14:imgLayer r:embed="rId4">
                    <a14:imgEffect>
                      <a14:backgroundRemoval t="0" b="100000" l="2051" r="100000"/>
                    </a14:imgEffect>
                  </a14:imgLayer>
                </a14:imgProps>
              </a:ext>
              <a:ext uri="{28A0092B-C50C-407E-A947-70E740481C1C}">
                <a14:useLocalDpi xmlns:a14="http://schemas.microsoft.com/office/drawing/2010/main"/>
              </a:ext>
            </a:extLst>
          </a:blip>
          <a:stretch>
            <a:fillRect/>
          </a:stretch>
        </p:blipFill>
        <p:spPr>
          <a:xfrm flipH="1">
            <a:off x="5932359" y="4028943"/>
            <a:ext cx="378822" cy="251748"/>
          </a:xfrm>
          <a:prstGeom prst="rect">
            <a:avLst/>
          </a:prstGeom>
        </p:spPr>
      </p:pic>
      <p:pic>
        <p:nvPicPr>
          <p:cNvPr id="58" name="Picture 57"/>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6192114" y="3790153"/>
            <a:ext cx="295284" cy="271485"/>
          </a:xfrm>
          <a:prstGeom prst="rect">
            <a:avLst/>
          </a:prstGeom>
        </p:spPr>
      </p:pic>
      <p:pic>
        <p:nvPicPr>
          <p:cNvPr id="59" name="Picture 58"/>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6263021" y="3849394"/>
            <a:ext cx="295284" cy="295284"/>
          </a:xfrm>
          <a:prstGeom prst="rect">
            <a:avLst/>
          </a:prstGeom>
        </p:spPr>
      </p:pic>
      <p:pic>
        <p:nvPicPr>
          <p:cNvPr id="60" name="Picture 59"/>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6333928" y="3932434"/>
            <a:ext cx="295284" cy="295284"/>
          </a:xfrm>
          <a:prstGeom prst="rect">
            <a:avLst/>
          </a:prstGeom>
        </p:spPr>
      </p:pic>
      <p:pic>
        <p:nvPicPr>
          <p:cNvPr id="61" name="Picture 60"/>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6404834" y="4015475"/>
            <a:ext cx="295284" cy="265216"/>
          </a:xfrm>
          <a:prstGeom prst="rect">
            <a:avLst/>
          </a:prstGeom>
        </p:spPr>
      </p:pic>
      <p:pic>
        <p:nvPicPr>
          <p:cNvPr id="64" name="Picture 63"/>
          <p:cNvPicPr>
            <a:picLocks noChangeAspect="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811388" y="3715492"/>
            <a:ext cx="620592" cy="548640"/>
          </a:xfrm>
          <a:prstGeom prst="rect">
            <a:avLst/>
          </a:prstGeom>
        </p:spPr>
      </p:pic>
      <p:sp>
        <p:nvSpPr>
          <p:cNvPr id="65" name="Rectangle 64"/>
          <p:cNvSpPr/>
          <p:nvPr/>
        </p:nvSpPr>
        <p:spPr>
          <a:xfrm>
            <a:off x="4636085" y="4288572"/>
            <a:ext cx="1077930" cy="3888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defTabSz="457200"/>
            <a:r>
              <a:rPr lang="en-US" sz="1100" i="1" dirty="0">
                <a:solidFill>
                  <a:srgbClr val="2C2828"/>
                </a:solidFill>
              </a:rPr>
              <a:t>New Data Sources &amp; Tech</a:t>
            </a:r>
          </a:p>
        </p:txBody>
      </p:sp>
      <p:sp>
        <p:nvSpPr>
          <p:cNvPr id="62" name="Shape 268">
            <a:extLst>
              <a:ext uri="{FF2B5EF4-FFF2-40B4-BE49-F238E27FC236}">
                <a16:creationId xmlns:a16="http://schemas.microsoft.com/office/drawing/2014/main" id="{B319B313-30AE-9C42-AF00-C24AFE7F9641}"/>
              </a:ext>
            </a:extLst>
          </p:cNvPr>
          <p:cNvSpPr/>
          <p:nvPr/>
        </p:nvSpPr>
        <p:spPr>
          <a:xfrm>
            <a:off x="174390" y="6577854"/>
            <a:ext cx="3233120" cy="194925"/>
          </a:xfrm>
          <a:prstGeom prst="rect">
            <a:avLst/>
          </a:prstGeom>
          <a:ln w="3175">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lgn="l">
              <a:defRPr sz="1800"/>
            </a:pPr>
            <a:r>
              <a:rPr lang="en-US" sz="600" b="1" i="1" dirty="0">
                <a:solidFill>
                  <a:schemeClr val="tx2">
                    <a:lumMod val="75000"/>
                    <a:lumOff val="25000"/>
                  </a:schemeClr>
                </a:solidFill>
                <a:latin typeface="Arial" panose="020B0604020202020204" pitchFamily="34" charset="0"/>
                <a:ea typeface="Open Sans"/>
                <a:cs typeface="Arial" panose="020B0604020202020204" pitchFamily="34" charset="0"/>
                <a:sym typeface="Open Sans"/>
              </a:rPr>
              <a:t>Presenter</a:t>
            </a:r>
            <a:r>
              <a:rPr lang="en-US" sz="600" b="0" i="1" dirty="0">
                <a:solidFill>
                  <a:schemeClr val="tx2">
                    <a:lumMod val="75000"/>
                    <a:lumOff val="25000"/>
                  </a:schemeClr>
                </a:solidFill>
                <a:latin typeface="Arial" panose="020B0604020202020204" pitchFamily="34" charset="0"/>
                <a:ea typeface="Open Sans"/>
                <a:cs typeface="Arial" panose="020B0604020202020204" pitchFamily="34" charset="0"/>
                <a:sym typeface="Open Sans"/>
              </a:rPr>
              <a:t>: Maj Whitaker | </a:t>
            </a:r>
            <a:r>
              <a:rPr lang="en-US" sz="500" b="0" i="1" dirty="0">
                <a:solidFill>
                  <a:schemeClr val="tx2">
                    <a:lumMod val="75000"/>
                    <a:lumOff val="25000"/>
                  </a:schemeClr>
                </a:solidFill>
                <a:latin typeface="Arial" panose="020B0604020202020204" pitchFamily="34" charset="0"/>
                <a:ea typeface="Open Sans"/>
                <a:cs typeface="Arial" panose="020B0604020202020204" pitchFamily="34" charset="0"/>
                <a:sym typeface="Open Sans"/>
              </a:rPr>
              <a:t>michael.g.whitaker@usmc.mil</a:t>
            </a:r>
            <a:endParaRPr sz="500" b="0" i="1" dirty="0">
              <a:solidFill>
                <a:schemeClr val="tx2">
                  <a:lumMod val="75000"/>
                  <a:lumOff val="25000"/>
                </a:schemeClr>
              </a:solidFill>
              <a:latin typeface="Arial" panose="020B0604020202020204" pitchFamily="34" charset="0"/>
              <a:ea typeface="Open Sans"/>
              <a:cs typeface="Arial" panose="020B0604020202020204" pitchFamily="34" charset="0"/>
              <a:sym typeface="Open Sans"/>
            </a:endParaRPr>
          </a:p>
        </p:txBody>
      </p:sp>
      <p:sp>
        <p:nvSpPr>
          <p:cNvPr id="63" name="Shape 271">
            <a:extLst>
              <a:ext uri="{FF2B5EF4-FFF2-40B4-BE49-F238E27FC236}">
                <a16:creationId xmlns:a16="http://schemas.microsoft.com/office/drawing/2014/main" id="{FFA45C69-2BA1-2343-B0A7-F0BA9B907BB7}"/>
              </a:ext>
            </a:extLst>
          </p:cNvPr>
          <p:cNvSpPr/>
          <p:nvPr/>
        </p:nvSpPr>
        <p:spPr>
          <a:xfrm>
            <a:off x="221280" y="6600246"/>
            <a:ext cx="1780240" cy="0"/>
          </a:xfrm>
          <a:prstGeom prst="line">
            <a:avLst/>
          </a:prstGeom>
          <a:ln w="9525">
            <a:solidFill>
              <a:schemeClr val="tx2">
                <a:lumMod val="90000"/>
                <a:lumOff val="10000"/>
                <a:alpha val="40000"/>
              </a:schemeClr>
            </a:solidFill>
            <a:miter lim="400000"/>
          </a:ln>
        </p:spPr>
        <p:txBody>
          <a:bodyPr lIns="50800" tIns="50800" rIns="50800" bIns="50800" anchor="ctr"/>
          <a:lstStyle/>
          <a:p>
            <a:pPr lvl="0" algn="ctr" defTabSz="457200">
              <a:defRPr sz="1200">
                <a:latin typeface="Helvetica"/>
                <a:ea typeface="Helvetica"/>
                <a:cs typeface="Helvetica"/>
                <a:sym typeface="Helvetica"/>
              </a:defRPr>
            </a:pPr>
            <a:endParaRPr sz="900" dirty="0"/>
          </a:p>
        </p:txBody>
      </p:sp>
    </p:spTree>
    <p:extLst>
      <p:ext uri="{BB962C8B-B14F-4D97-AF65-F5344CB8AC3E}">
        <p14:creationId xmlns:p14="http://schemas.microsoft.com/office/powerpoint/2010/main" val="1834240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19E7D565-1489-8E45-9C44-CB18456A3F5F}"/>
              </a:ext>
            </a:extLst>
          </p:cNvPr>
          <p:cNvSpPr/>
          <p:nvPr/>
        </p:nvSpPr>
        <p:spPr>
          <a:xfrm>
            <a:off x="289975" y="4630891"/>
            <a:ext cx="5937578" cy="1193790"/>
          </a:xfrm>
          <a:prstGeom prst="rect">
            <a:avLst/>
          </a:prstGeom>
          <a:solidFill>
            <a:schemeClr val="accent2">
              <a:lumMod val="20000"/>
              <a:lumOff val="80000"/>
            </a:schemeClr>
          </a:solidFill>
          <a:ln w="6350">
            <a:solidFill>
              <a:schemeClr val="bg2">
                <a:lumMod val="90000"/>
              </a:schemeClr>
            </a:solidFill>
            <a:prstDash val="sysDash"/>
          </a:ln>
          <a:effectLst>
            <a:outerShdw dist="25400" dir="5400000" algn="t" rotWithShape="0">
              <a:schemeClr val="accent3">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322D2E"/>
              </a:solidFill>
              <a:effectLst/>
              <a:uLnTx/>
              <a:uFillTx/>
              <a:latin typeface="Helvetica" pitchFamily="2" charset="0"/>
              <a:ea typeface="+mn-ea"/>
              <a:cs typeface="+mn-cs"/>
            </a:endParaRPr>
          </a:p>
        </p:txBody>
      </p:sp>
      <p:pic>
        <p:nvPicPr>
          <p:cNvPr id="11" name="Picture 10" hidden="1">
            <a:extLst>
              <a:ext uri="{FF2B5EF4-FFF2-40B4-BE49-F238E27FC236}">
                <a16:creationId xmlns:a16="http://schemas.microsoft.com/office/drawing/2014/main" id="{23FB4CFC-EA26-3A4E-97CD-3D8C88AD5B07}"/>
              </a:ext>
            </a:extLst>
          </p:cNvPr>
          <p:cNvPicPr>
            <a:picLocks noChangeAspect="1"/>
          </p:cNvPicPr>
          <p:nvPr/>
        </p:nvPicPr>
        <p:blipFill>
          <a:blip r:embed="rId3"/>
          <a:stretch>
            <a:fillRect/>
          </a:stretch>
        </p:blipFill>
        <p:spPr>
          <a:xfrm>
            <a:off x="8283" y="1"/>
            <a:ext cx="9125712" cy="6856705"/>
          </a:xfrm>
          <a:prstGeom prst="rect">
            <a:avLst/>
          </a:prstGeom>
        </p:spPr>
      </p:pic>
      <p:sp>
        <p:nvSpPr>
          <p:cNvPr id="240" name="collect ribbon 239">
            <a:extLst>
              <a:ext uri="{FF2B5EF4-FFF2-40B4-BE49-F238E27FC236}">
                <a16:creationId xmlns:a16="http://schemas.microsoft.com/office/drawing/2014/main" id="{17C0B8D9-7FAD-E64E-82A5-E6543412028A}"/>
              </a:ext>
            </a:extLst>
          </p:cNvPr>
          <p:cNvSpPr/>
          <p:nvPr/>
        </p:nvSpPr>
        <p:spPr>
          <a:xfrm rot="673829">
            <a:off x="309736" y="1789473"/>
            <a:ext cx="234817" cy="183740"/>
          </a:xfrm>
          <a:prstGeom prst="triangle">
            <a:avLst/>
          </a:prstGeom>
          <a:solidFill>
            <a:schemeClr val="accent2"/>
          </a:solidFill>
          <a:ln w="15875">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endParaRPr lang="en-US" b="1" dirty="0">
              <a:latin typeface="Arial"/>
            </a:endParaRPr>
          </a:p>
        </p:txBody>
      </p:sp>
      <p:sp>
        <p:nvSpPr>
          <p:cNvPr id="58" name="Rounded Rectangle 57">
            <a:extLst>
              <a:ext uri="{FF2B5EF4-FFF2-40B4-BE49-F238E27FC236}">
                <a16:creationId xmlns:a16="http://schemas.microsoft.com/office/drawing/2014/main" id="{4B9C6C3C-5F6C-5343-8361-1EED361AE705}"/>
              </a:ext>
            </a:extLst>
          </p:cNvPr>
          <p:cNvSpPr/>
          <p:nvPr/>
        </p:nvSpPr>
        <p:spPr>
          <a:xfrm flipH="1">
            <a:off x="114939" y="5892545"/>
            <a:ext cx="8851702" cy="464344"/>
          </a:xfrm>
          <a:prstGeom prst="roundRect">
            <a:avLst/>
          </a:prstGeom>
          <a:solidFill>
            <a:schemeClr val="accent2"/>
          </a:solidFill>
          <a:ln w="6350">
            <a:solidFill>
              <a:schemeClr val="tx1">
                <a:lumMod val="50000"/>
                <a:lumOff val="50000"/>
              </a:schemeClr>
            </a:solidFill>
          </a:ln>
          <a:effectLst>
            <a:outerShdw dist="12700" dir="5400000" algn="t"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91440" rIns="73152" bIns="91440" numCol="1" spcCol="0" rtlCol="0" fromWordArt="0" anchor="ctr" anchorCtr="0" forceAA="0" compatLnSpc="1">
            <a:prstTxWarp prst="textNoShape">
              <a:avLst/>
            </a:prstTxWarp>
            <a:spAutoFit/>
          </a:bodyPr>
          <a:lstStyle/>
          <a:p>
            <a:pPr algn="ctr" defTabSz="685800"/>
            <a:r>
              <a:rPr lang="en-US" b="1" dirty="0">
                <a:solidFill>
                  <a:srgbClr val="322D2E"/>
                </a:solidFill>
                <a:latin typeface="Arial" panose="020B0604020202020204" pitchFamily="34" charset="0"/>
                <a:cs typeface="Arial" panose="020B0604020202020204" pitchFamily="34" charset="0"/>
              </a:rPr>
              <a:t>Governance</a:t>
            </a:r>
            <a:endParaRPr lang="en-US" sz="1200" b="1" dirty="0">
              <a:solidFill>
                <a:srgbClr val="322D2E"/>
              </a:solidFill>
              <a:latin typeface="Arial" panose="020B0604020202020204" pitchFamily="34" charset="0"/>
              <a:cs typeface="Arial" panose="020B0604020202020204" pitchFamily="34" charset="0"/>
            </a:endParaRPr>
          </a:p>
        </p:txBody>
      </p:sp>
      <p:sp>
        <p:nvSpPr>
          <p:cNvPr id="122" name="Rectangle 121">
            <a:extLst>
              <a:ext uri="{FF2B5EF4-FFF2-40B4-BE49-F238E27FC236}">
                <a16:creationId xmlns:a16="http://schemas.microsoft.com/office/drawing/2014/main" id="{FF514031-C9CC-CB4C-9FDF-E0317B914B9D}"/>
              </a:ext>
            </a:extLst>
          </p:cNvPr>
          <p:cNvSpPr/>
          <p:nvPr/>
        </p:nvSpPr>
        <p:spPr>
          <a:xfrm>
            <a:off x="289975" y="2039999"/>
            <a:ext cx="5914882" cy="2084248"/>
          </a:xfrm>
          <a:prstGeom prst="rect">
            <a:avLst/>
          </a:prstGeom>
          <a:solidFill>
            <a:srgbClr val="F3F1F1"/>
          </a:solidFill>
          <a:ln w="6350">
            <a:solidFill>
              <a:schemeClr val="bg2">
                <a:lumMod val="90000"/>
              </a:schemeClr>
            </a:solidFill>
            <a:prstDash val="sysDash"/>
          </a:ln>
          <a:effectLst>
            <a:outerShdw dist="25400" dir="5400000" algn="t" rotWithShape="0">
              <a:schemeClr val="accent3">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322D2E"/>
              </a:solidFill>
              <a:effectLst/>
              <a:uLnTx/>
              <a:uFillTx/>
              <a:latin typeface="Helvetica" pitchFamily="2" charset="0"/>
              <a:ea typeface="+mn-ea"/>
              <a:cs typeface="+mn-cs"/>
            </a:endParaRPr>
          </a:p>
        </p:txBody>
      </p:sp>
      <p:sp>
        <p:nvSpPr>
          <p:cNvPr id="93" name="Rectangle 92">
            <a:extLst>
              <a:ext uri="{FF2B5EF4-FFF2-40B4-BE49-F238E27FC236}">
                <a16:creationId xmlns:a16="http://schemas.microsoft.com/office/drawing/2014/main" id="{07DB2939-D398-6240-A849-E941235D4455}"/>
              </a:ext>
            </a:extLst>
          </p:cNvPr>
          <p:cNvSpPr/>
          <p:nvPr/>
        </p:nvSpPr>
        <p:spPr>
          <a:xfrm>
            <a:off x="5570883" y="1939123"/>
            <a:ext cx="1463040" cy="3999673"/>
          </a:xfrm>
          <a:prstGeom prst="rect">
            <a:avLst/>
          </a:prstGeom>
          <a:solidFill>
            <a:schemeClr val="bg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182880" rIns="9144"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2C2828"/>
              </a:solidFill>
              <a:effectLst/>
              <a:uLnTx/>
              <a:uFillTx/>
              <a:latin typeface="Arial"/>
              <a:ea typeface="+mn-ea"/>
              <a:cs typeface="+mn-cs"/>
            </a:endParaRPr>
          </a:p>
        </p:txBody>
      </p:sp>
      <p:sp>
        <p:nvSpPr>
          <p:cNvPr id="4" name="Title 3"/>
          <p:cNvSpPr>
            <a:spLocks noGrp="1"/>
          </p:cNvSpPr>
          <p:nvPr>
            <p:ph type="title"/>
          </p:nvPr>
        </p:nvSpPr>
        <p:spPr/>
        <p:txBody>
          <a:bodyPr>
            <a:normAutofit fontScale="90000"/>
          </a:bodyPr>
          <a:lstStyle/>
          <a:p>
            <a:r>
              <a:rPr lang="en-US" sz="2700" i="1" dirty="0"/>
              <a:t>CBM+ Architecture</a:t>
            </a:r>
            <a:br>
              <a:rPr lang="en-US" i="1" dirty="0"/>
            </a:br>
            <a:r>
              <a:rPr lang="en-US" sz="2000" i="1" dirty="0">
                <a:solidFill>
                  <a:srgbClr val="C00000"/>
                </a:solidFill>
              </a:rPr>
              <a:t>Operationalizing CBM+ Through an MVP</a:t>
            </a:r>
            <a:endParaRPr lang="en-US" i="1" dirty="0">
              <a:solidFill>
                <a:srgbClr val="C00000"/>
              </a:solidFill>
            </a:endParaRPr>
          </a:p>
        </p:txBody>
      </p:sp>
      <p:sp>
        <p:nvSpPr>
          <p:cNvPr id="50" name="TextBox 49">
            <a:extLst>
              <a:ext uri="{FF2B5EF4-FFF2-40B4-BE49-F238E27FC236}">
                <a16:creationId xmlns:a16="http://schemas.microsoft.com/office/drawing/2014/main" id="{AF4CEA66-4658-1443-BF6B-1BD922128E05}"/>
              </a:ext>
            </a:extLst>
          </p:cNvPr>
          <p:cNvSpPr txBox="1"/>
          <p:nvPr/>
        </p:nvSpPr>
        <p:spPr>
          <a:xfrm rot="16200000">
            <a:off x="-291563" y="3005179"/>
            <a:ext cx="1097280" cy="153888"/>
          </a:xfrm>
          <a:prstGeom prst="rect">
            <a:avLst/>
          </a:prstGeom>
          <a:solidFill>
            <a:schemeClr val="accent2">
              <a:lumMod val="60000"/>
              <a:lumOff val="40000"/>
            </a:schemeClr>
          </a:solidFill>
        </p:spPr>
        <p:txBody>
          <a:bodyPr wrap="square" lIns="0" tIns="0" rIns="0" bIns="0" rtlCol="0" anchor="ctr" anchorCtr="0">
            <a:spAutoFit/>
          </a:bodyPr>
          <a:lstStyle/>
          <a:p>
            <a:pPr algn="ctr" defTabSz="685800">
              <a:defRPr/>
            </a:pPr>
            <a:r>
              <a:rPr lang="en-US" sz="1000" b="1" i="1" dirty="0">
                <a:solidFill>
                  <a:schemeClr val="accent4"/>
                </a:solidFill>
                <a:latin typeface="Arial"/>
              </a:rPr>
              <a:t>Current State</a:t>
            </a:r>
          </a:p>
        </p:txBody>
      </p:sp>
      <p:sp>
        <p:nvSpPr>
          <p:cNvPr id="2" name="TextBox 1">
            <a:extLst>
              <a:ext uri="{FF2B5EF4-FFF2-40B4-BE49-F238E27FC236}">
                <a16:creationId xmlns:a16="http://schemas.microsoft.com/office/drawing/2014/main" id="{063F9900-90EE-6B45-A198-3F5E398CFD66}"/>
              </a:ext>
            </a:extLst>
          </p:cNvPr>
          <p:cNvSpPr txBox="1"/>
          <p:nvPr/>
        </p:nvSpPr>
        <p:spPr>
          <a:xfrm>
            <a:off x="2788170" y="-1783830"/>
            <a:ext cx="0" cy="0"/>
          </a:xfrm>
          <a:prstGeom prst="rect">
            <a:avLst/>
          </a:prstGeom>
          <a:noFill/>
        </p:spPr>
        <p:txBody>
          <a:bodyPr wrap="none" rtlCol="0">
            <a:noAutofit/>
          </a:bodyPr>
          <a:lstStyle/>
          <a:p>
            <a:pPr algn="l">
              <a:lnSpc>
                <a:spcPct val="112000"/>
              </a:lnSpc>
              <a:spcAft>
                <a:spcPts val="300"/>
              </a:spcAft>
            </a:pPr>
            <a:endParaRPr lang="en-US" b="1" dirty="0"/>
          </a:p>
        </p:txBody>
      </p:sp>
      <p:sp>
        <p:nvSpPr>
          <p:cNvPr id="64" name="Rectangle 63">
            <a:extLst>
              <a:ext uri="{FF2B5EF4-FFF2-40B4-BE49-F238E27FC236}">
                <a16:creationId xmlns:a16="http://schemas.microsoft.com/office/drawing/2014/main" id="{0019D2B4-E58A-B449-9884-E42401132CFC}"/>
              </a:ext>
            </a:extLst>
          </p:cNvPr>
          <p:cNvSpPr/>
          <p:nvPr/>
        </p:nvSpPr>
        <p:spPr>
          <a:xfrm>
            <a:off x="393051" y="1939123"/>
            <a:ext cx="1463040" cy="2286000"/>
          </a:xfrm>
          <a:prstGeom prst="rect">
            <a:avLst/>
          </a:prstGeom>
          <a:solidFill>
            <a:schemeClr val="bg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182880" rIns="9144"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2C2828"/>
              </a:solidFill>
              <a:effectLst/>
              <a:uLnTx/>
              <a:uFillTx/>
              <a:latin typeface="Arial"/>
              <a:ea typeface="+mn-ea"/>
              <a:cs typeface="+mn-cs"/>
            </a:endParaRPr>
          </a:p>
        </p:txBody>
      </p:sp>
      <p:sp>
        <p:nvSpPr>
          <p:cNvPr id="65" name="Rounded Rectangle 64">
            <a:extLst>
              <a:ext uri="{FF2B5EF4-FFF2-40B4-BE49-F238E27FC236}">
                <a16:creationId xmlns:a16="http://schemas.microsoft.com/office/drawing/2014/main" id="{C2E35284-5CA3-3240-9877-88E6D6B4D36D}"/>
              </a:ext>
            </a:extLst>
          </p:cNvPr>
          <p:cNvSpPr/>
          <p:nvPr/>
        </p:nvSpPr>
        <p:spPr>
          <a:xfrm>
            <a:off x="496380" y="2451195"/>
            <a:ext cx="1256383" cy="393192"/>
          </a:xfrm>
          <a:prstGeom prst="roundRect">
            <a:avLst>
              <a:gd name="adj" fmla="val 13514"/>
            </a:avLst>
          </a:prstGeom>
          <a:solidFill>
            <a:schemeClr val="tx1">
              <a:lumMod val="10000"/>
              <a:lumOff val="90000"/>
            </a:schemeClr>
          </a:solidFill>
          <a:ln w="12700">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C2828"/>
                </a:solidFill>
                <a:effectLst/>
                <a:uLnTx/>
                <a:uFillTx/>
                <a:latin typeface="Arial"/>
                <a:ea typeface="+mn-ea"/>
                <a:cs typeface="+mn-cs"/>
              </a:rPr>
              <a:t>Inspections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2C2828"/>
                </a:solidFill>
                <a:effectLst/>
                <a:uLnTx/>
                <a:uFillTx/>
                <a:latin typeface="Arial"/>
                <a:ea typeface="+mn-ea"/>
                <a:cs typeface="+mn-cs"/>
              </a:rPr>
              <a:t>Maintainer data from LTIs</a:t>
            </a:r>
          </a:p>
        </p:txBody>
      </p:sp>
      <p:sp>
        <p:nvSpPr>
          <p:cNvPr id="66" name="Rounded Rectangle 65">
            <a:extLst>
              <a:ext uri="{FF2B5EF4-FFF2-40B4-BE49-F238E27FC236}">
                <a16:creationId xmlns:a16="http://schemas.microsoft.com/office/drawing/2014/main" id="{F5331476-9E63-0E47-8DD3-1DB892386EDF}"/>
              </a:ext>
            </a:extLst>
          </p:cNvPr>
          <p:cNvSpPr/>
          <p:nvPr/>
        </p:nvSpPr>
        <p:spPr>
          <a:xfrm>
            <a:off x="496380" y="2887847"/>
            <a:ext cx="1256383" cy="393192"/>
          </a:xfrm>
          <a:prstGeom prst="roundRect">
            <a:avLst>
              <a:gd name="adj" fmla="val 13514"/>
            </a:avLst>
          </a:prstGeom>
          <a:solidFill>
            <a:schemeClr val="tx1">
              <a:lumMod val="10000"/>
              <a:lumOff val="90000"/>
            </a:schemeClr>
          </a:solidFill>
          <a:ln w="12700">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C2828"/>
                </a:solidFill>
                <a:effectLst/>
                <a:uLnTx/>
                <a:uFillTx/>
                <a:latin typeface="Arial"/>
                <a:ea typeface="+mn-ea"/>
                <a:cs typeface="+mn-cs"/>
              </a:rPr>
              <a:t>Repair History</a:t>
            </a:r>
          </a:p>
          <a:p>
            <a:pPr lvl="0" algn="ctr">
              <a:defRPr/>
            </a:pPr>
            <a:r>
              <a:rPr lang="en-US" sz="750" i="1" dirty="0">
                <a:solidFill>
                  <a:srgbClr val="2C2828"/>
                </a:solidFill>
              </a:rPr>
              <a:t>GCSS-MC service requests</a:t>
            </a:r>
          </a:p>
        </p:txBody>
      </p:sp>
      <p:sp>
        <p:nvSpPr>
          <p:cNvPr id="67" name="Rounded Rectangle 66">
            <a:extLst>
              <a:ext uri="{FF2B5EF4-FFF2-40B4-BE49-F238E27FC236}">
                <a16:creationId xmlns:a16="http://schemas.microsoft.com/office/drawing/2014/main" id="{165CABA2-7700-3E4B-BD33-5DDB0380CEC0}"/>
              </a:ext>
            </a:extLst>
          </p:cNvPr>
          <p:cNvSpPr/>
          <p:nvPr/>
        </p:nvSpPr>
        <p:spPr>
          <a:xfrm>
            <a:off x="496380" y="3319860"/>
            <a:ext cx="1256383" cy="393192"/>
          </a:xfrm>
          <a:prstGeom prst="roundRect">
            <a:avLst>
              <a:gd name="adj" fmla="val 13514"/>
            </a:avLst>
          </a:prstGeom>
          <a:solidFill>
            <a:schemeClr val="tx1">
              <a:lumMod val="10000"/>
              <a:lumOff val="90000"/>
            </a:schemeClr>
          </a:solidFill>
          <a:ln w="12700">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C2828"/>
                </a:solidFill>
                <a:effectLst/>
                <a:uLnTx/>
                <a:uFillTx/>
                <a:latin typeface="Arial"/>
                <a:ea typeface="+mn-ea"/>
                <a:cs typeface="+mn-cs"/>
              </a:rPr>
              <a:t>Electronic Data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50" b="0" i="1" u="none" strike="noStrike" kern="1200" cap="none" spc="0" normalizeH="0" baseline="0" noProof="0" dirty="0">
                <a:ln>
                  <a:noFill/>
                </a:ln>
                <a:solidFill>
                  <a:srgbClr val="2C2828"/>
                </a:solidFill>
                <a:effectLst/>
                <a:uLnTx/>
                <a:uFillTx/>
                <a:latin typeface="Arial"/>
                <a:ea typeface="+mn-ea"/>
                <a:cs typeface="+mn-cs"/>
              </a:rPr>
              <a:t>On-system diagnostic data</a:t>
            </a:r>
          </a:p>
        </p:txBody>
      </p:sp>
      <p:sp>
        <p:nvSpPr>
          <p:cNvPr id="76" name="Rectangle 75">
            <a:extLst>
              <a:ext uri="{FF2B5EF4-FFF2-40B4-BE49-F238E27FC236}">
                <a16:creationId xmlns:a16="http://schemas.microsoft.com/office/drawing/2014/main" id="{977ED59F-5BA6-9E47-8CE6-3EA9EB47D892}"/>
              </a:ext>
            </a:extLst>
          </p:cNvPr>
          <p:cNvSpPr/>
          <p:nvPr/>
        </p:nvSpPr>
        <p:spPr>
          <a:xfrm>
            <a:off x="2111124" y="1939123"/>
            <a:ext cx="1463040" cy="2286000"/>
          </a:xfrm>
          <a:prstGeom prst="rect">
            <a:avLst/>
          </a:prstGeom>
          <a:solidFill>
            <a:schemeClr val="bg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182880" rIns="9144"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2C2828"/>
              </a:solidFill>
              <a:effectLst/>
              <a:uLnTx/>
              <a:uFillTx/>
              <a:latin typeface="Arial"/>
              <a:ea typeface="+mn-ea"/>
              <a:cs typeface="+mn-cs"/>
            </a:endParaRPr>
          </a:p>
        </p:txBody>
      </p:sp>
      <p:sp>
        <p:nvSpPr>
          <p:cNvPr id="83" name="Rectangle 82">
            <a:extLst>
              <a:ext uri="{FF2B5EF4-FFF2-40B4-BE49-F238E27FC236}">
                <a16:creationId xmlns:a16="http://schemas.microsoft.com/office/drawing/2014/main" id="{AB36E178-CCEA-5947-BBB8-0708B9818FD8}"/>
              </a:ext>
            </a:extLst>
          </p:cNvPr>
          <p:cNvSpPr/>
          <p:nvPr/>
        </p:nvSpPr>
        <p:spPr>
          <a:xfrm>
            <a:off x="3834362" y="1939123"/>
            <a:ext cx="1463040" cy="2286000"/>
          </a:xfrm>
          <a:prstGeom prst="rect">
            <a:avLst/>
          </a:prstGeom>
          <a:solidFill>
            <a:schemeClr val="bg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182880" rIns="9144"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2C2828"/>
              </a:solidFill>
              <a:effectLst/>
              <a:uLnTx/>
              <a:uFillTx/>
              <a:latin typeface="Arial"/>
              <a:ea typeface="+mn-ea"/>
              <a:cs typeface="+mn-cs"/>
            </a:endParaRPr>
          </a:p>
        </p:txBody>
      </p:sp>
      <p:sp>
        <p:nvSpPr>
          <p:cNvPr id="86" name="Rounded Rectangle 85">
            <a:extLst>
              <a:ext uri="{FF2B5EF4-FFF2-40B4-BE49-F238E27FC236}">
                <a16:creationId xmlns:a16="http://schemas.microsoft.com/office/drawing/2014/main" id="{F353C0F8-61FD-7041-B30E-C04A3FB37C39}"/>
              </a:ext>
            </a:extLst>
          </p:cNvPr>
          <p:cNvSpPr/>
          <p:nvPr/>
        </p:nvSpPr>
        <p:spPr>
          <a:xfrm>
            <a:off x="3937690" y="2762096"/>
            <a:ext cx="1280160" cy="675793"/>
          </a:xfrm>
          <a:prstGeom prst="roundRect">
            <a:avLst>
              <a:gd name="adj" fmla="val 13514"/>
            </a:avLst>
          </a:prstGeom>
          <a:solidFill>
            <a:schemeClr val="tx1">
              <a:lumMod val="10000"/>
              <a:lumOff val="90000"/>
            </a:schemeClr>
          </a:solidFill>
          <a:ln w="12700">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u="none" strike="noStrike" kern="1200" cap="none" spc="0" normalizeH="0" baseline="0" noProof="0" dirty="0">
                <a:ln>
                  <a:noFill/>
                </a:ln>
                <a:solidFill>
                  <a:srgbClr val="2C2828"/>
                </a:solidFill>
                <a:effectLst/>
                <a:uLnTx/>
                <a:uFillTx/>
                <a:latin typeface="Arial"/>
                <a:ea typeface="+mn-ea"/>
                <a:cs typeface="+mn-cs"/>
              </a:rPr>
              <a:t>Joint Artificial Intelligence Center</a:t>
            </a:r>
          </a:p>
          <a:p>
            <a:pPr algn="ctr">
              <a:defRPr/>
            </a:pPr>
            <a:r>
              <a:rPr lang="en-US" sz="800" i="1" dirty="0">
                <a:solidFill>
                  <a:srgbClr val="322D2E"/>
                </a:solidFill>
                <a:latin typeface="Arial" panose="020B0604020202020204" pitchFamily="34" charset="0"/>
                <a:cs typeface="Arial" panose="020B0604020202020204" pitchFamily="34" charset="0"/>
              </a:rPr>
              <a:t>Enterprise-level server</a:t>
            </a:r>
            <a:endParaRPr kumimoji="0" lang="en-US" sz="1050" b="1" i="1" u="none" strike="noStrike" kern="1200" cap="none" spc="0" normalizeH="0" baseline="0" noProof="0" dirty="0">
              <a:ln>
                <a:noFill/>
              </a:ln>
              <a:solidFill>
                <a:srgbClr val="2C2828"/>
              </a:solidFill>
              <a:effectLst/>
              <a:uLnTx/>
              <a:uFillTx/>
              <a:latin typeface="Arial"/>
              <a:ea typeface="+mn-ea"/>
              <a:cs typeface="+mn-cs"/>
            </a:endParaRPr>
          </a:p>
        </p:txBody>
      </p:sp>
      <p:sp>
        <p:nvSpPr>
          <p:cNvPr id="97" name="Rectangle 96">
            <a:extLst>
              <a:ext uri="{FF2B5EF4-FFF2-40B4-BE49-F238E27FC236}">
                <a16:creationId xmlns:a16="http://schemas.microsoft.com/office/drawing/2014/main" id="{86D1D3B6-5BD9-A44F-B9E8-7024A4576C1E}"/>
              </a:ext>
            </a:extLst>
          </p:cNvPr>
          <p:cNvSpPr/>
          <p:nvPr/>
        </p:nvSpPr>
        <p:spPr>
          <a:xfrm>
            <a:off x="7253101" y="1939123"/>
            <a:ext cx="1645920" cy="3990859"/>
          </a:xfrm>
          <a:prstGeom prst="rect">
            <a:avLst/>
          </a:prstGeom>
          <a:solidFill>
            <a:schemeClr val="bg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182880" rIns="9144"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2C2828"/>
              </a:solidFill>
              <a:effectLst/>
              <a:uLnTx/>
              <a:uFillTx/>
              <a:latin typeface="Arial"/>
              <a:ea typeface="+mn-ea"/>
              <a:cs typeface="+mn-cs"/>
            </a:endParaRPr>
          </a:p>
        </p:txBody>
      </p:sp>
      <p:sp>
        <p:nvSpPr>
          <p:cNvPr id="56" name="TextBox 55">
            <a:extLst>
              <a:ext uri="{FF2B5EF4-FFF2-40B4-BE49-F238E27FC236}">
                <a16:creationId xmlns:a16="http://schemas.microsoft.com/office/drawing/2014/main" id="{251FFEF1-5B5B-9F4E-A677-B87963F9E23F}"/>
              </a:ext>
            </a:extLst>
          </p:cNvPr>
          <p:cNvSpPr txBox="1"/>
          <p:nvPr/>
        </p:nvSpPr>
        <p:spPr>
          <a:xfrm rot="16200000">
            <a:off x="-290924" y="5150842"/>
            <a:ext cx="1097280" cy="153888"/>
          </a:xfrm>
          <a:prstGeom prst="rect">
            <a:avLst/>
          </a:prstGeom>
          <a:solidFill>
            <a:schemeClr val="accent2">
              <a:lumMod val="60000"/>
              <a:lumOff val="40000"/>
            </a:schemeClr>
          </a:solidFill>
        </p:spPr>
        <p:txBody>
          <a:bodyPr wrap="square" lIns="0" tIns="0" rIns="0" bIns="0" rtlCol="0" anchor="ctr" anchorCtr="0">
            <a:spAutoFit/>
          </a:bodyPr>
          <a:lstStyle/>
          <a:p>
            <a:pPr algn="ctr" defTabSz="685800">
              <a:defRPr/>
            </a:pPr>
            <a:r>
              <a:rPr lang="en-US" sz="1000" b="1" i="1" dirty="0">
                <a:solidFill>
                  <a:schemeClr val="accent4"/>
                </a:solidFill>
                <a:latin typeface="Arial"/>
              </a:rPr>
              <a:t>Future State</a:t>
            </a:r>
          </a:p>
        </p:txBody>
      </p:sp>
      <p:grpSp>
        <p:nvGrpSpPr>
          <p:cNvPr id="276" name="act">
            <a:extLst>
              <a:ext uri="{FF2B5EF4-FFF2-40B4-BE49-F238E27FC236}">
                <a16:creationId xmlns:a16="http://schemas.microsoft.com/office/drawing/2014/main" id="{EC31421A-134B-874F-BE86-F7B427299D8C}"/>
              </a:ext>
            </a:extLst>
          </p:cNvPr>
          <p:cNvGrpSpPr/>
          <p:nvPr/>
        </p:nvGrpSpPr>
        <p:grpSpPr>
          <a:xfrm>
            <a:off x="7315044" y="2261025"/>
            <a:ext cx="1531455" cy="3603523"/>
            <a:chOff x="7326919" y="2224522"/>
            <a:chExt cx="1531455" cy="3603523"/>
          </a:xfrm>
        </p:grpSpPr>
        <p:sp>
          <p:nvSpPr>
            <p:cNvPr id="102" name="Rounded Rectangle 101">
              <a:extLst>
                <a:ext uri="{FF2B5EF4-FFF2-40B4-BE49-F238E27FC236}">
                  <a16:creationId xmlns:a16="http://schemas.microsoft.com/office/drawing/2014/main" id="{2F426652-5145-5345-B9BA-95D0FDFF46F4}"/>
                </a:ext>
              </a:extLst>
            </p:cNvPr>
            <p:cNvSpPr/>
            <p:nvPr/>
          </p:nvSpPr>
          <p:spPr>
            <a:xfrm>
              <a:off x="7349614" y="4421491"/>
              <a:ext cx="1508760" cy="674233"/>
            </a:xfrm>
            <a:prstGeom prst="roundRect">
              <a:avLst/>
            </a:prstGeom>
            <a:solidFill>
              <a:schemeClr val="tx1">
                <a:lumMod val="10000"/>
                <a:lumOff val="90000"/>
              </a:schemeClr>
            </a:solidFill>
            <a:ln w="12700">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Improve Maintenance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Arial"/>
                  <a:ea typeface="+mn-ea"/>
                  <a:cs typeface="+mn-cs"/>
                </a:rPr>
                <a:t>Determine equipment condition</a:t>
              </a:r>
            </a:p>
          </p:txBody>
        </p:sp>
        <p:sp>
          <p:nvSpPr>
            <p:cNvPr id="107" name="Rounded Rectangle 106">
              <a:extLst>
                <a:ext uri="{FF2B5EF4-FFF2-40B4-BE49-F238E27FC236}">
                  <a16:creationId xmlns:a16="http://schemas.microsoft.com/office/drawing/2014/main" id="{546FBBDA-C483-5D49-B869-134692D2E943}"/>
                </a:ext>
              </a:extLst>
            </p:cNvPr>
            <p:cNvSpPr/>
            <p:nvPr/>
          </p:nvSpPr>
          <p:spPr>
            <a:xfrm>
              <a:off x="7342021" y="5153812"/>
              <a:ext cx="1508760" cy="674233"/>
            </a:xfrm>
            <a:prstGeom prst="roundRect">
              <a:avLst/>
            </a:prstGeom>
            <a:solidFill>
              <a:schemeClr val="tx1">
                <a:lumMod val="10000"/>
                <a:lumOff val="90000"/>
              </a:schemeClr>
            </a:solidFill>
            <a:ln w="12700">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lvl="0" algn="ctr"/>
              <a:r>
                <a:rPr lang="en-US" sz="1200" b="1" dirty="0">
                  <a:solidFill>
                    <a:prstClr val="black"/>
                  </a:solidFill>
                </a:rPr>
                <a:t>Increase Material Availability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Arial"/>
                  <a:ea typeface="+mn-ea"/>
                  <a:cs typeface="+mn-cs"/>
                </a:rPr>
                <a:t>Determine preemptive maintenance schedule</a:t>
              </a:r>
            </a:p>
          </p:txBody>
        </p:sp>
        <p:sp>
          <p:nvSpPr>
            <p:cNvPr id="108" name="Rounded Rectangle 107">
              <a:extLst>
                <a:ext uri="{FF2B5EF4-FFF2-40B4-BE49-F238E27FC236}">
                  <a16:creationId xmlns:a16="http://schemas.microsoft.com/office/drawing/2014/main" id="{AF82432A-83A1-D444-AC28-E589FC709655}"/>
                </a:ext>
              </a:extLst>
            </p:cNvPr>
            <p:cNvSpPr/>
            <p:nvPr/>
          </p:nvSpPr>
          <p:spPr>
            <a:xfrm>
              <a:off x="7326919" y="2224522"/>
              <a:ext cx="1508760" cy="674233"/>
            </a:xfrm>
            <a:prstGeom prst="roundRect">
              <a:avLst/>
            </a:prstGeom>
            <a:solidFill>
              <a:schemeClr val="tx1">
                <a:lumMod val="10000"/>
                <a:lumOff val="90000"/>
              </a:schemeClr>
            </a:solidFill>
            <a:ln w="12700">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defTabSz="685800"/>
              <a:r>
                <a:rPr lang="en-US" sz="1200" b="1" dirty="0">
                  <a:solidFill>
                    <a:srgbClr val="322D2E"/>
                  </a:solidFill>
                  <a:latin typeface="Arial" panose="020B0604020202020204" pitchFamily="34" charset="0"/>
                  <a:cs typeface="Arial" panose="020B0604020202020204" pitchFamily="34" charset="0"/>
                </a:rPr>
                <a:t>Influence lifecycle sustainment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Arial"/>
                  <a:ea typeface="+mn-ea"/>
                  <a:cs typeface="+mn-cs"/>
                </a:rPr>
                <a:t>Conduct equipment support analysis</a:t>
              </a:r>
            </a:p>
          </p:txBody>
        </p:sp>
        <p:sp>
          <p:nvSpPr>
            <p:cNvPr id="110" name="Rounded Rectangle 109">
              <a:extLst>
                <a:ext uri="{FF2B5EF4-FFF2-40B4-BE49-F238E27FC236}">
                  <a16:creationId xmlns:a16="http://schemas.microsoft.com/office/drawing/2014/main" id="{6B549EDF-986A-8F4C-B0F8-C2A6D11BA44F}"/>
                </a:ext>
              </a:extLst>
            </p:cNvPr>
            <p:cNvSpPr/>
            <p:nvPr/>
          </p:nvSpPr>
          <p:spPr>
            <a:xfrm>
              <a:off x="7347715" y="3689168"/>
              <a:ext cx="1508760" cy="674233"/>
            </a:xfrm>
            <a:prstGeom prst="roundRect">
              <a:avLst/>
            </a:prstGeom>
            <a:solidFill>
              <a:schemeClr val="tx1">
                <a:lumMod val="10000"/>
                <a:lumOff val="90000"/>
              </a:schemeClr>
            </a:solidFill>
            <a:ln w="12700">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Optimize Maintenance Operations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Arial"/>
                  <a:ea typeface="+mn-ea"/>
                  <a:cs typeface="+mn-cs"/>
                </a:rPr>
                <a:t>Plan equipment usage</a:t>
              </a:r>
            </a:p>
          </p:txBody>
        </p:sp>
        <p:sp>
          <p:nvSpPr>
            <p:cNvPr id="112" name="Rounded Rectangle 111">
              <a:extLst>
                <a:ext uri="{FF2B5EF4-FFF2-40B4-BE49-F238E27FC236}">
                  <a16:creationId xmlns:a16="http://schemas.microsoft.com/office/drawing/2014/main" id="{9624B371-EBB7-024B-9C5F-6E8BBA06AB2C}"/>
                </a:ext>
              </a:extLst>
            </p:cNvPr>
            <p:cNvSpPr/>
            <p:nvPr/>
          </p:nvSpPr>
          <p:spPr>
            <a:xfrm>
              <a:off x="7345817" y="2956845"/>
              <a:ext cx="1508760" cy="674233"/>
            </a:xfrm>
            <a:prstGeom prst="roundRect">
              <a:avLst/>
            </a:prstGeom>
            <a:solidFill>
              <a:schemeClr val="tx1">
                <a:lumMod val="10000"/>
                <a:lumOff val="90000"/>
              </a:schemeClr>
            </a:solidFill>
            <a:ln w="12700">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Capture Supply Demand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Arial"/>
                  <a:ea typeface="+mn-ea"/>
                  <a:cs typeface="+mn-cs"/>
                </a:rPr>
                <a:t>Determine knowledge-based inventories</a:t>
              </a:r>
            </a:p>
          </p:txBody>
        </p:sp>
      </p:grpSp>
      <p:sp>
        <p:nvSpPr>
          <p:cNvPr id="114" name="Rectangle 113">
            <a:extLst>
              <a:ext uri="{FF2B5EF4-FFF2-40B4-BE49-F238E27FC236}">
                <a16:creationId xmlns:a16="http://schemas.microsoft.com/office/drawing/2014/main" id="{965E2951-85EF-084F-8794-EE241106E8C8}"/>
              </a:ext>
            </a:extLst>
          </p:cNvPr>
          <p:cNvSpPr/>
          <p:nvPr/>
        </p:nvSpPr>
        <p:spPr>
          <a:xfrm>
            <a:off x="425326" y="4524632"/>
            <a:ext cx="1430766" cy="1414166"/>
          </a:xfrm>
          <a:prstGeom prst="rect">
            <a:avLst/>
          </a:prstGeom>
          <a:solidFill>
            <a:schemeClr val="bg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182880" rIns="9144"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2C2828"/>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401CA9CC-06E9-6644-A8B6-712537921FF8}"/>
              </a:ext>
            </a:extLst>
          </p:cNvPr>
          <p:cNvSpPr/>
          <p:nvPr/>
        </p:nvSpPr>
        <p:spPr>
          <a:xfrm>
            <a:off x="2103884" y="4524632"/>
            <a:ext cx="1470280" cy="1414166"/>
          </a:xfrm>
          <a:prstGeom prst="rect">
            <a:avLst/>
          </a:prstGeom>
          <a:solidFill>
            <a:schemeClr val="bg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182880" rIns="9144"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2C2828"/>
              </a:solidFill>
              <a:effectLst/>
              <a:uLnTx/>
              <a:uFillTx/>
              <a:latin typeface="Arial"/>
              <a:ea typeface="+mn-ea"/>
              <a:cs typeface="+mn-cs"/>
            </a:endParaRPr>
          </a:p>
        </p:txBody>
      </p:sp>
      <p:sp>
        <p:nvSpPr>
          <p:cNvPr id="78" name="Rounded Rectangle 77">
            <a:extLst>
              <a:ext uri="{FF2B5EF4-FFF2-40B4-BE49-F238E27FC236}">
                <a16:creationId xmlns:a16="http://schemas.microsoft.com/office/drawing/2014/main" id="{8FF31F01-AFCD-494A-A74E-CA7CFAACC320}"/>
              </a:ext>
            </a:extLst>
          </p:cNvPr>
          <p:cNvSpPr/>
          <p:nvPr/>
        </p:nvSpPr>
        <p:spPr>
          <a:xfrm>
            <a:off x="2214453" y="2160257"/>
            <a:ext cx="1256383" cy="358636"/>
          </a:xfrm>
          <a:prstGeom prst="roundRect">
            <a:avLst>
              <a:gd name="adj" fmla="val 13514"/>
            </a:avLst>
          </a:prstGeom>
          <a:solidFill>
            <a:schemeClr val="tx1">
              <a:lumMod val="10000"/>
              <a:lumOff val="90000"/>
            </a:schemeClr>
          </a:solidFill>
          <a:ln w="12700">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C2828"/>
                </a:solidFill>
                <a:effectLst/>
                <a:uLnTx/>
                <a:uFillTx/>
                <a:latin typeface="Arial"/>
                <a:ea typeface="+mn-ea"/>
                <a:cs typeface="+mn-cs"/>
              </a:rPr>
              <a:t>GCSS-MC</a:t>
            </a:r>
          </a:p>
        </p:txBody>
      </p:sp>
      <p:sp>
        <p:nvSpPr>
          <p:cNvPr id="79" name="Rounded Rectangle 78">
            <a:extLst>
              <a:ext uri="{FF2B5EF4-FFF2-40B4-BE49-F238E27FC236}">
                <a16:creationId xmlns:a16="http://schemas.microsoft.com/office/drawing/2014/main" id="{254E6868-6ECA-9440-8031-89B1969D272C}"/>
              </a:ext>
            </a:extLst>
          </p:cNvPr>
          <p:cNvSpPr/>
          <p:nvPr/>
        </p:nvSpPr>
        <p:spPr>
          <a:xfrm>
            <a:off x="2214453" y="2666674"/>
            <a:ext cx="1256383" cy="675793"/>
          </a:xfrm>
          <a:prstGeom prst="roundRect">
            <a:avLst>
              <a:gd name="adj" fmla="val 13514"/>
            </a:avLst>
          </a:prstGeom>
          <a:solidFill>
            <a:schemeClr val="tx1">
              <a:lumMod val="10000"/>
              <a:lumOff val="90000"/>
            </a:schemeClr>
          </a:solidFill>
          <a:ln w="12700">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C2828"/>
                </a:solidFill>
                <a:effectLst/>
                <a:uLnTx/>
                <a:uFillTx/>
                <a:latin typeface="Arial"/>
                <a:ea typeface="+mn-ea"/>
                <a:cs typeface="+mn-cs"/>
              </a:rPr>
              <a:t>Electronic Maintenance Support System</a:t>
            </a:r>
          </a:p>
        </p:txBody>
      </p:sp>
      <p:sp>
        <p:nvSpPr>
          <p:cNvPr id="81" name="Rounded Rectangle 80">
            <a:extLst>
              <a:ext uri="{FF2B5EF4-FFF2-40B4-BE49-F238E27FC236}">
                <a16:creationId xmlns:a16="http://schemas.microsoft.com/office/drawing/2014/main" id="{626939D4-8C11-FC4A-B49F-68005F166E54}"/>
              </a:ext>
            </a:extLst>
          </p:cNvPr>
          <p:cNvSpPr/>
          <p:nvPr/>
        </p:nvSpPr>
        <p:spPr>
          <a:xfrm>
            <a:off x="2214453" y="3376908"/>
            <a:ext cx="1256383" cy="754541"/>
          </a:xfrm>
          <a:prstGeom prst="roundRect">
            <a:avLst>
              <a:gd name="adj" fmla="val 13514"/>
            </a:avLst>
          </a:prstGeom>
          <a:solidFill>
            <a:schemeClr val="tx1">
              <a:lumMod val="10000"/>
              <a:lumOff val="90000"/>
            </a:schemeClr>
          </a:solidFill>
          <a:ln w="12700">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solidFill>
                  <a:srgbClr val="2C2828"/>
                </a:solidFill>
                <a:latin typeface="Arial"/>
              </a:rPr>
              <a:t>Autonomous Conditions Based Network</a:t>
            </a:r>
            <a:endParaRPr kumimoji="0" lang="en-US" sz="1100" b="1" i="0" u="none" strike="noStrike" kern="1200" cap="none" spc="0" normalizeH="0" baseline="0" noProof="0" dirty="0">
              <a:ln>
                <a:noFill/>
              </a:ln>
              <a:solidFill>
                <a:srgbClr val="2C2828"/>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50" b="0" i="1" u="none" strike="noStrike" kern="1200" cap="none" spc="0" normalizeH="0" baseline="0" noProof="0" dirty="0">
                <a:ln>
                  <a:noFill/>
                </a:ln>
                <a:solidFill>
                  <a:srgbClr val="2C2828"/>
                </a:solidFill>
                <a:effectLst/>
                <a:uLnTx/>
                <a:uFillTx/>
                <a:latin typeface="Arial"/>
                <a:ea typeface="+mn-ea"/>
                <a:cs typeface="+mn-cs"/>
              </a:rPr>
              <a:t>Commercial provided/contract support</a:t>
            </a:r>
          </a:p>
        </p:txBody>
      </p:sp>
      <p:sp>
        <p:nvSpPr>
          <p:cNvPr id="130" name="Rectangle 129">
            <a:extLst>
              <a:ext uri="{FF2B5EF4-FFF2-40B4-BE49-F238E27FC236}">
                <a16:creationId xmlns:a16="http://schemas.microsoft.com/office/drawing/2014/main" id="{074930E0-B270-C740-846F-F2AD0C75C19F}"/>
              </a:ext>
            </a:extLst>
          </p:cNvPr>
          <p:cNvSpPr/>
          <p:nvPr/>
        </p:nvSpPr>
        <p:spPr>
          <a:xfrm>
            <a:off x="3834362" y="4524632"/>
            <a:ext cx="1470280" cy="1414166"/>
          </a:xfrm>
          <a:prstGeom prst="rect">
            <a:avLst/>
          </a:prstGeom>
          <a:solidFill>
            <a:schemeClr val="bg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182880" rIns="9144"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2C2828"/>
              </a:solidFill>
              <a:effectLst/>
              <a:uLnTx/>
              <a:uFillTx/>
              <a:latin typeface="Arial"/>
              <a:ea typeface="+mn-ea"/>
              <a:cs typeface="+mn-cs"/>
            </a:endParaRPr>
          </a:p>
        </p:txBody>
      </p:sp>
      <p:sp>
        <p:nvSpPr>
          <p:cNvPr id="132" name="Rounded Rectangle 131">
            <a:extLst>
              <a:ext uri="{FF2B5EF4-FFF2-40B4-BE49-F238E27FC236}">
                <a16:creationId xmlns:a16="http://schemas.microsoft.com/office/drawing/2014/main" id="{ECCFFE04-231C-DE4C-9C69-9BAAFEBB24CB}"/>
              </a:ext>
            </a:extLst>
          </p:cNvPr>
          <p:cNvSpPr/>
          <p:nvPr/>
        </p:nvSpPr>
        <p:spPr>
          <a:xfrm>
            <a:off x="532555" y="4717734"/>
            <a:ext cx="1256383" cy="532756"/>
          </a:xfrm>
          <a:prstGeom prst="roundRect">
            <a:avLst>
              <a:gd name="adj" fmla="val 13514"/>
            </a:avLst>
          </a:prstGeom>
          <a:solidFill>
            <a:schemeClr val="tx1">
              <a:lumMod val="10000"/>
              <a:lumOff val="90000"/>
            </a:schemeClr>
          </a:solidFill>
          <a:ln w="12700">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solidFill>
                  <a:srgbClr val="2C2828"/>
                </a:solidFill>
                <a:latin typeface="Arial"/>
              </a:rPr>
              <a:t>Full Condition Monitoring Data</a:t>
            </a:r>
            <a:endParaRPr kumimoji="0" lang="en-US" sz="1100" b="1" i="0" u="none" strike="noStrike" kern="1200" cap="none" spc="0" normalizeH="0" baseline="0" noProof="0" dirty="0">
              <a:ln>
                <a:noFill/>
              </a:ln>
              <a:solidFill>
                <a:srgbClr val="2C2828"/>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50" b="0" i="1" u="none" strike="noStrike" kern="1200" cap="none" spc="0" normalizeH="0" baseline="0" noProof="0" dirty="0">
                <a:ln>
                  <a:noFill/>
                </a:ln>
                <a:solidFill>
                  <a:srgbClr val="2C2828"/>
                </a:solidFill>
                <a:effectLst/>
                <a:uLnTx/>
                <a:uFillTx/>
                <a:latin typeface="Arial"/>
                <a:ea typeface="+mn-ea"/>
                <a:cs typeface="+mn-cs"/>
              </a:rPr>
              <a:t>On-system sensor data</a:t>
            </a:r>
          </a:p>
        </p:txBody>
      </p:sp>
      <p:sp>
        <p:nvSpPr>
          <p:cNvPr id="133" name="Rounded Rectangle 132">
            <a:extLst>
              <a:ext uri="{FF2B5EF4-FFF2-40B4-BE49-F238E27FC236}">
                <a16:creationId xmlns:a16="http://schemas.microsoft.com/office/drawing/2014/main" id="{96A72EDC-0231-BA44-976B-89CB66413DF6}"/>
              </a:ext>
            </a:extLst>
          </p:cNvPr>
          <p:cNvSpPr/>
          <p:nvPr/>
        </p:nvSpPr>
        <p:spPr>
          <a:xfrm>
            <a:off x="528223" y="5288247"/>
            <a:ext cx="1256383" cy="532756"/>
          </a:xfrm>
          <a:prstGeom prst="roundRect">
            <a:avLst>
              <a:gd name="adj" fmla="val 13514"/>
            </a:avLst>
          </a:prstGeom>
          <a:solidFill>
            <a:schemeClr val="tx1">
              <a:lumMod val="10000"/>
              <a:lumOff val="90000"/>
            </a:schemeClr>
          </a:solidFill>
          <a:ln w="12700">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C2828"/>
                </a:solidFill>
                <a:effectLst/>
                <a:uLnTx/>
                <a:uFillTx/>
                <a:latin typeface="Arial"/>
                <a:ea typeface="+mn-ea"/>
                <a:cs typeface="+mn-cs"/>
              </a:rPr>
              <a:t>Health Monitoring Systems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750" i="1" dirty="0">
                <a:solidFill>
                  <a:srgbClr val="2C2828"/>
                </a:solidFill>
                <a:latin typeface="Arial"/>
              </a:rPr>
              <a:t>Prognosis and alert codes</a:t>
            </a:r>
            <a:endParaRPr kumimoji="0" lang="en-US" sz="750" i="1" u="none" strike="noStrike" kern="1200" cap="none" spc="0" normalizeH="0" baseline="0" noProof="0" dirty="0">
              <a:ln>
                <a:noFill/>
              </a:ln>
              <a:solidFill>
                <a:srgbClr val="2C2828"/>
              </a:solidFill>
              <a:effectLst/>
              <a:uLnTx/>
              <a:uFillTx/>
              <a:latin typeface="Arial"/>
              <a:ea typeface="+mn-ea"/>
              <a:cs typeface="+mn-cs"/>
            </a:endParaRPr>
          </a:p>
        </p:txBody>
      </p:sp>
      <p:sp>
        <p:nvSpPr>
          <p:cNvPr id="134" name="Rounded Rectangle 133">
            <a:extLst>
              <a:ext uri="{FF2B5EF4-FFF2-40B4-BE49-F238E27FC236}">
                <a16:creationId xmlns:a16="http://schemas.microsoft.com/office/drawing/2014/main" id="{978341AB-4D0A-E64E-9EE4-1E39237046CF}"/>
              </a:ext>
            </a:extLst>
          </p:cNvPr>
          <p:cNvSpPr/>
          <p:nvPr/>
        </p:nvSpPr>
        <p:spPr>
          <a:xfrm>
            <a:off x="3941311" y="4875757"/>
            <a:ext cx="1256383" cy="675793"/>
          </a:xfrm>
          <a:prstGeom prst="roundRect">
            <a:avLst>
              <a:gd name="adj" fmla="val 13514"/>
            </a:avLst>
          </a:prstGeom>
          <a:solidFill>
            <a:schemeClr val="tx1">
              <a:lumMod val="10000"/>
              <a:lumOff val="90000"/>
            </a:schemeClr>
          </a:solidFill>
          <a:ln w="12700">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defTabSz="685800"/>
            <a:r>
              <a:rPr lang="en-US" sz="1100" b="1" dirty="0">
                <a:solidFill>
                  <a:srgbClr val="322D2E"/>
                </a:solidFill>
                <a:latin typeface="Arial" panose="020B0604020202020204" pitchFamily="34" charset="0"/>
                <a:cs typeface="Arial" panose="020B0604020202020204" pitchFamily="34" charset="0"/>
              </a:rPr>
              <a:t>Authoritative Data Service Environment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750" i="1" dirty="0">
                <a:solidFill>
                  <a:srgbClr val="2C2828"/>
                </a:solidFill>
                <a:latin typeface="Arial"/>
              </a:rPr>
              <a:t>Organizational data store</a:t>
            </a:r>
          </a:p>
        </p:txBody>
      </p:sp>
      <p:sp>
        <p:nvSpPr>
          <p:cNvPr id="7" name="Left Bracket 6" hidden="1">
            <a:extLst>
              <a:ext uri="{FF2B5EF4-FFF2-40B4-BE49-F238E27FC236}">
                <a16:creationId xmlns:a16="http://schemas.microsoft.com/office/drawing/2014/main" id="{7D087BC8-C60D-5849-8A7D-6C91C07FA274}"/>
              </a:ext>
            </a:extLst>
          </p:cNvPr>
          <p:cNvSpPr/>
          <p:nvPr/>
        </p:nvSpPr>
        <p:spPr>
          <a:xfrm>
            <a:off x="327295" y="1390101"/>
            <a:ext cx="5062865" cy="2741901"/>
          </a:xfrm>
          <a:prstGeom prst="leftBracket">
            <a:avLst>
              <a:gd name="adj" fmla="val 0"/>
            </a:avLst>
          </a:prstGeom>
          <a:ln w="12700">
            <a:solidFill>
              <a:schemeClr val="tx2"/>
            </a:solidFill>
            <a:prstDash val="sysDash"/>
            <a:tailEnd type="none"/>
          </a:ln>
          <a:effectLst>
            <a:outerShdw dist="12700" dir="2700000" algn="tl" rotWithShape="0">
              <a:schemeClr val="bg1">
                <a:lumMod val="75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5" name="Rounded Rectangle 134">
            <a:extLst>
              <a:ext uri="{FF2B5EF4-FFF2-40B4-BE49-F238E27FC236}">
                <a16:creationId xmlns:a16="http://schemas.microsoft.com/office/drawing/2014/main" id="{2173349F-FC34-FD4E-932A-3FE5A9F4492B}"/>
              </a:ext>
            </a:extLst>
          </p:cNvPr>
          <p:cNvSpPr/>
          <p:nvPr/>
        </p:nvSpPr>
        <p:spPr>
          <a:xfrm>
            <a:off x="2227692" y="4838100"/>
            <a:ext cx="1256383" cy="787230"/>
          </a:xfrm>
          <a:prstGeom prst="roundRect">
            <a:avLst>
              <a:gd name="adj" fmla="val 13514"/>
            </a:avLst>
          </a:prstGeom>
          <a:solidFill>
            <a:schemeClr val="tx1">
              <a:lumMod val="10000"/>
              <a:lumOff val="90000"/>
            </a:schemeClr>
          </a:solidFill>
          <a:ln w="12700">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solidFill>
                  <a:srgbClr val="2C2828"/>
                </a:solidFill>
                <a:latin typeface="Arial"/>
              </a:rPr>
              <a:t>Autonomous Data Collection</a:t>
            </a:r>
            <a:endParaRPr kumimoji="0" lang="en-US" sz="1100" b="1" i="0" u="none" strike="noStrike" kern="1200" cap="none" spc="0" normalizeH="0" baseline="0" noProof="0" dirty="0">
              <a:ln>
                <a:noFill/>
              </a:ln>
              <a:solidFill>
                <a:srgbClr val="2C2828"/>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50" b="0" i="1" u="none" strike="noStrike" kern="1200" cap="none" spc="0" normalizeH="0" baseline="0" noProof="0" dirty="0">
                <a:ln>
                  <a:noFill/>
                </a:ln>
                <a:solidFill>
                  <a:srgbClr val="2C2828"/>
                </a:solidFill>
                <a:effectLst/>
                <a:uLnTx/>
                <a:uFillTx/>
                <a:latin typeface="Arial"/>
                <a:ea typeface="+mn-ea"/>
                <a:cs typeface="+mn-cs"/>
              </a:rPr>
              <a:t>On/off-system data transmission into Log ERP (Marine Corps solution)</a:t>
            </a:r>
          </a:p>
        </p:txBody>
      </p:sp>
      <p:cxnSp>
        <p:nvCxnSpPr>
          <p:cNvPr id="147" name="Straight Arrow Connector 146">
            <a:extLst>
              <a:ext uri="{FF2B5EF4-FFF2-40B4-BE49-F238E27FC236}">
                <a16:creationId xmlns:a16="http://schemas.microsoft.com/office/drawing/2014/main" id="{2D33029F-E097-9F43-87BE-C0E468A909D9}"/>
              </a:ext>
            </a:extLst>
          </p:cNvPr>
          <p:cNvCxnSpPr>
            <a:cxnSpLocks/>
          </p:cNvCxnSpPr>
          <p:nvPr/>
        </p:nvCxnSpPr>
        <p:spPr>
          <a:xfrm>
            <a:off x="5304642" y="5249302"/>
            <a:ext cx="273481" cy="0"/>
          </a:xfrm>
          <a:prstGeom prst="straightConnector1">
            <a:avLst/>
          </a:prstGeom>
          <a:ln w="25400">
            <a:solidFill>
              <a:schemeClr val="tx2"/>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218" name="Straight Arrow Connector 217">
            <a:extLst>
              <a:ext uri="{FF2B5EF4-FFF2-40B4-BE49-F238E27FC236}">
                <a16:creationId xmlns:a16="http://schemas.microsoft.com/office/drawing/2014/main" id="{40785D77-A439-124A-9D85-E0F97F3AE05B}"/>
              </a:ext>
            </a:extLst>
          </p:cNvPr>
          <p:cNvCxnSpPr>
            <a:cxnSpLocks/>
          </p:cNvCxnSpPr>
          <p:nvPr/>
        </p:nvCxnSpPr>
        <p:spPr>
          <a:xfrm>
            <a:off x="1856091" y="3069749"/>
            <a:ext cx="255033" cy="0"/>
          </a:xfrm>
          <a:prstGeom prst="straightConnector1">
            <a:avLst/>
          </a:prstGeom>
          <a:ln w="25400">
            <a:solidFill>
              <a:schemeClr val="tx2"/>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221" name="Straight Arrow Connector 220">
            <a:extLst>
              <a:ext uri="{FF2B5EF4-FFF2-40B4-BE49-F238E27FC236}">
                <a16:creationId xmlns:a16="http://schemas.microsoft.com/office/drawing/2014/main" id="{430125BD-730A-C24E-9CA0-514404DC47CD}"/>
              </a:ext>
            </a:extLst>
          </p:cNvPr>
          <p:cNvCxnSpPr>
            <a:cxnSpLocks/>
          </p:cNvCxnSpPr>
          <p:nvPr/>
        </p:nvCxnSpPr>
        <p:spPr>
          <a:xfrm>
            <a:off x="3574164" y="3069749"/>
            <a:ext cx="260198" cy="0"/>
          </a:xfrm>
          <a:prstGeom prst="straightConnector1">
            <a:avLst/>
          </a:prstGeom>
          <a:ln w="25400">
            <a:solidFill>
              <a:schemeClr val="tx2"/>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224" name="Straight Arrow Connector 223">
            <a:extLst>
              <a:ext uri="{FF2B5EF4-FFF2-40B4-BE49-F238E27FC236}">
                <a16:creationId xmlns:a16="http://schemas.microsoft.com/office/drawing/2014/main" id="{B14A2893-5CDF-FD43-AC1C-C09D464DD090}"/>
              </a:ext>
            </a:extLst>
          </p:cNvPr>
          <p:cNvCxnSpPr>
            <a:cxnSpLocks/>
          </p:cNvCxnSpPr>
          <p:nvPr/>
        </p:nvCxnSpPr>
        <p:spPr>
          <a:xfrm flipV="1">
            <a:off x="5297402" y="3069749"/>
            <a:ext cx="273480" cy="2379"/>
          </a:xfrm>
          <a:prstGeom prst="straightConnector1">
            <a:avLst/>
          </a:prstGeom>
          <a:ln w="25400">
            <a:solidFill>
              <a:schemeClr val="tx2"/>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231" name="Straight Arrow Connector 230">
            <a:extLst>
              <a:ext uri="{FF2B5EF4-FFF2-40B4-BE49-F238E27FC236}">
                <a16:creationId xmlns:a16="http://schemas.microsoft.com/office/drawing/2014/main" id="{42A55453-2693-7D43-92BA-A13E845D3F00}"/>
              </a:ext>
            </a:extLst>
          </p:cNvPr>
          <p:cNvCxnSpPr>
            <a:cxnSpLocks/>
            <a:stCxn id="93" idx="3"/>
          </p:cNvCxnSpPr>
          <p:nvPr/>
        </p:nvCxnSpPr>
        <p:spPr>
          <a:xfrm flipV="1">
            <a:off x="7033923" y="2929853"/>
            <a:ext cx="273481" cy="1009107"/>
          </a:xfrm>
          <a:prstGeom prst="straightConnector1">
            <a:avLst/>
          </a:prstGeom>
          <a:ln w="25400">
            <a:solidFill>
              <a:schemeClr val="tx2"/>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B52391C6-1BF4-AE4A-A00B-1EA5F45CA4A6}"/>
              </a:ext>
            </a:extLst>
          </p:cNvPr>
          <p:cNvCxnSpPr>
            <a:cxnSpLocks/>
          </p:cNvCxnSpPr>
          <p:nvPr/>
        </p:nvCxnSpPr>
        <p:spPr>
          <a:xfrm>
            <a:off x="3574164" y="5249299"/>
            <a:ext cx="260198" cy="0"/>
          </a:xfrm>
          <a:prstGeom prst="straightConnector1">
            <a:avLst/>
          </a:prstGeom>
          <a:ln w="25400">
            <a:solidFill>
              <a:schemeClr val="tx2"/>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234" name="Straight Arrow Connector 233">
            <a:extLst>
              <a:ext uri="{FF2B5EF4-FFF2-40B4-BE49-F238E27FC236}">
                <a16:creationId xmlns:a16="http://schemas.microsoft.com/office/drawing/2014/main" id="{AB83E7E0-7DED-3741-A142-E6B48A059D1C}"/>
              </a:ext>
            </a:extLst>
          </p:cNvPr>
          <p:cNvCxnSpPr>
            <a:cxnSpLocks/>
          </p:cNvCxnSpPr>
          <p:nvPr/>
        </p:nvCxnSpPr>
        <p:spPr>
          <a:xfrm>
            <a:off x="1856092" y="5249299"/>
            <a:ext cx="247792" cy="0"/>
          </a:xfrm>
          <a:prstGeom prst="straightConnector1">
            <a:avLst/>
          </a:prstGeom>
          <a:ln w="25400">
            <a:solidFill>
              <a:schemeClr val="tx2"/>
            </a:solidFill>
            <a:prstDash val="solid"/>
            <a:tailEnd type="arrow"/>
          </a:ln>
          <a:effectLst/>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9E73331A-E34B-2E4B-BAD7-9C7E0AEB69A6}"/>
              </a:ext>
            </a:extLst>
          </p:cNvPr>
          <p:cNvGrpSpPr/>
          <p:nvPr/>
        </p:nvGrpSpPr>
        <p:grpSpPr>
          <a:xfrm>
            <a:off x="289976" y="1681976"/>
            <a:ext cx="8676665" cy="267934"/>
            <a:chOff x="289976" y="1306287"/>
            <a:chExt cx="8676665" cy="267934"/>
          </a:xfrm>
        </p:grpSpPr>
        <p:sp>
          <p:nvSpPr>
            <p:cNvPr id="71" name="transmit-Pentagon 70">
              <a:extLst>
                <a:ext uri="{FF2B5EF4-FFF2-40B4-BE49-F238E27FC236}">
                  <a16:creationId xmlns:a16="http://schemas.microsoft.com/office/drawing/2014/main" id="{0ADFF055-51A5-024E-BDCF-2DA54B54F178}"/>
                </a:ext>
              </a:extLst>
            </p:cNvPr>
            <p:cNvSpPr/>
            <p:nvPr/>
          </p:nvSpPr>
          <p:spPr>
            <a:xfrm>
              <a:off x="2027581" y="1306287"/>
              <a:ext cx="1748965" cy="267934"/>
            </a:xfrm>
            <a:prstGeom prst="chevron">
              <a:avLst/>
            </a:prstGeom>
            <a:solidFill>
              <a:schemeClr val="accent2"/>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Arial"/>
                  <a:ea typeface="+mn-ea"/>
                  <a:cs typeface="+mn-cs"/>
                </a:rPr>
                <a:t>TRANSMIT</a:t>
              </a:r>
            </a:p>
          </p:txBody>
        </p:sp>
        <p:sp>
          <p:nvSpPr>
            <p:cNvPr id="75" name="act- Pentagon 74">
              <a:extLst>
                <a:ext uri="{FF2B5EF4-FFF2-40B4-BE49-F238E27FC236}">
                  <a16:creationId xmlns:a16="http://schemas.microsoft.com/office/drawing/2014/main" id="{D4E2E0DD-C2A3-A74E-92D5-62F8FC9B4349}"/>
                </a:ext>
              </a:extLst>
            </p:cNvPr>
            <p:cNvSpPr/>
            <p:nvPr/>
          </p:nvSpPr>
          <p:spPr>
            <a:xfrm>
              <a:off x="7217676" y="1306287"/>
              <a:ext cx="1748965" cy="267934"/>
            </a:xfrm>
            <a:prstGeom prst="chevron">
              <a:avLst/>
            </a:prstGeom>
            <a:solidFill>
              <a:schemeClr val="accent2"/>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Arial"/>
                  <a:ea typeface="+mn-ea"/>
                  <a:cs typeface="+mn-cs"/>
                </a:rPr>
                <a:t>ACT</a:t>
              </a:r>
            </a:p>
          </p:txBody>
        </p:sp>
        <p:sp>
          <p:nvSpPr>
            <p:cNvPr id="74" name="analze-Pentagon 73">
              <a:extLst>
                <a:ext uri="{FF2B5EF4-FFF2-40B4-BE49-F238E27FC236}">
                  <a16:creationId xmlns:a16="http://schemas.microsoft.com/office/drawing/2014/main" id="{B4528F78-9712-1549-BA9B-F449CBE34D3E}"/>
                </a:ext>
              </a:extLst>
            </p:cNvPr>
            <p:cNvSpPr/>
            <p:nvPr/>
          </p:nvSpPr>
          <p:spPr>
            <a:xfrm>
              <a:off x="5497111" y="1306287"/>
              <a:ext cx="1748965" cy="267934"/>
            </a:xfrm>
            <a:prstGeom prst="chevron">
              <a:avLst/>
            </a:prstGeom>
            <a:solidFill>
              <a:schemeClr val="accent2"/>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Arial"/>
                  <a:ea typeface="+mn-ea"/>
                  <a:cs typeface="+mn-cs"/>
                </a:rPr>
                <a:t>ANALYZE</a:t>
              </a:r>
            </a:p>
          </p:txBody>
        </p:sp>
        <p:sp>
          <p:nvSpPr>
            <p:cNvPr id="72" name="store-Pentagon 71">
              <a:extLst>
                <a:ext uri="{FF2B5EF4-FFF2-40B4-BE49-F238E27FC236}">
                  <a16:creationId xmlns:a16="http://schemas.microsoft.com/office/drawing/2014/main" id="{E1EDCBBC-7279-7548-8309-702A5714C7F2}"/>
                </a:ext>
              </a:extLst>
            </p:cNvPr>
            <p:cNvSpPr/>
            <p:nvPr/>
          </p:nvSpPr>
          <p:spPr>
            <a:xfrm>
              <a:off x="3759506" y="1306287"/>
              <a:ext cx="1748965" cy="267934"/>
            </a:xfrm>
            <a:prstGeom prst="chevron">
              <a:avLst/>
            </a:prstGeom>
            <a:solidFill>
              <a:schemeClr val="accent2"/>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Arial"/>
                  <a:ea typeface="+mn-ea"/>
                  <a:cs typeface="+mn-cs"/>
                </a:rPr>
                <a:t>STORE</a:t>
              </a:r>
            </a:p>
          </p:txBody>
        </p:sp>
        <p:sp>
          <p:nvSpPr>
            <p:cNvPr id="88" name="collect-Pentagon 87"/>
            <p:cNvSpPr/>
            <p:nvPr/>
          </p:nvSpPr>
          <p:spPr>
            <a:xfrm>
              <a:off x="289976" y="1306287"/>
              <a:ext cx="1748965" cy="267934"/>
            </a:xfrm>
            <a:prstGeom prst="homePlate">
              <a:avLst>
                <a:gd name="adj" fmla="val 65566"/>
              </a:avLst>
            </a:prstGeom>
            <a:solidFill>
              <a:schemeClr val="accent2"/>
            </a:solidFill>
            <a:ln w="12700">
              <a:solidFill>
                <a:schemeClr val="tx1">
                  <a:lumMod val="75000"/>
                  <a:lumOff val="25000"/>
                </a:schemeClr>
              </a:solidFill>
            </a:ln>
            <a:effectLst>
              <a:outerShdw dist="12700" algn="l"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Arial"/>
                  <a:ea typeface="+mn-ea"/>
                  <a:cs typeface="+mn-cs"/>
                </a:rPr>
                <a:t>COLLECT</a:t>
              </a:r>
            </a:p>
          </p:txBody>
        </p:sp>
      </p:grpSp>
      <p:cxnSp>
        <p:nvCxnSpPr>
          <p:cNvPr id="250" name="Straight Arrow Connector 249">
            <a:extLst>
              <a:ext uri="{FF2B5EF4-FFF2-40B4-BE49-F238E27FC236}">
                <a16:creationId xmlns:a16="http://schemas.microsoft.com/office/drawing/2014/main" id="{F2A34A50-893E-B14E-B88A-331FB33625F4}"/>
              </a:ext>
            </a:extLst>
          </p:cNvPr>
          <p:cNvCxnSpPr>
            <a:cxnSpLocks/>
            <a:stCxn id="93" idx="3"/>
          </p:cNvCxnSpPr>
          <p:nvPr/>
        </p:nvCxnSpPr>
        <p:spPr>
          <a:xfrm flipV="1">
            <a:off x="7033923" y="3564985"/>
            <a:ext cx="281121" cy="373975"/>
          </a:xfrm>
          <a:prstGeom prst="straightConnector1">
            <a:avLst/>
          </a:prstGeom>
          <a:ln w="25400">
            <a:solidFill>
              <a:schemeClr val="tx2"/>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253" name="Straight Arrow Connector 252">
            <a:extLst>
              <a:ext uri="{FF2B5EF4-FFF2-40B4-BE49-F238E27FC236}">
                <a16:creationId xmlns:a16="http://schemas.microsoft.com/office/drawing/2014/main" id="{B649B8BC-ADD9-D54F-92E3-693DF28F3AD3}"/>
              </a:ext>
            </a:extLst>
          </p:cNvPr>
          <p:cNvCxnSpPr>
            <a:cxnSpLocks/>
            <a:stCxn id="93" idx="3"/>
          </p:cNvCxnSpPr>
          <p:nvPr/>
        </p:nvCxnSpPr>
        <p:spPr>
          <a:xfrm>
            <a:off x="7033923" y="3938960"/>
            <a:ext cx="247496" cy="585672"/>
          </a:xfrm>
          <a:prstGeom prst="straightConnector1">
            <a:avLst/>
          </a:prstGeom>
          <a:ln w="25400">
            <a:solidFill>
              <a:schemeClr val="tx2"/>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257" name="Straight Arrow Connector 256">
            <a:extLst>
              <a:ext uri="{FF2B5EF4-FFF2-40B4-BE49-F238E27FC236}">
                <a16:creationId xmlns:a16="http://schemas.microsoft.com/office/drawing/2014/main" id="{1D10974F-C807-1648-8F9E-778E7F51D8DB}"/>
              </a:ext>
            </a:extLst>
          </p:cNvPr>
          <p:cNvCxnSpPr>
            <a:cxnSpLocks/>
            <a:stCxn id="93" idx="3"/>
            <a:endCxn id="97" idx="1"/>
          </p:cNvCxnSpPr>
          <p:nvPr/>
        </p:nvCxnSpPr>
        <p:spPr>
          <a:xfrm flipV="1">
            <a:off x="7033923" y="3934553"/>
            <a:ext cx="219178" cy="4407"/>
          </a:xfrm>
          <a:prstGeom prst="straightConnector1">
            <a:avLst/>
          </a:prstGeom>
          <a:ln w="25400">
            <a:solidFill>
              <a:schemeClr val="tx2"/>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3ADC1E1B-1AC6-2649-800E-4599BCF13BD3}"/>
              </a:ext>
            </a:extLst>
          </p:cNvPr>
          <p:cNvCxnSpPr>
            <a:cxnSpLocks/>
            <a:stCxn id="93" idx="3"/>
          </p:cNvCxnSpPr>
          <p:nvPr/>
        </p:nvCxnSpPr>
        <p:spPr>
          <a:xfrm>
            <a:off x="7033923" y="3938960"/>
            <a:ext cx="232739" cy="1221262"/>
          </a:xfrm>
          <a:prstGeom prst="straightConnector1">
            <a:avLst/>
          </a:prstGeom>
          <a:ln w="25400">
            <a:solidFill>
              <a:schemeClr val="tx2"/>
            </a:solidFill>
            <a:prstDash val="solid"/>
            <a:tailEnd type="arrow"/>
          </a:ln>
          <a:effectLst/>
        </p:spPr>
        <p:style>
          <a:lnRef idx="1">
            <a:schemeClr val="accent1"/>
          </a:lnRef>
          <a:fillRef idx="0">
            <a:schemeClr val="accent1"/>
          </a:fillRef>
          <a:effectRef idx="0">
            <a:schemeClr val="accent1"/>
          </a:effectRef>
          <a:fontRef idx="minor">
            <a:schemeClr val="tx1"/>
          </a:fontRef>
        </p:style>
      </p:cxnSp>
      <p:sp>
        <p:nvSpPr>
          <p:cNvPr id="94" name="Hexagon 93">
            <a:extLst>
              <a:ext uri="{FF2B5EF4-FFF2-40B4-BE49-F238E27FC236}">
                <a16:creationId xmlns:a16="http://schemas.microsoft.com/office/drawing/2014/main" id="{8AA19F49-511E-244E-82E8-9219CC990833}"/>
              </a:ext>
            </a:extLst>
          </p:cNvPr>
          <p:cNvSpPr/>
          <p:nvPr/>
        </p:nvSpPr>
        <p:spPr>
          <a:xfrm>
            <a:off x="538661" y="2166924"/>
            <a:ext cx="1129416" cy="137740"/>
          </a:xfrm>
          <a:prstGeom prst="hexagon">
            <a:avLst>
              <a:gd name="adj" fmla="val 0"/>
              <a:gd name="vf" fmla="val 115470"/>
            </a:avLst>
          </a:prstGeom>
          <a:solidFill>
            <a:schemeClr val="accent2">
              <a:lumMod val="60000"/>
              <a:lumOff val="40000"/>
            </a:schemeClr>
          </a:solidFill>
          <a:ln w="6350">
            <a:solidFill>
              <a:srgbClr val="322D2E">
                <a:alpha val="30000"/>
              </a:srgbClr>
            </a:solidFill>
          </a:ln>
          <a:effectLst>
            <a:outerShdw dist="25400" dir="5400000" algn="t"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defTabSz="685800"/>
            <a:r>
              <a:rPr lang="en-US" sz="750" dirty="0">
                <a:solidFill>
                  <a:srgbClr val="322D2E"/>
                </a:solidFill>
                <a:latin typeface="Arial" panose="020B0604020202020204" pitchFamily="34" charset="0"/>
                <a:cs typeface="Arial" panose="020B0604020202020204" pitchFamily="34" charset="0"/>
              </a:rPr>
              <a:t>Existing Data</a:t>
            </a:r>
          </a:p>
        </p:txBody>
      </p:sp>
      <p:sp>
        <p:nvSpPr>
          <p:cNvPr id="98" name="Hexagon 97">
            <a:extLst>
              <a:ext uri="{FF2B5EF4-FFF2-40B4-BE49-F238E27FC236}">
                <a16:creationId xmlns:a16="http://schemas.microsoft.com/office/drawing/2014/main" id="{4BC32A57-618E-CD48-ADA8-A264100DB946}"/>
              </a:ext>
            </a:extLst>
          </p:cNvPr>
          <p:cNvSpPr/>
          <p:nvPr/>
        </p:nvSpPr>
        <p:spPr>
          <a:xfrm>
            <a:off x="595396" y="4460747"/>
            <a:ext cx="1129416" cy="137740"/>
          </a:xfrm>
          <a:prstGeom prst="hexagon">
            <a:avLst>
              <a:gd name="adj" fmla="val 0"/>
              <a:gd name="vf" fmla="val 115470"/>
            </a:avLst>
          </a:prstGeom>
          <a:solidFill>
            <a:schemeClr val="accent2">
              <a:lumMod val="60000"/>
              <a:lumOff val="40000"/>
            </a:schemeClr>
          </a:solidFill>
          <a:ln w="6350">
            <a:solidFill>
              <a:srgbClr val="322D2E">
                <a:alpha val="30000"/>
              </a:srgbClr>
            </a:solidFill>
          </a:ln>
          <a:effectLst>
            <a:outerShdw dist="25400" dir="5400000" algn="t"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defTabSz="685800"/>
            <a:r>
              <a:rPr lang="en-US" sz="750" dirty="0">
                <a:solidFill>
                  <a:srgbClr val="322D2E"/>
                </a:solidFill>
                <a:latin typeface="Arial" panose="020B0604020202020204" pitchFamily="34" charset="0"/>
                <a:cs typeface="Arial" panose="020B0604020202020204" pitchFamily="34" charset="0"/>
              </a:rPr>
              <a:t>New Data Sources</a:t>
            </a:r>
          </a:p>
        </p:txBody>
      </p:sp>
      <p:grpSp>
        <p:nvGrpSpPr>
          <p:cNvPr id="19" name="Group 18">
            <a:extLst>
              <a:ext uri="{FF2B5EF4-FFF2-40B4-BE49-F238E27FC236}">
                <a16:creationId xmlns:a16="http://schemas.microsoft.com/office/drawing/2014/main" id="{5CB905CD-A026-2E40-A595-906B2F0D77CB}"/>
              </a:ext>
            </a:extLst>
          </p:cNvPr>
          <p:cNvGrpSpPr/>
          <p:nvPr/>
        </p:nvGrpSpPr>
        <p:grpSpPr>
          <a:xfrm>
            <a:off x="5693739" y="2643451"/>
            <a:ext cx="1256383" cy="865908"/>
            <a:chOff x="5693739" y="2420158"/>
            <a:chExt cx="1256383" cy="865908"/>
          </a:xfrm>
        </p:grpSpPr>
        <p:sp>
          <p:nvSpPr>
            <p:cNvPr id="95" name="Rounded Rectangle 94">
              <a:extLst>
                <a:ext uri="{FF2B5EF4-FFF2-40B4-BE49-F238E27FC236}">
                  <a16:creationId xmlns:a16="http://schemas.microsoft.com/office/drawing/2014/main" id="{B10A8D69-E590-4347-A9F0-70E5270D091C}"/>
                </a:ext>
              </a:extLst>
            </p:cNvPr>
            <p:cNvSpPr/>
            <p:nvPr/>
          </p:nvSpPr>
          <p:spPr>
            <a:xfrm>
              <a:off x="5693739" y="2526754"/>
              <a:ext cx="1256383" cy="759312"/>
            </a:xfrm>
            <a:prstGeom prst="roundRect">
              <a:avLst>
                <a:gd name="adj" fmla="val 13514"/>
              </a:avLst>
            </a:prstGeom>
            <a:solidFill>
              <a:schemeClr val="tx1">
                <a:lumMod val="10000"/>
                <a:lumOff val="90000"/>
              </a:schemeClr>
            </a:solidFill>
            <a:ln w="12700">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C2828"/>
                  </a:solidFill>
                  <a:effectLst/>
                  <a:uLnTx/>
                  <a:uFillTx/>
                  <a:latin typeface="Arial"/>
                  <a:ea typeface="+mn-ea"/>
                  <a:cs typeface="+mn-cs"/>
                </a:rPr>
                <a:t>Data Analysis Support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50" i="1" u="none" strike="noStrike" kern="1200" cap="none" spc="0" normalizeH="0" baseline="0" noProof="0" dirty="0">
                  <a:ln>
                    <a:noFill/>
                  </a:ln>
                  <a:solidFill>
                    <a:srgbClr val="2C2828"/>
                  </a:solidFill>
                  <a:effectLst/>
                  <a:uLnTx/>
                  <a:uFillTx/>
                  <a:latin typeface="Arial"/>
                  <a:ea typeface="+mn-ea"/>
                  <a:cs typeface="+mn-cs"/>
                </a:rPr>
                <a:t>Commercial </a:t>
              </a:r>
              <a:r>
                <a:rPr lang="en-US" sz="750" i="1" dirty="0">
                  <a:solidFill>
                    <a:srgbClr val="2C2828"/>
                  </a:solidFill>
                  <a:latin typeface="Arial"/>
                </a:rPr>
                <a:t>provided analysis; contractor support business intelligence</a:t>
              </a:r>
            </a:p>
          </p:txBody>
        </p:sp>
        <p:sp>
          <p:nvSpPr>
            <p:cNvPr id="100" name="Hexagon 99">
              <a:extLst>
                <a:ext uri="{FF2B5EF4-FFF2-40B4-BE49-F238E27FC236}">
                  <a16:creationId xmlns:a16="http://schemas.microsoft.com/office/drawing/2014/main" id="{1FAC16F4-F0EC-5842-87E3-9CC5D38707EB}"/>
                </a:ext>
              </a:extLst>
            </p:cNvPr>
            <p:cNvSpPr/>
            <p:nvPr/>
          </p:nvSpPr>
          <p:spPr>
            <a:xfrm>
              <a:off x="5757222" y="2420158"/>
              <a:ext cx="1129416" cy="137740"/>
            </a:xfrm>
            <a:prstGeom prst="hexagon">
              <a:avLst>
                <a:gd name="adj" fmla="val 0"/>
                <a:gd name="vf" fmla="val 115470"/>
              </a:avLst>
            </a:prstGeom>
            <a:solidFill>
              <a:schemeClr val="accent2">
                <a:lumMod val="60000"/>
                <a:lumOff val="40000"/>
              </a:schemeClr>
            </a:solidFill>
            <a:ln w="6350">
              <a:solidFill>
                <a:srgbClr val="322D2E">
                  <a:alpha val="30000"/>
                </a:srgbClr>
              </a:solidFill>
            </a:ln>
            <a:effectLst>
              <a:outerShdw dist="25400" dir="5400000" algn="t"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defTabSz="685800"/>
              <a:r>
                <a:rPr lang="en-US" sz="750" dirty="0">
                  <a:solidFill>
                    <a:srgbClr val="322D2E"/>
                  </a:solidFill>
                  <a:latin typeface="Arial" panose="020B0604020202020204" pitchFamily="34" charset="0"/>
                  <a:cs typeface="Arial" panose="020B0604020202020204" pitchFamily="34" charset="0"/>
                </a:rPr>
                <a:t>Current State</a:t>
              </a:r>
            </a:p>
          </p:txBody>
        </p:sp>
      </p:grpSp>
      <p:sp>
        <p:nvSpPr>
          <p:cNvPr id="103" name="Rounded Rectangle 102">
            <a:extLst>
              <a:ext uri="{FF2B5EF4-FFF2-40B4-BE49-F238E27FC236}">
                <a16:creationId xmlns:a16="http://schemas.microsoft.com/office/drawing/2014/main" id="{B5E1B0F7-6160-B84F-B233-335EB83C7C06}"/>
              </a:ext>
            </a:extLst>
          </p:cNvPr>
          <p:cNvSpPr/>
          <p:nvPr/>
        </p:nvSpPr>
        <p:spPr>
          <a:xfrm>
            <a:off x="5693739" y="4886850"/>
            <a:ext cx="1256383" cy="759312"/>
          </a:xfrm>
          <a:prstGeom prst="roundRect">
            <a:avLst>
              <a:gd name="adj" fmla="val 13514"/>
            </a:avLst>
          </a:prstGeom>
          <a:solidFill>
            <a:schemeClr val="tx1">
              <a:lumMod val="10000"/>
              <a:lumOff val="90000"/>
            </a:schemeClr>
          </a:solidFill>
          <a:ln w="12700">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C2828"/>
                </a:solidFill>
                <a:effectLst/>
                <a:uLnTx/>
                <a:uFillTx/>
                <a:latin typeface="Arial"/>
                <a:ea typeface="+mn-ea"/>
                <a:cs typeface="+mn-cs"/>
              </a:rPr>
              <a:t>Data Analysis Support</a:t>
            </a:r>
          </a:p>
          <a:p>
            <a:pPr lvl="0" algn="ctr">
              <a:defRPr/>
            </a:pPr>
            <a:r>
              <a:rPr lang="en-US" sz="750" i="1" dirty="0">
                <a:solidFill>
                  <a:srgbClr val="2C2828"/>
                </a:solidFill>
                <a:latin typeface="Arial"/>
              </a:rPr>
              <a:t>In-house capability, </a:t>
            </a:r>
            <a:r>
              <a:rPr lang="en-US" sz="750" i="1" dirty="0">
                <a:solidFill>
                  <a:srgbClr val="2C2828"/>
                </a:solidFill>
              </a:rPr>
              <a:t>Logistic Data Center of Excellence</a:t>
            </a:r>
            <a:endParaRPr lang="en-US" sz="750" i="1" dirty="0">
              <a:solidFill>
                <a:srgbClr val="2C2828"/>
              </a:solidFill>
              <a:latin typeface="Arial"/>
            </a:endParaRPr>
          </a:p>
        </p:txBody>
      </p:sp>
      <p:sp>
        <p:nvSpPr>
          <p:cNvPr id="104" name="Hexagon 103">
            <a:extLst>
              <a:ext uri="{FF2B5EF4-FFF2-40B4-BE49-F238E27FC236}">
                <a16:creationId xmlns:a16="http://schemas.microsoft.com/office/drawing/2014/main" id="{FE79BDEF-395B-E64E-BCA2-E5DB7740645E}"/>
              </a:ext>
            </a:extLst>
          </p:cNvPr>
          <p:cNvSpPr/>
          <p:nvPr/>
        </p:nvSpPr>
        <p:spPr>
          <a:xfrm>
            <a:off x="5757222" y="4758319"/>
            <a:ext cx="1129416" cy="137740"/>
          </a:xfrm>
          <a:prstGeom prst="hexagon">
            <a:avLst>
              <a:gd name="adj" fmla="val 0"/>
              <a:gd name="vf" fmla="val 115470"/>
            </a:avLst>
          </a:prstGeom>
          <a:solidFill>
            <a:schemeClr val="accent2">
              <a:lumMod val="60000"/>
              <a:lumOff val="40000"/>
            </a:schemeClr>
          </a:solidFill>
          <a:ln w="6350">
            <a:solidFill>
              <a:srgbClr val="322D2E">
                <a:alpha val="30000"/>
              </a:srgbClr>
            </a:solidFill>
          </a:ln>
          <a:effectLst>
            <a:outerShdw dist="25400" dir="5400000" algn="t"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defTabSz="685800"/>
            <a:r>
              <a:rPr lang="en-US" sz="750" dirty="0">
                <a:solidFill>
                  <a:srgbClr val="322D2E"/>
                </a:solidFill>
                <a:latin typeface="Arial" panose="020B0604020202020204" pitchFamily="34" charset="0"/>
                <a:cs typeface="Arial" panose="020B0604020202020204" pitchFamily="34" charset="0"/>
              </a:rPr>
              <a:t>Future State</a:t>
            </a:r>
          </a:p>
        </p:txBody>
      </p:sp>
      <p:sp>
        <p:nvSpPr>
          <p:cNvPr id="118" name="Hexagon 117">
            <a:extLst>
              <a:ext uri="{FF2B5EF4-FFF2-40B4-BE49-F238E27FC236}">
                <a16:creationId xmlns:a16="http://schemas.microsoft.com/office/drawing/2014/main" id="{52073A50-1DCB-DC4E-9360-182FE30C0C70}"/>
              </a:ext>
            </a:extLst>
          </p:cNvPr>
          <p:cNvSpPr/>
          <p:nvPr/>
        </p:nvSpPr>
        <p:spPr>
          <a:xfrm>
            <a:off x="2277936" y="2030560"/>
            <a:ext cx="1129416" cy="137740"/>
          </a:xfrm>
          <a:prstGeom prst="hexagon">
            <a:avLst>
              <a:gd name="adj" fmla="val 0"/>
              <a:gd name="vf" fmla="val 115470"/>
            </a:avLst>
          </a:prstGeom>
          <a:solidFill>
            <a:schemeClr val="accent2">
              <a:lumMod val="60000"/>
              <a:lumOff val="40000"/>
            </a:schemeClr>
          </a:solidFill>
          <a:ln w="6350">
            <a:solidFill>
              <a:srgbClr val="322D2E">
                <a:alpha val="30000"/>
              </a:srgbClr>
            </a:solidFill>
          </a:ln>
          <a:effectLst>
            <a:outerShdw dist="25400" dir="5400000" algn="t"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defTabSz="685800"/>
            <a:r>
              <a:rPr lang="en-US" sz="750" dirty="0">
                <a:solidFill>
                  <a:srgbClr val="322D2E"/>
                </a:solidFill>
                <a:latin typeface="Arial" panose="020B0604020202020204" pitchFamily="34" charset="0"/>
                <a:cs typeface="Arial" panose="020B0604020202020204" pitchFamily="34" charset="0"/>
              </a:rPr>
              <a:t>Manual entry</a:t>
            </a:r>
          </a:p>
        </p:txBody>
      </p:sp>
      <p:sp>
        <p:nvSpPr>
          <p:cNvPr id="120" name="Hexagon 119">
            <a:extLst>
              <a:ext uri="{FF2B5EF4-FFF2-40B4-BE49-F238E27FC236}">
                <a16:creationId xmlns:a16="http://schemas.microsoft.com/office/drawing/2014/main" id="{4C82D66D-E295-1E4C-8ED0-C4EF9F3E6BC6}"/>
              </a:ext>
            </a:extLst>
          </p:cNvPr>
          <p:cNvSpPr/>
          <p:nvPr/>
        </p:nvSpPr>
        <p:spPr>
          <a:xfrm>
            <a:off x="2277936" y="2574571"/>
            <a:ext cx="1129416" cy="137740"/>
          </a:xfrm>
          <a:prstGeom prst="hexagon">
            <a:avLst>
              <a:gd name="adj" fmla="val 0"/>
              <a:gd name="vf" fmla="val 115470"/>
            </a:avLst>
          </a:prstGeom>
          <a:solidFill>
            <a:schemeClr val="accent2">
              <a:lumMod val="60000"/>
              <a:lumOff val="40000"/>
            </a:schemeClr>
          </a:solidFill>
          <a:ln w="6350">
            <a:solidFill>
              <a:srgbClr val="322D2E">
                <a:alpha val="30000"/>
              </a:srgbClr>
            </a:solidFill>
          </a:ln>
          <a:effectLst>
            <a:outerShdw dist="25400" dir="5400000" algn="t"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defTabSz="685800"/>
            <a:r>
              <a:rPr lang="en-US" sz="750" dirty="0">
                <a:solidFill>
                  <a:srgbClr val="322D2E"/>
                </a:solidFill>
                <a:latin typeface="Arial" panose="020B0604020202020204" pitchFamily="34" charset="0"/>
                <a:cs typeface="Arial" panose="020B0604020202020204" pitchFamily="34" charset="0"/>
              </a:rPr>
              <a:t>Manual entry</a:t>
            </a:r>
          </a:p>
        </p:txBody>
      </p:sp>
      <p:sp>
        <p:nvSpPr>
          <p:cNvPr id="121" name="Hexagon 120">
            <a:extLst>
              <a:ext uri="{FF2B5EF4-FFF2-40B4-BE49-F238E27FC236}">
                <a16:creationId xmlns:a16="http://schemas.microsoft.com/office/drawing/2014/main" id="{7EFF642F-A719-4E4D-811B-8D069292CC77}"/>
              </a:ext>
            </a:extLst>
          </p:cNvPr>
          <p:cNvSpPr/>
          <p:nvPr/>
        </p:nvSpPr>
        <p:spPr>
          <a:xfrm>
            <a:off x="2291175" y="4459652"/>
            <a:ext cx="1129416" cy="137740"/>
          </a:xfrm>
          <a:prstGeom prst="hexagon">
            <a:avLst>
              <a:gd name="adj" fmla="val 0"/>
              <a:gd name="vf" fmla="val 115470"/>
            </a:avLst>
          </a:prstGeom>
          <a:solidFill>
            <a:schemeClr val="accent2">
              <a:lumMod val="60000"/>
              <a:lumOff val="40000"/>
            </a:schemeClr>
          </a:solidFill>
          <a:ln w="6350">
            <a:solidFill>
              <a:srgbClr val="322D2E">
                <a:alpha val="30000"/>
              </a:srgbClr>
            </a:solidFill>
          </a:ln>
          <a:effectLst>
            <a:outerShdw dist="25400" dir="5400000" algn="t"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defTabSz="685800"/>
            <a:r>
              <a:rPr lang="en-US" sz="750" dirty="0">
                <a:solidFill>
                  <a:srgbClr val="322D2E"/>
                </a:solidFill>
                <a:latin typeface="Arial" panose="020B0604020202020204" pitchFamily="34" charset="0"/>
                <a:cs typeface="Arial" panose="020B0604020202020204" pitchFamily="34" charset="0"/>
              </a:rPr>
              <a:t>Human out-the-loop</a:t>
            </a:r>
          </a:p>
        </p:txBody>
      </p:sp>
      <p:sp>
        <p:nvSpPr>
          <p:cNvPr id="128" name="Hexagon 127">
            <a:extLst>
              <a:ext uri="{FF2B5EF4-FFF2-40B4-BE49-F238E27FC236}">
                <a16:creationId xmlns:a16="http://schemas.microsoft.com/office/drawing/2014/main" id="{44F3BE49-8442-4849-B423-61F8CABEEE33}"/>
              </a:ext>
            </a:extLst>
          </p:cNvPr>
          <p:cNvSpPr/>
          <p:nvPr/>
        </p:nvSpPr>
        <p:spPr>
          <a:xfrm>
            <a:off x="3901478" y="2647791"/>
            <a:ext cx="1359712" cy="137740"/>
          </a:xfrm>
          <a:prstGeom prst="hexagon">
            <a:avLst>
              <a:gd name="adj" fmla="val 0"/>
              <a:gd name="vf" fmla="val 115470"/>
            </a:avLst>
          </a:prstGeom>
          <a:solidFill>
            <a:schemeClr val="accent2">
              <a:lumMod val="60000"/>
              <a:lumOff val="40000"/>
            </a:schemeClr>
          </a:solidFill>
          <a:ln w="6350">
            <a:solidFill>
              <a:srgbClr val="322D2E">
                <a:alpha val="30000"/>
              </a:srgbClr>
            </a:solidFill>
          </a:ln>
          <a:effectLst>
            <a:outerShdw dist="25400" dir="5400000" algn="t"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defTabSz="685800"/>
            <a:r>
              <a:rPr lang="en-US" sz="750" dirty="0">
                <a:solidFill>
                  <a:srgbClr val="2C2828"/>
                </a:solidFill>
              </a:rPr>
              <a:t>Near-term data warehouse</a:t>
            </a:r>
          </a:p>
        </p:txBody>
      </p:sp>
      <p:sp>
        <p:nvSpPr>
          <p:cNvPr id="99" name="Hexagon 98">
            <a:extLst>
              <a:ext uri="{FF2B5EF4-FFF2-40B4-BE49-F238E27FC236}">
                <a16:creationId xmlns:a16="http://schemas.microsoft.com/office/drawing/2014/main" id="{FA9B3C4C-8A10-1A44-A4DE-9732A79407E5}"/>
              </a:ext>
            </a:extLst>
          </p:cNvPr>
          <p:cNvSpPr/>
          <p:nvPr/>
        </p:nvSpPr>
        <p:spPr>
          <a:xfrm>
            <a:off x="5767006" y="4035694"/>
            <a:ext cx="1109849" cy="293846"/>
          </a:xfrm>
          <a:prstGeom prst="hexagon">
            <a:avLst>
              <a:gd name="adj" fmla="val 0"/>
              <a:gd name="vf" fmla="val 115470"/>
            </a:avLst>
          </a:prstGeom>
          <a:solidFill>
            <a:schemeClr val="tx1">
              <a:lumMod val="10000"/>
              <a:lumOff val="90000"/>
            </a:schemeClr>
          </a:solidFill>
          <a:ln w="6350">
            <a:solidFill>
              <a:srgbClr val="322D2E">
                <a:alpha val="30000"/>
              </a:srgbClr>
            </a:solidFill>
          </a:ln>
          <a:effectLst>
            <a:outerShdw dist="25400" dir="5400000" algn="t"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defTabSz="685800"/>
            <a:r>
              <a:rPr lang="en-US" sz="800" b="1" dirty="0">
                <a:solidFill>
                  <a:srgbClr val="322D2E"/>
                </a:solidFill>
                <a:latin typeface="Arial" panose="020B0604020202020204" pitchFamily="34" charset="0"/>
                <a:cs typeface="Arial" panose="020B0604020202020204" pitchFamily="34" charset="0"/>
              </a:rPr>
              <a:t>Build foundation for AI/ML</a:t>
            </a:r>
          </a:p>
        </p:txBody>
      </p:sp>
      <p:sp>
        <p:nvSpPr>
          <p:cNvPr id="136" name="Hexagon 135">
            <a:extLst>
              <a:ext uri="{FF2B5EF4-FFF2-40B4-BE49-F238E27FC236}">
                <a16:creationId xmlns:a16="http://schemas.microsoft.com/office/drawing/2014/main" id="{CFD13352-0572-A54F-849D-D38BB754A36D}"/>
              </a:ext>
            </a:extLst>
          </p:cNvPr>
          <p:cNvSpPr/>
          <p:nvPr/>
        </p:nvSpPr>
        <p:spPr>
          <a:xfrm>
            <a:off x="5825212" y="3889443"/>
            <a:ext cx="993436" cy="137740"/>
          </a:xfrm>
          <a:prstGeom prst="hexagon">
            <a:avLst>
              <a:gd name="adj" fmla="val 0"/>
              <a:gd name="vf" fmla="val 115470"/>
            </a:avLst>
          </a:prstGeom>
          <a:solidFill>
            <a:schemeClr val="accent2">
              <a:lumMod val="60000"/>
              <a:lumOff val="40000"/>
            </a:schemeClr>
          </a:solidFill>
          <a:ln w="6350">
            <a:solidFill>
              <a:srgbClr val="322D2E">
                <a:alpha val="30000"/>
              </a:srgbClr>
            </a:solidFill>
          </a:ln>
          <a:effectLst>
            <a:outerShdw dist="25400" dir="5400000" algn="t"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defTabSz="685800"/>
            <a:r>
              <a:rPr lang="en-US" sz="750" dirty="0">
                <a:solidFill>
                  <a:srgbClr val="322D2E"/>
                </a:solidFill>
                <a:latin typeface="Arial" panose="020B0604020202020204" pitchFamily="34" charset="0"/>
                <a:cs typeface="Arial" panose="020B0604020202020204" pitchFamily="34" charset="0"/>
              </a:rPr>
              <a:t>Scale incrementally</a:t>
            </a:r>
          </a:p>
        </p:txBody>
      </p:sp>
      <p:cxnSp>
        <p:nvCxnSpPr>
          <p:cNvPr id="27" name="Straight Arrow Connector 26">
            <a:extLst>
              <a:ext uri="{FF2B5EF4-FFF2-40B4-BE49-F238E27FC236}">
                <a16:creationId xmlns:a16="http://schemas.microsoft.com/office/drawing/2014/main" id="{F9CFEDA2-F6A7-B546-83C3-3AB27A428225}"/>
              </a:ext>
            </a:extLst>
          </p:cNvPr>
          <p:cNvCxnSpPr>
            <a:cxnSpLocks/>
          </p:cNvCxnSpPr>
          <p:nvPr/>
        </p:nvCxnSpPr>
        <p:spPr>
          <a:xfrm>
            <a:off x="6324753" y="3548395"/>
            <a:ext cx="0" cy="309920"/>
          </a:xfrm>
          <a:prstGeom prst="straightConnector1">
            <a:avLst/>
          </a:prstGeom>
          <a:ln w="22225">
            <a:solidFill>
              <a:schemeClr val="tx2">
                <a:lumMod val="90000"/>
                <a:lumOff val="10000"/>
              </a:schemeClr>
            </a:solidFill>
            <a:prstDash val="sysDash"/>
            <a:tailEnd type="arrow" w="med" len="med"/>
          </a:ln>
          <a:effectLst>
            <a:outerShdw dist="12700" dir="2700000" algn="tl" rotWithShape="0">
              <a:schemeClr val="bg1">
                <a:lumMod val="75000"/>
              </a:schemeClr>
            </a:outerShdw>
          </a:effectLst>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F8FD9F5A-6816-054B-9942-00024F6653C9}"/>
              </a:ext>
            </a:extLst>
          </p:cNvPr>
          <p:cNvCxnSpPr>
            <a:cxnSpLocks/>
          </p:cNvCxnSpPr>
          <p:nvPr/>
        </p:nvCxnSpPr>
        <p:spPr>
          <a:xfrm>
            <a:off x="6324753" y="4398457"/>
            <a:ext cx="0" cy="309920"/>
          </a:xfrm>
          <a:prstGeom prst="straightConnector1">
            <a:avLst/>
          </a:prstGeom>
          <a:ln w="22225">
            <a:solidFill>
              <a:schemeClr val="tx2">
                <a:lumMod val="90000"/>
                <a:lumOff val="10000"/>
              </a:schemeClr>
            </a:solidFill>
            <a:prstDash val="sysDash"/>
            <a:tailEnd type="arrow" w="med" len="med"/>
          </a:ln>
          <a:effectLst>
            <a:outerShdw dist="12700" dir="2700000" algn="tl" rotWithShape="0">
              <a:schemeClr val="bg1">
                <a:lumMod val="75000"/>
              </a:schemeClr>
            </a:outerShdw>
          </a:effectLst>
        </p:spPr>
        <p:style>
          <a:lnRef idx="1">
            <a:schemeClr val="accent1"/>
          </a:lnRef>
          <a:fillRef idx="0">
            <a:schemeClr val="accent1"/>
          </a:fillRef>
          <a:effectRef idx="0">
            <a:schemeClr val="accent1"/>
          </a:effectRef>
          <a:fontRef idx="minor">
            <a:schemeClr val="tx1"/>
          </a:fontRef>
        </p:style>
      </p:cxnSp>
      <p:sp>
        <p:nvSpPr>
          <p:cNvPr id="142" name="Hexagon 141">
            <a:extLst>
              <a:ext uri="{FF2B5EF4-FFF2-40B4-BE49-F238E27FC236}">
                <a16:creationId xmlns:a16="http://schemas.microsoft.com/office/drawing/2014/main" id="{370CFC9B-A83B-F84E-B9FC-1C9A8379E424}"/>
              </a:ext>
            </a:extLst>
          </p:cNvPr>
          <p:cNvSpPr/>
          <p:nvPr/>
        </p:nvSpPr>
        <p:spPr>
          <a:xfrm>
            <a:off x="7584053" y="2016907"/>
            <a:ext cx="993436" cy="137740"/>
          </a:xfrm>
          <a:prstGeom prst="hexagon">
            <a:avLst>
              <a:gd name="adj" fmla="val 0"/>
              <a:gd name="vf" fmla="val 115470"/>
            </a:avLst>
          </a:prstGeom>
          <a:solidFill>
            <a:schemeClr val="accent2">
              <a:lumMod val="60000"/>
              <a:lumOff val="40000"/>
            </a:schemeClr>
          </a:solidFill>
          <a:ln w="6350">
            <a:solidFill>
              <a:srgbClr val="322D2E">
                <a:alpha val="30000"/>
              </a:srgbClr>
            </a:solidFill>
          </a:ln>
          <a:effectLst>
            <a:outerShdw dist="25400" dir="5400000" algn="t"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defTabSz="685800"/>
            <a:r>
              <a:rPr lang="en-US" sz="750" dirty="0">
                <a:solidFill>
                  <a:srgbClr val="322D2E"/>
                </a:solidFill>
                <a:latin typeface="Arial" panose="020B0604020202020204" pitchFamily="34" charset="0"/>
                <a:cs typeface="Arial" panose="020B0604020202020204" pitchFamily="34" charset="0"/>
              </a:rPr>
              <a:t>Metrics</a:t>
            </a:r>
          </a:p>
        </p:txBody>
      </p:sp>
      <p:sp>
        <p:nvSpPr>
          <p:cNvPr id="70" name="Content Placeholder 1">
            <a:extLst>
              <a:ext uri="{FF2B5EF4-FFF2-40B4-BE49-F238E27FC236}">
                <a16:creationId xmlns:a16="http://schemas.microsoft.com/office/drawing/2014/main" id="{2BB114BF-2C80-544B-A071-B09ADF40C41B}"/>
              </a:ext>
            </a:extLst>
          </p:cNvPr>
          <p:cNvSpPr txBox="1">
            <a:spLocks/>
          </p:cNvSpPr>
          <p:nvPr/>
        </p:nvSpPr>
        <p:spPr>
          <a:xfrm>
            <a:off x="855933" y="1082008"/>
            <a:ext cx="7432134" cy="364344"/>
          </a:xfrm>
          <a:prstGeom prst="rect">
            <a:avLst/>
          </a:prstGeom>
          <a:solidFill>
            <a:srgbClr val="F5F4EF"/>
          </a:solidFill>
        </p:spPr>
        <p:txBody>
          <a:bodyPr lIns="91440" tIns="91440" rIns="91440" bIns="91440" anchor="ctr" anchorCtr="0">
            <a:noAutofit/>
          </a:bodyPr>
          <a:lstStyle>
            <a:lvl1pPr marL="192881" indent="-192881" algn="l" defTabSz="514350" rtl="0" eaLnBrk="1" latinLnBrk="0" hangingPunct="1">
              <a:lnSpc>
                <a:spcPct val="112000"/>
              </a:lnSpc>
              <a:spcBef>
                <a:spcPts val="0"/>
              </a:spcBef>
              <a:spcAft>
                <a:spcPts val="300"/>
              </a:spcAft>
              <a:buFont typeface="Wingdings" pitchFamily="2" charset="2"/>
              <a:buChar char="§"/>
              <a:defRPr sz="1600" b="1" kern="1200">
                <a:solidFill>
                  <a:schemeClr val="tx1"/>
                </a:solidFill>
                <a:latin typeface="Arial" panose="020B0604020202020204" pitchFamily="34" charset="0"/>
                <a:ea typeface="+mn-ea"/>
                <a:cs typeface="Arial" panose="020B0604020202020204" pitchFamily="34" charset="0"/>
              </a:defRPr>
            </a:lvl1pPr>
            <a:lvl2pPr marL="321469" indent="-128588" algn="l" defTabSz="514350" rtl="0" eaLnBrk="1" latinLnBrk="0" hangingPunct="1">
              <a:lnSpc>
                <a:spcPct val="112000"/>
              </a:lnSpc>
              <a:spcBef>
                <a:spcPts val="0"/>
              </a:spcBef>
              <a:spcAft>
                <a:spcPts val="300"/>
              </a:spcAft>
              <a:buFont typeface="Cambria Math" panose="02040503050406030204" pitchFamily="18" charset="0"/>
              <a:buChar char="⎯"/>
              <a:defRPr sz="1400" kern="1200">
                <a:solidFill>
                  <a:schemeClr val="tx1"/>
                </a:solidFill>
                <a:latin typeface="+mn-lt"/>
                <a:ea typeface="+mn-ea"/>
                <a:cs typeface="+mn-cs"/>
              </a:defRPr>
            </a:lvl2pPr>
            <a:lvl3pPr marL="450056" indent="-128588" algn="l" defTabSz="514350" rtl="0" eaLnBrk="1" latinLnBrk="0" hangingPunct="1">
              <a:lnSpc>
                <a:spcPct val="112000"/>
              </a:lnSpc>
              <a:spcBef>
                <a:spcPts val="0"/>
              </a:spcBef>
              <a:spcAft>
                <a:spcPts val="300"/>
              </a:spcAft>
              <a:buFont typeface="Courier New" panose="02070309020205020404" pitchFamily="49" charset="0"/>
              <a:buChar char="o"/>
              <a:defRPr sz="1100" b="0" i="0" kern="1200">
                <a:solidFill>
                  <a:schemeClr val="tx1"/>
                </a:solidFill>
                <a:latin typeface="+mn-lt"/>
                <a:ea typeface="+mn-ea"/>
                <a:cs typeface="+mn-cs"/>
              </a:defRPr>
            </a:lvl3pPr>
            <a:lvl4pPr marL="578644" indent="-128588" algn="l" defTabSz="514350" rtl="0" eaLnBrk="1" latinLnBrk="0" hangingPunct="1">
              <a:lnSpc>
                <a:spcPct val="112000"/>
              </a:lnSpc>
              <a:spcBef>
                <a:spcPts val="0"/>
              </a:spcBef>
              <a:spcAft>
                <a:spcPts val="300"/>
              </a:spcAft>
              <a:buFont typeface="Arial" panose="020B0604020202020204" pitchFamily="34" charset="0"/>
              <a:buChar char="•"/>
              <a:defRPr sz="1050" b="1" i="1" kern="1200">
                <a:solidFill>
                  <a:schemeClr val="tx1"/>
                </a:solidFill>
                <a:latin typeface="+mn-lt"/>
                <a:ea typeface="+mn-ea"/>
                <a:cs typeface="+mn-cs"/>
              </a:defRPr>
            </a:lvl4pPr>
            <a:lvl5pPr marL="707231" indent="-128588" algn="l" defTabSz="514350" rtl="0" eaLnBrk="1" latinLnBrk="0" hangingPunct="1">
              <a:lnSpc>
                <a:spcPct val="112000"/>
              </a:lnSpc>
              <a:spcBef>
                <a:spcPts val="0"/>
              </a:spcBef>
              <a:spcAft>
                <a:spcPts val="300"/>
              </a:spcAft>
              <a:buFont typeface="Calibri" panose="020F0502020204030204" pitchFamily="34" charset="0"/>
              <a:buChar char="‒"/>
              <a:defRPr sz="900" i="1"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a:lstStyle>
          <a:p>
            <a:pPr marL="0" indent="0" algn="ctr">
              <a:buFont typeface="Wingdings" pitchFamily="2" charset="2"/>
              <a:buNone/>
            </a:pPr>
            <a:r>
              <a:rPr lang="en-US" sz="1400" i="1" dirty="0"/>
              <a:t>The MVP provides a framework for the future </a:t>
            </a:r>
            <a:r>
              <a:rPr lang="en-US" sz="1400" i="1" dirty="0">
                <a:solidFill>
                  <a:srgbClr val="C00000"/>
                </a:solidFill>
              </a:rPr>
              <a:t>implementation</a:t>
            </a:r>
            <a:r>
              <a:rPr lang="en-US" sz="1400" i="1" dirty="0"/>
              <a:t> and </a:t>
            </a:r>
            <a:r>
              <a:rPr lang="en-US" sz="1400" i="1" dirty="0">
                <a:solidFill>
                  <a:srgbClr val="C00000"/>
                </a:solidFill>
              </a:rPr>
              <a:t>scaling</a:t>
            </a:r>
            <a:r>
              <a:rPr lang="en-US" sz="1400" i="1" dirty="0"/>
              <a:t> of CBM+</a:t>
            </a:r>
          </a:p>
        </p:txBody>
      </p:sp>
      <p:sp>
        <p:nvSpPr>
          <p:cNvPr id="73" name="Shape 268">
            <a:extLst>
              <a:ext uri="{FF2B5EF4-FFF2-40B4-BE49-F238E27FC236}">
                <a16:creationId xmlns:a16="http://schemas.microsoft.com/office/drawing/2014/main" id="{E74FB4EB-A259-184A-B897-6ED82A8DD674}"/>
              </a:ext>
            </a:extLst>
          </p:cNvPr>
          <p:cNvSpPr/>
          <p:nvPr/>
        </p:nvSpPr>
        <p:spPr>
          <a:xfrm>
            <a:off x="174390" y="6606430"/>
            <a:ext cx="3233120" cy="194925"/>
          </a:xfrm>
          <a:prstGeom prst="rect">
            <a:avLst/>
          </a:prstGeom>
          <a:ln w="3175">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lgn="l">
              <a:defRPr sz="1800"/>
            </a:pPr>
            <a:r>
              <a:rPr lang="en-US" sz="600" b="1" i="1" dirty="0">
                <a:solidFill>
                  <a:schemeClr val="tx2">
                    <a:lumMod val="75000"/>
                    <a:lumOff val="25000"/>
                  </a:schemeClr>
                </a:solidFill>
                <a:latin typeface="Arial" panose="020B0604020202020204" pitchFamily="34" charset="0"/>
                <a:ea typeface="Open Sans"/>
                <a:cs typeface="Arial" panose="020B0604020202020204" pitchFamily="34" charset="0"/>
                <a:sym typeface="Open Sans"/>
              </a:rPr>
              <a:t>Presenter</a:t>
            </a:r>
            <a:r>
              <a:rPr lang="en-US" sz="600" b="0" i="1" dirty="0">
                <a:solidFill>
                  <a:schemeClr val="tx2">
                    <a:lumMod val="75000"/>
                    <a:lumOff val="25000"/>
                  </a:schemeClr>
                </a:solidFill>
                <a:latin typeface="Arial" panose="020B0604020202020204" pitchFamily="34" charset="0"/>
                <a:ea typeface="Open Sans"/>
                <a:cs typeface="Arial" panose="020B0604020202020204" pitchFamily="34" charset="0"/>
                <a:sym typeface="Open Sans"/>
              </a:rPr>
              <a:t>: Maj Whitaker | </a:t>
            </a:r>
            <a:r>
              <a:rPr lang="en-US" sz="500" b="0" i="1" dirty="0">
                <a:solidFill>
                  <a:schemeClr val="tx2">
                    <a:lumMod val="75000"/>
                    <a:lumOff val="25000"/>
                  </a:schemeClr>
                </a:solidFill>
                <a:latin typeface="Arial" panose="020B0604020202020204" pitchFamily="34" charset="0"/>
                <a:ea typeface="Open Sans"/>
                <a:cs typeface="Arial" panose="020B0604020202020204" pitchFamily="34" charset="0"/>
                <a:sym typeface="Open Sans"/>
              </a:rPr>
              <a:t>michael.g.whitaker@usmc.mil</a:t>
            </a:r>
            <a:endParaRPr sz="500" b="0" i="1" dirty="0">
              <a:solidFill>
                <a:schemeClr val="tx2">
                  <a:lumMod val="75000"/>
                  <a:lumOff val="25000"/>
                </a:schemeClr>
              </a:solidFill>
              <a:latin typeface="Arial" panose="020B0604020202020204" pitchFamily="34" charset="0"/>
              <a:ea typeface="Open Sans"/>
              <a:cs typeface="Arial" panose="020B0604020202020204" pitchFamily="34" charset="0"/>
              <a:sym typeface="Open Sans"/>
            </a:endParaRPr>
          </a:p>
        </p:txBody>
      </p:sp>
      <p:sp>
        <p:nvSpPr>
          <p:cNvPr id="77" name="Shape 271">
            <a:extLst>
              <a:ext uri="{FF2B5EF4-FFF2-40B4-BE49-F238E27FC236}">
                <a16:creationId xmlns:a16="http://schemas.microsoft.com/office/drawing/2014/main" id="{58B73E72-D12B-F24E-8F57-E9ECAA6C3BB6}"/>
              </a:ext>
            </a:extLst>
          </p:cNvPr>
          <p:cNvSpPr/>
          <p:nvPr/>
        </p:nvSpPr>
        <p:spPr>
          <a:xfrm>
            <a:off x="221280" y="6628822"/>
            <a:ext cx="1780240" cy="0"/>
          </a:xfrm>
          <a:prstGeom prst="line">
            <a:avLst/>
          </a:prstGeom>
          <a:ln w="9525">
            <a:solidFill>
              <a:schemeClr val="tx2">
                <a:lumMod val="90000"/>
                <a:lumOff val="10000"/>
                <a:alpha val="40000"/>
              </a:schemeClr>
            </a:solidFill>
            <a:miter lim="400000"/>
          </a:ln>
        </p:spPr>
        <p:txBody>
          <a:bodyPr lIns="50800" tIns="50800" rIns="50800" bIns="50800" anchor="ctr"/>
          <a:lstStyle/>
          <a:p>
            <a:pPr lvl="0" algn="ctr" defTabSz="457200">
              <a:defRPr sz="1200">
                <a:latin typeface="Helvetica"/>
                <a:ea typeface="Helvetica"/>
                <a:cs typeface="Helvetica"/>
                <a:sym typeface="Helvetica"/>
              </a:defRPr>
            </a:pPr>
            <a:endParaRPr sz="900" dirty="0"/>
          </a:p>
        </p:txBody>
      </p:sp>
    </p:spTree>
    <p:extLst>
      <p:ext uri="{BB962C8B-B14F-4D97-AF65-F5344CB8AC3E}">
        <p14:creationId xmlns:p14="http://schemas.microsoft.com/office/powerpoint/2010/main" val="946008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extBox 178">
            <a:extLst>
              <a:ext uri="{FF2B5EF4-FFF2-40B4-BE49-F238E27FC236}">
                <a16:creationId xmlns:a16="http://schemas.microsoft.com/office/drawing/2014/main" id="{CE349572-F6F2-C248-8FB5-BE29158E5157}"/>
              </a:ext>
            </a:extLst>
          </p:cNvPr>
          <p:cNvSpPr txBox="1"/>
          <p:nvPr/>
        </p:nvSpPr>
        <p:spPr>
          <a:xfrm>
            <a:off x="120089" y="4696808"/>
            <a:ext cx="2834640" cy="1371145"/>
          </a:xfrm>
          <a:prstGeom prst="rect">
            <a:avLst/>
          </a:prstGeom>
          <a:solidFill>
            <a:schemeClr val="accent3">
              <a:lumMod val="20000"/>
              <a:lumOff val="80000"/>
            </a:schemeClr>
          </a:solidFill>
        </p:spPr>
        <p:txBody>
          <a:bodyPr wrap="square" rtlCol="0">
            <a:spAutoFit/>
          </a:bodyPr>
          <a:lstStyle/>
          <a:p>
            <a:pPr marL="60325" lvl="0" indent="-60325" defTabSz="685800">
              <a:lnSpc>
                <a:spcPct val="112000"/>
              </a:lnSpc>
              <a:spcAft>
                <a:spcPts val="300"/>
              </a:spcAft>
              <a:buFont typeface="Arial" panose="020B0604020202020204" pitchFamily="34" charset="0"/>
              <a:buChar char="•"/>
              <a:defRPr/>
            </a:pPr>
            <a:r>
              <a:rPr lang="en-US" sz="750" i="1" dirty="0">
                <a:solidFill>
                  <a:srgbClr val="2C2828"/>
                </a:solidFill>
              </a:rPr>
              <a:t>(10) Data Source collectors installed on </a:t>
            </a:r>
            <a:r>
              <a:rPr lang="en-US" sz="750" b="1" i="1" dirty="0">
                <a:solidFill>
                  <a:srgbClr val="C00000"/>
                </a:solidFill>
              </a:rPr>
              <a:t>JLTV</a:t>
            </a:r>
            <a:r>
              <a:rPr lang="en-US" sz="750" i="1" dirty="0">
                <a:solidFill>
                  <a:srgbClr val="2C2828"/>
                </a:solidFill>
              </a:rPr>
              <a:t> and </a:t>
            </a:r>
            <a:r>
              <a:rPr lang="en-US" sz="750" b="1" i="1" dirty="0">
                <a:solidFill>
                  <a:srgbClr val="C00000"/>
                </a:solidFill>
              </a:rPr>
              <a:t>MTVR</a:t>
            </a:r>
            <a:r>
              <a:rPr lang="en-US" sz="750" i="1" dirty="0">
                <a:solidFill>
                  <a:srgbClr val="2C2828"/>
                </a:solidFill>
              </a:rPr>
              <a:t> to gather data from platforms</a:t>
            </a:r>
            <a:endParaRPr lang="en-US" sz="750" i="1" dirty="0"/>
          </a:p>
          <a:p>
            <a:pPr marL="60325" indent="-60325" defTabSz="685800">
              <a:lnSpc>
                <a:spcPct val="112000"/>
              </a:lnSpc>
              <a:spcAft>
                <a:spcPts val="300"/>
              </a:spcAft>
              <a:buFont typeface="Arial" panose="020B0604020202020204" pitchFamily="34" charset="0"/>
              <a:buChar char="•"/>
              <a:defRPr/>
            </a:pPr>
            <a:r>
              <a:rPr lang="en-US" sz="750" b="1" i="1" dirty="0"/>
              <a:t>Digital Source Collectors</a:t>
            </a:r>
            <a:r>
              <a:rPr lang="en-US" sz="750" b="1" i="1" dirty="0">
                <a:solidFill>
                  <a:srgbClr val="C00000"/>
                </a:solidFill>
              </a:rPr>
              <a:t> </a:t>
            </a:r>
            <a:r>
              <a:rPr lang="en-US" sz="750" i="1" dirty="0">
                <a:solidFill>
                  <a:srgbClr val="2C2828"/>
                </a:solidFill>
              </a:rPr>
              <a:t>will be acquired from </a:t>
            </a:r>
            <a:r>
              <a:rPr lang="en-US" sz="750" i="1" dirty="0"/>
              <a:t>Army Data Analysis Center (</a:t>
            </a:r>
            <a:r>
              <a:rPr lang="en-US" sz="750" i="1" dirty="0">
                <a:solidFill>
                  <a:srgbClr val="2C2828"/>
                </a:solidFill>
              </a:rPr>
              <a:t>Army Futures Command).</a:t>
            </a:r>
          </a:p>
          <a:p>
            <a:pPr marL="60325" lvl="0" indent="-60325" defTabSz="685800">
              <a:lnSpc>
                <a:spcPct val="112000"/>
              </a:lnSpc>
              <a:spcAft>
                <a:spcPts val="300"/>
              </a:spcAft>
              <a:buFont typeface="Arial" panose="020B0604020202020204" pitchFamily="34" charset="0"/>
              <a:buChar char="•"/>
              <a:defRPr/>
            </a:pPr>
            <a:r>
              <a:rPr lang="en-US" sz="750" i="1" dirty="0">
                <a:solidFill>
                  <a:srgbClr val="2C2828"/>
                </a:solidFill>
              </a:rPr>
              <a:t>Leverage </a:t>
            </a:r>
            <a:r>
              <a:rPr lang="en-US" sz="750" b="1" i="1" dirty="0">
                <a:solidFill>
                  <a:srgbClr val="C00000"/>
                </a:solidFill>
              </a:rPr>
              <a:t>Enhanced Autonomous Conditions Based Network (EACBN) </a:t>
            </a:r>
            <a:r>
              <a:rPr lang="en-US" sz="750" i="1" dirty="0">
                <a:solidFill>
                  <a:srgbClr val="2C2828"/>
                </a:solidFill>
              </a:rPr>
              <a:t>processor by TRIDENT systems.</a:t>
            </a:r>
          </a:p>
          <a:p>
            <a:pPr marL="60325" lvl="0" indent="-60325" defTabSz="685800">
              <a:lnSpc>
                <a:spcPct val="112000"/>
              </a:lnSpc>
              <a:spcAft>
                <a:spcPts val="300"/>
              </a:spcAft>
              <a:buFont typeface="Arial" panose="020B0604020202020204" pitchFamily="34" charset="0"/>
              <a:buChar char="•"/>
              <a:defRPr/>
            </a:pPr>
            <a:r>
              <a:rPr lang="en-US" sz="750" i="1" dirty="0">
                <a:solidFill>
                  <a:srgbClr val="2C2828"/>
                </a:solidFill>
              </a:rPr>
              <a:t>EACBN stores data from data logger and uses </a:t>
            </a:r>
            <a:r>
              <a:rPr lang="en-US" sz="750" b="1" i="1" dirty="0">
                <a:solidFill>
                  <a:srgbClr val="C00000"/>
                </a:solidFill>
              </a:rPr>
              <a:t>RFID</a:t>
            </a:r>
            <a:r>
              <a:rPr lang="en-US" sz="750" i="1" dirty="0">
                <a:solidFill>
                  <a:srgbClr val="2C2828"/>
                </a:solidFill>
              </a:rPr>
              <a:t> to initiate and transmits data into wireless network upon entry into GEO-fenced location.</a:t>
            </a:r>
            <a:endParaRPr kumimoji="0" lang="en-US" sz="750" b="0" i="1" u="none" strike="noStrike" kern="1200" cap="none" spc="0" normalizeH="0" baseline="0" noProof="0" dirty="0">
              <a:ln>
                <a:noFill/>
              </a:ln>
              <a:solidFill>
                <a:srgbClr val="2C2828"/>
              </a:solidFill>
              <a:effectLst/>
              <a:uLnTx/>
              <a:uFillTx/>
              <a:latin typeface="Arial"/>
              <a:ea typeface="+mn-ea"/>
              <a:cs typeface="+mn-cs"/>
            </a:endParaRPr>
          </a:p>
        </p:txBody>
      </p:sp>
      <p:sp>
        <p:nvSpPr>
          <p:cNvPr id="180" name="TextBox 179">
            <a:extLst>
              <a:ext uri="{FF2B5EF4-FFF2-40B4-BE49-F238E27FC236}">
                <a16:creationId xmlns:a16="http://schemas.microsoft.com/office/drawing/2014/main" id="{5DAB0AC8-B2B8-914D-9334-C4A298050116}"/>
              </a:ext>
            </a:extLst>
          </p:cNvPr>
          <p:cNvSpPr txBox="1"/>
          <p:nvPr/>
        </p:nvSpPr>
        <p:spPr>
          <a:xfrm>
            <a:off x="3154680" y="4696808"/>
            <a:ext cx="2834640" cy="1371145"/>
          </a:xfrm>
          <a:prstGeom prst="rect">
            <a:avLst/>
          </a:prstGeom>
          <a:solidFill>
            <a:schemeClr val="accent3">
              <a:lumMod val="20000"/>
              <a:lumOff val="80000"/>
            </a:schemeClr>
          </a:solidFill>
        </p:spPr>
        <p:txBody>
          <a:bodyPr wrap="square" rtlCol="0">
            <a:spAutoFit/>
          </a:bodyPr>
          <a:lstStyle/>
          <a:p>
            <a:pPr marL="60325" lvl="0" indent="-60325" defTabSz="685800">
              <a:lnSpc>
                <a:spcPct val="112000"/>
              </a:lnSpc>
              <a:spcAft>
                <a:spcPts val="300"/>
              </a:spcAft>
              <a:buFont typeface="Arial" panose="020B0604020202020204" pitchFamily="34" charset="0"/>
              <a:buChar char="•"/>
              <a:defRPr/>
            </a:pPr>
            <a:r>
              <a:rPr lang="en-US" sz="750" i="1" dirty="0">
                <a:solidFill>
                  <a:srgbClr val="2C2828"/>
                </a:solidFill>
              </a:rPr>
              <a:t>Data transmitted and </a:t>
            </a:r>
            <a:r>
              <a:rPr lang="en-US" sz="750" b="1" i="1" dirty="0">
                <a:solidFill>
                  <a:srgbClr val="C00000"/>
                </a:solidFill>
              </a:rPr>
              <a:t>aggregated</a:t>
            </a:r>
            <a:r>
              <a:rPr lang="en-US" sz="750" i="1" dirty="0">
                <a:solidFill>
                  <a:srgbClr val="2C2828"/>
                </a:solidFill>
              </a:rPr>
              <a:t> at local unit sever provided by </a:t>
            </a:r>
            <a:r>
              <a:rPr lang="en-US" sz="750" b="1" i="1" dirty="0">
                <a:solidFill>
                  <a:srgbClr val="C00000"/>
                </a:solidFill>
              </a:rPr>
              <a:t>Penn State </a:t>
            </a:r>
            <a:r>
              <a:rPr lang="en-US" sz="750" i="1" dirty="0">
                <a:solidFill>
                  <a:srgbClr val="2C2828"/>
                </a:solidFill>
              </a:rPr>
              <a:t>(simulates unit-level servers across motor pools).</a:t>
            </a:r>
          </a:p>
          <a:p>
            <a:pPr marL="60325" lvl="0" indent="-60325" defTabSz="685800">
              <a:lnSpc>
                <a:spcPct val="112000"/>
              </a:lnSpc>
              <a:spcAft>
                <a:spcPts val="300"/>
              </a:spcAft>
              <a:buFont typeface="Arial" panose="020B0604020202020204" pitchFamily="34" charset="0"/>
              <a:buChar char="•"/>
              <a:defRPr/>
            </a:pPr>
            <a:r>
              <a:rPr lang="en-US" sz="750" i="1" dirty="0">
                <a:solidFill>
                  <a:srgbClr val="2C2828"/>
                </a:solidFill>
              </a:rPr>
              <a:t>Local unit server (Edge Server Kit) sends aggregated parametric data from multiple trucks to </a:t>
            </a:r>
            <a:r>
              <a:rPr lang="en-US" sz="750" b="1" i="1" dirty="0">
                <a:solidFill>
                  <a:srgbClr val="C00000"/>
                </a:solidFill>
              </a:rPr>
              <a:t>Enterprise Server </a:t>
            </a:r>
            <a:r>
              <a:rPr lang="en-US" sz="750" i="1" dirty="0">
                <a:solidFill>
                  <a:srgbClr val="2C2828"/>
                </a:solidFill>
              </a:rPr>
              <a:t>for </a:t>
            </a:r>
            <a:r>
              <a:rPr lang="en-US" sz="750" b="1" i="1" dirty="0">
                <a:solidFill>
                  <a:srgbClr val="2C2828"/>
                </a:solidFill>
              </a:rPr>
              <a:t>processing</a:t>
            </a:r>
            <a:r>
              <a:rPr lang="en-US" sz="750" i="1" dirty="0">
                <a:solidFill>
                  <a:srgbClr val="2C2828"/>
                </a:solidFill>
              </a:rPr>
              <a:t> and </a:t>
            </a:r>
            <a:r>
              <a:rPr lang="en-US" sz="750" b="1" i="1" dirty="0">
                <a:solidFill>
                  <a:srgbClr val="2C2828"/>
                </a:solidFill>
              </a:rPr>
              <a:t>decoding</a:t>
            </a:r>
            <a:r>
              <a:rPr lang="en-US" sz="750" i="1" dirty="0">
                <a:solidFill>
                  <a:srgbClr val="2C2828"/>
                </a:solidFill>
              </a:rPr>
              <a:t>.</a:t>
            </a:r>
          </a:p>
          <a:p>
            <a:pPr marL="60325" lvl="0" indent="-60325" defTabSz="685800">
              <a:lnSpc>
                <a:spcPct val="112000"/>
              </a:lnSpc>
              <a:spcAft>
                <a:spcPts val="300"/>
              </a:spcAft>
              <a:buFont typeface="Arial" panose="020B0604020202020204" pitchFamily="34" charset="0"/>
              <a:buChar char="•"/>
              <a:defRPr/>
            </a:pPr>
            <a:r>
              <a:rPr kumimoji="0" lang="en-US" sz="750" b="0" i="1" u="none" strike="noStrike" kern="1200" cap="none" spc="0" normalizeH="0" baseline="0" noProof="0" dirty="0">
                <a:ln>
                  <a:noFill/>
                </a:ln>
                <a:solidFill>
                  <a:srgbClr val="2C2828"/>
                </a:solidFill>
                <a:effectLst/>
                <a:uLnTx/>
                <a:uFillTx/>
                <a:latin typeface="Arial"/>
                <a:ea typeface="+mn-ea"/>
                <a:cs typeface="+mn-cs"/>
              </a:rPr>
              <a:t>Test </a:t>
            </a:r>
            <a:r>
              <a:rPr kumimoji="0" lang="en-US" sz="750" b="1" i="1" u="none" strike="noStrike" kern="1200" cap="none" spc="0" normalizeH="0" baseline="0" noProof="0" dirty="0">
                <a:ln>
                  <a:noFill/>
                </a:ln>
                <a:solidFill>
                  <a:srgbClr val="C00000"/>
                </a:solidFill>
                <a:effectLst/>
                <a:uLnTx/>
                <a:uFillTx/>
                <a:latin typeface="Arial"/>
                <a:ea typeface="+mn-ea"/>
                <a:cs typeface="+mn-cs"/>
              </a:rPr>
              <a:t>EMSS</a:t>
            </a:r>
            <a:r>
              <a:rPr kumimoji="0" lang="en-US" sz="750" b="0" i="1" u="none" strike="noStrike" kern="1200" cap="none" spc="0" normalizeH="0" baseline="0" noProof="0" dirty="0">
                <a:ln>
                  <a:noFill/>
                </a:ln>
                <a:solidFill>
                  <a:srgbClr val="2C2828"/>
                </a:solidFill>
                <a:effectLst/>
                <a:uLnTx/>
                <a:uFillTx/>
                <a:latin typeface="Arial"/>
                <a:ea typeface="+mn-ea"/>
                <a:cs typeface="+mn-cs"/>
              </a:rPr>
              <a:t> units transmit</a:t>
            </a:r>
            <a:r>
              <a:rPr kumimoji="0" lang="en-US" sz="750" b="0" i="1" u="none" strike="noStrike" kern="1200" cap="none" spc="0" normalizeH="0" noProof="0" dirty="0">
                <a:ln>
                  <a:noFill/>
                </a:ln>
                <a:solidFill>
                  <a:srgbClr val="2C2828"/>
                </a:solidFill>
                <a:effectLst/>
                <a:uLnTx/>
                <a:uFillTx/>
                <a:latin typeface="Arial"/>
                <a:ea typeface="+mn-ea"/>
                <a:cs typeface="+mn-cs"/>
              </a:rPr>
              <a:t> “gold-standard” configuration data to establish Master Reference Data.</a:t>
            </a:r>
          </a:p>
          <a:p>
            <a:pPr marL="60325" indent="-60325" defTabSz="685800">
              <a:lnSpc>
                <a:spcPct val="112000"/>
              </a:lnSpc>
              <a:spcAft>
                <a:spcPts val="300"/>
              </a:spcAft>
              <a:buFont typeface="Arial" panose="020B0604020202020204" pitchFamily="34" charset="0"/>
              <a:buChar char="•"/>
              <a:defRPr/>
            </a:pPr>
            <a:r>
              <a:rPr lang="en-US" sz="750" i="1" dirty="0">
                <a:solidFill>
                  <a:srgbClr val="2C2828"/>
                </a:solidFill>
              </a:rPr>
              <a:t>Wi-Fi specifications matched to MCSC WLAN installation.</a:t>
            </a:r>
          </a:p>
        </p:txBody>
      </p:sp>
      <p:sp>
        <p:nvSpPr>
          <p:cNvPr id="181" name="TextBox 180">
            <a:extLst>
              <a:ext uri="{FF2B5EF4-FFF2-40B4-BE49-F238E27FC236}">
                <a16:creationId xmlns:a16="http://schemas.microsoft.com/office/drawing/2014/main" id="{42D34B9D-CAD5-6840-90B7-0602B15130D8}"/>
              </a:ext>
            </a:extLst>
          </p:cNvPr>
          <p:cNvSpPr txBox="1"/>
          <p:nvPr/>
        </p:nvSpPr>
        <p:spPr>
          <a:xfrm>
            <a:off x="6194986" y="4696808"/>
            <a:ext cx="2834640" cy="1371145"/>
          </a:xfrm>
          <a:prstGeom prst="rect">
            <a:avLst/>
          </a:prstGeom>
          <a:solidFill>
            <a:schemeClr val="accent3">
              <a:lumMod val="20000"/>
              <a:lumOff val="80000"/>
            </a:schemeClr>
          </a:solidFill>
        </p:spPr>
        <p:txBody>
          <a:bodyPr wrap="square" rtlCol="0">
            <a:spAutoFit/>
          </a:bodyPr>
          <a:lstStyle/>
          <a:p>
            <a:pPr marL="60325" lvl="0" indent="-60325" defTabSz="685800">
              <a:lnSpc>
                <a:spcPct val="112000"/>
              </a:lnSpc>
              <a:spcAft>
                <a:spcPts val="300"/>
              </a:spcAft>
              <a:buFont typeface="Arial" panose="020B0604020202020204" pitchFamily="34" charset="0"/>
              <a:buChar char="•"/>
              <a:defRPr/>
            </a:pPr>
            <a:r>
              <a:rPr lang="en-US" sz="750" i="1" dirty="0">
                <a:solidFill>
                  <a:srgbClr val="2C2828"/>
                </a:solidFill>
              </a:rPr>
              <a:t>Army DAC enterprise server runs (3) Army programs to parse, validate, error check, and produce metrics for analysis.</a:t>
            </a:r>
          </a:p>
          <a:p>
            <a:pPr marL="60325" lvl="0" indent="-60325" defTabSz="685800">
              <a:lnSpc>
                <a:spcPct val="112000"/>
              </a:lnSpc>
              <a:spcAft>
                <a:spcPts val="300"/>
              </a:spcAft>
              <a:buFont typeface="Arial" panose="020B0604020202020204" pitchFamily="34" charset="0"/>
              <a:buChar char="•"/>
              <a:defRPr/>
            </a:pPr>
            <a:r>
              <a:rPr lang="en-US" sz="750" i="1" dirty="0">
                <a:solidFill>
                  <a:srgbClr val="2C2828"/>
                </a:solidFill>
              </a:rPr>
              <a:t>Diagnostic files converted to </a:t>
            </a:r>
            <a:r>
              <a:rPr lang="en-US" sz="750" b="1" i="1" dirty="0">
                <a:solidFill>
                  <a:srgbClr val="C00000"/>
                </a:solidFill>
              </a:rPr>
              <a:t>Common Data File </a:t>
            </a:r>
            <a:r>
              <a:rPr lang="en-US" sz="750" i="1" dirty="0">
                <a:solidFill>
                  <a:srgbClr val="2C2828"/>
                </a:solidFill>
              </a:rPr>
              <a:t>files feed into </a:t>
            </a:r>
            <a:r>
              <a:rPr lang="en-US" sz="750" b="1" i="1" dirty="0">
                <a:solidFill>
                  <a:srgbClr val="C00000"/>
                </a:solidFill>
              </a:rPr>
              <a:t>Army Fleet Insight Tool Kit </a:t>
            </a:r>
            <a:r>
              <a:rPr lang="en-US" sz="750" i="1" dirty="0">
                <a:solidFill>
                  <a:srgbClr val="2C2828"/>
                </a:solidFill>
              </a:rPr>
              <a:t>for using-unit dashboard.</a:t>
            </a:r>
          </a:p>
          <a:p>
            <a:pPr marL="60325" lvl="0" indent="-60325" defTabSz="685800">
              <a:lnSpc>
                <a:spcPct val="112000"/>
              </a:lnSpc>
              <a:spcAft>
                <a:spcPts val="300"/>
              </a:spcAft>
              <a:buFont typeface="Arial" panose="020B0604020202020204" pitchFamily="34" charset="0"/>
              <a:buChar char="•"/>
              <a:defRPr/>
            </a:pPr>
            <a:r>
              <a:rPr lang="en-US" sz="750" i="1" dirty="0">
                <a:solidFill>
                  <a:srgbClr val="2C2828"/>
                </a:solidFill>
              </a:rPr>
              <a:t>Army FIT provides mission profile data (hours driven, usages, summary statistics, and configuration data) via web-based dashboard</a:t>
            </a:r>
          </a:p>
          <a:p>
            <a:pPr marL="60325" lvl="0" indent="-60325" defTabSz="685800">
              <a:lnSpc>
                <a:spcPct val="112000"/>
              </a:lnSpc>
              <a:spcAft>
                <a:spcPts val="300"/>
              </a:spcAft>
              <a:buFont typeface="Arial" panose="020B0604020202020204" pitchFamily="34" charset="0"/>
              <a:buChar char="•"/>
              <a:defRPr/>
            </a:pPr>
            <a:r>
              <a:rPr lang="en-US" sz="750" i="1" dirty="0">
                <a:solidFill>
                  <a:srgbClr val="2C2828"/>
                </a:solidFill>
              </a:rPr>
              <a:t>JAIC used as data warehouse to provide access to archived Common Data Files to feed enterprise-level trend analysis.</a:t>
            </a:r>
          </a:p>
        </p:txBody>
      </p:sp>
      <p:sp>
        <p:nvSpPr>
          <p:cNvPr id="87" name="Rectangle 86">
            <a:extLst>
              <a:ext uri="{FF2B5EF4-FFF2-40B4-BE49-F238E27FC236}">
                <a16:creationId xmlns:a16="http://schemas.microsoft.com/office/drawing/2014/main" id="{39AE11B6-7F22-3646-A332-35BB7C32C1C1}"/>
              </a:ext>
            </a:extLst>
          </p:cNvPr>
          <p:cNvSpPr/>
          <p:nvPr/>
        </p:nvSpPr>
        <p:spPr>
          <a:xfrm>
            <a:off x="3108960" y="1207980"/>
            <a:ext cx="2926080" cy="3463904"/>
          </a:xfrm>
          <a:prstGeom prst="rect">
            <a:avLst/>
          </a:prstGeom>
          <a:solidFill>
            <a:schemeClr val="bg2"/>
          </a:solidFill>
          <a:ln w="6350">
            <a:solidFill>
              <a:schemeClr val="bg2">
                <a:lumMod val="90000"/>
              </a:schemeClr>
            </a:solidFill>
            <a:prstDash val="sysDash"/>
          </a:ln>
          <a:effectLst>
            <a:outerShdw dist="38100" dir="5400000" algn="t" rotWithShape="0">
              <a:schemeClr val="accent3">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322D2E"/>
              </a:solidFill>
              <a:effectLst/>
              <a:uLnTx/>
              <a:uFillTx/>
              <a:latin typeface="Helvetica" pitchFamily="2" charset="0"/>
              <a:ea typeface="+mn-ea"/>
              <a:cs typeface="+mn-cs"/>
            </a:endParaRPr>
          </a:p>
        </p:txBody>
      </p:sp>
      <p:sp>
        <p:nvSpPr>
          <p:cNvPr id="88" name="Rectangle 87">
            <a:extLst>
              <a:ext uri="{FF2B5EF4-FFF2-40B4-BE49-F238E27FC236}">
                <a16:creationId xmlns:a16="http://schemas.microsoft.com/office/drawing/2014/main" id="{D3A4AC63-1024-3B4B-AFD8-7D29F51D8123}"/>
              </a:ext>
            </a:extLst>
          </p:cNvPr>
          <p:cNvSpPr/>
          <p:nvPr/>
        </p:nvSpPr>
        <p:spPr>
          <a:xfrm>
            <a:off x="6149266" y="1207980"/>
            <a:ext cx="2926080" cy="3463904"/>
          </a:xfrm>
          <a:prstGeom prst="rect">
            <a:avLst/>
          </a:prstGeom>
          <a:solidFill>
            <a:srgbClr val="F3F1F1"/>
          </a:solidFill>
          <a:ln w="6350">
            <a:solidFill>
              <a:schemeClr val="bg2">
                <a:lumMod val="90000"/>
              </a:schemeClr>
            </a:solidFill>
            <a:prstDash val="sysDash"/>
          </a:ln>
          <a:effectLst>
            <a:outerShdw dist="38100" dir="5400000" algn="t" rotWithShape="0">
              <a:schemeClr val="accent3">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322D2E"/>
              </a:solidFill>
              <a:effectLst/>
              <a:uLnTx/>
              <a:uFillTx/>
              <a:latin typeface="Helvetica" pitchFamily="2" charset="0"/>
              <a:ea typeface="+mn-ea"/>
              <a:cs typeface="+mn-cs"/>
            </a:endParaRPr>
          </a:p>
        </p:txBody>
      </p:sp>
      <p:sp>
        <p:nvSpPr>
          <p:cNvPr id="86" name="Rectangle 85">
            <a:extLst>
              <a:ext uri="{FF2B5EF4-FFF2-40B4-BE49-F238E27FC236}">
                <a16:creationId xmlns:a16="http://schemas.microsoft.com/office/drawing/2014/main" id="{C188D8FC-1DDD-6E43-84D7-427E49AFDFF3}"/>
              </a:ext>
            </a:extLst>
          </p:cNvPr>
          <p:cNvSpPr/>
          <p:nvPr/>
        </p:nvSpPr>
        <p:spPr>
          <a:xfrm>
            <a:off x="74369" y="1207980"/>
            <a:ext cx="2926080" cy="3463904"/>
          </a:xfrm>
          <a:prstGeom prst="rect">
            <a:avLst/>
          </a:prstGeom>
          <a:solidFill>
            <a:srgbClr val="FFF7E1"/>
          </a:solidFill>
          <a:ln w="6350">
            <a:solidFill>
              <a:schemeClr val="tx1">
                <a:lumMod val="10000"/>
                <a:lumOff val="90000"/>
              </a:schemeClr>
            </a:solidFill>
            <a:prstDash val="sysDash"/>
          </a:ln>
          <a:effectLst>
            <a:outerShdw dist="38100" dir="5400000" algn="t" rotWithShape="0">
              <a:schemeClr val="accent3">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322D2E"/>
              </a:solidFill>
              <a:effectLst/>
              <a:uLnTx/>
              <a:uFillTx/>
              <a:latin typeface="Helvetica" pitchFamily="2" charset="0"/>
              <a:ea typeface="+mn-ea"/>
              <a:cs typeface="+mn-cs"/>
            </a:endParaRPr>
          </a:p>
        </p:txBody>
      </p:sp>
      <p:cxnSp>
        <p:nvCxnSpPr>
          <p:cNvPr id="106" name="Elbow Connector 105">
            <a:extLst>
              <a:ext uri="{FF2B5EF4-FFF2-40B4-BE49-F238E27FC236}">
                <a16:creationId xmlns:a16="http://schemas.microsoft.com/office/drawing/2014/main" id="{01B2F4B8-F0BA-9D45-81D5-90F0999C7CFA}"/>
              </a:ext>
            </a:extLst>
          </p:cNvPr>
          <p:cNvCxnSpPr>
            <a:cxnSpLocks/>
            <a:stCxn id="96" idx="2"/>
            <a:endCxn id="118" idx="1"/>
          </p:cNvCxnSpPr>
          <p:nvPr/>
        </p:nvCxnSpPr>
        <p:spPr>
          <a:xfrm rot="16200000" flipH="1">
            <a:off x="2112270" y="1765529"/>
            <a:ext cx="156455" cy="2012354"/>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8" name="Elbow Connector 97">
            <a:extLst>
              <a:ext uri="{FF2B5EF4-FFF2-40B4-BE49-F238E27FC236}">
                <a16:creationId xmlns:a16="http://schemas.microsoft.com/office/drawing/2014/main" id="{EBCF3D13-1E12-8B42-B265-BA3D37AAAAE1}"/>
              </a:ext>
            </a:extLst>
          </p:cNvPr>
          <p:cNvCxnSpPr>
            <a:cxnSpLocks/>
            <a:stCxn id="96" idx="0"/>
          </p:cNvCxnSpPr>
          <p:nvPr/>
        </p:nvCxnSpPr>
        <p:spPr>
          <a:xfrm rot="5400000" flipH="1" flipV="1">
            <a:off x="2298450" y="394161"/>
            <a:ext cx="127575" cy="2355835"/>
          </a:xfrm>
          <a:prstGeom prst="bentConnector2">
            <a:avLst/>
          </a:prstGeom>
          <a:ln w="31750">
            <a:solidFill>
              <a:schemeClr val="accent1"/>
            </a:solidFill>
            <a:prstDash val="sysDash"/>
            <a:tailEnd type="triangle"/>
          </a:ln>
          <a:effectLst>
            <a:outerShdw dist="12700" dir="5400000" algn="ctr" rotWithShape="0">
              <a:schemeClr val="accent1">
                <a:lumMod val="75000"/>
              </a:schemeClr>
            </a:outerShdw>
          </a:effectLst>
        </p:spPr>
        <p:style>
          <a:lnRef idx="1">
            <a:schemeClr val="accent1"/>
          </a:lnRef>
          <a:fillRef idx="0">
            <a:schemeClr val="accent1"/>
          </a:fillRef>
          <a:effectRef idx="0">
            <a:schemeClr val="accent1"/>
          </a:effectRef>
          <a:fontRef idx="minor">
            <a:schemeClr val="tx1"/>
          </a:fontRef>
        </p:style>
      </p:cxnSp>
      <p:pic>
        <p:nvPicPr>
          <p:cNvPr id="96" name="Picture 95" descr="A close up of a toy&#10;&#10;Description automatically generated">
            <a:extLst>
              <a:ext uri="{FF2B5EF4-FFF2-40B4-BE49-F238E27FC236}">
                <a16:creationId xmlns:a16="http://schemas.microsoft.com/office/drawing/2014/main" id="{3A8F9EAD-5A9B-B443-8119-9FF8766C9D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080" y="1635865"/>
            <a:ext cx="1554480" cy="1057614"/>
          </a:xfrm>
          <a:prstGeom prst="rect">
            <a:avLst/>
          </a:prstGeom>
        </p:spPr>
      </p:pic>
      <p:sp>
        <p:nvSpPr>
          <p:cNvPr id="92" name="TextBox 91">
            <a:extLst>
              <a:ext uri="{FF2B5EF4-FFF2-40B4-BE49-F238E27FC236}">
                <a16:creationId xmlns:a16="http://schemas.microsoft.com/office/drawing/2014/main" id="{2D4813C5-A130-D84A-AAAA-9EE2EB1A6A01}"/>
              </a:ext>
            </a:extLst>
          </p:cNvPr>
          <p:cNvSpPr txBox="1"/>
          <p:nvPr/>
        </p:nvSpPr>
        <p:spPr>
          <a:xfrm>
            <a:off x="826522" y="944491"/>
            <a:ext cx="1371600" cy="230833"/>
          </a:xfrm>
          <a:prstGeom prst="rect">
            <a:avLst/>
          </a:prstGeom>
          <a:noFill/>
        </p:spPr>
        <p:txBody>
          <a:bodyPr wrap="square" lIns="0" tIns="0" rIns="0" bIns="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1" i="1" u="none" strike="noStrike" kern="1200" cap="none" spc="0" normalizeH="0" baseline="0" noProof="0" dirty="0">
                <a:ln>
                  <a:noFill/>
                </a:ln>
                <a:solidFill>
                  <a:srgbClr val="2C2828">
                    <a:lumMod val="90000"/>
                    <a:lumOff val="10000"/>
                  </a:srgbClr>
                </a:solidFill>
                <a:effectLst/>
                <a:uLnTx/>
                <a:uFillTx/>
                <a:latin typeface="Arial"/>
                <a:ea typeface="+mn-ea"/>
                <a:cs typeface="+mn-cs"/>
              </a:rPr>
              <a:t>Platform Level</a:t>
            </a:r>
          </a:p>
        </p:txBody>
      </p:sp>
      <p:sp>
        <p:nvSpPr>
          <p:cNvPr id="93" name="TextBox 92">
            <a:extLst>
              <a:ext uri="{FF2B5EF4-FFF2-40B4-BE49-F238E27FC236}">
                <a16:creationId xmlns:a16="http://schemas.microsoft.com/office/drawing/2014/main" id="{6B233DAC-1E00-0B4D-BE45-11DED30E9654}"/>
              </a:ext>
            </a:extLst>
          </p:cNvPr>
          <p:cNvSpPr txBox="1"/>
          <p:nvPr/>
        </p:nvSpPr>
        <p:spPr>
          <a:xfrm>
            <a:off x="3872543" y="944491"/>
            <a:ext cx="1371600" cy="230833"/>
          </a:xfrm>
          <a:prstGeom prst="rect">
            <a:avLst/>
          </a:prstGeom>
          <a:noFill/>
        </p:spPr>
        <p:txBody>
          <a:bodyPr wrap="square" lIns="0" tIns="0" rIns="0" bIns="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1" i="1" u="none" strike="noStrike" kern="1200" cap="none" spc="0" normalizeH="0" baseline="0" noProof="0" dirty="0">
                <a:ln>
                  <a:noFill/>
                </a:ln>
                <a:solidFill>
                  <a:srgbClr val="2C2828">
                    <a:lumMod val="90000"/>
                    <a:lumOff val="10000"/>
                  </a:srgbClr>
                </a:solidFill>
                <a:effectLst/>
                <a:uLnTx/>
                <a:uFillTx/>
                <a:latin typeface="Arial"/>
                <a:ea typeface="+mn-ea"/>
                <a:cs typeface="+mn-cs"/>
              </a:rPr>
              <a:t>Unit Level</a:t>
            </a:r>
          </a:p>
        </p:txBody>
      </p:sp>
      <p:sp>
        <p:nvSpPr>
          <p:cNvPr id="94" name="TextBox 93">
            <a:extLst>
              <a:ext uri="{FF2B5EF4-FFF2-40B4-BE49-F238E27FC236}">
                <a16:creationId xmlns:a16="http://schemas.microsoft.com/office/drawing/2014/main" id="{72060D9E-1959-0943-B624-5B049C874886}"/>
              </a:ext>
            </a:extLst>
          </p:cNvPr>
          <p:cNvSpPr txBox="1"/>
          <p:nvPr/>
        </p:nvSpPr>
        <p:spPr>
          <a:xfrm>
            <a:off x="6918564" y="944491"/>
            <a:ext cx="1371600" cy="230833"/>
          </a:xfrm>
          <a:prstGeom prst="rect">
            <a:avLst/>
          </a:prstGeom>
          <a:noFill/>
        </p:spPr>
        <p:txBody>
          <a:bodyPr wrap="square" lIns="0" tIns="0" rIns="0" bIns="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1" i="1" u="none" strike="noStrike" kern="1200" cap="none" spc="0" normalizeH="0" baseline="0" noProof="0" dirty="0">
                <a:ln>
                  <a:noFill/>
                </a:ln>
                <a:solidFill>
                  <a:srgbClr val="2C2828">
                    <a:lumMod val="90000"/>
                    <a:lumOff val="10000"/>
                  </a:srgbClr>
                </a:solidFill>
                <a:effectLst/>
                <a:uLnTx/>
                <a:uFillTx/>
                <a:latin typeface="Arial"/>
                <a:ea typeface="+mn-ea"/>
                <a:cs typeface="+mn-cs"/>
              </a:rPr>
              <a:t>Enterprise Level</a:t>
            </a:r>
          </a:p>
        </p:txBody>
      </p:sp>
      <p:sp>
        <p:nvSpPr>
          <p:cNvPr id="97" name="TextBox 96">
            <a:extLst>
              <a:ext uri="{FF2B5EF4-FFF2-40B4-BE49-F238E27FC236}">
                <a16:creationId xmlns:a16="http://schemas.microsoft.com/office/drawing/2014/main" id="{D0D87BF4-9D92-7C4F-858D-C10D06653382}"/>
              </a:ext>
            </a:extLst>
          </p:cNvPr>
          <p:cNvSpPr txBox="1"/>
          <p:nvPr/>
        </p:nvSpPr>
        <p:spPr>
          <a:xfrm>
            <a:off x="168854" y="1340602"/>
            <a:ext cx="827547" cy="498124"/>
          </a:xfrm>
          <a:prstGeom prst="rect">
            <a:avLst/>
          </a:prstGeom>
          <a:noFill/>
        </p:spPr>
        <p:txBody>
          <a:bodyPr wrap="square" lIns="0" tIns="0" rIns="0" bIns="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1" i="1" u="none" strike="noStrike" kern="1200" cap="none" spc="0" normalizeH="0" baseline="0" noProof="0" dirty="0">
                <a:ln>
                  <a:noFill/>
                </a:ln>
                <a:solidFill>
                  <a:srgbClr val="2C2828">
                    <a:lumMod val="90000"/>
                    <a:lumOff val="10000"/>
                  </a:srgbClr>
                </a:solidFill>
                <a:effectLst/>
                <a:uLnTx/>
                <a:uFillTx/>
                <a:latin typeface="Arial"/>
                <a:ea typeface="+mn-ea"/>
                <a:cs typeface="+mn-cs"/>
              </a:rPr>
              <a:t>Equipment with Digital Source Collector</a:t>
            </a:r>
          </a:p>
        </p:txBody>
      </p:sp>
      <p:sp>
        <p:nvSpPr>
          <p:cNvPr id="108" name="TextBox 107">
            <a:extLst>
              <a:ext uri="{FF2B5EF4-FFF2-40B4-BE49-F238E27FC236}">
                <a16:creationId xmlns:a16="http://schemas.microsoft.com/office/drawing/2014/main" id="{4BFF6786-0F67-794F-9AC7-9E844A23C964}"/>
              </a:ext>
            </a:extLst>
          </p:cNvPr>
          <p:cNvSpPr txBox="1"/>
          <p:nvPr/>
        </p:nvSpPr>
        <p:spPr>
          <a:xfrm>
            <a:off x="1436092" y="1611106"/>
            <a:ext cx="1468383" cy="401225"/>
          </a:xfrm>
          <a:prstGeom prst="rect">
            <a:avLst/>
          </a:prstGeom>
          <a:noFill/>
        </p:spPr>
        <p:txBody>
          <a:bodyPr wrap="square" lIns="0" tIns="0" rIns="0" bIns="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30" b="1" i="1" u="none" strike="noStrike" kern="1200" cap="none" spc="0" normalizeH="0" baseline="0" noProof="0" dirty="0">
                <a:ln>
                  <a:noFill/>
                </a:ln>
                <a:solidFill>
                  <a:srgbClr val="2C2828">
                    <a:lumMod val="90000"/>
                    <a:lumOff val="10000"/>
                  </a:srgbClr>
                </a:solidFill>
                <a:effectLst/>
                <a:uLnTx/>
                <a:uFillTx/>
                <a:latin typeface="Arial"/>
                <a:ea typeface="+mn-ea"/>
                <a:cs typeface="+mn-cs"/>
              </a:rPr>
              <a:t>Wireless Data Transfer: Wi-Fi with RFID Verification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30" b="1" i="1" u="none" strike="noStrike" kern="1200" cap="none" spc="0" normalizeH="0" baseline="0" noProof="0" dirty="0">
                <a:ln>
                  <a:noFill/>
                </a:ln>
                <a:solidFill>
                  <a:srgbClr val="2C2828">
                    <a:lumMod val="90000"/>
                    <a:lumOff val="10000"/>
                  </a:srgbClr>
                </a:solidFill>
                <a:effectLst/>
                <a:uLnTx/>
                <a:uFillTx/>
                <a:latin typeface="Arial"/>
                <a:ea typeface="+mn-ea"/>
                <a:cs typeface="+mn-cs"/>
              </a:rPr>
              <a:t>(1), (2), (3) </a:t>
            </a:r>
          </a:p>
        </p:txBody>
      </p:sp>
      <p:sp>
        <p:nvSpPr>
          <p:cNvPr id="2" name="Title 1">
            <a:extLst>
              <a:ext uri="{FF2B5EF4-FFF2-40B4-BE49-F238E27FC236}">
                <a16:creationId xmlns:a16="http://schemas.microsoft.com/office/drawing/2014/main" id="{D2BBEA7F-B208-5F4C-B87C-9847A1CA58B2}"/>
              </a:ext>
            </a:extLst>
          </p:cNvPr>
          <p:cNvSpPr>
            <a:spLocks noGrp="1"/>
          </p:cNvSpPr>
          <p:nvPr>
            <p:ph type="title"/>
          </p:nvPr>
        </p:nvSpPr>
        <p:spPr/>
        <p:txBody>
          <a:bodyPr>
            <a:normAutofit/>
          </a:bodyPr>
          <a:lstStyle/>
          <a:p>
            <a:r>
              <a:rPr lang="en-US" i="1" dirty="0"/>
              <a:t>CBM+ MVP Operational View</a:t>
            </a:r>
            <a:br>
              <a:rPr lang="en-US" dirty="0"/>
            </a:br>
            <a:r>
              <a:rPr lang="en-US" sz="1800" i="1" dirty="0">
                <a:solidFill>
                  <a:srgbClr val="C00000"/>
                </a:solidFill>
              </a:rPr>
              <a:t>Data Transfer From Platform To Enterprise Level</a:t>
            </a:r>
            <a:endParaRPr lang="en-US" i="1" dirty="0"/>
          </a:p>
        </p:txBody>
      </p:sp>
      <p:sp>
        <p:nvSpPr>
          <p:cNvPr id="109" name="TextBox 108">
            <a:extLst>
              <a:ext uri="{FF2B5EF4-FFF2-40B4-BE49-F238E27FC236}">
                <a16:creationId xmlns:a16="http://schemas.microsoft.com/office/drawing/2014/main" id="{A5FBFEA0-84F4-0943-B13A-73C1AFABF45F}"/>
              </a:ext>
            </a:extLst>
          </p:cNvPr>
          <p:cNvSpPr txBox="1"/>
          <p:nvPr/>
        </p:nvSpPr>
        <p:spPr>
          <a:xfrm>
            <a:off x="1537164" y="2846203"/>
            <a:ext cx="1163190" cy="401225"/>
          </a:xfrm>
          <a:prstGeom prst="rect">
            <a:avLst/>
          </a:prstGeom>
          <a:noFill/>
        </p:spPr>
        <p:txBody>
          <a:bodyPr wrap="square" lIns="0" tIns="0" rIns="0" bIns="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1" i="1" u="none" strike="noStrike" kern="1200" cap="none" spc="0" normalizeH="0" baseline="0" noProof="0" dirty="0">
                <a:ln>
                  <a:noFill/>
                </a:ln>
                <a:solidFill>
                  <a:srgbClr val="2C2828">
                    <a:lumMod val="90000"/>
                    <a:lumOff val="10000"/>
                  </a:srgbClr>
                </a:solidFill>
                <a:effectLst/>
                <a:uLnTx/>
                <a:uFillTx/>
                <a:latin typeface="Arial"/>
                <a:ea typeface="+mn-ea"/>
                <a:cs typeface="+mn-cs"/>
              </a:rPr>
              <a:t>Wired Data Transfer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1" i="1" u="none" strike="noStrike" kern="1200" cap="none" spc="0" normalizeH="0" baseline="0" noProof="0" dirty="0">
                <a:ln>
                  <a:noFill/>
                </a:ln>
                <a:solidFill>
                  <a:srgbClr val="2C2828">
                    <a:lumMod val="90000"/>
                    <a:lumOff val="10000"/>
                  </a:srgbClr>
                </a:solidFill>
                <a:effectLst/>
                <a:uLnTx/>
                <a:uFillTx/>
                <a:latin typeface="Arial"/>
                <a:ea typeface="+mn-ea"/>
                <a:cs typeface="+mn-cs"/>
              </a:rPr>
              <a:t>(1), (2), (3), (4)</a:t>
            </a:r>
          </a:p>
        </p:txBody>
      </p:sp>
      <p:sp>
        <p:nvSpPr>
          <p:cNvPr id="110" name="TextBox 109">
            <a:extLst>
              <a:ext uri="{FF2B5EF4-FFF2-40B4-BE49-F238E27FC236}">
                <a16:creationId xmlns:a16="http://schemas.microsoft.com/office/drawing/2014/main" id="{8F1C7E56-345A-D74A-8806-5260CDA12CB8}"/>
              </a:ext>
            </a:extLst>
          </p:cNvPr>
          <p:cNvSpPr txBox="1"/>
          <p:nvPr/>
        </p:nvSpPr>
        <p:spPr>
          <a:xfrm>
            <a:off x="359627" y="6147895"/>
            <a:ext cx="2355565" cy="338554"/>
          </a:xfrm>
          <a:prstGeom prst="rect">
            <a:avLst/>
          </a:prstGeom>
          <a:solidFill>
            <a:schemeClr val="accent2"/>
          </a:solidFill>
        </p:spPr>
        <p:txBody>
          <a:bodyPr wrap="square" lIns="45720" tIns="45720" rIns="45720" bIns="45720" rtlCol="0" anchor="ctr" anchorCtr="0">
            <a:spAutoFit/>
          </a:bodyPr>
          <a:lstStyle>
            <a:defPPr>
              <a:defRPr lang="en-US"/>
            </a:defPPr>
            <a:lvl1pPr marR="0" lvl="0" indent="0" algn="ctr" defTabSz="685800" fontAlgn="auto">
              <a:lnSpc>
                <a:spcPct val="100000"/>
              </a:lnSpc>
              <a:spcBef>
                <a:spcPts val="0"/>
              </a:spcBef>
              <a:spcAft>
                <a:spcPts val="0"/>
              </a:spcAft>
              <a:buClrTx/>
              <a:buSzTx/>
              <a:buFontTx/>
              <a:buNone/>
              <a:tabLst/>
              <a:defRPr kumimoji="0" sz="825" b="1" i="1" u="none" strike="noStrike" cap="none" spc="0" normalizeH="0" baseline="0">
                <a:ln>
                  <a:noFill/>
                </a:ln>
                <a:solidFill>
                  <a:srgbClr val="2C2828">
                    <a:lumMod val="90000"/>
                    <a:lumOff val="10000"/>
                  </a:srgbClr>
                </a:solidFill>
                <a:effectLst/>
                <a:uLnTx/>
                <a:uFillTx/>
                <a:latin typeface="Arial"/>
              </a:defRPr>
            </a:lvl1pPr>
          </a:lstStyle>
          <a:p>
            <a:r>
              <a:rPr lang="en-US" sz="800" dirty="0"/>
              <a:t>(1) Parametric Data; (2) Diagnostic Data;</a:t>
            </a:r>
          </a:p>
          <a:p>
            <a:r>
              <a:rPr lang="en-US" sz="800" dirty="0"/>
              <a:t>(3) Configuration Data; (4) Proprietary Data</a:t>
            </a:r>
          </a:p>
        </p:txBody>
      </p:sp>
      <p:sp>
        <p:nvSpPr>
          <p:cNvPr id="111" name="TextBox 110">
            <a:extLst>
              <a:ext uri="{FF2B5EF4-FFF2-40B4-BE49-F238E27FC236}">
                <a16:creationId xmlns:a16="http://schemas.microsoft.com/office/drawing/2014/main" id="{76D10B86-46F8-A140-8117-C24A27EAD1C9}"/>
              </a:ext>
            </a:extLst>
          </p:cNvPr>
          <p:cNvSpPr txBox="1"/>
          <p:nvPr/>
        </p:nvSpPr>
        <p:spPr>
          <a:xfrm>
            <a:off x="930496" y="6048977"/>
            <a:ext cx="1213826" cy="123111"/>
          </a:xfrm>
          <a:prstGeom prst="rect">
            <a:avLst/>
          </a:prstGeom>
          <a:solidFill>
            <a:schemeClr val="accent1"/>
          </a:solidFill>
        </p:spPr>
        <p:txBody>
          <a:bodyPr wrap="square" lIns="0" tIns="0" rIns="0" bIns="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a:ln>
                  <a:noFill/>
                </a:ln>
                <a:solidFill>
                  <a:schemeClr val="bg1">
                    <a:lumMod val="95000"/>
                  </a:schemeClr>
                </a:solidFill>
                <a:effectLst/>
                <a:uLnTx/>
                <a:uFillTx/>
                <a:latin typeface="Arial"/>
                <a:ea typeface="+mn-ea"/>
                <a:cs typeface="+mn-cs"/>
              </a:rPr>
              <a:t>Data Types</a:t>
            </a:r>
          </a:p>
        </p:txBody>
      </p:sp>
      <p:pic>
        <p:nvPicPr>
          <p:cNvPr id="113" name="Picture 112">
            <a:extLst>
              <a:ext uri="{FF2B5EF4-FFF2-40B4-BE49-F238E27FC236}">
                <a16:creationId xmlns:a16="http://schemas.microsoft.com/office/drawing/2014/main" id="{C973A039-5785-9845-B2B7-8FA42DFFB4F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656171" y="1164878"/>
            <a:ext cx="548640" cy="543951"/>
          </a:xfrm>
          <a:prstGeom prst="rect">
            <a:avLst/>
          </a:prstGeom>
        </p:spPr>
      </p:pic>
      <p:sp>
        <p:nvSpPr>
          <p:cNvPr id="114" name="TextBox 113">
            <a:extLst>
              <a:ext uri="{FF2B5EF4-FFF2-40B4-BE49-F238E27FC236}">
                <a16:creationId xmlns:a16="http://schemas.microsoft.com/office/drawing/2014/main" id="{603F3632-D951-914F-B892-8069A54C2285}"/>
              </a:ext>
            </a:extLst>
          </p:cNvPr>
          <p:cNvSpPr txBox="1"/>
          <p:nvPr/>
        </p:nvSpPr>
        <p:spPr>
          <a:xfrm>
            <a:off x="3450431" y="1717451"/>
            <a:ext cx="960120" cy="274320"/>
          </a:xfrm>
          <a:prstGeom prst="rect">
            <a:avLst/>
          </a:prstGeom>
          <a:noFill/>
        </p:spPr>
        <p:txBody>
          <a:bodyPr wrap="square" lIns="0" tIns="0" rIns="0" bIns="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a:ln>
                  <a:noFill/>
                </a:ln>
                <a:solidFill>
                  <a:srgbClr val="2C2828">
                    <a:lumMod val="90000"/>
                    <a:lumOff val="10000"/>
                  </a:srgbClr>
                </a:solidFill>
                <a:effectLst/>
                <a:uLnTx/>
                <a:uFillTx/>
                <a:latin typeface="Arial"/>
                <a:ea typeface="+mn-ea"/>
                <a:cs typeface="+mn-cs"/>
              </a:rPr>
              <a:t>Wi-Fi + RFID Gateway</a:t>
            </a:r>
          </a:p>
        </p:txBody>
      </p:sp>
      <p:sp>
        <p:nvSpPr>
          <p:cNvPr id="116" name="TextBox 115">
            <a:extLst>
              <a:ext uri="{FF2B5EF4-FFF2-40B4-BE49-F238E27FC236}">
                <a16:creationId xmlns:a16="http://schemas.microsoft.com/office/drawing/2014/main" id="{12AFF2DC-F8B3-4C4C-8C43-D6DCAF478478}"/>
              </a:ext>
            </a:extLst>
          </p:cNvPr>
          <p:cNvSpPr txBox="1"/>
          <p:nvPr/>
        </p:nvSpPr>
        <p:spPr>
          <a:xfrm>
            <a:off x="1902603" y="1329099"/>
            <a:ext cx="1070269" cy="123111"/>
          </a:xfrm>
          <a:prstGeom prst="rect">
            <a:avLst/>
          </a:prstGeom>
          <a:solidFill>
            <a:schemeClr val="accent1"/>
          </a:solidFill>
          <a:ln w="6350">
            <a:solidFill>
              <a:schemeClr val="bg1">
                <a:lumMod val="95000"/>
              </a:schemeClr>
            </a:solidFill>
          </a:ln>
        </p:spPr>
        <p:txBody>
          <a:bodyPr wrap="square" lIns="0" tIns="0" rIns="0" bIns="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a:ln>
                  <a:noFill/>
                </a:ln>
                <a:solidFill>
                  <a:srgbClr val="FFFFFF"/>
                </a:solidFill>
                <a:effectLst/>
                <a:uLnTx/>
                <a:uFillTx/>
                <a:latin typeface="Arial"/>
                <a:ea typeface="+mn-ea"/>
                <a:cs typeface="+mn-cs"/>
              </a:rPr>
              <a:t>EACBN TRIDENT</a:t>
            </a:r>
          </a:p>
        </p:txBody>
      </p:sp>
      <p:sp>
        <p:nvSpPr>
          <p:cNvPr id="117" name="TextBox 116">
            <a:extLst>
              <a:ext uri="{FF2B5EF4-FFF2-40B4-BE49-F238E27FC236}">
                <a16:creationId xmlns:a16="http://schemas.microsoft.com/office/drawing/2014/main" id="{7BB9C3A4-4C9F-194D-B0B7-A4FA8BAF032C}"/>
              </a:ext>
            </a:extLst>
          </p:cNvPr>
          <p:cNvSpPr txBox="1"/>
          <p:nvPr/>
        </p:nvSpPr>
        <p:spPr>
          <a:xfrm>
            <a:off x="1786178" y="2541660"/>
            <a:ext cx="1248215" cy="246221"/>
          </a:xfrm>
          <a:prstGeom prst="rect">
            <a:avLst/>
          </a:prstGeom>
          <a:solidFill>
            <a:schemeClr val="accent3"/>
          </a:solidFill>
        </p:spPr>
        <p:txBody>
          <a:bodyPr wrap="square" lIns="0" tIns="0" rIns="0" bIns="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a:ln>
                  <a:noFill/>
                </a:ln>
                <a:solidFill>
                  <a:srgbClr val="2C2828">
                    <a:lumMod val="90000"/>
                    <a:lumOff val="10000"/>
                  </a:srgbClr>
                </a:solidFill>
                <a:effectLst/>
                <a:uLnTx/>
                <a:uFillTx/>
                <a:latin typeface="Arial"/>
                <a:ea typeface="+mn-ea"/>
                <a:cs typeface="+mn-cs"/>
              </a:rPr>
              <a:t>Marine maintainer equipped with EMSS</a:t>
            </a:r>
          </a:p>
        </p:txBody>
      </p:sp>
      <p:pic>
        <p:nvPicPr>
          <p:cNvPr id="118" name="Picture 117" descr="An open computer sitting on top of a table&#10;&#10;Description automatically generated">
            <a:extLst>
              <a:ext uri="{FF2B5EF4-FFF2-40B4-BE49-F238E27FC236}">
                <a16:creationId xmlns:a16="http://schemas.microsoft.com/office/drawing/2014/main" id="{A57D35A6-DD69-E34E-A336-FF1976623E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96674" y="2574177"/>
            <a:ext cx="532124" cy="551514"/>
          </a:xfrm>
          <a:prstGeom prst="rect">
            <a:avLst/>
          </a:prstGeom>
        </p:spPr>
      </p:pic>
      <p:sp>
        <p:nvSpPr>
          <p:cNvPr id="119" name="TextBox 118">
            <a:extLst>
              <a:ext uri="{FF2B5EF4-FFF2-40B4-BE49-F238E27FC236}">
                <a16:creationId xmlns:a16="http://schemas.microsoft.com/office/drawing/2014/main" id="{84F53481-DA4D-2042-8385-0DBE54CAAA36}"/>
              </a:ext>
            </a:extLst>
          </p:cNvPr>
          <p:cNvSpPr txBox="1"/>
          <p:nvPr/>
        </p:nvSpPr>
        <p:spPr>
          <a:xfrm>
            <a:off x="3256996" y="3162280"/>
            <a:ext cx="411480" cy="137160"/>
          </a:xfrm>
          <a:prstGeom prst="rect">
            <a:avLst/>
          </a:prstGeom>
          <a:solidFill>
            <a:schemeClr val="accent1"/>
          </a:solidFill>
          <a:ln w="6350">
            <a:solidFill>
              <a:schemeClr val="bg1">
                <a:lumMod val="95000"/>
              </a:schemeClr>
            </a:solidFill>
          </a:ln>
        </p:spPr>
        <p:txBody>
          <a:bodyPr wrap="square" lIns="0" tIns="0" rIns="0" bIns="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1" i="1" u="none" strike="noStrike" kern="1200" cap="none" spc="0" normalizeH="0" baseline="0" noProof="0" dirty="0">
                <a:ln>
                  <a:noFill/>
                </a:ln>
                <a:solidFill>
                  <a:srgbClr val="FFFFFF"/>
                </a:solidFill>
                <a:effectLst/>
                <a:uLnTx/>
                <a:uFillTx/>
                <a:latin typeface="Arial"/>
                <a:ea typeface="+mn-ea"/>
                <a:cs typeface="+mn-cs"/>
              </a:rPr>
              <a:t>EMSS</a:t>
            </a:r>
          </a:p>
        </p:txBody>
      </p:sp>
      <p:pic>
        <p:nvPicPr>
          <p:cNvPr id="122" name="Picture 121">
            <a:extLst>
              <a:ext uri="{FF2B5EF4-FFF2-40B4-BE49-F238E27FC236}">
                <a16:creationId xmlns:a16="http://schemas.microsoft.com/office/drawing/2014/main" id="{CD1077C0-4AEA-0448-8FC0-1FE8B90D4528}"/>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437713" y="1775262"/>
            <a:ext cx="991070" cy="967333"/>
          </a:xfrm>
          <a:prstGeom prst="rect">
            <a:avLst/>
          </a:prstGeom>
        </p:spPr>
      </p:pic>
      <p:sp>
        <p:nvSpPr>
          <p:cNvPr id="123" name="TextBox 122">
            <a:extLst>
              <a:ext uri="{FF2B5EF4-FFF2-40B4-BE49-F238E27FC236}">
                <a16:creationId xmlns:a16="http://schemas.microsoft.com/office/drawing/2014/main" id="{D1C26575-0C9F-9540-90DD-BDAC8E23B317}"/>
              </a:ext>
            </a:extLst>
          </p:cNvPr>
          <p:cNvSpPr txBox="1"/>
          <p:nvPr/>
        </p:nvSpPr>
        <p:spPr>
          <a:xfrm>
            <a:off x="4411380" y="2743713"/>
            <a:ext cx="1016725" cy="401225"/>
          </a:xfrm>
          <a:prstGeom prst="rect">
            <a:avLst/>
          </a:prstGeom>
          <a:noFill/>
        </p:spPr>
        <p:txBody>
          <a:bodyPr wrap="square" lIns="0" tIns="0" rIns="0" bIns="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srgbClr val="2C2828">
                    <a:lumMod val="90000"/>
                    <a:lumOff val="10000"/>
                  </a:srgbClr>
                </a:solidFill>
                <a:effectLst/>
                <a:uLnTx/>
                <a:uFillTx/>
                <a:latin typeface="Arial"/>
                <a:ea typeface="+mn-ea"/>
                <a:cs typeface="+mn-cs"/>
              </a:rPr>
              <a:t>Local</a:t>
            </a:r>
            <a:r>
              <a:rPr kumimoji="0" lang="en-US" sz="900" b="1" i="1" u="none" strike="noStrike" kern="1200" cap="none" spc="0" normalizeH="0" noProof="0" dirty="0">
                <a:ln>
                  <a:noFill/>
                </a:ln>
                <a:solidFill>
                  <a:srgbClr val="2C2828">
                    <a:lumMod val="90000"/>
                    <a:lumOff val="10000"/>
                  </a:srgbClr>
                </a:solidFill>
                <a:effectLst/>
                <a:uLnTx/>
                <a:uFillTx/>
                <a:latin typeface="Arial"/>
                <a:ea typeface="+mn-ea"/>
                <a:cs typeface="+mn-cs"/>
              </a:rPr>
              <a:t> Installation</a:t>
            </a:r>
            <a:r>
              <a:rPr kumimoji="0" lang="en-US" sz="900" b="1" i="1" u="none" strike="noStrike" kern="1200" cap="none" spc="0" normalizeH="0" baseline="0" noProof="0" dirty="0">
                <a:ln>
                  <a:noFill/>
                </a:ln>
                <a:solidFill>
                  <a:srgbClr val="2C2828">
                    <a:lumMod val="90000"/>
                    <a:lumOff val="10000"/>
                  </a:srgbClr>
                </a:solidFill>
                <a:effectLst/>
                <a:uLnTx/>
                <a:uFillTx/>
                <a:latin typeface="Arial"/>
                <a:ea typeface="+mn-ea"/>
                <a:cs typeface="+mn-cs"/>
              </a:rPr>
              <a:t> Server</a:t>
            </a:r>
          </a:p>
        </p:txBody>
      </p:sp>
      <p:cxnSp>
        <p:nvCxnSpPr>
          <p:cNvPr id="131" name="Elbow Connector 130">
            <a:extLst>
              <a:ext uri="{FF2B5EF4-FFF2-40B4-BE49-F238E27FC236}">
                <a16:creationId xmlns:a16="http://schemas.microsoft.com/office/drawing/2014/main" id="{63E42393-AFFA-5D4A-8E55-5D8EFC591CB3}"/>
              </a:ext>
            </a:extLst>
          </p:cNvPr>
          <p:cNvCxnSpPr>
            <a:stCxn id="114" idx="2"/>
            <a:endCxn id="122" idx="1"/>
          </p:cNvCxnSpPr>
          <p:nvPr/>
        </p:nvCxnSpPr>
        <p:spPr>
          <a:xfrm rot="16200000" flipH="1">
            <a:off x="4050523" y="1871739"/>
            <a:ext cx="267158" cy="507222"/>
          </a:xfrm>
          <a:prstGeom prst="bentConnector2">
            <a:avLst/>
          </a:prstGeom>
          <a:ln w="31750">
            <a:solidFill>
              <a:schemeClr val="accent1"/>
            </a:solidFill>
            <a:prstDash val="sysDash"/>
            <a:tailEnd type="triangle"/>
          </a:ln>
          <a:effectLst>
            <a:outerShdw dist="12700" dir="5400000" algn="ctr" rotWithShape="0">
              <a:schemeClr val="accent1">
                <a:lumMod val="75000"/>
              </a:schemeClr>
            </a:outerShdw>
          </a:effectLst>
        </p:spPr>
        <p:style>
          <a:lnRef idx="1">
            <a:schemeClr val="accent1"/>
          </a:lnRef>
          <a:fillRef idx="0">
            <a:schemeClr val="accent1"/>
          </a:fillRef>
          <a:effectRef idx="0">
            <a:schemeClr val="accent1"/>
          </a:effectRef>
          <a:fontRef idx="minor">
            <a:schemeClr val="tx1"/>
          </a:fontRef>
        </p:style>
      </p:cxnSp>
      <p:cxnSp>
        <p:nvCxnSpPr>
          <p:cNvPr id="133" name="Elbow Connector 132">
            <a:extLst>
              <a:ext uri="{FF2B5EF4-FFF2-40B4-BE49-F238E27FC236}">
                <a16:creationId xmlns:a16="http://schemas.microsoft.com/office/drawing/2014/main" id="{3B549598-5073-AD4D-B3F7-DE6AE5E13170}"/>
              </a:ext>
            </a:extLst>
          </p:cNvPr>
          <p:cNvCxnSpPr>
            <a:cxnSpLocks/>
            <a:stCxn id="118" idx="3"/>
          </p:cNvCxnSpPr>
          <p:nvPr/>
        </p:nvCxnSpPr>
        <p:spPr>
          <a:xfrm flipV="1">
            <a:off x="3728798" y="2384768"/>
            <a:ext cx="708915" cy="465166"/>
          </a:xfrm>
          <a:prstGeom prst="bentConnector3">
            <a:avLst>
              <a:gd name="adj1" fmla="val 28823"/>
            </a:avLst>
          </a:prstGeom>
          <a:ln w="31750">
            <a:solidFill>
              <a:schemeClr val="accent1"/>
            </a:solidFill>
            <a:prstDash val="sysDash"/>
            <a:tailEnd type="triangle"/>
          </a:ln>
          <a:effectLst>
            <a:outerShdw dist="12700" dir="5400000" algn="ctr" rotWithShape="0">
              <a:schemeClr val="accent1">
                <a:lumMod val="75000"/>
              </a:schemeClr>
            </a:outerShdw>
          </a:effectLst>
        </p:spPr>
        <p:style>
          <a:lnRef idx="1">
            <a:schemeClr val="accent1"/>
          </a:lnRef>
          <a:fillRef idx="0">
            <a:schemeClr val="accent1"/>
          </a:fillRef>
          <a:effectRef idx="0">
            <a:schemeClr val="accent1"/>
          </a:effectRef>
          <a:fontRef idx="minor">
            <a:schemeClr val="tx1"/>
          </a:fontRef>
        </p:style>
      </p:cxnSp>
      <p:sp>
        <p:nvSpPr>
          <p:cNvPr id="201" name="Rectangle 200">
            <a:extLst>
              <a:ext uri="{FF2B5EF4-FFF2-40B4-BE49-F238E27FC236}">
                <a16:creationId xmlns:a16="http://schemas.microsoft.com/office/drawing/2014/main" id="{57BC5FCE-E4C0-4C4B-AD4D-810772E1CD38}"/>
              </a:ext>
            </a:extLst>
          </p:cNvPr>
          <p:cNvSpPr/>
          <p:nvPr/>
        </p:nvSpPr>
        <p:spPr>
          <a:xfrm>
            <a:off x="6376726" y="1287377"/>
            <a:ext cx="640080" cy="738913"/>
          </a:xfrm>
          <a:prstGeom prst="rect">
            <a:avLst/>
          </a:prstGeom>
          <a:solidFill>
            <a:schemeClr val="bg2">
              <a:lumMod val="90000"/>
            </a:schemeClr>
          </a:solidFill>
          <a:ln w="6350">
            <a:noFill/>
          </a:ln>
          <a:effectLst>
            <a:outerShdw dist="38100" dir="5400000" algn="t" rotWithShape="0">
              <a:schemeClr val="accent3">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322D2E"/>
              </a:solidFill>
              <a:effectLst/>
              <a:uLnTx/>
              <a:uFillTx/>
              <a:latin typeface="Helvetica" pitchFamily="2" charset="0"/>
              <a:ea typeface="+mn-ea"/>
              <a:cs typeface="+mn-cs"/>
            </a:endParaRPr>
          </a:p>
        </p:txBody>
      </p:sp>
      <p:pic>
        <p:nvPicPr>
          <p:cNvPr id="142" name="Picture 141" descr="A picture containing box, table, brick&#10;&#10;Description automatically generated">
            <a:extLst>
              <a:ext uri="{FF2B5EF4-FFF2-40B4-BE49-F238E27FC236}">
                <a16:creationId xmlns:a16="http://schemas.microsoft.com/office/drawing/2014/main" id="{8A46D2DD-ADF6-DC4F-B7BA-2DFAD83D729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6430415" y="1312301"/>
            <a:ext cx="548640" cy="796412"/>
          </a:xfrm>
          <a:prstGeom prst="rect">
            <a:avLst/>
          </a:prstGeom>
        </p:spPr>
      </p:pic>
      <p:pic>
        <p:nvPicPr>
          <p:cNvPr id="143" name="Picture 142">
            <a:extLst>
              <a:ext uri="{FF2B5EF4-FFF2-40B4-BE49-F238E27FC236}">
                <a16:creationId xmlns:a16="http://schemas.microsoft.com/office/drawing/2014/main" id="{520EC020-D897-D54A-99AB-CC65F8BD5D68}"/>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flipH="1">
            <a:off x="7707908" y="1486938"/>
            <a:ext cx="1060668" cy="1140344"/>
          </a:xfrm>
          <a:prstGeom prst="rect">
            <a:avLst/>
          </a:prstGeom>
        </p:spPr>
      </p:pic>
      <p:pic>
        <p:nvPicPr>
          <p:cNvPr id="144" name="Picture 143">
            <a:extLst>
              <a:ext uri="{FF2B5EF4-FFF2-40B4-BE49-F238E27FC236}">
                <a16:creationId xmlns:a16="http://schemas.microsoft.com/office/drawing/2014/main" id="{6445FDD6-B45D-AD4F-B9B0-1E877E2ACBF6}"/>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rot="55108">
            <a:off x="7920449" y="1232349"/>
            <a:ext cx="648186" cy="540154"/>
          </a:xfrm>
          <a:prstGeom prst="rect">
            <a:avLst/>
          </a:prstGeom>
        </p:spPr>
      </p:pic>
      <p:sp>
        <p:nvSpPr>
          <p:cNvPr id="145" name="TextBox 144">
            <a:extLst>
              <a:ext uri="{FF2B5EF4-FFF2-40B4-BE49-F238E27FC236}">
                <a16:creationId xmlns:a16="http://schemas.microsoft.com/office/drawing/2014/main" id="{B7A42802-9670-824C-92AF-585F93EE012F}"/>
              </a:ext>
            </a:extLst>
          </p:cNvPr>
          <p:cNvSpPr txBox="1"/>
          <p:nvPr/>
        </p:nvSpPr>
        <p:spPr>
          <a:xfrm>
            <a:off x="7776800" y="2611884"/>
            <a:ext cx="960120" cy="274320"/>
          </a:xfrm>
          <a:prstGeom prst="rect">
            <a:avLst/>
          </a:prstGeom>
          <a:noFill/>
        </p:spPr>
        <p:txBody>
          <a:bodyPr wrap="square" lIns="0" tIns="0" rIns="0" bIns="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srgbClr val="2C2828">
                    <a:lumMod val="90000"/>
                    <a:lumOff val="10000"/>
                  </a:srgbClr>
                </a:solidFill>
                <a:effectLst/>
                <a:uLnTx/>
                <a:uFillTx/>
                <a:latin typeface="Arial"/>
                <a:ea typeface="+mn-ea"/>
                <a:cs typeface="+mn-cs"/>
              </a:rPr>
              <a:t>Enterprise Cloud Server</a:t>
            </a:r>
          </a:p>
        </p:txBody>
      </p:sp>
      <p:sp>
        <p:nvSpPr>
          <p:cNvPr id="147" name="TextBox 146">
            <a:extLst>
              <a:ext uri="{FF2B5EF4-FFF2-40B4-BE49-F238E27FC236}">
                <a16:creationId xmlns:a16="http://schemas.microsoft.com/office/drawing/2014/main" id="{345E0AB7-7D1C-D243-AE1A-DF681B736DC4}"/>
              </a:ext>
            </a:extLst>
          </p:cNvPr>
          <p:cNvSpPr txBox="1"/>
          <p:nvPr/>
        </p:nvSpPr>
        <p:spPr>
          <a:xfrm>
            <a:off x="6224675" y="2098152"/>
            <a:ext cx="960120" cy="274320"/>
          </a:xfrm>
          <a:prstGeom prst="rect">
            <a:avLst/>
          </a:prstGeom>
          <a:noFill/>
        </p:spPr>
        <p:txBody>
          <a:bodyPr wrap="square" lIns="0" tIns="0" rIns="0" bIns="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srgbClr val="2C2828">
                    <a:lumMod val="90000"/>
                    <a:lumOff val="10000"/>
                  </a:srgbClr>
                </a:solidFill>
                <a:effectLst/>
                <a:uLnTx/>
                <a:uFillTx/>
                <a:latin typeface="Arial"/>
                <a:ea typeface="+mn-ea"/>
                <a:cs typeface="+mn-cs"/>
              </a:rPr>
              <a:t>Army Data Analysis Center</a:t>
            </a:r>
          </a:p>
        </p:txBody>
      </p:sp>
      <p:cxnSp>
        <p:nvCxnSpPr>
          <p:cNvPr id="152" name="Straight Arrow Connector 151">
            <a:extLst>
              <a:ext uri="{FF2B5EF4-FFF2-40B4-BE49-F238E27FC236}">
                <a16:creationId xmlns:a16="http://schemas.microsoft.com/office/drawing/2014/main" id="{13CAC9FC-D50B-3B48-A7F7-E5A9BC7B0970}"/>
              </a:ext>
            </a:extLst>
          </p:cNvPr>
          <p:cNvCxnSpPr>
            <a:cxnSpLocks/>
            <a:stCxn id="122" idx="3"/>
          </p:cNvCxnSpPr>
          <p:nvPr/>
        </p:nvCxnSpPr>
        <p:spPr>
          <a:xfrm flipV="1">
            <a:off x="5428783" y="1708829"/>
            <a:ext cx="991070" cy="550100"/>
          </a:xfrm>
          <a:prstGeom prst="straightConnector1">
            <a:avLst/>
          </a:prstGeom>
          <a:ln w="31750">
            <a:solidFill>
              <a:schemeClr val="accent1"/>
            </a:solidFill>
            <a:prstDash val="sysDash"/>
            <a:tailEnd type="triangle"/>
          </a:ln>
          <a:effectLst>
            <a:outerShdw dist="12700" dir="5400000" algn="ctr" rotWithShape="0">
              <a:schemeClr val="accent1">
                <a:lumMod val="75000"/>
              </a:schemeClr>
            </a:outerShdw>
          </a:effectLst>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9C0FF3D3-535F-2A46-9529-44B4B23438B0}"/>
              </a:ext>
            </a:extLst>
          </p:cNvPr>
          <p:cNvCxnSpPr>
            <a:stCxn id="142" idx="1"/>
            <a:endCxn id="143" idx="3"/>
          </p:cNvCxnSpPr>
          <p:nvPr/>
        </p:nvCxnSpPr>
        <p:spPr>
          <a:xfrm>
            <a:off x="6979055" y="1710507"/>
            <a:ext cx="728853" cy="346603"/>
          </a:xfrm>
          <a:prstGeom prst="straightConnector1">
            <a:avLst/>
          </a:prstGeom>
          <a:ln w="31750">
            <a:solidFill>
              <a:schemeClr val="accent1"/>
            </a:solidFill>
            <a:prstDash val="sysDash"/>
            <a:tailEnd type="triangle"/>
          </a:ln>
          <a:effectLst>
            <a:outerShdw dist="12700" dir="5400000" algn="ctr" rotWithShape="0">
              <a:schemeClr val="accent1">
                <a:lumMod val="75000"/>
              </a:schemeClr>
            </a:outerShdw>
          </a:effectLst>
        </p:spPr>
        <p:style>
          <a:lnRef idx="1">
            <a:schemeClr val="accent1"/>
          </a:lnRef>
          <a:fillRef idx="0">
            <a:schemeClr val="accent1"/>
          </a:fillRef>
          <a:effectRef idx="0">
            <a:schemeClr val="accent1"/>
          </a:effectRef>
          <a:fontRef idx="minor">
            <a:schemeClr val="tx1"/>
          </a:fontRef>
        </p:style>
      </p:cxnSp>
      <p:sp>
        <p:nvSpPr>
          <p:cNvPr id="155" name="TextBox 154">
            <a:extLst>
              <a:ext uri="{FF2B5EF4-FFF2-40B4-BE49-F238E27FC236}">
                <a16:creationId xmlns:a16="http://schemas.microsoft.com/office/drawing/2014/main" id="{EED1FC3D-AEA5-3148-9EA9-CDF4C29A9C29}"/>
              </a:ext>
            </a:extLst>
          </p:cNvPr>
          <p:cNvSpPr txBox="1"/>
          <p:nvPr/>
        </p:nvSpPr>
        <p:spPr>
          <a:xfrm>
            <a:off x="4492176" y="4179516"/>
            <a:ext cx="1234440" cy="205740"/>
          </a:xfrm>
          <a:prstGeom prst="rect">
            <a:avLst/>
          </a:prstGeom>
          <a:solidFill>
            <a:schemeClr val="bg1">
              <a:lumMod val="95000"/>
            </a:schemeClr>
          </a:solidFill>
        </p:spPr>
        <p:txBody>
          <a:bodyPr wrap="square" lIns="0" tIns="0" rIns="0" bIns="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75" b="0" i="1" u="none" strike="noStrike" kern="1200" cap="none" spc="0" normalizeH="0" baseline="0" noProof="0" dirty="0">
                <a:ln>
                  <a:noFill/>
                </a:ln>
                <a:solidFill>
                  <a:srgbClr val="2C2828">
                    <a:lumMod val="90000"/>
                    <a:lumOff val="10000"/>
                  </a:srgbClr>
                </a:solidFill>
                <a:effectLst/>
                <a:uLnTx/>
                <a:uFillTx/>
                <a:latin typeface="Arial"/>
                <a:ea typeface="+mn-ea"/>
                <a:cs typeface="+mn-cs"/>
              </a:rPr>
              <a:t>Health and usage information will be provided to the unit</a:t>
            </a:r>
          </a:p>
        </p:txBody>
      </p:sp>
      <p:sp>
        <p:nvSpPr>
          <p:cNvPr id="156" name="Rectangle 155">
            <a:extLst>
              <a:ext uri="{FF2B5EF4-FFF2-40B4-BE49-F238E27FC236}">
                <a16:creationId xmlns:a16="http://schemas.microsoft.com/office/drawing/2014/main" id="{AD4071C9-092B-2C41-A3D6-DE13BE1C460F}"/>
              </a:ext>
            </a:extLst>
          </p:cNvPr>
          <p:cNvSpPr/>
          <p:nvPr/>
        </p:nvSpPr>
        <p:spPr>
          <a:xfrm>
            <a:off x="4453913" y="3750053"/>
            <a:ext cx="1310967" cy="421772"/>
          </a:xfrm>
          <a:prstGeom prst="rect">
            <a:avLst/>
          </a:prstGeom>
          <a:solidFill>
            <a:schemeClr val="accent3"/>
          </a:solidFill>
        </p:spPr>
        <p:txBody>
          <a:bodyPr wrap="square" lIns="0" tIns="0" rIns="0" bIns="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srgbClr val="2C2828"/>
                </a:solidFill>
                <a:effectLst/>
                <a:uLnTx/>
                <a:uFillTx/>
                <a:latin typeface="Arial"/>
                <a:ea typeface="+mn-ea"/>
                <a:cs typeface="+mn-cs"/>
              </a:rPr>
              <a:t>FRONT-END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srgbClr val="2C2828"/>
                </a:solidFill>
                <a:effectLst/>
                <a:uLnTx/>
                <a:uFillTx/>
                <a:latin typeface="Arial"/>
                <a:ea typeface="+mn-ea"/>
                <a:cs typeface="+mn-cs"/>
              </a:rPr>
              <a:t>MAINTENANCE APP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75" b="0" i="1" u="none" strike="noStrike" kern="1200" cap="none" spc="0" normalizeH="0" baseline="0" noProof="0" dirty="0">
                <a:ln>
                  <a:noFill/>
                </a:ln>
                <a:solidFill>
                  <a:srgbClr val="2C2828"/>
                </a:solidFill>
                <a:effectLst/>
                <a:uLnTx/>
                <a:uFillTx/>
                <a:latin typeface="Arial"/>
                <a:ea typeface="+mn-ea"/>
                <a:cs typeface="+mn-cs"/>
              </a:rPr>
              <a:t>(Web-based Information Portal)</a:t>
            </a:r>
          </a:p>
        </p:txBody>
      </p:sp>
      <p:pic>
        <p:nvPicPr>
          <p:cNvPr id="157" name="Picture 156">
            <a:extLst>
              <a:ext uri="{FF2B5EF4-FFF2-40B4-BE49-F238E27FC236}">
                <a16:creationId xmlns:a16="http://schemas.microsoft.com/office/drawing/2014/main" id="{1B2D5711-DDD0-0D42-9E71-70A81D03EF6B}"/>
              </a:ext>
            </a:extLst>
          </p:cNvPr>
          <p:cNvPicPr>
            <a:picLocks noChangeAspect="1"/>
          </p:cNvPicPr>
          <p:nvPr/>
        </p:nvPicPr>
        <p:blipFill>
          <a:blip r:embed="rId10"/>
          <a:stretch>
            <a:fillRect/>
          </a:stretch>
        </p:blipFill>
        <p:spPr>
          <a:xfrm>
            <a:off x="4872873" y="3312811"/>
            <a:ext cx="546915" cy="476345"/>
          </a:xfrm>
          <a:prstGeom prst="rect">
            <a:avLst/>
          </a:prstGeom>
        </p:spPr>
      </p:pic>
      <p:cxnSp>
        <p:nvCxnSpPr>
          <p:cNvPr id="159" name="Straight Arrow Connector 158">
            <a:extLst>
              <a:ext uri="{FF2B5EF4-FFF2-40B4-BE49-F238E27FC236}">
                <a16:creationId xmlns:a16="http://schemas.microsoft.com/office/drawing/2014/main" id="{10D5045F-875A-D647-8C37-2BEA0BA4635A}"/>
              </a:ext>
            </a:extLst>
          </p:cNvPr>
          <p:cNvCxnSpPr>
            <a:cxnSpLocks/>
            <a:stCxn id="67" idx="2"/>
            <a:endCxn id="157" idx="3"/>
          </p:cNvCxnSpPr>
          <p:nvPr/>
        </p:nvCxnSpPr>
        <p:spPr>
          <a:xfrm flipH="1">
            <a:off x="5419788" y="2611884"/>
            <a:ext cx="1284947" cy="939100"/>
          </a:xfrm>
          <a:prstGeom prst="straightConnector1">
            <a:avLst/>
          </a:prstGeom>
          <a:ln w="31750">
            <a:solidFill>
              <a:schemeClr val="accent1"/>
            </a:solidFill>
            <a:prstDash val="sysDash"/>
            <a:tailEnd type="triangle"/>
          </a:ln>
          <a:effectLst>
            <a:outerShdw dist="12700" dir="5400000" algn="ctr" rotWithShape="0">
              <a:schemeClr val="accent1">
                <a:lumMod val="75000"/>
              </a:schemeClr>
            </a:outerShdw>
          </a:effectLst>
        </p:spPr>
        <p:style>
          <a:lnRef idx="1">
            <a:schemeClr val="accent1"/>
          </a:lnRef>
          <a:fillRef idx="0">
            <a:schemeClr val="accent1"/>
          </a:fillRef>
          <a:effectRef idx="0">
            <a:schemeClr val="accent1"/>
          </a:effectRef>
          <a:fontRef idx="minor">
            <a:schemeClr val="tx1"/>
          </a:fontRef>
        </p:style>
      </p:cxnSp>
      <p:pic>
        <p:nvPicPr>
          <p:cNvPr id="161" name="Picture 160">
            <a:extLst>
              <a:ext uri="{FF2B5EF4-FFF2-40B4-BE49-F238E27FC236}">
                <a16:creationId xmlns:a16="http://schemas.microsoft.com/office/drawing/2014/main" id="{A637F7E9-7029-6546-BE37-0A2A7D38BAE4}"/>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flipH="1">
            <a:off x="6258409" y="2792517"/>
            <a:ext cx="1474943" cy="1122476"/>
          </a:xfrm>
          <a:prstGeom prst="rect">
            <a:avLst/>
          </a:prstGeom>
        </p:spPr>
      </p:pic>
      <p:sp>
        <p:nvSpPr>
          <p:cNvPr id="162" name="TextBox 161">
            <a:extLst>
              <a:ext uri="{FF2B5EF4-FFF2-40B4-BE49-F238E27FC236}">
                <a16:creationId xmlns:a16="http://schemas.microsoft.com/office/drawing/2014/main" id="{74BA2B4A-CE64-E541-BEDF-6440317A1A9E}"/>
              </a:ext>
            </a:extLst>
          </p:cNvPr>
          <p:cNvSpPr txBox="1"/>
          <p:nvPr/>
        </p:nvSpPr>
        <p:spPr>
          <a:xfrm>
            <a:off x="6486120" y="3933821"/>
            <a:ext cx="960120" cy="274320"/>
          </a:xfrm>
          <a:prstGeom prst="rect">
            <a:avLst/>
          </a:prstGeom>
          <a:solidFill>
            <a:schemeClr val="accent3"/>
          </a:solidFill>
        </p:spPr>
        <p:txBody>
          <a:bodyPr wrap="square" lIns="0" tIns="0" rIns="0" bIns="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1" i="1" u="none" strike="noStrike" kern="1200" cap="none" spc="0" normalizeH="0" baseline="0" noProof="0" dirty="0">
                <a:ln>
                  <a:noFill/>
                </a:ln>
                <a:solidFill>
                  <a:srgbClr val="2C2828">
                    <a:lumMod val="90000"/>
                    <a:lumOff val="10000"/>
                  </a:srgbClr>
                </a:solidFill>
                <a:effectLst/>
                <a:uLnTx/>
                <a:uFillTx/>
                <a:latin typeface="Arial"/>
                <a:ea typeface="+mn-ea"/>
                <a:cs typeface="+mn-cs"/>
              </a:rPr>
              <a:t>Enterprise Data Analyst Center</a:t>
            </a:r>
          </a:p>
        </p:txBody>
      </p:sp>
      <p:sp>
        <p:nvSpPr>
          <p:cNvPr id="163" name="TextBox 162">
            <a:extLst>
              <a:ext uri="{FF2B5EF4-FFF2-40B4-BE49-F238E27FC236}">
                <a16:creationId xmlns:a16="http://schemas.microsoft.com/office/drawing/2014/main" id="{58E17A8C-BB6B-0647-B96F-59D611AE7EFD}"/>
              </a:ext>
            </a:extLst>
          </p:cNvPr>
          <p:cNvSpPr txBox="1"/>
          <p:nvPr/>
        </p:nvSpPr>
        <p:spPr>
          <a:xfrm>
            <a:off x="6588990" y="4209606"/>
            <a:ext cx="754380" cy="274320"/>
          </a:xfrm>
          <a:prstGeom prst="rect">
            <a:avLst/>
          </a:prstGeom>
          <a:solidFill>
            <a:schemeClr val="accent2">
              <a:lumMod val="60000"/>
              <a:lumOff val="40000"/>
            </a:schemeClr>
          </a:solidFill>
          <a:ln w="6350">
            <a:solidFill>
              <a:schemeClr val="bg1">
                <a:lumMod val="95000"/>
              </a:schemeClr>
            </a:solidFill>
          </a:ln>
        </p:spPr>
        <p:txBody>
          <a:bodyPr wrap="square" lIns="0" tIns="0" rIns="0" bIns="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50" b="0" i="1" u="none" strike="noStrike" kern="1200" cap="none" spc="0" normalizeH="0" baseline="0" noProof="0" dirty="0">
                <a:ln>
                  <a:noFill/>
                </a:ln>
                <a:solidFill>
                  <a:srgbClr val="002B5D"/>
                </a:solidFill>
                <a:effectLst/>
                <a:uLnTx/>
                <a:uFillTx/>
                <a:latin typeface="Arial"/>
                <a:ea typeface="+mn-ea"/>
                <a:cs typeface="+mn-cs"/>
              </a:rPr>
              <a:t>Enterprise-level trend analysis</a:t>
            </a:r>
          </a:p>
        </p:txBody>
      </p:sp>
      <p:cxnSp>
        <p:nvCxnSpPr>
          <p:cNvPr id="165" name="Straight Arrow Connector 164">
            <a:extLst>
              <a:ext uri="{FF2B5EF4-FFF2-40B4-BE49-F238E27FC236}">
                <a16:creationId xmlns:a16="http://schemas.microsoft.com/office/drawing/2014/main" id="{960113EE-33B5-9A49-A625-F3D3D751A650}"/>
              </a:ext>
            </a:extLst>
          </p:cNvPr>
          <p:cNvCxnSpPr>
            <a:cxnSpLocks/>
            <a:stCxn id="145" idx="1"/>
          </p:cNvCxnSpPr>
          <p:nvPr/>
        </p:nvCxnSpPr>
        <p:spPr>
          <a:xfrm flipH="1">
            <a:off x="7528132" y="2749044"/>
            <a:ext cx="248668" cy="376647"/>
          </a:xfrm>
          <a:prstGeom prst="straightConnector1">
            <a:avLst/>
          </a:prstGeom>
          <a:ln w="31750">
            <a:solidFill>
              <a:schemeClr val="accent1"/>
            </a:solidFill>
            <a:prstDash val="sysDash"/>
            <a:tailEnd type="triangle"/>
          </a:ln>
          <a:effectLst>
            <a:outerShdw dist="12700" dir="5400000" algn="ctr" rotWithShape="0">
              <a:schemeClr val="accent1">
                <a:lumMod val="75000"/>
              </a:schemeClr>
            </a:outerShdw>
          </a:effectLst>
        </p:spPr>
        <p:style>
          <a:lnRef idx="1">
            <a:schemeClr val="accent1"/>
          </a:lnRef>
          <a:fillRef idx="0">
            <a:schemeClr val="accent1"/>
          </a:fillRef>
          <a:effectRef idx="0">
            <a:schemeClr val="accent1"/>
          </a:effectRef>
          <a:fontRef idx="minor">
            <a:schemeClr val="tx1"/>
          </a:fontRef>
        </p:style>
      </p:cxnSp>
      <p:pic>
        <p:nvPicPr>
          <p:cNvPr id="202" name="Picture 201" descr="A close up of a device&#10;&#10;Description automatically generated">
            <a:extLst>
              <a:ext uri="{FF2B5EF4-FFF2-40B4-BE49-F238E27FC236}">
                <a16:creationId xmlns:a16="http://schemas.microsoft.com/office/drawing/2014/main" id="{6FE3100B-1107-BC40-97A4-43E87D93F65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44454" y="3372612"/>
            <a:ext cx="352697" cy="274320"/>
          </a:xfrm>
          <a:prstGeom prst="rect">
            <a:avLst/>
          </a:prstGeom>
        </p:spPr>
      </p:pic>
      <p:pic>
        <p:nvPicPr>
          <p:cNvPr id="203" name="Picture 202" descr="A close up of a logo&#10;&#10;Description automatically generated">
            <a:extLst>
              <a:ext uri="{FF2B5EF4-FFF2-40B4-BE49-F238E27FC236}">
                <a16:creationId xmlns:a16="http://schemas.microsoft.com/office/drawing/2014/main" id="{4F744AC8-2356-3C4C-83FB-BD110A8FDC3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57637" y="4340584"/>
            <a:ext cx="247955" cy="175027"/>
          </a:xfrm>
          <a:prstGeom prst="rect">
            <a:avLst/>
          </a:prstGeom>
        </p:spPr>
      </p:pic>
      <p:pic>
        <p:nvPicPr>
          <p:cNvPr id="204" name="Picture 203">
            <a:extLst>
              <a:ext uri="{FF2B5EF4-FFF2-40B4-BE49-F238E27FC236}">
                <a16:creationId xmlns:a16="http://schemas.microsoft.com/office/drawing/2014/main" id="{A9627880-8227-6C47-9B5F-FAD39FBAD5A8}"/>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653014" y="3858957"/>
            <a:ext cx="457200" cy="208643"/>
          </a:xfrm>
          <a:prstGeom prst="rect">
            <a:avLst/>
          </a:prstGeom>
        </p:spPr>
      </p:pic>
      <p:sp>
        <p:nvSpPr>
          <p:cNvPr id="205" name="TextBox 204">
            <a:extLst>
              <a:ext uri="{FF2B5EF4-FFF2-40B4-BE49-F238E27FC236}">
                <a16:creationId xmlns:a16="http://schemas.microsoft.com/office/drawing/2014/main" id="{48AE9684-6692-454A-8C9D-8D14B856CCF5}"/>
              </a:ext>
            </a:extLst>
          </p:cNvPr>
          <p:cNvSpPr txBox="1"/>
          <p:nvPr/>
        </p:nvSpPr>
        <p:spPr>
          <a:xfrm>
            <a:off x="1131480" y="3318751"/>
            <a:ext cx="1371600" cy="107722"/>
          </a:xfrm>
          <a:prstGeom prst="rect">
            <a:avLst/>
          </a:prstGeom>
          <a:solidFill>
            <a:schemeClr val="bg2"/>
          </a:solidFill>
        </p:spPr>
        <p:txBody>
          <a:bodyPr wrap="square" lIns="0" tIns="0" rIns="0" bIns="0" rtlCol="0" anchor="ctr" anchorCtr="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00" b="1" i="1" u="none" strike="noStrike" kern="1200" cap="none" spc="0" normalizeH="0" baseline="0" noProof="0" dirty="0">
                <a:ln>
                  <a:noFill/>
                </a:ln>
                <a:solidFill>
                  <a:srgbClr val="2C2828">
                    <a:lumMod val="90000"/>
                    <a:lumOff val="10000"/>
                  </a:srgbClr>
                </a:solidFill>
                <a:effectLst/>
                <a:uLnTx/>
                <a:uFillTx/>
                <a:latin typeface="Arial"/>
                <a:ea typeface="+mn-ea"/>
                <a:cs typeface="+mn-cs"/>
              </a:rPr>
              <a:t>ON-BOARD DSC [ARMY]</a:t>
            </a:r>
          </a:p>
        </p:txBody>
      </p:sp>
      <p:sp>
        <p:nvSpPr>
          <p:cNvPr id="206" name="TextBox 205">
            <a:extLst>
              <a:ext uri="{FF2B5EF4-FFF2-40B4-BE49-F238E27FC236}">
                <a16:creationId xmlns:a16="http://schemas.microsoft.com/office/drawing/2014/main" id="{43502100-D273-614F-8AAD-E3798C03CFDF}"/>
              </a:ext>
            </a:extLst>
          </p:cNvPr>
          <p:cNvSpPr txBox="1"/>
          <p:nvPr/>
        </p:nvSpPr>
        <p:spPr>
          <a:xfrm>
            <a:off x="1085760" y="3426742"/>
            <a:ext cx="1463040" cy="215444"/>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2C2828"/>
                </a:solidFill>
                <a:effectLst/>
                <a:uLnTx/>
                <a:uFillTx/>
                <a:latin typeface="Arial"/>
                <a:ea typeface="+mn-ea"/>
                <a:cs typeface="+mn-cs"/>
              </a:rPr>
              <a:t>DSC </a:t>
            </a:r>
            <a:r>
              <a:rPr kumimoji="0" lang="en-US" sz="700" b="1" i="0" u="none" strike="noStrike" kern="1200" cap="none" spc="0" normalizeH="0" baseline="0" noProof="0" dirty="0">
                <a:ln>
                  <a:noFill/>
                </a:ln>
                <a:solidFill>
                  <a:srgbClr val="2C2828"/>
                </a:solidFill>
                <a:effectLst/>
                <a:uLnTx/>
                <a:uFillTx/>
                <a:latin typeface="Arial"/>
                <a:ea typeface="+mn-ea"/>
                <a:cs typeface="+mn-cs"/>
              </a:rPr>
              <a:t>connected</a:t>
            </a:r>
            <a:r>
              <a:rPr kumimoji="0" lang="en-US" sz="700" b="0" i="0" u="none" strike="noStrike" kern="1200" cap="none" spc="0" normalizeH="0" baseline="0" noProof="0" dirty="0">
                <a:ln>
                  <a:noFill/>
                </a:ln>
                <a:solidFill>
                  <a:srgbClr val="2C2828"/>
                </a:solidFill>
                <a:effectLst/>
                <a:uLnTx/>
                <a:uFillTx/>
                <a:latin typeface="Arial"/>
                <a:ea typeface="+mn-ea"/>
                <a:cs typeface="+mn-cs"/>
              </a:rPr>
              <a:t> to EACBN processor via </a:t>
            </a:r>
            <a:r>
              <a:rPr kumimoji="0" lang="en-US" sz="700" b="1" i="0" u="none" strike="noStrike" kern="1200" cap="none" spc="0" normalizeH="0" baseline="0" noProof="0" dirty="0">
                <a:ln>
                  <a:noFill/>
                </a:ln>
                <a:solidFill>
                  <a:srgbClr val="2C2828"/>
                </a:solidFill>
                <a:effectLst/>
                <a:uLnTx/>
                <a:uFillTx/>
                <a:latin typeface="Arial"/>
                <a:ea typeface="+mn-ea"/>
                <a:cs typeface="+mn-cs"/>
              </a:rPr>
              <a:t>USB</a:t>
            </a:r>
          </a:p>
        </p:txBody>
      </p:sp>
      <p:sp>
        <p:nvSpPr>
          <p:cNvPr id="207" name="TextBox 206">
            <a:extLst>
              <a:ext uri="{FF2B5EF4-FFF2-40B4-BE49-F238E27FC236}">
                <a16:creationId xmlns:a16="http://schemas.microsoft.com/office/drawing/2014/main" id="{7D36997E-8798-E346-8A0A-2B110B68073D}"/>
              </a:ext>
            </a:extLst>
          </p:cNvPr>
          <p:cNvSpPr txBox="1"/>
          <p:nvPr/>
        </p:nvSpPr>
        <p:spPr>
          <a:xfrm>
            <a:off x="1131480" y="3717654"/>
            <a:ext cx="1371600" cy="107722"/>
          </a:xfrm>
          <a:prstGeom prst="rect">
            <a:avLst/>
          </a:prstGeom>
          <a:solidFill>
            <a:schemeClr val="accent3"/>
          </a:solidFill>
        </p:spPr>
        <p:txBody>
          <a:bodyPr wrap="square" lIns="0" tIns="0" rIns="0" bIns="0" rtlCol="0" anchor="ctr" anchorCtr="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00" b="1" i="1" u="none" strike="noStrike" kern="1200" cap="none" spc="0" normalizeH="0" baseline="0" noProof="0" dirty="0">
                <a:ln>
                  <a:noFill/>
                </a:ln>
                <a:solidFill>
                  <a:srgbClr val="2C2828">
                    <a:lumMod val="90000"/>
                    <a:lumOff val="10000"/>
                  </a:srgbClr>
                </a:solidFill>
                <a:effectLst/>
                <a:uLnTx/>
                <a:uFillTx/>
                <a:latin typeface="Arial"/>
                <a:ea typeface="+mn-ea"/>
                <a:cs typeface="+mn-cs"/>
              </a:rPr>
              <a:t>EACBN PROCESSOR [TRIDENT]</a:t>
            </a:r>
          </a:p>
        </p:txBody>
      </p:sp>
      <p:sp>
        <p:nvSpPr>
          <p:cNvPr id="208" name="TextBox 207">
            <a:extLst>
              <a:ext uri="{FF2B5EF4-FFF2-40B4-BE49-F238E27FC236}">
                <a16:creationId xmlns:a16="http://schemas.microsoft.com/office/drawing/2014/main" id="{EA433712-5D4D-2A46-AE0E-95D1AE8A6C28}"/>
              </a:ext>
            </a:extLst>
          </p:cNvPr>
          <p:cNvSpPr txBox="1"/>
          <p:nvPr/>
        </p:nvSpPr>
        <p:spPr>
          <a:xfrm>
            <a:off x="1085760" y="3825018"/>
            <a:ext cx="1463040" cy="323165"/>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srgbClr val="2C2828"/>
                </a:solidFill>
                <a:effectLst/>
                <a:uLnTx/>
                <a:uFillTx/>
                <a:latin typeface="Arial"/>
                <a:ea typeface="+mn-ea"/>
                <a:cs typeface="+mn-cs"/>
              </a:rPr>
              <a:t>Enhanced Autonomous Condition Based Network enables </a:t>
            </a:r>
            <a:r>
              <a:rPr kumimoji="0" lang="en-US" sz="700" b="1" i="1" u="none" strike="noStrike" kern="1200" cap="none" spc="0" normalizeH="0" baseline="0" noProof="0" dirty="0">
                <a:ln>
                  <a:noFill/>
                </a:ln>
                <a:solidFill>
                  <a:srgbClr val="2C2828"/>
                </a:solidFill>
                <a:effectLst/>
                <a:uLnTx/>
                <a:uFillTx/>
                <a:latin typeface="Arial"/>
                <a:ea typeface="+mn-ea"/>
                <a:cs typeface="+mn-cs"/>
              </a:rPr>
              <a:t>automated offload of data</a:t>
            </a:r>
          </a:p>
        </p:txBody>
      </p:sp>
      <p:sp>
        <p:nvSpPr>
          <p:cNvPr id="209" name="TextBox 208">
            <a:extLst>
              <a:ext uri="{FF2B5EF4-FFF2-40B4-BE49-F238E27FC236}">
                <a16:creationId xmlns:a16="http://schemas.microsoft.com/office/drawing/2014/main" id="{3DE88384-6FEE-0C46-A9B8-9BF6D443BCA3}"/>
              </a:ext>
            </a:extLst>
          </p:cNvPr>
          <p:cNvSpPr txBox="1"/>
          <p:nvPr/>
        </p:nvSpPr>
        <p:spPr>
          <a:xfrm>
            <a:off x="1131480" y="4259282"/>
            <a:ext cx="1371600" cy="107722"/>
          </a:xfrm>
          <a:prstGeom prst="rect">
            <a:avLst/>
          </a:prstGeom>
          <a:solidFill>
            <a:schemeClr val="accent2">
              <a:lumMod val="40000"/>
              <a:lumOff val="60000"/>
            </a:schemeClr>
          </a:solidFill>
        </p:spPr>
        <p:txBody>
          <a:bodyPr wrap="square" lIns="0" tIns="0" rIns="0" bIns="0" rtlCol="0" anchor="ctr" anchorCtr="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00" b="1" i="1" u="none" strike="noStrike" kern="1200" cap="none" spc="0" normalizeH="0" baseline="0" noProof="0" dirty="0">
                <a:ln>
                  <a:noFill/>
                </a:ln>
                <a:solidFill>
                  <a:srgbClr val="2C2828">
                    <a:lumMod val="90000"/>
                    <a:lumOff val="10000"/>
                  </a:srgbClr>
                </a:solidFill>
                <a:effectLst/>
                <a:uLnTx/>
                <a:uFillTx/>
                <a:latin typeface="Arial"/>
                <a:ea typeface="+mn-ea"/>
                <a:cs typeface="+mn-cs"/>
              </a:rPr>
              <a:t>RFID TAG [UNIT/TRIDENT]</a:t>
            </a:r>
          </a:p>
        </p:txBody>
      </p:sp>
      <p:sp>
        <p:nvSpPr>
          <p:cNvPr id="210" name="TextBox 209">
            <a:extLst>
              <a:ext uri="{FF2B5EF4-FFF2-40B4-BE49-F238E27FC236}">
                <a16:creationId xmlns:a16="http://schemas.microsoft.com/office/drawing/2014/main" id="{C321DDA4-3C54-BA44-9D1D-3CF92CB6427D}"/>
              </a:ext>
            </a:extLst>
          </p:cNvPr>
          <p:cNvSpPr txBox="1"/>
          <p:nvPr/>
        </p:nvSpPr>
        <p:spPr>
          <a:xfrm>
            <a:off x="1085760" y="4359634"/>
            <a:ext cx="1463040" cy="215444"/>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2C2828"/>
                </a:solidFill>
                <a:effectLst/>
                <a:uLnTx/>
                <a:uFillTx/>
                <a:latin typeface="Arial"/>
                <a:ea typeface="+mn-ea"/>
                <a:cs typeface="+mn-cs"/>
              </a:rPr>
              <a:t>Local server is </a:t>
            </a:r>
            <a:r>
              <a:rPr kumimoji="0" lang="en-US" sz="700" b="1" i="0" u="none" strike="noStrike" kern="1200" cap="none" spc="0" normalizeH="0" baseline="0" noProof="0" dirty="0">
                <a:ln>
                  <a:noFill/>
                </a:ln>
                <a:solidFill>
                  <a:srgbClr val="2C2828"/>
                </a:solidFill>
                <a:effectLst/>
                <a:uLnTx/>
                <a:uFillTx/>
                <a:latin typeface="Arial"/>
                <a:ea typeface="+mn-ea"/>
                <a:cs typeface="+mn-cs"/>
              </a:rPr>
              <a:t>triggered</a:t>
            </a:r>
            <a:r>
              <a:rPr kumimoji="0" lang="en-US" sz="700" b="0" i="0" u="none" strike="noStrike" kern="1200" cap="none" spc="0" normalizeH="0" baseline="0" noProof="0" dirty="0">
                <a:ln>
                  <a:noFill/>
                </a:ln>
                <a:solidFill>
                  <a:srgbClr val="2C2828"/>
                </a:solidFill>
                <a:effectLst/>
                <a:uLnTx/>
                <a:uFillTx/>
                <a:latin typeface="Arial"/>
                <a:ea typeface="+mn-ea"/>
                <a:cs typeface="+mn-cs"/>
              </a:rPr>
              <a:t> via RFID authentication</a:t>
            </a:r>
          </a:p>
        </p:txBody>
      </p:sp>
      <p:sp>
        <p:nvSpPr>
          <p:cNvPr id="223" name="TextBox 222">
            <a:extLst>
              <a:ext uri="{FF2B5EF4-FFF2-40B4-BE49-F238E27FC236}">
                <a16:creationId xmlns:a16="http://schemas.microsoft.com/office/drawing/2014/main" id="{4491BB2A-4850-A54F-9797-EDE230F88CFE}"/>
              </a:ext>
            </a:extLst>
          </p:cNvPr>
          <p:cNvSpPr txBox="1"/>
          <p:nvPr/>
        </p:nvSpPr>
        <p:spPr>
          <a:xfrm rot="16200000">
            <a:off x="-339643" y="3799895"/>
            <a:ext cx="1097280" cy="123111"/>
          </a:xfrm>
          <a:prstGeom prst="rect">
            <a:avLst/>
          </a:prstGeom>
          <a:solidFill>
            <a:schemeClr val="accent2">
              <a:lumMod val="60000"/>
              <a:lumOff val="40000"/>
            </a:schemeClr>
          </a:solidFill>
        </p:spPr>
        <p:txBody>
          <a:bodyPr wrap="square" lIns="0" tIns="0" rIns="0" bIns="0" rtlCol="0" anchor="ctr" anchorCtr="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a:ln>
                  <a:noFill/>
                </a:ln>
                <a:solidFill>
                  <a:srgbClr val="002B5D"/>
                </a:solidFill>
                <a:effectLst/>
                <a:uLnTx/>
                <a:uFillTx/>
                <a:latin typeface="Arial"/>
                <a:ea typeface="+mn-ea"/>
                <a:cs typeface="+mn-cs"/>
              </a:rPr>
              <a:t>Installed on truck</a:t>
            </a:r>
          </a:p>
        </p:txBody>
      </p:sp>
      <p:cxnSp>
        <p:nvCxnSpPr>
          <p:cNvPr id="216" name="Elbow Connector 215">
            <a:extLst>
              <a:ext uri="{FF2B5EF4-FFF2-40B4-BE49-F238E27FC236}">
                <a16:creationId xmlns:a16="http://schemas.microsoft.com/office/drawing/2014/main" id="{3A457A31-4829-6B46-8F67-966B3A91C7B0}"/>
              </a:ext>
            </a:extLst>
          </p:cNvPr>
          <p:cNvCxnSpPr>
            <a:cxnSpLocks/>
            <a:stCxn id="96" idx="1"/>
          </p:cNvCxnSpPr>
          <p:nvPr/>
        </p:nvCxnSpPr>
        <p:spPr>
          <a:xfrm rot="10800000" flipV="1">
            <a:off x="283640" y="2164672"/>
            <a:ext cx="123441" cy="2263424"/>
          </a:xfrm>
          <a:prstGeom prst="bentConnector2">
            <a:avLst/>
          </a:prstGeom>
          <a:ln w="28575">
            <a:solidFill>
              <a:schemeClr val="accent1"/>
            </a:solidFill>
            <a:prstDash val="sysDash"/>
            <a:tailEnd type="none"/>
          </a:ln>
          <a:effectLst>
            <a:outerShdw dist="12700" dir="5400000" algn="ctr" rotWithShape="0">
              <a:schemeClr val="accent1">
                <a:lumMod val="75000"/>
              </a:schemeClr>
            </a:outerShdw>
          </a:effectLst>
        </p:spPr>
        <p:style>
          <a:lnRef idx="1">
            <a:schemeClr val="accent1"/>
          </a:lnRef>
          <a:fillRef idx="0">
            <a:schemeClr val="accent1"/>
          </a:fillRef>
          <a:effectRef idx="0">
            <a:schemeClr val="accent1"/>
          </a:effectRef>
          <a:fontRef idx="minor">
            <a:schemeClr val="tx1"/>
          </a:fontRef>
        </p:style>
      </p:cxnSp>
      <p:cxnSp>
        <p:nvCxnSpPr>
          <p:cNvPr id="218" name="Straight Arrow Connector 217">
            <a:extLst>
              <a:ext uri="{FF2B5EF4-FFF2-40B4-BE49-F238E27FC236}">
                <a16:creationId xmlns:a16="http://schemas.microsoft.com/office/drawing/2014/main" id="{71B09315-139E-DE4B-8632-F6D0BCD202F6}"/>
              </a:ext>
            </a:extLst>
          </p:cNvPr>
          <p:cNvCxnSpPr/>
          <p:nvPr/>
        </p:nvCxnSpPr>
        <p:spPr>
          <a:xfrm>
            <a:off x="268060" y="4421747"/>
            <a:ext cx="369012" cy="0"/>
          </a:xfrm>
          <a:prstGeom prst="straightConnector1">
            <a:avLst/>
          </a:prstGeom>
          <a:ln w="28575">
            <a:solidFill>
              <a:schemeClr val="accent1"/>
            </a:solidFill>
            <a:prstDash val="sysDash"/>
            <a:tailEnd type="triangle"/>
          </a:ln>
          <a:effectLst>
            <a:outerShdw dist="12700" dir="5400000" algn="ctr" rotWithShape="0">
              <a:schemeClr val="accent1">
                <a:lumMod val="75000"/>
              </a:schemeClr>
            </a:outerShdw>
          </a:effectLst>
        </p:spPr>
        <p:style>
          <a:lnRef idx="1">
            <a:schemeClr val="accent1"/>
          </a:lnRef>
          <a:fillRef idx="0">
            <a:schemeClr val="accent1"/>
          </a:fillRef>
          <a:effectRef idx="0">
            <a:schemeClr val="accent1"/>
          </a:effectRef>
          <a:fontRef idx="minor">
            <a:schemeClr val="tx1"/>
          </a:fontRef>
        </p:style>
      </p:cxnSp>
      <p:cxnSp>
        <p:nvCxnSpPr>
          <p:cNvPr id="219" name="Straight Arrow Connector 218">
            <a:extLst>
              <a:ext uri="{FF2B5EF4-FFF2-40B4-BE49-F238E27FC236}">
                <a16:creationId xmlns:a16="http://schemas.microsoft.com/office/drawing/2014/main" id="{8663D1DB-6176-4640-BE32-28CCCDC49E99}"/>
              </a:ext>
            </a:extLst>
          </p:cNvPr>
          <p:cNvCxnSpPr/>
          <p:nvPr/>
        </p:nvCxnSpPr>
        <p:spPr>
          <a:xfrm>
            <a:off x="268060" y="3945319"/>
            <a:ext cx="369012" cy="0"/>
          </a:xfrm>
          <a:prstGeom prst="straightConnector1">
            <a:avLst/>
          </a:prstGeom>
          <a:ln w="28575">
            <a:solidFill>
              <a:schemeClr val="accent1"/>
            </a:solidFill>
            <a:prstDash val="sysDash"/>
            <a:tailEnd type="triangle"/>
          </a:ln>
          <a:effectLst>
            <a:outerShdw dist="12700" dir="5400000" algn="ctr" rotWithShape="0">
              <a:schemeClr val="accent1">
                <a:lumMod val="75000"/>
              </a:schemeClr>
            </a:outerShdw>
          </a:effectLst>
        </p:spPr>
        <p:style>
          <a:lnRef idx="1">
            <a:schemeClr val="accent1"/>
          </a:lnRef>
          <a:fillRef idx="0">
            <a:schemeClr val="accent1"/>
          </a:fillRef>
          <a:effectRef idx="0">
            <a:schemeClr val="accent1"/>
          </a:effectRef>
          <a:fontRef idx="minor">
            <a:schemeClr val="tx1"/>
          </a:fontRef>
        </p:style>
      </p:cxnSp>
      <p:cxnSp>
        <p:nvCxnSpPr>
          <p:cNvPr id="220" name="Straight Arrow Connector 219">
            <a:extLst>
              <a:ext uri="{FF2B5EF4-FFF2-40B4-BE49-F238E27FC236}">
                <a16:creationId xmlns:a16="http://schemas.microsoft.com/office/drawing/2014/main" id="{BF01905B-AF4B-3E49-9C6F-BC266A631E40}"/>
              </a:ext>
            </a:extLst>
          </p:cNvPr>
          <p:cNvCxnSpPr/>
          <p:nvPr/>
        </p:nvCxnSpPr>
        <p:spPr>
          <a:xfrm>
            <a:off x="268060" y="3468892"/>
            <a:ext cx="369012" cy="0"/>
          </a:xfrm>
          <a:prstGeom prst="straightConnector1">
            <a:avLst/>
          </a:prstGeom>
          <a:ln w="28575">
            <a:solidFill>
              <a:schemeClr val="accent1"/>
            </a:solidFill>
            <a:prstDash val="sysDash"/>
            <a:tailEnd type="triangle"/>
          </a:ln>
          <a:effectLst>
            <a:outerShdw dist="12700" dir="5400000" algn="ctr" rotWithShape="0">
              <a:schemeClr val="accent1">
                <a:lumMod val="75000"/>
              </a:schemeClr>
            </a:outerShdw>
          </a:effectLst>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58E17A8C-BB6B-0647-B96F-59D611AE7EFD}"/>
              </a:ext>
            </a:extLst>
          </p:cNvPr>
          <p:cNvSpPr txBox="1"/>
          <p:nvPr/>
        </p:nvSpPr>
        <p:spPr>
          <a:xfrm>
            <a:off x="5500351" y="1890711"/>
            <a:ext cx="747986" cy="246956"/>
          </a:xfrm>
          <a:prstGeom prst="rect">
            <a:avLst/>
          </a:prstGeom>
          <a:solidFill>
            <a:schemeClr val="accent2">
              <a:lumMod val="60000"/>
              <a:lumOff val="40000"/>
            </a:schemeClr>
          </a:solidFill>
          <a:ln w="6350">
            <a:solidFill>
              <a:schemeClr val="bg1">
                <a:lumMod val="95000"/>
              </a:schemeClr>
            </a:solidFill>
          </a:ln>
        </p:spPr>
        <p:txBody>
          <a:bodyPr wrap="square" lIns="0" tIns="0" rIns="0" bIns="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srgbClr val="002B5D"/>
                </a:solidFill>
                <a:effectLst/>
                <a:uLnTx/>
                <a:uFillTx/>
                <a:latin typeface="Arial"/>
                <a:ea typeface="+mn-ea"/>
                <a:cs typeface="+mn-cs"/>
              </a:rPr>
              <a:t>Secure File Transfer Protocol</a:t>
            </a:r>
          </a:p>
        </p:txBody>
      </p:sp>
      <p:sp>
        <p:nvSpPr>
          <p:cNvPr id="63" name="TextBox 62">
            <a:extLst>
              <a:ext uri="{FF2B5EF4-FFF2-40B4-BE49-F238E27FC236}">
                <a16:creationId xmlns:a16="http://schemas.microsoft.com/office/drawing/2014/main" id="{58E17A8C-BB6B-0647-B96F-59D611AE7EFD}"/>
              </a:ext>
            </a:extLst>
          </p:cNvPr>
          <p:cNvSpPr txBox="1"/>
          <p:nvPr/>
        </p:nvSpPr>
        <p:spPr>
          <a:xfrm>
            <a:off x="3869700" y="3424926"/>
            <a:ext cx="784037" cy="248043"/>
          </a:xfrm>
          <a:prstGeom prst="rect">
            <a:avLst/>
          </a:prstGeom>
          <a:solidFill>
            <a:schemeClr val="accent2">
              <a:lumMod val="60000"/>
              <a:lumOff val="40000"/>
            </a:schemeClr>
          </a:solidFill>
          <a:ln w="6350">
            <a:solidFill>
              <a:schemeClr val="bg1">
                <a:lumMod val="95000"/>
              </a:schemeClr>
            </a:solidFill>
          </a:ln>
        </p:spPr>
        <p:txBody>
          <a:bodyPr wrap="square" lIns="27432" tIns="0" rIns="27432" bIns="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1" u="none" strike="noStrike" kern="1200" cap="none" spc="0" normalizeH="0" baseline="0" noProof="0" dirty="0">
                <a:ln>
                  <a:noFill/>
                </a:ln>
                <a:solidFill>
                  <a:schemeClr val="accent4"/>
                </a:solidFill>
                <a:effectLst/>
                <a:uLnTx/>
                <a:uFillTx/>
                <a:latin typeface="Arial"/>
                <a:ea typeface="+mn-ea"/>
                <a:cs typeface="+mn-cs"/>
              </a:rPr>
              <a:t>Army Fleet</a:t>
            </a:r>
            <a:r>
              <a:rPr kumimoji="0" lang="en-US" sz="700" b="1" i="1" u="none" strike="noStrike" kern="1200" cap="none" spc="0" normalizeH="0" noProof="0" dirty="0">
                <a:ln>
                  <a:noFill/>
                </a:ln>
                <a:solidFill>
                  <a:schemeClr val="accent4"/>
                </a:solidFill>
                <a:effectLst/>
                <a:uLnTx/>
                <a:uFillTx/>
                <a:latin typeface="Arial"/>
                <a:ea typeface="+mn-ea"/>
                <a:cs typeface="+mn-cs"/>
              </a:rPr>
              <a:t> Insight Toolkit </a:t>
            </a:r>
            <a:endParaRPr kumimoji="0" lang="en-US" sz="700" b="1" i="1" u="none" strike="noStrike" kern="1200" cap="none" spc="0" normalizeH="0" baseline="0" noProof="0" dirty="0">
              <a:ln>
                <a:noFill/>
              </a:ln>
              <a:solidFill>
                <a:schemeClr val="accent4"/>
              </a:solidFill>
              <a:effectLst/>
              <a:uLnTx/>
              <a:uFillTx/>
              <a:latin typeface="Arial"/>
              <a:ea typeface="+mn-ea"/>
              <a:cs typeface="+mn-cs"/>
            </a:endParaRPr>
          </a:p>
        </p:txBody>
      </p:sp>
      <p:cxnSp>
        <p:nvCxnSpPr>
          <p:cNvPr id="4" name="Straight Arrow Connector 3"/>
          <p:cNvCxnSpPr>
            <a:stCxn id="63" idx="3"/>
            <a:endCxn id="157" idx="1"/>
          </p:cNvCxnSpPr>
          <p:nvPr/>
        </p:nvCxnSpPr>
        <p:spPr>
          <a:xfrm>
            <a:off x="4653737" y="3548948"/>
            <a:ext cx="219136" cy="2036"/>
          </a:xfrm>
          <a:prstGeom prst="straightConnector1">
            <a:avLst/>
          </a:prstGeom>
          <a:ln w="15875">
            <a:solidFill>
              <a:schemeClr val="accent1"/>
            </a:solidFill>
            <a:prstDash val="sysDash"/>
            <a:tailEnd type="triangle"/>
          </a:ln>
          <a:effectLst>
            <a:outerShdw dist="12700" dir="5400000" algn="ctr" rotWithShape="0">
              <a:schemeClr val="accent1">
                <a:lumMod val="75000"/>
              </a:schemeClr>
            </a:outerShdw>
          </a:effectLst>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58E17A8C-BB6B-0647-B96F-59D611AE7EFD}"/>
              </a:ext>
            </a:extLst>
          </p:cNvPr>
          <p:cNvSpPr txBox="1"/>
          <p:nvPr/>
        </p:nvSpPr>
        <p:spPr>
          <a:xfrm>
            <a:off x="7916171" y="2898236"/>
            <a:ext cx="747986" cy="246956"/>
          </a:xfrm>
          <a:prstGeom prst="rect">
            <a:avLst/>
          </a:prstGeom>
          <a:solidFill>
            <a:schemeClr val="accent2">
              <a:lumMod val="60000"/>
              <a:lumOff val="40000"/>
            </a:schemeClr>
          </a:solidFill>
          <a:ln w="6350">
            <a:solidFill>
              <a:schemeClr val="bg1">
                <a:lumMod val="95000"/>
              </a:schemeClr>
            </a:solidFill>
          </a:ln>
        </p:spPr>
        <p:txBody>
          <a:bodyPr wrap="square" lIns="0" tIns="0" rIns="0" bIns="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srgbClr val="002B5D"/>
                </a:solidFill>
                <a:effectLst/>
                <a:uLnTx/>
                <a:uFillTx/>
                <a:latin typeface="Arial"/>
                <a:ea typeface="+mn-ea"/>
                <a:cs typeface="+mn-cs"/>
              </a:rPr>
              <a:t>JAIC</a:t>
            </a:r>
            <a:r>
              <a:rPr kumimoji="0" lang="en-US" sz="700" b="0" i="1" u="none" strike="noStrike" kern="1200" cap="none" spc="0" normalizeH="0" noProof="0" dirty="0">
                <a:ln>
                  <a:noFill/>
                </a:ln>
                <a:solidFill>
                  <a:srgbClr val="002B5D"/>
                </a:solidFill>
                <a:effectLst/>
                <a:uLnTx/>
                <a:uFillTx/>
                <a:latin typeface="Arial"/>
                <a:ea typeface="+mn-ea"/>
                <a:cs typeface="+mn-cs"/>
              </a:rPr>
              <a:t> Common Data Foundation</a:t>
            </a:r>
            <a:endParaRPr kumimoji="0" lang="en-US" sz="700" b="0" i="1" u="none" strike="noStrike" kern="1200" cap="none" spc="0" normalizeH="0" baseline="0" noProof="0" dirty="0">
              <a:ln>
                <a:noFill/>
              </a:ln>
              <a:solidFill>
                <a:srgbClr val="002B5D"/>
              </a:solidFill>
              <a:effectLst/>
              <a:uLnTx/>
              <a:uFillTx/>
              <a:latin typeface="Arial"/>
              <a:ea typeface="+mn-ea"/>
              <a:cs typeface="+mn-cs"/>
            </a:endParaRPr>
          </a:p>
        </p:txBody>
      </p:sp>
      <p:sp>
        <p:nvSpPr>
          <p:cNvPr id="67" name="TextBox 66">
            <a:extLst>
              <a:ext uri="{FF2B5EF4-FFF2-40B4-BE49-F238E27FC236}">
                <a16:creationId xmlns:a16="http://schemas.microsoft.com/office/drawing/2014/main" id="{58E17A8C-BB6B-0647-B96F-59D611AE7EFD}"/>
              </a:ext>
            </a:extLst>
          </p:cNvPr>
          <p:cNvSpPr txBox="1"/>
          <p:nvPr/>
        </p:nvSpPr>
        <p:spPr>
          <a:xfrm>
            <a:off x="6330742" y="2364928"/>
            <a:ext cx="747986" cy="246956"/>
          </a:xfrm>
          <a:prstGeom prst="rect">
            <a:avLst/>
          </a:prstGeom>
          <a:solidFill>
            <a:schemeClr val="accent2">
              <a:lumMod val="60000"/>
              <a:lumOff val="40000"/>
            </a:schemeClr>
          </a:solidFill>
          <a:ln w="6350">
            <a:solidFill>
              <a:schemeClr val="bg1">
                <a:lumMod val="95000"/>
              </a:schemeClr>
            </a:solidFill>
          </a:ln>
        </p:spPr>
        <p:txBody>
          <a:bodyPr wrap="square" lIns="0" tIns="0" rIns="0" bIns="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srgbClr val="002B5D"/>
                </a:solidFill>
                <a:effectLst/>
                <a:uLnTx/>
                <a:uFillTx/>
                <a:latin typeface="Arial"/>
                <a:ea typeface="+mn-ea"/>
                <a:cs typeface="+mn-cs"/>
              </a:rPr>
              <a:t>Data processing to produce metrics</a:t>
            </a:r>
          </a:p>
        </p:txBody>
      </p:sp>
      <p:sp>
        <p:nvSpPr>
          <p:cNvPr id="65" name="Shape 268">
            <a:extLst>
              <a:ext uri="{FF2B5EF4-FFF2-40B4-BE49-F238E27FC236}">
                <a16:creationId xmlns:a16="http://schemas.microsoft.com/office/drawing/2014/main" id="{81F22006-6E3C-414F-9A74-842450BB424B}"/>
              </a:ext>
            </a:extLst>
          </p:cNvPr>
          <p:cNvSpPr/>
          <p:nvPr/>
        </p:nvSpPr>
        <p:spPr>
          <a:xfrm>
            <a:off x="174390" y="6577854"/>
            <a:ext cx="3233120" cy="194925"/>
          </a:xfrm>
          <a:prstGeom prst="rect">
            <a:avLst/>
          </a:prstGeom>
          <a:ln w="3175">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lgn="l">
              <a:defRPr sz="1800"/>
            </a:pPr>
            <a:r>
              <a:rPr lang="en-US" sz="600" b="1" i="1" dirty="0">
                <a:solidFill>
                  <a:schemeClr val="tx2">
                    <a:lumMod val="75000"/>
                    <a:lumOff val="25000"/>
                  </a:schemeClr>
                </a:solidFill>
                <a:latin typeface="Arial" panose="020B0604020202020204" pitchFamily="34" charset="0"/>
                <a:ea typeface="Open Sans"/>
                <a:cs typeface="Arial" panose="020B0604020202020204" pitchFamily="34" charset="0"/>
                <a:sym typeface="Open Sans"/>
              </a:rPr>
              <a:t>Presenter</a:t>
            </a:r>
            <a:r>
              <a:rPr lang="en-US" sz="600" b="0" i="1" dirty="0">
                <a:solidFill>
                  <a:schemeClr val="tx2">
                    <a:lumMod val="75000"/>
                    <a:lumOff val="25000"/>
                  </a:schemeClr>
                </a:solidFill>
                <a:latin typeface="Arial" panose="020B0604020202020204" pitchFamily="34" charset="0"/>
                <a:ea typeface="Open Sans"/>
                <a:cs typeface="Arial" panose="020B0604020202020204" pitchFamily="34" charset="0"/>
                <a:sym typeface="Open Sans"/>
              </a:rPr>
              <a:t>: Maj Whitaker | </a:t>
            </a:r>
            <a:r>
              <a:rPr lang="en-US" sz="500" b="0" i="1" dirty="0">
                <a:solidFill>
                  <a:schemeClr val="tx2">
                    <a:lumMod val="75000"/>
                    <a:lumOff val="25000"/>
                  </a:schemeClr>
                </a:solidFill>
                <a:latin typeface="Arial" panose="020B0604020202020204" pitchFamily="34" charset="0"/>
                <a:ea typeface="Open Sans"/>
                <a:cs typeface="Arial" panose="020B0604020202020204" pitchFamily="34" charset="0"/>
                <a:sym typeface="Open Sans"/>
              </a:rPr>
              <a:t>michael.g.whitaker@usmc.mil</a:t>
            </a:r>
            <a:endParaRPr sz="500" b="0" i="1" dirty="0">
              <a:solidFill>
                <a:schemeClr val="tx2">
                  <a:lumMod val="75000"/>
                  <a:lumOff val="25000"/>
                </a:schemeClr>
              </a:solidFill>
              <a:latin typeface="Arial" panose="020B0604020202020204" pitchFamily="34" charset="0"/>
              <a:ea typeface="Open Sans"/>
              <a:cs typeface="Arial" panose="020B0604020202020204" pitchFamily="34" charset="0"/>
              <a:sym typeface="Open Sans"/>
            </a:endParaRPr>
          </a:p>
        </p:txBody>
      </p:sp>
      <p:sp>
        <p:nvSpPr>
          <p:cNvPr id="68" name="Shape 271">
            <a:extLst>
              <a:ext uri="{FF2B5EF4-FFF2-40B4-BE49-F238E27FC236}">
                <a16:creationId xmlns:a16="http://schemas.microsoft.com/office/drawing/2014/main" id="{1A48F2EB-7C00-8F4F-ACA5-3372FDF8B001}"/>
              </a:ext>
            </a:extLst>
          </p:cNvPr>
          <p:cNvSpPr/>
          <p:nvPr/>
        </p:nvSpPr>
        <p:spPr>
          <a:xfrm>
            <a:off x="221280" y="6600246"/>
            <a:ext cx="1780240" cy="0"/>
          </a:xfrm>
          <a:prstGeom prst="line">
            <a:avLst/>
          </a:prstGeom>
          <a:ln w="9525">
            <a:solidFill>
              <a:schemeClr val="tx2">
                <a:lumMod val="90000"/>
                <a:lumOff val="10000"/>
                <a:alpha val="40000"/>
              </a:schemeClr>
            </a:solidFill>
            <a:miter lim="400000"/>
          </a:ln>
        </p:spPr>
        <p:txBody>
          <a:bodyPr lIns="50800" tIns="50800" rIns="50800" bIns="50800" anchor="ctr"/>
          <a:lstStyle/>
          <a:p>
            <a:pPr lvl="0" algn="ctr" defTabSz="457200">
              <a:defRPr sz="1200">
                <a:latin typeface="Helvetica"/>
                <a:ea typeface="Helvetica"/>
                <a:cs typeface="Helvetica"/>
                <a:sym typeface="Helvetica"/>
              </a:defRPr>
            </a:pPr>
            <a:endParaRPr sz="900" dirty="0"/>
          </a:p>
        </p:txBody>
      </p:sp>
    </p:spTree>
    <p:extLst>
      <p:ext uri="{BB962C8B-B14F-4D97-AF65-F5344CB8AC3E}">
        <p14:creationId xmlns:p14="http://schemas.microsoft.com/office/powerpoint/2010/main" val="748172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Existing Scale Efforts</a:t>
            </a:r>
          </a:p>
        </p:txBody>
      </p:sp>
      <p:sp>
        <p:nvSpPr>
          <p:cNvPr id="7" name="Rectangle 6"/>
          <p:cNvSpPr/>
          <p:nvPr/>
        </p:nvSpPr>
        <p:spPr>
          <a:xfrm>
            <a:off x="2322507" y="4149403"/>
            <a:ext cx="6615111" cy="1246909"/>
          </a:xfrm>
          <a:prstGeom prst="rect">
            <a:avLst/>
          </a:prstGeom>
          <a:solidFill>
            <a:srgbClr val="EEEDE1"/>
          </a:solidFill>
          <a:ln w="6350">
            <a:solidFill>
              <a:srgbClr val="322D2E">
                <a:alpha val="30000"/>
              </a:srgbClr>
            </a:solidFill>
          </a:ln>
          <a:effectLst>
            <a:outerShdw dist="25400" dir="5400000" algn="t"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0" rIns="0" bIns="0" numCol="1" spcCol="0" rtlCol="0" fromWordArt="0" anchor="ctr" anchorCtr="0" forceAA="0" compatLnSpc="1">
            <a:prstTxWarp prst="textNoShape">
              <a:avLst/>
            </a:prstTxWarp>
            <a:noAutofit/>
          </a:bodyPr>
          <a:lstStyle/>
          <a:p>
            <a:pPr defTabSz="685800">
              <a:lnSpc>
                <a:spcPct val="112000"/>
              </a:lnSpc>
              <a:spcAft>
                <a:spcPts val="150"/>
              </a:spcAft>
            </a:pPr>
            <a:r>
              <a:rPr lang="en-US" sz="1600" b="1" dirty="0">
                <a:solidFill>
                  <a:schemeClr val="tx2"/>
                </a:solidFill>
              </a:rPr>
              <a:t>LOE 3: Increase types of platforms (“grow horizontally”)</a:t>
            </a:r>
          </a:p>
          <a:p>
            <a:pPr defTabSz="685800">
              <a:lnSpc>
                <a:spcPct val="112000"/>
              </a:lnSpc>
              <a:spcAft>
                <a:spcPts val="150"/>
              </a:spcAft>
            </a:pPr>
            <a:r>
              <a:rPr lang="en-US" sz="1200" b="1" dirty="0">
                <a:solidFill>
                  <a:schemeClr val="tx2"/>
                </a:solidFill>
              </a:rPr>
              <a:t>LOE 3a:</a:t>
            </a:r>
            <a:r>
              <a:rPr lang="en-US" sz="1200" dirty="0">
                <a:solidFill>
                  <a:schemeClr val="tx2"/>
                </a:solidFill>
              </a:rPr>
              <a:t> Work with program offices via the CBM+ IPT to enroll new weapon systems into common architecture [</a:t>
            </a:r>
            <a:r>
              <a:rPr lang="en-US" sz="1200" dirty="0">
                <a:solidFill>
                  <a:srgbClr val="C00000"/>
                </a:solidFill>
              </a:rPr>
              <a:t>high priority</a:t>
            </a:r>
            <a:r>
              <a:rPr lang="en-US" sz="1200" dirty="0">
                <a:solidFill>
                  <a:schemeClr val="tx2"/>
                </a:solidFill>
              </a:rPr>
              <a:t>]</a:t>
            </a:r>
          </a:p>
          <a:p>
            <a:pPr defTabSz="685800">
              <a:lnSpc>
                <a:spcPct val="112000"/>
              </a:lnSpc>
              <a:spcAft>
                <a:spcPts val="150"/>
              </a:spcAft>
            </a:pPr>
            <a:r>
              <a:rPr lang="en-US" sz="1200" b="1" dirty="0">
                <a:solidFill>
                  <a:schemeClr val="tx2"/>
                </a:solidFill>
              </a:rPr>
              <a:t>LOE 3b:</a:t>
            </a:r>
            <a:r>
              <a:rPr lang="en-US" sz="1200" dirty="0">
                <a:solidFill>
                  <a:schemeClr val="tx2"/>
                </a:solidFill>
              </a:rPr>
              <a:t> Partner with Army to expand CBM+ to joint platforms (e.g., HIMARS, dozers)</a:t>
            </a:r>
          </a:p>
        </p:txBody>
      </p:sp>
      <p:sp>
        <p:nvSpPr>
          <p:cNvPr id="9" name="Rectangle 8"/>
          <p:cNvSpPr/>
          <p:nvPr/>
        </p:nvSpPr>
        <p:spPr>
          <a:xfrm>
            <a:off x="2322506" y="1167678"/>
            <a:ext cx="6615112" cy="1246909"/>
          </a:xfrm>
          <a:prstGeom prst="rect">
            <a:avLst/>
          </a:prstGeom>
          <a:solidFill>
            <a:srgbClr val="EEEDE1"/>
          </a:solidFill>
          <a:ln w="6350">
            <a:solidFill>
              <a:srgbClr val="322D2E">
                <a:alpha val="30000"/>
              </a:srgbClr>
            </a:solidFill>
          </a:ln>
          <a:effectLst>
            <a:outerShdw dist="25400" dir="5400000" algn="t"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0" rIns="0" bIns="0" numCol="1" spcCol="0" rtlCol="0" fromWordArt="0" anchor="ctr" anchorCtr="0" forceAA="0" compatLnSpc="1">
            <a:prstTxWarp prst="textNoShape">
              <a:avLst/>
            </a:prstTxWarp>
            <a:noAutofit/>
          </a:bodyPr>
          <a:lstStyle/>
          <a:p>
            <a:pPr defTabSz="685800">
              <a:lnSpc>
                <a:spcPct val="112000"/>
              </a:lnSpc>
              <a:spcAft>
                <a:spcPts val="150"/>
              </a:spcAft>
            </a:pPr>
            <a:r>
              <a:rPr lang="en-US" sz="1600" b="1" dirty="0">
                <a:solidFill>
                  <a:schemeClr val="tx2"/>
                </a:solidFill>
              </a:rPr>
              <a:t>LOE 1: Improve common CBM+ architecture</a:t>
            </a:r>
          </a:p>
          <a:p>
            <a:pPr marL="171450" indent="-171450" defTabSz="685800">
              <a:lnSpc>
                <a:spcPct val="112000"/>
              </a:lnSpc>
              <a:spcAft>
                <a:spcPts val="150"/>
              </a:spcAft>
              <a:buFont typeface="Arial" panose="020B0604020202020204" pitchFamily="34" charset="0"/>
              <a:buChar char="•"/>
            </a:pPr>
            <a:r>
              <a:rPr lang="en-US" sz="1200" b="1" dirty="0">
                <a:solidFill>
                  <a:schemeClr val="tx2"/>
                </a:solidFill>
              </a:rPr>
              <a:t>LOE 1a: </a:t>
            </a:r>
            <a:r>
              <a:rPr lang="en-US" sz="1200" dirty="0">
                <a:solidFill>
                  <a:schemeClr val="tx2"/>
                </a:solidFill>
              </a:rPr>
              <a:t>Identify tools for conducting failure analysis and decision support [</a:t>
            </a:r>
            <a:r>
              <a:rPr lang="en-US" sz="1200" dirty="0">
                <a:solidFill>
                  <a:srgbClr val="C00000"/>
                </a:solidFill>
              </a:rPr>
              <a:t>high priority</a:t>
            </a:r>
            <a:r>
              <a:rPr lang="en-US" sz="1200" dirty="0">
                <a:solidFill>
                  <a:schemeClr val="tx2"/>
                </a:solidFill>
              </a:rPr>
              <a:t>] </a:t>
            </a:r>
          </a:p>
          <a:p>
            <a:pPr marL="171450" indent="-171450" defTabSz="685800">
              <a:lnSpc>
                <a:spcPct val="112000"/>
              </a:lnSpc>
              <a:spcAft>
                <a:spcPts val="150"/>
              </a:spcAft>
              <a:buFont typeface="Arial" panose="020B0604020202020204" pitchFamily="34" charset="0"/>
              <a:buChar char="•"/>
            </a:pPr>
            <a:r>
              <a:rPr lang="en-US" sz="1200" b="1" dirty="0">
                <a:solidFill>
                  <a:schemeClr val="tx2"/>
                </a:solidFill>
              </a:rPr>
              <a:t>LOE 1b:</a:t>
            </a:r>
            <a:r>
              <a:rPr lang="en-US" sz="1200" dirty="0">
                <a:solidFill>
                  <a:schemeClr val="tx2"/>
                </a:solidFill>
              </a:rPr>
              <a:t> Develop development and transition in concert with S&amp;T investment plan with ONR</a:t>
            </a:r>
          </a:p>
          <a:p>
            <a:pPr marL="171450" indent="-171450" defTabSz="685800">
              <a:lnSpc>
                <a:spcPct val="112000"/>
              </a:lnSpc>
              <a:spcAft>
                <a:spcPts val="150"/>
              </a:spcAft>
              <a:buFont typeface="Arial" panose="020B0604020202020204" pitchFamily="34" charset="0"/>
              <a:buChar char="•"/>
            </a:pPr>
            <a:r>
              <a:rPr lang="en-US" sz="1200" b="1" dirty="0">
                <a:solidFill>
                  <a:schemeClr val="tx2"/>
                </a:solidFill>
              </a:rPr>
              <a:t>LOE 1c:</a:t>
            </a:r>
            <a:r>
              <a:rPr lang="en-US" sz="1200" dirty="0">
                <a:solidFill>
                  <a:schemeClr val="tx2"/>
                </a:solidFill>
              </a:rPr>
              <a:t> Add EFAS to “Collect” common architecture</a:t>
            </a:r>
          </a:p>
        </p:txBody>
      </p:sp>
      <p:sp>
        <p:nvSpPr>
          <p:cNvPr id="8" name="Rectangle 7"/>
          <p:cNvSpPr/>
          <p:nvPr/>
        </p:nvSpPr>
        <p:spPr>
          <a:xfrm>
            <a:off x="2322505" y="2658539"/>
            <a:ext cx="6615112" cy="1246909"/>
          </a:xfrm>
          <a:prstGeom prst="rect">
            <a:avLst/>
          </a:prstGeom>
          <a:solidFill>
            <a:srgbClr val="EEEDE1"/>
          </a:solidFill>
          <a:ln w="6350">
            <a:solidFill>
              <a:srgbClr val="322D2E">
                <a:alpha val="30000"/>
              </a:srgbClr>
            </a:solidFill>
          </a:ln>
          <a:effectLst>
            <a:outerShdw dist="25400" dir="5400000" algn="t"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0" rIns="0" bIns="0" numCol="1" spcCol="0" rtlCol="0" fromWordArt="0" anchor="ctr" anchorCtr="0" forceAA="0" compatLnSpc="1">
            <a:prstTxWarp prst="textNoShape">
              <a:avLst/>
            </a:prstTxWarp>
            <a:noAutofit/>
          </a:bodyPr>
          <a:lstStyle/>
          <a:p>
            <a:pPr defTabSz="685800">
              <a:lnSpc>
                <a:spcPct val="112000"/>
              </a:lnSpc>
              <a:spcAft>
                <a:spcPts val="150"/>
              </a:spcAft>
            </a:pPr>
            <a:r>
              <a:rPr lang="en-US" sz="1600" b="1" dirty="0">
                <a:solidFill>
                  <a:schemeClr val="tx2"/>
                </a:solidFill>
              </a:rPr>
              <a:t>LOE 2: Increase number of platforms (“grow vertically”)</a:t>
            </a:r>
          </a:p>
          <a:p>
            <a:pPr marL="171450" indent="-171450" defTabSz="685800">
              <a:lnSpc>
                <a:spcPct val="112000"/>
              </a:lnSpc>
              <a:spcAft>
                <a:spcPts val="150"/>
              </a:spcAft>
              <a:buFont typeface="Arial" panose="020B0604020202020204" pitchFamily="34" charset="0"/>
              <a:buChar char="•"/>
            </a:pPr>
            <a:r>
              <a:rPr lang="en-US" sz="1200" b="1" dirty="0">
                <a:solidFill>
                  <a:schemeClr val="tx2"/>
                </a:solidFill>
              </a:rPr>
              <a:t>LOE 2a:</a:t>
            </a:r>
            <a:r>
              <a:rPr lang="en-US" sz="1200" dirty="0">
                <a:solidFill>
                  <a:schemeClr val="tx2"/>
                </a:solidFill>
              </a:rPr>
              <a:t> Populate a historical work order visualization tool with existing data [</a:t>
            </a:r>
            <a:r>
              <a:rPr lang="en-US" sz="1200" dirty="0">
                <a:solidFill>
                  <a:srgbClr val="C00000"/>
                </a:solidFill>
              </a:rPr>
              <a:t>high priority</a:t>
            </a:r>
            <a:r>
              <a:rPr lang="en-US" sz="1200" dirty="0">
                <a:solidFill>
                  <a:schemeClr val="tx2"/>
                </a:solidFill>
              </a:rPr>
              <a:t>]</a:t>
            </a:r>
          </a:p>
          <a:p>
            <a:pPr marL="171450" indent="-171450" defTabSz="685800">
              <a:lnSpc>
                <a:spcPct val="112000"/>
              </a:lnSpc>
              <a:spcAft>
                <a:spcPts val="150"/>
              </a:spcAft>
              <a:buFont typeface="Arial" panose="020B0604020202020204" pitchFamily="34" charset="0"/>
              <a:buChar char="•"/>
            </a:pPr>
            <a:r>
              <a:rPr lang="en-US" sz="1200" b="1" dirty="0">
                <a:solidFill>
                  <a:schemeClr val="tx2"/>
                </a:solidFill>
              </a:rPr>
              <a:t>LOE 2b:</a:t>
            </a:r>
            <a:r>
              <a:rPr lang="en-US" sz="1200" dirty="0">
                <a:solidFill>
                  <a:schemeClr val="tx2"/>
                </a:solidFill>
              </a:rPr>
              <a:t> Integrate Army JLTV/FMTV into CBM+ MVP [</a:t>
            </a:r>
            <a:r>
              <a:rPr lang="en-US" sz="1200" dirty="0">
                <a:solidFill>
                  <a:srgbClr val="C00000"/>
                </a:solidFill>
              </a:rPr>
              <a:t>high priority</a:t>
            </a:r>
            <a:r>
              <a:rPr lang="en-US" sz="1200" dirty="0">
                <a:solidFill>
                  <a:schemeClr val="tx2"/>
                </a:solidFill>
              </a:rPr>
              <a:t>]  </a:t>
            </a:r>
          </a:p>
          <a:p>
            <a:pPr marL="171450" indent="-171450" defTabSz="685800">
              <a:lnSpc>
                <a:spcPct val="112000"/>
              </a:lnSpc>
              <a:spcAft>
                <a:spcPts val="150"/>
              </a:spcAft>
              <a:buFont typeface="Arial" panose="020B0604020202020204" pitchFamily="34" charset="0"/>
              <a:buChar char="•"/>
            </a:pPr>
            <a:r>
              <a:rPr lang="en-US" sz="1200" b="1" dirty="0">
                <a:solidFill>
                  <a:schemeClr val="tx2"/>
                </a:solidFill>
              </a:rPr>
              <a:t>LOE 2c:</a:t>
            </a:r>
            <a:r>
              <a:rPr lang="en-US" sz="1200" dirty="0">
                <a:solidFill>
                  <a:schemeClr val="tx2"/>
                </a:solidFill>
              </a:rPr>
              <a:t> Buy additional data loggers and transmission sites</a:t>
            </a:r>
          </a:p>
        </p:txBody>
      </p:sp>
      <p:cxnSp>
        <p:nvCxnSpPr>
          <p:cNvPr id="13" name="Straight Arrow Connector 12"/>
          <p:cNvCxnSpPr>
            <a:cxnSpLocks/>
            <a:stCxn id="18" idx="3"/>
            <a:endCxn id="9" idx="1"/>
          </p:cNvCxnSpPr>
          <p:nvPr/>
        </p:nvCxnSpPr>
        <p:spPr>
          <a:xfrm flipV="1">
            <a:off x="1790950" y="1791133"/>
            <a:ext cx="531556" cy="1490861"/>
          </a:xfrm>
          <a:prstGeom prst="straightConnector1">
            <a:avLst/>
          </a:prstGeom>
          <a:ln w="31750">
            <a:solidFill>
              <a:schemeClr val="tx1"/>
            </a:solidFill>
            <a:prstDash val="solid"/>
            <a:headEnd type="none" w="med" len="med"/>
            <a:tailEnd type="arrow" w="med" len="med"/>
          </a:ln>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a:stCxn id="18" idx="3"/>
            <a:endCxn id="8" idx="1"/>
          </p:cNvCxnSpPr>
          <p:nvPr/>
        </p:nvCxnSpPr>
        <p:spPr>
          <a:xfrm>
            <a:off x="1790950" y="3281994"/>
            <a:ext cx="531555" cy="0"/>
          </a:xfrm>
          <a:prstGeom prst="straightConnector1">
            <a:avLst/>
          </a:prstGeom>
          <a:ln w="31750">
            <a:solidFill>
              <a:schemeClr val="tx1"/>
            </a:solidFill>
            <a:prstDash val="solid"/>
            <a:headEnd type="none" w="med" len="med"/>
            <a:tailEnd type="arrow" w="med" len="med"/>
          </a:ln>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a:stCxn id="18" idx="3"/>
            <a:endCxn id="7" idx="1"/>
          </p:cNvCxnSpPr>
          <p:nvPr/>
        </p:nvCxnSpPr>
        <p:spPr>
          <a:xfrm>
            <a:off x="1790950" y="3281994"/>
            <a:ext cx="531557" cy="1490864"/>
          </a:xfrm>
          <a:prstGeom prst="straightConnector1">
            <a:avLst/>
          </a:prstGeom>
          <a:ln w="31750">
            <a:solidFill>
              <a:schemeClr val="tx1"/>
            </a:solidFill>
            <a:prstDash val="solid"/>
            <a:headEnd type="none" w="med" len="med"/>
            <a:tailEnd type="arrow" w="med" len="med"/>
          </a:ln>
          <a:effectLst/>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10448" y="5779850"/>
            <a:ext cx="8323104" cy="491896"/>
          </a:xfrm>
          <a:prstGeom prst="rect">
            <a:avLst/>
          </a:prstGeom>
          <a:solidFill>
            <a:schemeClr val="accent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b="1" dirty="0">
                <a:solidFill>
                  <a:schemeClr val="tx2"/>
                </a:solidFill>
              </a:rPr>
              <a:t>Scale efforts that best meet FY21 goals are designated high priority efforts </a:t>
            </a:r>
          </a:p>
        </p:txBody>
      </p:sp>
      <p:sp>
        <p:nvSpPr>
          <p:cNvPr id="11" name="Shape 268">
            <a:extLst>
              <a:ext uri="{FF2B5EF4-FFF2-40B4-BE49-F238E27FC236}">
                <a16:creationId xmlns:a16="http://schemas.microsoft.com/office/drawing/2014/main" id="{8D04971C-BC32-2A4A-B700-EA4164B5A91E}"/>
              </a:ext>
            </a:extLst>
          </p:cNvPr>
          <p:cNvSpPr/>
          <p:nvPr/>
        </p:nvSpPr>
        <p:spPr>
          <a:xfrm>
            <a:off x="174390" y="6577854"/>
            <a:ext cx="3233120" cy="194925"/>
          </a:xfrm>
          <a:prstGeom prst="rect">
            <a:avLst/>
          </a:prstGeom>
          <a:ln w="3175">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lgn="l">
              <a:defRPr sz="1800"/>
            </a:pPr>
            <a:r>
              <a:rPr lang="en-US" sz="600" b="1" i="1" dirty="0">
                <a:solidFill>
                  <a:schemeClr val="tx2">
                    <a:lumMod val="75000"/>
                    <a:lumOff val="25000"/>
                  </a:schemeClr>
                </a:solidFill>
                <a:latin typeface="Arial" panose="020B0604020202020204" pitchFamily="34" charset="0"/>
                <a:ea typeface="Open Sans"/>
                <a:cs typeface="Arial" panose="020B0604020202020204" pitchFamily="34" charset="0"/>
                <a:sym typeface="Open Sans"/>
              </a:rPr>
              <a:t>Presenter</a:t>
            </a:r>
            <a:r>
              <a:rPr lang="en-US" sz="600" b="0" i="1" dirty="0">
                <a:solidFill>
                  <a:schemeClr val="tx2">
                    <a:lumMod val="75000"/>
                    <a:lumOff val="25000"/>
                  </a:schemeClr>
                </a:solidFill>
                <a:latin typeface="Arial" panose="020B0604020202020204" pitchFamily="34" charset="0"/>
                <a:ea typeface="Open Sans"/>
                <a:cs typeface="Arial" panose="020B0604020202020204" pitchFamily="34" charset="0"/>
                <a:sym typeface="Open Sans"/>
              </a:rPr>
              <a:t>: Maj Whitaker | </a:t>
            </a:r>
            <a:r>
              <a:rPr lang="en-US" sz="500" b="0" i="1" dirty="0">
                <a:solidFill>
                  <a:schemeClr val="tx2">
                    <a:lumMod val="75000"/>
                    <a:lumOff val="25000"/>
                  </a:schemeClr>
                </a:solidFill>
                <a:latin typeface="Arial" panose="020B0604020202020204" pitchFamily="34" charset="0"/>
                <a:ea typeface="Open Sans"/>
                <a:cs typeface="Arial" panose="020B0604020202020204" pitchFamily="34" charset="0"/>
                <a:sym typeface="Open Sans"/>
              </a:rPr>
              <a:t>michael.g.whitaker@usmc.mil</a:t>
            </a:r>
            <a:endParaRPr sz="500" b="0" i="1" dirty="0">
              <a:solidFill>
                <a:schemeClr val="tx2">
                  <a:lumMod val="75000"/>
                  <a:lumOff val="25000"/>
                </a:schemeClr>
              </a:solidFill>
              <a:latin typeface="Arial" panose="020B0604020202020204" pitchFamily="34" charset="0"/>
              <a:ea typeface="Open Sans"/>
              <a:cs typeface="Arial" panose="020B0604020202020204" pitchFamily="34" charset="0"/>
              <a:sym typeface="Open Sans"/>
            </a:endParaRPr>
          </a:p>
        </p:txBody>
      </p:sp>
      <p:sp>
        <p:nvSpPr>
          <p:cNvPr id="12" name="Shape 271">
            <a:extLst>
              <a:ext uri="{FF2B5EF4-FFF2-40B4-BE49-F238E27FC236}">
                <a16:creationId xmlns:a16="http://schemas.microsoft.com/office/drawing/2014/main" id="{C38465CC-BB7F-7248-96AD-3B58D6F8BA5C}"/>
              </a:ext>
            </a:extLst>
          </p:cNvPr>
          <p:cNvSpPr/>
          <p:nvPr/>
        </p:nvSpPr>
        <p:spPr>
          <a:xfrm>
            <a:off x="221280" y="6600246"/>
            <a:ext cx="1780240" cy="0"/>
          </a:xfrm>
          <a:prstGeom prst="line">
            <a:avLst/>
          </a:prstGeom>
          <a:ln w="9525">
            <a:solidFill>
              <a:schemeClr val="tx2">
                <a:lumMod val="90000"/>
                <a:lumOff val="10000"/>
                <a:alpha val="40000"/>
              </a:schemeClr>
            </a:solidFill>
            <a:miter lim="400000"/>
          </a:ln>
        </p:spPr>
        <p:txBody>
          <a:bodyPr lIns="50800" tIns="50800" rIns="50800" bIns="50800" anchor="ctr"/>
          <a:lstStyle/>
          <a:p>
            <a:pPr lvl="0" algn="ctr" defTabSz="457200">
              <a:defRPr sz="1200">
                <a:latin typeface="Helvetica"/>
                <a:ea typeface="Helvetica"/>
                <a:cs typeface="Helvetica"/>
                <a:sym typeface="Helvetica"/>
              </a:defRPr>
            </a:pPr>
            <a:endParaRPr sz="900" dirty="0"/>
          </a:p>
        </p:txBody>
      </p:sp>
      <p:sp>
        <p:nvSpPr>
          <p:cNvPr id="18" name="TextBox 17">
            <a:extLst>
              <a:ext uri="{FF2B5EF4-FFF2-40B4-BE49-F238E27FC236}">
                <a16:creationId xmlns:a16="http://schemas.microsoft.com/office/drawing/2014/main" id="{9B66C234-1F22-4849-AB68-E4C4473EB946}"/>
              </a:ext>
            </a:extLst>
          </p:cNvPr>
          <p:cNvSpPr txBox="1"/>
          <p:nvPr/>
        </p:nvSpPr>
        <p:spPr>
          <a:xfrm>
            <a:off x="369222" y="2156930"/>
            <a:ext cx="1421728" cy="2250127"/>
          </a:xfrm>
          <a:prstGeom prst="rect">
            <a:avLst/>
          </a:prstGeom>
          <a:solidFill>
            <a:schemeClr val="bg1">
              <a:lumMod val="95000"/>
            </a:schemeClr>
          </a:solidFill>
          <a:ln w="3175">
            <a:solidFill>
              <a:srgbClr val="645B5B"/>
            </a:solidFill>
          </a:ln>
        </p:spPr>
        <p:txBody>
          <a:bodyPr wrap="square" tIns="685800" rtlCol="0">
            <a:noAutofit/>
          </a:bodyPr>
          <a:lstStyle/>
          <a:p>
            <a:pPr algn="ctr" defTabSz="685800"/>
            <a:r>
              <a:rPr lang="en-US" sz="2000" b="1" dirty="0">
                <a:solidFill>
                  <a:srgbClr val="2C2828"/>
                </a:solidFill>
                <a:latin typeface="Arial"/>
              </a:rPr>
              <a:t>MVP</a:t>
            </a:r>
            <a:endParaRPr lang="en-US" sz="1200" b="1" dirty="0">
              <a:solidFill>
                <a:srgbClr val="2C2828"/>
              </a:solidFill>
              <a:latin typeface="Arial"/>
            </a:endParaRPr>
          </a:p>
          <a:p>
            <a:pPr algn="ctr" defTabSz="685800"/>
            <a:r>
              <a:rPr lang="en-US" sz="1200" dirty="0">
                <a:solidFill>
                  <a:schemeClr val="tx2"/>
                </a:solidFill>
              </a:rPr>
              <a:t>End-to-end operationalization of a CBM+ program for (10) MTVR and (10) JLTV.</a:t>
            </a:r>
          </a:p>
        </p:txBody>
      </p:sp>
      <p:pic>
        <p:nvPicPr>
          <p:cNvPr id="19" name="Picture 18" descr="A close up of a toy&#10;&#10;Description automatically generated">
            <a:extLst>
              <a:ext uri="{FF2B5EF4-FFF2-40B4-BE49-F238E27FC236}">
                <a16:creationId xmlns:a16="http://schemas.microsoft.com/office/drawing/2014/main" id="{A0D7A38A-525C-2442-A599-F2BAC68B8D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7696" y="2281070"/>
            <a:ext cx="658640" cy="448116"/>
          </a:xfrm>
          <a:prstGeom prst="rect">
            <a:avLst/>
          </a:prstGeom>
        </p:spPr>
      </p:pic>
    </p:spTree>
    <p:extLst>
      <p:ext uri="{BB962C8B-B14F-4D97-AF65-F5344CB8AC3E}">
        <p14:creationId xmlns:p14="http://schemas.microsoft.com/office/powerpoint/2010/main" val="3792192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i="1" dirty="0"/>
              <a:t>Critical Dependencies</a:t>
            </a:r>
          </a:p>
        </p:txBody>
      </p:sp>
      <p:sp>
        <p:nvSpPr>
          <p:cNvPr id="26" name="Rectangle 25"/>
          <p:cNvSpPr/>
          <p:nvPr/>
        </p:nvSpPr>
        <p:spPr>
          <a:xfrm>
            <a:off x="3172001" y="1281698"/>
            <a:ext cx="2834640" cy="3832611"/>
          </a:xfrm>
          <a:prstGeom prst="rect">
            <a:avLst/>
          </a:prstGeom>
          <a:solidFill>
            <a:srgbClr val="C7D9D5"/>
          </a:solidFill>
          <a:ln w="12700" cap="flat" cmpd="sng" algn="ctr">
            <a:noFill/>
            <a:prstDash val="solid"/>
          </a:ln>
          <a:effectLst/>
        </p:spPr>
        <p:txBody>
          <a:bodyPr lIns="9144" tIns="91440" rIns="9144"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prstClr val="black"/>
                </a:solidFill>
                <a:effectLst/>
                <a:uLnTx/>
                <a:uFillTx/>
                <a:latin typeface="Arial"/>
                <a:ea typeface="+mn-ea"/>
                <a:cs typeface="+mn-cs"/>
              </a:rPr>
              <a:t>Access to Technical Infrastructure</a:t>
            </a:r>
          </a:p>
        </p:txBody>
      </p:sp>
      <p:sp>
        <p:nvSpPr>
          <p:cNvPr id="28" name="Rectangle 27"/>
          <p:cNvSpPr/>
          <p:nvPr/>
        </p:nvSpPr>
        <p:spPr>
          <a:xfrm>
            <a:off x="4251315" y="2011476"/>
            <a:ext cx="1673908" cy="1274422"/>
          </a:xfrm>
          <a:prstGeom prst="rect">
            <a:avLst/>
          </a:prstGeom>
          <a:noFill/>
          <a:ln w="12700" cap="flat" cmpd="sng" algn="ctr">
            <a:noFill/>
            <a:prstDash val="solid"/>
          </a:ln>
          <a:effectLst/>
        </p:spPr>
        <p:txBody>
          <a:bodyPr lIns="9144" rIns="9144" rtlCol="0" anchor="t"/>
          <a:lstStyle/>
          <a:p>
            <a:pPr marL="137160" marR="0" lvl="0" indent="-13716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black"/>
                </a:solidFill>
                <a:effectLst/>
                <a:uLnTx/>
                <a:uFillTx/>
                <a:latin typeface="Arial"/>
                <a:ea typeface="+mn-ea"/>
                <a:cs typeface="+mn-cs"/>
              </a:rPr>
              <a:t>Insufficient wireless network access, critical for automated data collection </a:t>
            </a:r>
          </a:p>
          <a:p>
            <a:pPr marL="137160" marR="0" lvl="0" indent="-13716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050" b="1" i="0" u="sng" strike="noStrike" kern="0" cap="none" spc="0" normalizeH="0" baseline="0" noProof="0" dirty="0">
                <a:ln>
                  <a:noFill/>
                </a:ln>
                <a:solidFill>
                  <a:prstClr val="black"/>
                </a:solidFill>
                <a:effectLst/>
                <a:uLnTx/>
                <a:uFillTx/>
                <a:latin typeface="Arial"/>
                <a:ea typeface="+mn-ea"/>
                <a:cs typeface="+mn-cs"/>
              </a:rPr>
              <a:t>Solution</a:t>
            </a:r>
            <a:r>
              <a:rPr kumimoji="0" lang="en-US" sz="1050" b="1" i="0" u="none" strike="noStrike" kern="0" cap="none" spc="0" normalizeH="0" baseline="0" noProof="0" dirty="0">
                <a:ln>
                  <a:noFill/>
                </a:ln>
                <a:solidFill>
                  <a:prstClr val="black"/>
                </a:solidFill>
                <a:effectLst/>
                <a:uLnTx/>
                <a:uFillTx/>
                <a:latin typeface="Arial"/>
                <a:ea typeface="+mn-ea"/>
                <a:cs typeface="+mn-cs"/>
              </a:rPr>
              <a:t>:</a:t>
            </a:r>
            <a:r>
              <a:rPr kumimoji="0" lang="en-US" sz="1050" b="0" i="0" u="none" strike="noStrike" kern="0" cap="none" spc="0" normalizeH="0" baseline="0" noProof="0" dirty="0">
                <a:ln>
                  <a:noFill/>
                </a:ln>
                <a:solidFill>
                  <a:prstClr val="black"/>
                </a:solidFill>
                <a:effectLst/>
                <a:uLnTx/>
                <a:uFillTx/>
                <a:latin typeface="Arial"/>
                <a:ea typeface="+mn-ea"/>
                <a:cs typeface="+mn-cs"/>
              </a:rPr>
              <a:t> Scaled wireless access (Wifi, Bluetooth, C2 systems)</a:t>
            </a:r>
          </a:p>
        </p:txBody>
      </p:sp>
      <p:sp>
        <p:nvSpPr>
          <p:cNvPr id="29" name="Rectangle 28"/>
          <p:cNvSpPr/>
          <p:nvPr/>
        </p:nvSpPr>
        <p:spPr>
          <a:xfrm>
            <a:off x="4251315" y="3644022"/>
            <a:ext cx="1673907" cy="1274422"/>
          </a:xfrm>
          <a:prstGeom prst="rect">
            <a:avLst/>
          </a:prstGeom>
          <a:noFill/>
          <a:ln w="12700" cap="flat" cmpd="sng" algn="ctr">
            <a:noFill/>
            <a:prstDash val="solid"/>
          </a:ln>
          <a:effectLst/>
        </p:spPr>
        <p:txBody>
          <a:bodyPr lIns="9144" rIns="9144" rtlCol="0" anchor="ctr"/>
          <a:lstStyle/>
          <a:p>
            <a:pPr marL="137160" marR="0" lvl="0" indent="-13716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black"/>
                </a:solidFill>
                <a:effectLst/>
                <a:uLnTx/>
                <a:uFillTx/>
                <a:latin typeface="Arial"/>
                <a:ea typeface="+mn-ea"/>
                <a:cs typeface="+mn-cs"/>
              </a:rPr>
              <a:t>No existing storage capability compatible with WiFi and Marine Corps networks</a:t>
            </a:r>
          </a:p>
          <a:p>
            <a:pPr marL="137160" marR="0" lvl="0" indent="-13716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050" b="1" i="0" u="sng" strike="noStrike" kern="0" cap="none" spc="0" normalizeH="0" baseline="0" noProof="0" dirty="0">
                <a:ln>
                  <a:noFill/>
                </a:ln>
                <a:solidFill>
                  <a:prstClr val="black"/>
                </a:solidFill>
                <a:effectLst/>
                <a:uLnTx/>
                <a:uFillTx/>
                <a:latin typeface="Arial"/>
                <a:ea typeface="+mn-ea"/>
                <a:cs typeface="+mn-cs"/>
              </a:rPr>
              <a:t>Solution</a:t>
            </a:r>
            <a:r>
              <a:rPr kumimoji="0" lang="en-US" sz="1050" b="1" i="0" u="none" strike="noStrike" kern="0" cap="none" spc="0" normalizeH="0" baseline="0" noProof="0" dirty="0">
                <a:ln>
                  <a:noFill/>
                </a:ln>
                <a:solidFill>
                  <a:prstClr val="black"/>
                </a:solidFill>
                <a:effectLst/>
                <a:uLnTx/>
                <a:uFillTx/>
                <a:latin typeface="Arial"/>
                <a:ea typeface="+mn-ea"/>
                <a:cs typeface="+mn-cs"/>
              </a:rPr>
              <a:t>:</a:t>
            </a:r>
            <a:r>
              <a:rPr kumimoji="0" lang="en-US" sz="1050" b="0" i="0" u="none" strike="noStrike" kern="0" cap="none" spc="0" normalizeH="0" baseline="0" noProof="0" dirty="0">
                <a:ln>
                  <a:noFill/>
                </a:ln>
                <a:solidFill>
                  <a:prstClr val="black"/>
                </a:solidFill>
                <a:effectLst/>
                <a:uLnTx/>
                <a:uFillTx/>
                <a:latin typeface="Arial"/>
                <a:ea typeface="+mn-ea"/>
                <a:cs typeface="+mn-cs"/>
              </a:rPr>
              <a:t> ATO-approved option for local data storage and upload</a:t>
            </a:r>
          </a:p>
        </p:txBody>
      </p:sp>
      <p:sp>
        <p:nvSpPr>
          <p:cNvPr id="30" name="Rectangle 29"/>
          <p:cNvSpPr/>
          <p:nvPr/>
        </p:nvSpPr>
        <p:spPr>
          <a:xfrm>
            <a:off x="6183982" y="1281698"/>
            <a:ext cx="2834640" cy="3832611"/>
          </a:xfrm>
          <a:prstGeom prst="rect">
            <a:avLst/>
          </a:prstGeom>
          <a:solidFill>
            <a:schemeClr val="accent2">
              <a:lumMod val="40000"/>
              <a:lumOff val="60000"/>
            </a:schemeClr>
          </a:solidFill>
          <a:ln w="12700" cap="flat" cmpd="sng" algn="ctr">
            <a:noFill/>
            <a:prstDash val="solid"/>
          </a:ln>
          <a:effectLst/>
        </p:spPr>
        <p:txBody>
          <a:bodyPr lIns="9144" tIns="91440" rIns="9144"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prstClr val="black"/>
                </a:solidFill>
                <a:effectLst/>
                <a:uLnTx/>
                <a:uFillTx/>
                <a:latin typeface="Arial"/>
                <a:ea typeface="+mn-ea"/>
                <a:cs typeface="+mn-cs"/>
              </a:rPr>
              <a:t>Data Science Expertise</a:t>
            </a:r>
          </a:p>
        </p:txBody>
      </p:sp>
      <p:sp>
        <p:nvSpPr>
          <p:cNvPr id="31" name="Rectangle 30"/>
          <p:cNvSpPr/>
          <p:nvPr/>
        </p:nvSpPr>
        <p:spPr>
          <a:xfrm>
            <a:off x="6184116" y="4536260"/>
            <a:ext cx="1030035" cy="277004"/>
          </a:xfrm>
          <a:prstGeom prst="rect">
            <a:avLst/>
          </a:prstGeom>
          <a:noFill/>
          <a:ln w="12700" cap="flat" cmpd="sng" algn="ctr">
            <a:no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solidFill>
                  <a:prstClr val="black"/>
                </a:solidFill>
                <a:effectLst/>
                <a:uLnTx/>
                <a:uFillTx/>
                <a:latin typeface="Arial"/>
                <a:ea typeface="+mn-ea"/>
                <a:cs typeface="+mn-cs"/>
              </a:rPr>
              <a:t>Processes</a:t>
            </a:r>
          </a:p>
        </p:txBody>
      </p:sp>
      <p:sp>
        <p:nvSpPr>
          <p:cNvPr id="32" name="Rectangle 31"/>
          <p:cNvSpPr/>
          <p:nvPr/>
        </p:nvSpPr>
        <p:spPr>
          <a:xfrm>
            <a:off x="7190318" y="2011476"/>
            <a:ext cx="1736512" cy="1403754"/>
          </a:xfrm>
          <a:prstGeom prst="rect">
            <a:avLst/>
          </a:prstGeom>
          <a:noFill/>
          <a:ln w="12700" cap="flat" cmpd="sng" algn="ctr">
            <a:noFill/>
            <a:prstDash val="solid"/>
          </a:ln>
          <a:effectLst/>
        </p:spPr>
        <p:txBody>
          <a:bodyPr lIns="9144" rIns="9144" rtlCol="0" anchor="t"/>
          <a:lstStyle/>
          <a:p>
            <a:pPr marL="137160" marR="0" lvl="0" indent="-13716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black"/>
                </a:solidFill>
                <a:effectLst/>
                <a:uLnTx/>
                <a:uFillTx/>
                <a:latin typeface="Arial"/>
                <a:ea typeface="+mn-ea"/>
                <a:cs typeface="+mn-cs"/>
              </a:rPr>
              <a:t>Insufficient analytics capacity across the enterprise</a:t>
            </a:r>
          </a:p>
          <a:p>
            <a:pPr marL="137160" marR="0" lvl="0" indent="-13716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black"/>
                </a:solidFill>
                <a:effectLst/>
                <a:uLnTx/>
                <a:uFillTx/>
                <a:latin typeface="Arial"/>
                <a:ea typeface="+mn-ea"/>
                <a:cs typeface="+mn-cs"/>
              </a:rPr>
              <a:t>Lack of technical expertise</a:t>
            </a:r>
          </a:p>
          <a:p>
            <a:pPr marL="137160" marR="0" lvl="0" indent="-13716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050" b="1" i="0" u="sng" strike="noStrike" kern="0" cap="none" spc="0" normalizeH="0" baseline="0" noProof="0" dirty="0">
                <a:ln>
                  <a:noFill/>
                </a:ln>
                <a:solidFill>
                  <a:prstClr val="black"/>
                </a:solidFill>
                <a:effectLst/>
                <a:uLnTx/>
                <a:uFillTx/>
                <a:latin typeface="Arial"/>
                <a:ea typeface="+mn-ea"/>
                <a:cs typeface="+mn-cs"/>
              </a:rPr>
              <a:t>Solution</a:t>
            </a:r>
            <a:r>
              <a:rPr kumimoji="0" lang="en-US" sz="1050" b="1" i="0" u="none" strike="noStrike" kern="0" cap="none" spc="0" normalizeH="0" baseline="0" noProof="0" dirty="0">
                <a:ln>
                  <a:noFill/>
                </a:ln>
                <a:solidFill>
                  <a:prstClr val="black"/>
                </a:solidFill>
                <a:effectLst/>
                <a:uLnTx/>
                <a:uFillTx/>
                <a:latin typeface="Arial"/>
                <a:ea typeface="+mn-ea"/>
                <a:cs typeface="+mn-cs"/>
              </a:rPr>
              <a:t>: </a:t>
            </a:r>
            <a:r>
              <a:rPr kumimoji="0" lang="en-US" sz="1050" b="0" i="0" u="none" strike="noStrike" kern="0" cap="none" spc="0" normalizeH="0" baseline="0" noProof="0" dirty="0">
                <a:ln>
                  <a:noFill/>
                </a:ln>
                <a:solidFill>
                  <a:prstClr val="black"/>
                </a:solidFill>
                <a:effectLst/>
                <a:uLnTx/>
                <a:uFillTx/>
                <a:latin typeface="Arial"/>
                <a:ea typeface="+mn-ea"/>
                <a:cs typeface="+mn-cs"/>
              </a:rPr>
              <a:t>Investments in hiring or training organic analytical capabilities </a:t>
            </a:r>
          </a:p>
        </p:txBody>
      </p:sp>
      <p:sp>
        <p:nvSpPr>
          <p:cNvPr id="33" name="Rectangle 32"/>
          <p:cNvSpPr/>
          <p:nvPr/>
        </p:nvSpPr>
        <p:spPr>
          <a:xfrm>
            <a:off x="7190318" y="3871848"/>
            <a:ext cx="1736512" cy="809525"/>
          </a:xfrm>
          <a:prstGeom prst="rect">
            <a:avLst/>
          </a:prstGeom>
          <a:noFill/>
          <a:ln w="12700" cap="flat" cmpd="sng" algn="ctr">
            <a:noFill/>
            <a:prstDash val="solid"/>
          </a:ln>
          <a:effectLst/>
        </p:spPr>
        <p:txBody>
          <a:bodyPr lIns="9144" rIns="9144" rtlCol="0" anchor="ctr"/>
          <a:lstStyle/>
          <a:p>
            <a:pPr marL="137160" marR="0" lvl="0" indent="-13716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black"/>
                </a:solidFill>
                <a:effectLst/>
                <a:uLnTx/>
                <a:uFillTx/>
                <a:latin typeface="Arial"/>
                <a:ea typeface="+mn-ea"/>
                <a:cs typeface="+mn-cs"/>
              </a:rPr>
              <a:t>Distributed pockets of data science talent</a:t>
            </a:r>
          </a:p>
          <a:p>
            <a:pPr marL="137160" marR="0" lvl="0" indent="-13716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black"/>
                </a:solidFill>
                <a:effectLst/>
                <a:uLnTx/>
                <a:uFillTx/>
                <a:latin typeface="Arial"/>
                <a:ea typeface="+mn-ea"/>
                <a:cs typeface="+mn-cs"/>
              </a:rPr>
              <a:t>Limited institutional knowledge for best data science practices</a:t>
            </a:r>
          </a:p>
          <a:p>
            <a:pPr marL="137160" marR="0" lvl="0" indent="-13716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050" b="1" i="0" u="sng" strike="noStrike" kern="0" cap="none" spc="0" normalizeH="0" baseline="0" noProof="0" dirty="0">
                <a:ln>
                  <a:noFill/>
                </a:ln>
                <a:solidFill>
                  <a:prstClr val="black"/>
                </a:solidFill>
                <a:effectLst/>
                <a:uLnTx/>
                <a:uFillTx/>
                <a:latin typeface="Arial"/>
                <a:ea typeface="+mn-ea"/>
                <a:cs typeface="+mn-cs"/>
              </a:rPr>
              <a:t>Solution</a:t>
            </a:r>
            <a:r>
              <a:rPr kumimoji="0" lang="en-US" sz="1050" b="1" i="0" u="none" strike="noStrike" kern="0" cap="none" spc="0" normalizeH="0" baseline="0" noProof="0" dirty="0">
                <a:ln>
                  <a:noFill/>
                </a:ln>
                <a:solidFill>
                  <a:prstClr val="black"/>
                </a:solidFill>
                <a:effectLst/>
                <a:uLnTx/>
                <a:uFillTx/>
                <a:latin typeface="Arial"/>
                <a:ea typeface="+mn-ea"/>
                <a:cs typeface="+mn-cs"/>
              </a:rPr>
              <a:t>:</a:t>
            </a:r>
            <a:r>
              <a:rPr kumimoji="0" lang="en-US" sz="1050" b="0" i="0" u="none" strike="noStrike" kern="0" cap="none" spc="0" normalizeH="0" baseline="0" noProof="0" dirty="0">
                <a:ln>
                  <a:noFill/>
                </a:ln>
                <a:solidFill>
                  <a:prstClr val="black"/>
                </a:solidFill>
                <a:effectLst/>
                <a:uLnTx/>
                <a:uFillTx/>
                <a:latin typeface="Arial"/>
                <a:ea typeface="+mn-ea"/>
                <a:cs typeface="+mn-cs"/>
              </a:rPr>
              <a:t> Established data science structure, roles, and responsibilities</a:t>
            </a:r>
          </a:p>
        </p:txBody>
      </p:sp>
      <p:sp>
        <p:nvSpPr>
          <p:cNvPr id="34" name="Rectangle 33"/>
          <p:cNvSpPr/>
          <p:nvPr/>
        </p:nvSpPr>
        <p:spPr>
          <a:xfrm>
            <a:off x="6184116" y="2758786"/>
            <a:ext cx="1030035" cy="277004"/>
          </a:xfrm>
          <a:prstGeom prst="rect">
            <a:avLst/>
          </a:prstGeom>
          <a:noFill/>
          <a:ln w="12700" cap="flat" cmpd="sng" algn="ctr">
            <a:no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solidFill>
                  <a:prstClr val="black"/>
                </a:solidFill>
                <a:effectLst/>
                <a:uLnTx/>
                <a:uFillTx/>
                <a:latin typeface="Arial"/>
                <a:ea typeface="+mn-ea"/>
                <a:cs typeface="+mn-cs"/>
              </a:rPr>
              <a:t>People</a:t>
            </a:r>
          </a:p>
        </p:txBody>
      </p:sp>
      <p:pic>
        <p:nvPicPr>
          <p:cNvPr id="36" name="Picture 3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4345" y="3871795"/>
            <a:ext cx="659005" cy="659005"/>
          </a:xfrm>
          <a:prstGeom prst="rect">
            <a:avLst/>
          </a:prstGeom>
        </p:spPr>
      </p:pic>
      <p:cxnSp>
        <p:nvCxnSpPr>
          <p:cNvPr id="37" name="Straight Connector 36"/>
          <p:cNvCxnSpPr/>
          <p:nvPr/>
        </p:nvCxnSpPr>
        <p:spPr>
          <a:xfrm>
            <a:off x="6073421" y="1281698"/>
            <a:ext cx="0" cy="3832611"/>
          </a:xfrm>
          <a:prstGeom prst="line">
            <a:avLst/>
          </a:prstGeom>
          <a:noFill/>
          <a:ln w="9525" cap="flat" cmpd="sng" algn="ctr">
            <a:solidFill>
              <a:sysClr val="windowText" lastClr="000000"/>
            </a:solidFill>
            <a:prstDash val="sysDot"/>
          </a:ln>
          <a:effectLst/>
        </p:spPr>
      </p:cxnSp>
      <p:sp>
        <p:nvSpPr>
          <p:cNvPr id="38" name="Rectangle 37"/>
          <p:cNvSpPr/>
          <p:nvPr/>
        </p:nvSpPr>
        <p:spPr>
          <a:xfrm>
            <a:off x="160020" y="1281698"/>
            <a:ext cx="2834640" cy="3832611"/>
          </a:xfrm>
          <a:prstGeom prst="rect">
            <a:avLst/>
          </a:prstGeom>
          <a:solidFill>
            <a:srgbClr val="C2D9B2"/>
          </a:solidFill>
          <a:ln w="12700" cap="flat" cmpd="sng" algn="ctr">
            <a:noFill/>
            <a:prstDash val="solid"/>
          </a:ln>
          <a:effectLst/>
        </p:spPr>
        <p:txBody>
          <a:bodyPr lIns="9144" tIns="91440" rIns="9144"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prstClr val="black"/>
                </a:solidFill>
                <a:effectLst/>
                <a:uLnTx/>
                <a:uFillTx/>
                <a:latin typeface="Arial"/>
                <a:ea typeface="+mn-ea"/>
                <a:cs typeface="+mn-cs"/>
              </a:rPr>
              <a:t>Unified Approach</a:t>
            </a:r>
          </a:p>
        </p:txBody>
      </p:sp>
      <p:cxnSp>
        <p:nvCxnSpPr>
          <p:cNvPr id="39" name="Straight Connector 38"/>
          <p:cNvCxnSpPr/>
          <p:nvPr/>
        </p:nvCxnSpPr>
        <p:spPr>
          <a:xfrm>
            <a:off x="3062394" y="1291834"/>
            <a:ext cx="0" cy="3832611"/>
          </a:xfrm>
          <a:prstGeom prst="line">
            <a:avLst/>
          </a:prstGeom>
          <a:noFill/>
          <a:ln w="9525" cap="flat" cmpd="sng" algn="ctr">
            <a:solidFill>
              <a:sysClr val="windowText" lastClr="000000"/>
            </a:solidFill>
            <a:prstDash val="sysDot"/>
          </a:ln>
          <a:effectLst/>
        </p:spPr>
      </p:cxnSp>
      <p:sp>
        <p:nvSpPr>
          <p:cNvPr id="41" name="Rectangle 40"/>
          <p:cNvSpPr/>
          <p:nvPr/>
        </p:nvSpPr>
        <p:spPr>
          <a:xfrm>
            <a:off x="3154455" y="2758786"/>
            <a:ext cx="1133039" cy="277004"/>
          </a:xfrm>
          <a:prstGeom prst="rect">
            <a:avLst/>
          </a:prstGeom>
          <a:noFill/>
          <a:ln w="12700" cap="flat" cmpd="sng" algn="ctr">
            <a:noFill/>
            <a:prstDash val="solid"/>
          </a:ln>
          <a:effectLst/>
        </p:spPr>
        <p:txBody>
          <a:bodyPr rot="0" spcFirstLastPara="0" vertOverflow="overflow" horzOverflow="overflow" vert="horz" wrap="square" lIns="9144" tIns="45720" rIns="9144"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solidFill>
                  <a:prstClr val="black"/>
                </a:solidFill>
                <a:effectLst/>
                <a:uLnTx/>
                <a:uFillTx/>
                <a:latin typeface="Arial"/>
                <a:ea typeface="+mn-ea"/>
                <a:cs typeface="+mn-cs"/>
              </a:rPr>
              <a:t>Wireless Access</a:t>
            </a:r>
          </a:p>
        </p:txBody>
      </p:sp>
      <p:sp>
        <p:nvSpPr>
          <p:cNvPr id="43" name="Rectangle 42"/>
          <p:cNvSpPr/>
          <p:nvPr/>
        </p:nvSpPr>
        <p:spPr>
          <a:xfrm>
            <a:off x="3205957" y="4536260"/>
            <a:ext cx="1030035" cy="457200"/>
          </a:xfrm>
          <a:prstGeom prst="rect">
            <a:avLst/>
          </a:prstGeom>
          <a:noFill/>
          <a:ln w="12700" cap="flat" cmpd="sng" algn="ctr">
            <a:no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solidFill>
                  <a:prstClr val="black"/>
                </a:solidFill>
                <a:effectLst/>
                <a:uLnTx/>
                <a:uFillTx/>
                <a:latin typeface="Arial"/>
                <a:ea typeface="+mn-ea"/>
                <a:cs typeface="+mn-cs"/>
              </a:rPr>
              <a:t>Local Data Storage</a:t>
            </a:r>
          </a:p>
        </p:txBody>
      </p:sp>
      <p:sp>
        <p:nvSpPr>
          <p:cNvPr id="44" name="Rectangle 43"/>
          <p:cNvSpPr/>
          <p:nvPr/>
        </p:nvSpPr>
        <p:spPr>
          <a:xfrm>
            <a:off x="1200998" y="2211298"/>
            <a:ext cx="1736512" cy="2052469"/>
          </a:xfrm>
          <a:prstGeom prst="rect">
            <a:avLst/>
          </a:prstGeom>
          <a:noFill/>
          <a:ln w="12700" cap="flat" cmpd="sng" algn="ctr">
            <a:noFill/>
            <a:prstDash val="solid"/>
          </a:ln>
          <a:effectLst/>
        </p:spPr>
        <p:txBody>
          <a:bodyPr lIns="9144" rIns="9144" rtlCol="0" anchor="ctr"/>
          <a:lstStyle/>
          <a:p>
            <a:pPr marL="137160" marR="0" lvl="0" indent="-13716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black"/>
                </a:solidFill>
                <a:effectLst/>
                <a:uLnTx/>
                <a:uFillTx/>
                <a:latin typeface="Arial"/>
                <a:ea typeface="+mn-ea"/>
                <a:cs typeface="+mn-cs"/>
              </a:rPr>
              <a:t>Current approach lacks unity of effort; siloed actors advance CBM+ in varied, stovepiped ways </a:t>
            </a:r>
          </a:p>
          <a:p>
            <a:pPr marL="137160" marR="0" lvl="0" indent="-13716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black"/>
                </a:solidFill>
                <a:effectLst/>
                <a:uLnTx/>
                <a:uFillTx/>
                <a:latin typeface="Arial"/>
                <a:ea typeface="+mn-ea"/>
                <a:cs typeface="+mn-cs"/>
              </a:rPr>
              <a:t>Fails to fully leverage enterprise resources in the most efficient way</a:t>
            </a:r>
          </a:p>
          <a:p>
            <a:pPr marL="137160" marR="0" lvl="0" indent="-13716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050" b="1" i="0" u="sng" strike="noStrike" kern="0" cap="none" spc="0" normalizeH="0" baseline="0" noProof="0" dirty="0">
                <a:ln>
                  <a:noFill/>
                </a:ln>
                <a:solidFill>
                  <a:prstClr val="black"/>
                </a:solidFill>
                <a:effectLst/>
                <a:uLnTx/>
                <a:uFillTx/>
                <a:latin typeface="Arial"/>
                <a:ea typeface="+mn-ea"/>
                <a:cs typeface="+mn-cs"/>
              </a:rPr>
              <a:t>Solution</a:t>
            </a:r>
            <a:r>
              <a:rPr kumimoji="0" lang="en-US" sz="1050" b="1" i="0" u="none" strike="noStrike" kern="0" cap="none" spc="0" normalizeH="0" baseline="0" noProof="0" dirty="0">
                <a:ln>
                  <a:noFill/>
                </a:ln>
                <a:solidFill>
                  <a:prstClr val="black"/>
                </a:solidFill>
                <a:effectLst/>
                <a:uLnTx/>
                <a:uFillTx/>
                <a:latin typeface="Arial"/>
                <a:ea typeface="+mn-ea"/>
                <a:cs typeface="+mn-cs"/>
              </a:rPr>
              <a:t>: </a:t>
            </a:r>
            <a:r>
              <a:rPr kumimoji="0" lang="en-US" sz="1050" b="0" i="0" u="none" strike="noStrike" kern="0" cap="none" spc="0" normalizeH="0" baseline="0" noProof="0" dirty="0">
                <a:ln>
                  <a:noFill/>
                </a:ln>
                <a:solidFill>
                  <a:prstClr val="black"/>
                </a:solidFill>
                <a:effectLst/>
                <a:uLnTx/>
                <a:uFillTx/>
                <a:latin typeface="Arial"/>
                <a:ea typeface="+mn-ea"/>
                <a:cs typeface="+mn-cs"/>
              </a:rPr>
              <a:t>A unified, synchronized approach to  promote an organized and sustained CBM+ effort among stakeholders</a:t>
            </a:r>
          </a:p>
        </p:txBody>
      </p:sp>
      <p:sp>
        <p:nvSpPr>
          <p:cNvPr id="45" name="Rectangle 44"/>
          <p:cNvSpPr/>
          <p:nvPr/>
        </p:nvSpPr>
        <p:spPr>
          <a:xfrm>
            <a:off x="204321" y="3457819"/>
            <a:ext cx="1030035" cy="277004"/>
          </a:xfrm>
          <a:prstGeom prst="rect">
            <a:avLst/>
          </a:prstGeom>
          <a:noFill/>
          <a:ln w="12700" cap="flat" cmpd="sng" algn="ctr">
            <a:no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solidFill>
                  <a:prstClr val="black"/>
                </a:solidFill>
                <a:effectLst/>
                <a:uLnTx/>
                <a:uFillTx/>
                <a:latin typeface="Arial"/>
                <a:ea typeface="+mn-ea"/>
                <a:cs typeface="+mn-cs"/>
              </a:rPr>
              <a:t>Leadership</a:t>
            </a:r>
          </a:p>
        </p:txBody>
      </p:sp>
      <p:sp>
        <p:nvSpPr>
          <p:cNvPr id="25" name="Rounded Rectangle 24"/>
          <p:cNvSpPr/>
          <p:nvPr/>
        </p:nvSpPr>
        <p:spPr>
          <a:xfrm>
            <a:off x="160020" y="5229090"/>
            <a:ext cx="2834640" cy="859468"/>
          </a:xfrm>
          <a:prstGeom prst="roundRect">
            <a:avLst>
              <a:gd name="adj" fmla="val 0"/>
            </a:avLst>
          </a:prstGeom>
          <a:solidFill>
            <a:srgbClr val="C2D9B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 tIns="45720" rIns="9144" rtlCol="0" anchor="ctr"/>
          <a:lstStyle/>
          <a:p>
            <a:pPr algn="ctr"/>
            <a:r>
              <a:rPr lang="en-US" sz="1300" b="1" i="1" dirty="0">
                <a:solidFill>
                  <a:schemeClr val="tx1"/>
                </a:solidFill>
              </a:rPr>
              <a:t>Vocal advocacy and clear leadership structure for CBM+ implementation</a:t>
            </a:r>
          </a:p>
        </p:txBody>
      </p:sp>
      <p:sp>
        <p:nvSpPr>
          <p:cNvPr id="48" name="Rounded Rectangle 47"/>
          <p:cNvSpPr/>
          <p:nvPr/>
        </p:nvSpPr>
        <p:spPr>
          <a:xfrm>
            <a:off x="3172001" y="5229090"/>
            <a:ext cx="2834640" cy="859468"/>
          </a:xfrm>
          <a:prstGeom prst="roundRect">
            <a:avLst>
              <a:gd name="adj" fmla="val 0"/>
            </a:avLst>
          </a:prstGeom>
          <a:solidFill>
            <a:srgbClr val="C6D9D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 tIns="45720" rIns="9144" rtlCol="0" anchor="ctr"/>
          <a:lstStyle/>
          <a:p>
            <a:pPr algn="ctr"/>
            <a:r>
              <a:rPr lang="en-US" sz="1300" b="1" i="1" dirty="0">
                <a:solidFill>
                  <a:schemeClr val="tx1"/>
                </a:solidFill>
              </a:rPr>
              <a:t>Prioritize resourcing for </a:t>
            </a:r>
            <a:br>
              <a:rPr lang="en-US" sz="1300" b="1" i="1" dirty="0">
                <a:solidFill>
                  <a:schemeClr val="tx1"/>
                </a:solidFill>
              </a:rPr>
            </a:br>
            <a:r>
              <a:rPr lang="en-US" sz="1300" b="1" i="1" dirty="0">
                <a:solidFill>
                  <a:schemeClr val="tx1"/>
                </a:solidFill>
              </a:rPr>
              <a:t>deployable wireless network, data storage, and cloud solutions</a:t>
            </a:r>
          </a:p>
        </p:txBody>
      </p:sp>
      <p:sp>
        <p:nvSpPr>
          <p:cNvPr id="50" name="Rounded Rectangle 49"/>
          <p:cNvSpPr/>
          <p:nvPr/>
        </p:nvSpPr>
        <p:spPr>
          <a:xfrm>
            <a:off x="6183982" y="5229090"/>
            <a:ext cx="2834640" cy="859468"/>
          </a:xfrm>
          <a:prstGeom prst="roundRect">
            <a:avLst>
              <a:gd name="adj" fmla="val 0"/>
            </a:avLst>
          </a:prstGeom>
          <a:solidFill>
            <a:srgbClr val="FFE79B"/>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 tIns="45720" rIns="9144" rtlCol="0" anchor="ctr"/>
          <a:lstStyle/>
          <a:p>
            <a:pPr algn="ctr"/>
            <a:r>
              <a:rPr lang="en-US" sz="1300" b="1" i="1" dirty="0">
                <a:solidFill>
                  <a:schemeClr val="tx1"/>
                </a:solidFill>
              </a:rPr>
              <a:t>Incorporate data analytics infrastructure, roles and responsibilities into Force Design</a:t>
            </a:r>
          </a:p>
        </p:txBody>
      </p:sp>
      <p:pic>
        <p:nvPicPr>
          <p:cNvPr id="7" name="Graphic 6" descr="Database">
            <a:extLst>
              <a:ext uri="{FF2B5EF4-FFF2-40B4-BE49-F238E27FC236}">
                <a16:creationId xmlns:a16="http://schemas.microsoft.com/office/drawing/2014/main" id="{0E2254BF-9D84-0842-B0AD-35B0E69BA5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17007" y="3961287"/>
            <a:ext cx="607934" cy="607934"/>
          </a:xfrm>
          <a:prstGeom prst="rect">
            <a:avLst/>
          </a:prstGeom>
        </p:spPr>
      </p:pic>
      <p:pic>
        <p:nvPicPr>
          <p:cNvPr id="9" name="Graphic 8" descr="Wireless router">
            <a:extLst>
              <a:ext uri="{FF2B5EF4-FFF2-40B4-BE49-F238E27FC236}">
                <a16:creationId xmlns:a16="http://schemas.microsoft.com/office/drawing/2014/main" id="{2A290D00-ED4E-D34C-960C-1C7C4DAE15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89831" y="2210207"/>
            <a:ext cx="678744" cy="678744"/>
          </a:xfrm>
          <a:prstGeom prst="rect">
            <a:avLst/>
          </a:prstGeom>
        </p:spPr>
      </p:pic>
      <p:pic>
        <p:nvPicPr>
          <p:cNvPr id="11" name="Graphic 10" descr="User network">
            <a:extLst>
              <a:ext uri="{FF2B5EF4-FFF2-40B4-BE49-F238E27FC236}">
                <a16:creationId xmlns:a16="http://schemas.microsoft.com/office/drawing/2014/main" id="{7290A5F5-C120-D74E-8DD1-DC8631313FA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39094" y="2735125"/>
            <a:ext cx="769619" cy="769619"/>
          </a:xfrm>
          <a:prstGeom prst="rect">
            <a:avLst/>
          </a:prstGeom>
        </p:spPr>
      </p:pic>
      <p:grpSp>
        <p:nvGrpSpPr>
          <p:cNvPr id="3" name="Picture 34" descr="Users"/>
          <p:cNvGrpSpPr/>
          <p:nvPr/>
        </p:nvGrpSpPr>
        <p:grpSpPr>
          <a:xfrm>
            <a:off x="6422909" y="2361459"/>
            <a:ext cx="507073" cy="316316"/>
            <a:chOff x="6422909" y="2361459"/>
            <a:chExt cx="507073" cy="316316"/>
          </a:xfrm>
          <a:solidFill>
            <a:srgbClr val="000000"/>
          </a:solidFill>
        </p:grpSpPr>
        <p:sp>
          <p:nvSpPr>
            <p:cNvPr id="4" name="Freeform 3">
              <a:extLst>
                <a:ext uri="{FF2B5EF4-FFF2-40B4-BE49-F238E27FC236}">
                  <a16:creationId xmlns:a16="http://schemas.microsoft.com/office/drawing/2014/main" id="{06658059-A0DD-C442-9FAA-93CED3F4E17D}"/>
                </a:ext>
              </a:extLst>
            </p:cNvPr>
            <p:cNvSpPr/>
            <p:nvPr/>
          </p:nvSpPr>
          <p:spPr>
            <a:xfrm>
              <a:off x="6477238" y="2361459"/>
              <a:ext cx="108658" cy="108658"/>
            </a:xfrm>
            <a:custGeom>
              <a:avLst/>
              <a:gdLst>
                <a:gd name="connsiteX0" fmla="*/ 108659 w 108658"/>
                <a:gd name="connsiteY0" fmla="*/ 54329 h 108658"/>
                <a:gd name="connsiteX1" fmla="*/ 54329 w 108658"/>
                <a:gd name="connsiteY1" fmla="*/ 108658 h 108658"/>
                <a:gd name="connsiteX2" fmla="*/ 0 w 108658"/>
                <a:gd name="connsiteY2" fmla="*/ 54329 h 108658"/>
                <a:gd name="connsiteX3" fmla="*/ 54329 w 108658"/>
                <a:gd name="connsiteY3" fmla="*/ 0 h 108658"/>
                <a:gd name="connsiteX4" fmla="*/ 108659 w 108658"/>
                <a:gd name="connsiteY4" fmla="*/ 54329 h 108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58" h="108658">
                  <a:moveTo>
                    <a:pt x="108659" y="54329"/>
                  </a:moveTo>
                  <a:cubicBezTo>
                    <a:pt x="108659" y="84334"/>
                    <a:pt x="84334" y="108658"/>
                    <a:pt x="54329" y="108658"/>
                  </a:cubicBezTo>
                  <a:cubicBezTo>
                    <a:pt x="24324" y="108658"/>
                    <a:pt x="0" y="84334"/>
                    <a:pt x="0" y="54329"/>
                  </a:cubicBezTo>
                  <a:cubicBezTo>
                    <a:pt x="0" y="24324"/>
                    <a:pt x="24324" y="0"/>
                    <a:pt x="54329" y="0"/>
                  </a:cubicBezTo>
                  <a:cubicBezTo>
                    <a:pt x="84334" y="0"/>
                    <a:pt x="108659" y="24324"/>
                    <a:pt x="108659" y="54329"/>
                  </a:cubicBezTo>
                  <a:close/>
                </a:path>
              </a:pathLst>
            </a:custGeom>
            <a:solidFill>
              <a:srgbClr val="000000"/>
            </a:solidFill>
            <a:ln w="5953" cap="flat">
              <a:noFill/>
              <a:prstDash val="solid"/>
              <a:miter/>
            </a:ln>
          </p:spPr>
          <p:txBody>
            <a:bodyPr rtlCol="0" anchor="ctr"/>
            <a:lstStyle/>
            <a:p>
              <a:endParaRPr lang="en-US" dirty="0"/>
            </a:p>
          </p:txBody>
        </p:sp>
        <p:sp>
          <p:nvSpPr>
            <p:cNvPr id="5" name="Freeform 4">
              <a:extLst>
                <a:ext uri="{FF2B5EF4-FFF2-40B4-BE49-F238E27FC236}">
                  <a16:creationId xmlns:a16="http://schemas.microsoft.com/office/drawing/2014/main" id="{1EE3F262-C1A8-B244-9CE6-CD2F8C759813}"/>
                </a:ext>
              </a:extLst>
            </p:cNvPr>
            <p:cNvSpPr/>
            <p:nvPr/>
          </p:nvSpPr>
          <p:spPr>
            <a:xfrm>
              <a:off x="6766994" y="2361459"/>
              <a:ext cx="108658" cy="108658"/>
            </a:xfrm>
            <a:custGeom>
              <a:avLst/>
              <a:gdLst>
                <a:gd name="connsiteX0" fmla="*/ 108659 w 108658"/>
                <a:gd name="connsiteY0" fmla="*/ 54329 h 108658"/>
                <a:gd name="connsiteX1" fmla="*/ 54329 w 108658"/>
                <a:gd name="connsiteY1" fmla="*/ 108658 h 108658"/>
                <a:gd name="connsiteX2" fmla="*/ 0 w 108658"/>
                <a:gd name="connsiteY2" fmla="*/ 54329 h 108658"/>
                <a:gd name="connsiteX3" fmla="*/ 54329 w 108658"/>
                <a:gd name="connsiteY3" fmla="*/ 0 h 108658"/>
                <a:gd name="connsiteX4" fmla="*/ 108659 w 108658"/>
                <a:gd name="connsiteY4" fmla="*/ 54329 h 108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58" h="108658">
                  <a:moveTo>
                    <a:pt x="108659" y="54329"/>
                  </a:moveTo>
                  <a:cubicBezTo>
                    <a:pt x="108659" y="84334"/>
                    <a:pt x="84334" y="108658"/>
                    <a:pt x="54329" y="108658"/>
                  </a:cubicBezTo>
                  <a:cubicBezTo>
                    <a:pt x="24324" y="108658"/>
                    <a:pt x="0" y="84334"/>
                    <a:pt x="0" y="54329"/>
                  </a:cubicBezTo>
                  <a:cubicBezTo>
                    <a:pt x="0" y="24324"/>
                    <a:pt x="24324" y="0"/>
                    <a:pt x="54329" y="0"/>
                  </a:cubicBezTo>
                  <a:cubicBezTo>
                    <a:pt x="84334" y="0"/>
                    <a:pt x="108659" y="24324"/>
                    <a:pt x="108659" y="54329"/>
                  </a:cubicBezTo>
                  <a:close/>
                </a:path>
              </a:pathLst>
            </a:custGeom>
            <a:solidFill>
              <a:srgbClr val="000000"/>
            </a:solidFill>
            <a:ln w="5953"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3AD36EA6-DF72-6940-A51D-CCC904AE6105}"/>
                </a:ext>
              </a:extLst>
            </p:cNvPr>
            <p:cNvSpPr/>
            <p:nvPr/>
          </p:nvSpPr>
          <p:spPr>
            <a:xfrm>
              <a:off x="6567787" y="2569117"/>
              <a:ext cx="217317" cy="108658"/>
            </a:xfrm>
            <a:custGeom>
              <a:avLst/>
              <a:gdLst>
                <a:gd name="connsiteX0" fmla="*/ 217317 w 217317"/>
                <a:gd name="connsiteY0" fmla="*/ 108658 h 108658"/>
                <a:gd name="connsiteX1" fmla="*/ 217317 w 217317"/>
                <a:gd name="connsiteY1" fmla="*/ 54329 h 108658"/>
                <a:gd name="connsiteX2" fmla="*/ 206451 w 217317"/>
                <a:gd name="connsiteY2" fmla="*/ 32598 h 108658"/>
                <a:gd name="connsiteX3" fmla="*/ 153329 w 217317"/>
                <a:gd name="connsiteY3" fmla="*/ 7244 h 108658"/>
                <a:gd name="connsiteX4" fmla="*/ 108659 w 217317"/>
                <a:gd name="connsiteY4" fmla="*/ 0 h 108658"/>
                <a:gd name="connsiteX5" fmla="*/ 63988 w 217317"/>
                <a:gd name="connsiteY5" fmla="*/ 7244 h 108658"/>
                <a:gd name="connsiteX6" fmla="*/ 10866 w 217317"/>
                <a:gd name="connsiteY6" fmla="*/ 32598 h 108658"/>
                <a:gd name="connsiteX7" fmla="*/ 0 w 217317"/>
                <a:gd name="connsiteY7" fmla="*/ 54329 h 108658"/>
                <a:gd name="connsiteX8" fmla="*/ 0 w 217317"/>
                <a:gd name="connsiteY8" fmla="*/ 108658 h 108658"/>
                <a:gd name="connsiteX9" fmla="*/ 217317 w 217317"/>
                <a:gd name="connsiteY9" fmla="*/ 108658 h 10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317" h="108658">
                  <a:moveTo>
                    <a:pt x="217317" y="108658"/>
                  </a:moveTo>
                  <a:lnTo>
                    <a:pt x="217317" y="54329"/>
                  </a:lnTo>
                  <a:cubicBezTo>
                    <a:pt x="217317" y="45878"/>
                    <a:pt x="213695" y="37427"/>
                    <a:pt x="206451" y="32598"/>
                  </a:cubicBezTo>
                  <a:cubicBezTo>
                    <a:pt x="191963" y="20524"/>
                    <a:pt x="172646" y="12073"/>
                    <a:pt x="153329" y="7244"/>
                  </a:cubicBezTo>
                  <a:cubicBezTo>
                    <a:pt x="140049" y="3622"/>
                    <a:pt x="124354" y="0"/>
                    <a:pt x="108659" y="0"/>
                  </a:cubicBezTo>
                  <a:cubicBezTo>
                    <a:pt x="94171" y="0"/>
                    <a:pt x="78476" y="2415"/>
                    <a:pt x="63988" y="7244"/>
                  </a:cubicBezTo>
                  <a:cubicBezTo>
                    <a:pt x="44671" y="12073"/>
                    <a:pt x="26561" y="21732"/>
                    <a:pt x="10866" y="32598"/>
                  </a:cubicBezTo>
                  <a:cubicBezTo>
                    <a:pt x="3622" y="38634"/>
                    <a:pt x="0" y="45878"/>
                    <a:pt x="0" y="54329"/>
                  </a:cubicBezTo>
                  <a:lnTo>
                    <a:pt x="0" y="108658"/>
                  </a:lnTo>
                  <a:lnTo>
                    <a:pt x="217317" y="108658"/>
                  </a:lnTo>
                  <a:close/>
                </a:path>
              </a:pathLst>
            </a:custGeom>
            <a:solidFill>
              <a:srgbClr val="000000"/>
            </a:solidFill>
            <a:ln w="5953"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01BA15EC-AC1E-294D-AD3D-1AF5441089B1}"/>
                </a:ext>
              </a:extLst>
            </p:cNvPr>
            <p:cNvSpPr/>
            <p:nvPr/>
          </p:nvSpPr>
          <p:spPr>
            <a:xfrm>
              <a:off x="6622116" y="2445971"/>
              <a:ext cx="108658" cy="108658"/>
            </a:xfrm>
            <a:custGeom>
              <a:avLst/>
              <a:gdLst>
                <a:gd name="connsiteX0" fmla="*/ 108659 w 108658"/>
                <a:gd name="connsiteY0" fmla="*/ 54329 h 108658"/>
                <a:gd name="connsiteX1" fmla="*/ 54329 w 108658"/>
                <a:gd name="connsiteY1" fmla="*/ 108658 h 108658"/>
                <a:gd name="connsiteX2" fmla="*/ 0 w 108658"/>
                <a:gd name="connsiteY2" fmla="*/ 54329 h 108658"/>
                <a:gd name="connsiteX3" fmla="*/ 54329 w 108658"/>
                <a:gd name="connsiteY3" fmla="*/ 0 h 108658"/>
                <a:gd name="connsiteX4" fmla="*/ 108659 w 108658"/>
                <a:gd name="connsiteY4" fmla="*/ 54329 h 108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58" h="108658">
                  <a:moveTo>
                    <a:pt x="108659" y="54329"/>
                  </a:moveTo>
                  <a:cubicBezTo>
                    <a:pt x="108659" y="84334"/>
                    <a:pt x="84334" y="108658"/>
                    <a:pt x="54329" y="108658"/>
                  </a:cubicBezTo>
                  <a:cubicBezTo>
                    <a:pt x="24324" y="108658"/>
                    <a:pt x="0" y="84334"/>
                    <a:pt x="0" y="54329"/>
                  </a:cubicBezTo>
                  <a:cubicBezTo>
                    <a:pt x="0" y="24324"/>
                    <a:pt x="24324" y="0"/>
                    <a:pt x="54329" y="0"/>
                  </a:cubicBezTo>
                  <a:cubicBezTo>
                    <a:pt x="84334" y="0"/>
                    <a:pt x="108659" y="24324"/>
                    <a:pt x="108659" y="54329"/>
                  </a:cubicBezTo>
                  <a:close/>
                </a:path>
              </a:pathLst>
            </a:custGeom>
            <a:solidFill>
              <a:srgbClr val="000000"/>
            </a:solidFill>
            <a:ln w="5953"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3CA257F2-EC73-4F49-8CF1-A1F08477EDF0}"/>
                </a:ext>
              </a:extLst>
            </p:cNvPr>
            <p:cNvSpPr/>
            <p:nvPr/>
          </p:nvSpPr>
          <p:spPr>
            <a:xfrm>
              <a:off x="6733189" y="2484605"/>
              <a:ext cx="196792" cy="108658"/>
            </a:xfrm>
            <a:custGeom>
              <a:avLst/>
              <a:gdLst>
                <a:gd name="connsiteX0" fmla="*/ 185927 w 196792"/>
                <a:gd name="connsiteY0" fmla="*/ 32598 h 108658"/>
                <a:gd name="connsiteX1" fmla="*/ 132805 w 196792"/>
                <a:gd name="connsiteY1" fmla="*/ 7244 h 108658"/>
                <a:gd name="connsiteX2" fmla="*/ 88134 w 196792"/>
                <a:gd name="connsiteY2" fmla="*/ 0 h 108658"/>
                <a:gd name="connsiteX3" fmla="*/ 43463 w 196792"/>
                <a:gd name="connsiteY3" fmla="*/ 7244 h 108658"/>
                <a:gd name="connsiteX4" fmla="*/ 21732 w 196792"/>
                <a:gd name="connsiteY4" fmla="*/ 15695 h 108658"/>
                <a:gd name="connsiteX5" fmla="*/ 21732 w 196792"/>
                <a:gd name="connsiteY5" fmla="*/ 16902 h 108658"/>
                <a:gd name="connsiteX6" fmla="*/ 0 w 196792"/>
                <a:gd name="connsiteY6" fmla="*/ 70024 h 108658"/>
                <a:gd name="connsiteX7" fmla="*/ 55537 w 196792"/>
                <a:gd name="connsiteY7" fmla="*/ 97793 h 108658"/>
                <a:gd name="connsiteX8" fmla="*/ 65195 w 196792"/>
                <a:gd name="connsiteY8" fmla="*/ 108659 h 108658"/>
                <a:gd name="connsiteX9" fmla="*/ 196793 w 196792"/>
                <a:gd name="connsiteY9" fmla="*/ 108659 h 108658"/>
                <a:gd name="connsiteX10" fmla="*/ 196793 w 196792"/>
                <a:gd name="connsiteY10" fmla="*/ 54329 h 108658"/>
                <a:gd name="connsiteX11" fmla="*/ 185927 w 196792"/>
                <a:gd name="connsiteY11" fmla="*/ 32598 h 10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792" h="108658">
                  <a:moveTo>
                    <a:pt x="185927" y="32598"/>
                  </a:moveTo>
                  <a:cubicBezTo>
                    <a:pt x="171439" y="20524"/>
                    <a:pt x="152122" y="12073"/>
                    <a:pt x="132805" y="7244"/>
                  </a:cubicBezTo>
                  <a:cubicBezTo>
                    <a:pt x="119524" y="3622"/>
                    <a:pt x="103829" y="0"/>
                    <a:pt x="88134" y="0"/>
                  </a:cubicBezTo>
                  <a:cubicBezTo>
                    <a:pt x="73646" y="0"/>
                    <a:pt x="57951" y="2415"/>
                    <a:pt x="43463" y="7244"/>
                  </a:cubicBezTo>
                  <a:cubicBezTo>
                    <a:pt x="36220" y="9659"/>
                    <a:pt x="28976" y="12073"/>
                    <a:pt x="21732" y="15695"/>
                  </a:cubicBezTo>
                  <a:lnTo>
                    <a:pt x="21732" y="16902"/>
                  </a:lnTo>
                  <a:cubicBezTo>
                    <a:pt x="21732" y="37427"/>
                    <a:pt x="13280" y="56744"/>
                    <a:pt x="0" y="70024"/>
                  </a:cubicBezTo>
                  <a:cubicBezTo>
                    <a:pt x="22939" y="77268"/>
                    <a:pt x="41049" y="86927"/>
                    <a:pt x="55537" y="97793"/>
                  </a:cubicBezTo>
                  <a:cubicBezTo>
                    <a:pt x="59158" y="101415"/>
                    <a:pt x="62780" y="103829"/>
                    <a:pt x="65195" y="108659"/>
                  </a:cubicBezTo>
                  <a:lnTo>
                    <a:pt x="196793" y="108659"/>
                  </a:lnTo>
                  <a:lnTo>
                    <a:pt x="196793" y="54329"/>
                  </a:lnTo>
                  <a:cubicBezTo>
                    <a:pt x="196793" y="45878"/>
                    <a:pt x="193171" y="37427"/>
                    <a:pt x="185927" y="32598"/>
                  </a:cubicBezTo>
                  <a:close/>
                </a:path>
              </a:pathLst>
            </a:custGeom>
            <a:solidFill>
              <a:srgbClr val="000000"/>
            </a:solidFill>
            <a:ln w="595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C54ED1DE-F32E-614E-841A-F43842067A6D}"/>
                </a:ext>
              </a:extLst>
            </p:cNvPr>
            <p:cNvSpPr/>
            <p:nvPr/>
          </p:nvSpPr>
          <p:spPr>
            <a:xfrm>
              <a:off x="6422909" y="2484605"/>
              <a:ext cx="196792" cy="108658"/>
            </a:xfrm>
            <a:custGeom>
              <a:avLst/>
              <a:gdLst>
                <a:gd name="connsiteX0" fmla="*/ 141256 w 196792"/>
                <a:gd name="connsiteY0" fmla="*/ 97793 h 108658"/>
                <a:gd name="connsiteX1" fmla="*/ 141256 w 196792"/>
                <a:gd name="connsiteY1" fmla="*/ 97793 h 108658"/>
                <a:gd name="connsiteX2" fmla="*/ 196793 w 196792"/>
                <a:gd name="connsiteY2" fmla="*/ 70024 h 108658"/>
                <a:gd name="connsiteX3" fmla="*/ 175061 w 196792"/>
                <a:gd name="connsiteY3" fmla="*/ 16902 h 108658"/>
                <a:gd name="connsiteX4" fmla="*/ 175061 w 196792"/>
                <a:gd name="connsiteY4" fmla="*/ 14488 h 108658"/>
                <a:gd name="connsiteX5" fmla="*/ 153329 w 196792"/>
                <a:gd name="connsiteY5" fmla="*/ 7244 h 108658"/>
                <a:gd name="connsiteX6" fmla="*/ 108659 w 196792"/>
                <a:gd name="connsiteY6" fmla="*/ 0 h 108658"/>
                <a:gd name="connsiteX7" fmla="*/ 63988 w 196792"/>
                <a:gd name="connsiteY7" fmla="*/ 7244 h 108658"/>
                <a:gd name="connsiteX8" fmla="*/ 10866 w 196792"/>
                <a:gd name="connsiteY8" fmla="*/ 32598 h 108658"/>
                <a:gd name="connsiteX9" fmla="*/ 0 w 196792"/>
                <a:gd name="connsiteY9" fmla="*/ 54329 h 108658"/>
                <a:gd name="connsiteX10" fmla="*/ 0 w 196792"/>
                <a:gd name="connsiteY10" fmla="*/ 108659 h 108658"/>
                <a:gd name="connsiteX11" fmla="*/ 130390 w 196792"/>
                <a:gd name="connsiteY11" fmla="*/ 108659 h 108658"/>
                <a:gd name="connsiteX12" fmla="*/ 141256 w 196792"/>
                <a:gd name="connsiteY12" fmla="*/ 97793 h 10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792" h="108658">
                  <a:moveTo>
                    <a:pt x="141256" y="97793"/>
                  </a:moveTo>
                  <a:lnTo>
                    <a:pt x="141256" y="97793"/>
                  </a:lnTo>
                  <a:cubicBezTo>
                    <a:pt x="158158" y="85719"/>
                    <a:pt x="177476" y="76061"/>
                    <a:pt x="196793" y="70024"/>
                  </a:cubicBezTo>
                  <a:cubicBezTo>
                    <a:pt x="183512" y="55537"/>
                    <a:pt x="175061" y="37427"/>
                    <a:pt x="175061" y="16902"/>
                  </a:cubicBezTo>
                  <a:cubicBezTo>
                    <a:pt x="175061" y="15695"/>
                    <a:pt x="175061" y="15695"/>
                    <a:pt x="175061" y="14488"/>
                  </a:cubicBezTo>
                  <a:cubicBezTo>
                    <a:pt x="167817" y="12073"/>
                    <a:pt x="160573" y="8451"/>
                    <a:pt x="153329" y="7244"/>
                  </a:cubicBezTo>
                  <a:cubicBezTo>
                    <a:pt x="140049" y="3622"/>
                    <a:pt x="124354" y="0"/>
                    <a:pt x="108659" y="0"/>
                  </a:cubicBezTo>
                  <a:cubicBezTo>
                    <a:pt x="94171" y="0"/>
                    <a:pt x="78476" y="2415"/>
                    <a:pt x="63988" y="7244"/>
                  </a:cubicBezTo>
                  <a:cubicBezTo>
                    <a:pt x="44671" y="13280"/>
                    <a:pt x="26561" y="21732"/>
                    <a:pt x="10866" y="32598"/>
                  </a:cubicBezTo>
                  <a:cubicBezTo>
                    <a:pt x="3622" y="37427"/>
                    <a:pt x="0" y="45878"/>
                    <a:pt x="0" y="54329"/>
                  </a:cubicBezTo>
                  <a:lnTo>
                    <a:pt x="0" y="108659"/>
                  </a:lnTo>
                  <a:lnTo>
                    <a:pt x="130390" y="108659"/>
                  </a:lnTo>
                  <a:cubicBezTo>
                    <a:pt x="134012" y="103829"/>
                    <a:pt x="136427" y="101415"/>
                    <a:pt x="141256" y="97793"/>
                  </a:cubicBezTo>
                  <a:close/>
                </a:path>
              </a:pathLst>
            </a:custGeom>
            <a:solidFill>
              <a:srgbClr val="000000"/>
            </a:solidFill>
            <a:ln w="5953" cap="flat">
              <a:noFill/>
              <a:prstDash val="solid"/>
              <a:miter/>
            </a:ln>
          </p:spPr>
          <p:txBody>
            <a:bodyPr rtlCol="0" anchor="ctr"/>
            <a:lstStyle/>
            <a:p>
              <a:endParaRPr lang="en-US" dirty="0"/>
            </a:p>
          </p:txBody>
        </p:sp>
      </p:grpSp>
      <p:sp>
        <p:nvSpPr>
          <p:cNvPr id="40" name="Shape 268">
            <a:extLst>
              <a:ext uri="{FF2B5EF4-FFF2-40B4-BE49-F238E27FC236}">
                <a16:creationId xmlns:a16="http://schemas.microsoft.com/office/drawing/2014/main" id="{24FA3CB8-0D9D-014D-BF5B-84D36BBDEF6C}"/>
              </a:ext>
            </a:extLst>
          </p:cNvPr>
          <p:cNvSpPr/>
          <p:nvPr/>
        </p:nvSpPr>
        <p:spPr>
          <a:xfrm>
            <a:off x="174390" y="6577854"/>
            <a:ext cx="3233120" cy="194925"/>
          </a:xfrm>
          <a:prstGeom prst="rect">
            <a:avLst/>
          </a:prstGeom>
          <a:ln w="3175">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lgn="l">
              <a:defRPr sz="1800"/>
            </a:pPr>
            <a:r>
              <a:rPr lang="en-US" sz="600" b="1" i="1" dirty="0">
                <a:solidFill>
                  <a:schemeClr val="tx2">
                    <a:lumMod val="75000"/>
                    <a:lumOff val="25000"/>
                  </a:schemeClr>
                </a:solidFill>
                <a:latin typeface="Arial" panose="020B0604020202020204" pitchFamily="34" charset="0"/>
                <a:ea typeface="Open Sans"/>
                <a:cs typeface="Arial" panose="020B0604020202020204" pitchFamily="34" charset="0"/>
                <a:sym typeface="Open Sans"/>
              </a:rPr>
              <a:t>Presenter</a:t>
            </a:r>
            <a:r>
              <a:rPr lang="en-US" sz="600" b="0" i="1" dirty="0">
                <a:solidFill>
                  <a:schemeClr val="tx2">
                    <a:lumMod val="75000"/>
                    <a:lumOff val="25000"/>
                  </a:schemeClr>
                </a:solidFill>
                <a:latin typeface="Arial" panose="020B0604020202020204" pitchFamily="34" charset="0"/>
                <a:ea typeface="Open Sans"/>
                <a:cs typeface="Arial" panose="020B0604020202020204" pitchFamily="34" charset="0"/>
                <a:sym typeface="Open Sans"/>
              </a:rPr>
              <a:t>: Maj Whitaker | </a:t>
            </a:r>
            <a:r>
              <a:rPr lang="en-US" sz="500" b="0" i="1" dirty="0">
                <a:solidFill>
                  <a:schemeClr val="tx2">
                    <a:lumMod val="75000"/>
                    <a:lumOff val="25000"/>
                  </a:schemeClr>
                </a:solidFill>
                <a:latin typeface="Arial" panose="020B0604020202020204" pitchFamily="34" charset="0"/>
                <a:ea typeface="Open Sans"/>
                <a:cs typeface="Arial" panose="020B0604020202020204" pitchFamily="34" charset="0"/>
                <a:sym typeface="Open Sans"/>
              </a:rPr>
              <a:t>michael.g.whitaker@usmc.mil</a:t>
            </a:r>
            <a:endParaRPr sz="500" b="0" i="1" dirty="0">
              <a:solidFill>
                <a:schemeClr val="tx2">
                  <a:lumMod val="75000"/>
                  <a:lumOff val="25000"/>
                </a:schemeClr>
              </a:solidFill>
              <a:latin typeface="Arial" panose="020B0604020202020204" pitchFamily="34" charset="0"/>
              <a:ea typeface="Open Sans"/>
              <a:cs typeface="Arial" panose="020B0604020202020204" pitchFamily="34" charset="0"/>
              <a:sym typeface="Open Sans"/>
            </a:endParaRPr>
          </a:p>
        </p:txBody>
      </p:sp>
      <p:sp>
        <p:nvSpPr>
          <p:cNvPr id="42" name="Shape 271">
            <a:extLst>
              <a:ext uri="{FF2B5EF4-FFF2-40B4-BE49-F238E27FC236}">
                <a16:creationId xmlns:a16="http://schemas.microsoft.com/office/drawing/2014/main" id="{D0C1697A-5510-204F-B909-CC712B138E17}"/>
              </a:ext>
            </a:extLst>
          </p:cNvPr>
          <p:cNvSpPr/>
          <p:nvPr/>
        </p:nvSpPr>
        <p:spPr>
          <a:xfrm>
            <a:off x="221280" y="6600246"/>
            <a:ext cx="1780240" cy="0"/>
          </a:xfrm>
          <a:prstGeom prst="line">
            <a:avLst/>
          </a:prstGeom>
          <a:ln w="9525">
            <a:solidFill>
              <a:schemeClr val="tx2">
                <a:lumMod val="90000"/>
                <a:lumOff val="10000"/>
                <a:alpha val="40000"/>
              </a:schemeClr>
            </a:solidFill>
            <a:miter lim="400000"/>
          </a:ln>
        </p:spPr>
        <p:txBody>
          <a:bodyPr lIns="50800" tIns="50800" rIns="50800" bIns="50800" anchor="ctr"/>
          <a:lstStyle/>
          <a:p>
            <a:pPr lvl="0" algn="ctr" defTabSz="457200">
              <a:defRPr sz="1200">
                <a:latin typeface="Helvetica"/>
                <a:ea typeface="Helvetica"/>
                <a:cs typeface="Helvetica"/>
                <a:sym typeface="Helvetica"/>
              </a:defRPr>
            </a:pPr>
            <a:endParaRPr sz="900" dirty="0"/>
          </a:p>
        </p:txBody>
      </p:sp>
    </p:spTree>
    <p:extLst>
      <p:ext uri="{BB962C8B-B14F-4D97-AF65-F5344CB8AC3E}">
        <p14:creationId xmlns:p14="http://schemas.microsoft.com/office/powerpoint/2010/main" val="2864866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C391DBC-BCA0-4544-A0FB-094543F95D75}"/>
              </a:ext>
            </a:extLst>
          </p:cNvPr>
          <p:cNvSpPr/>
          <p:nvPr/>
        </p:nvSpPr>
        <p:spPr>
          <a:xfrm>
            <a:off x="690091" y="2252153"/>
            <a:ext cx="2925937" cy="1600438"/>
          </a:xfrm>
          <a:prstGeom prst="rect">
            <a:avLst/>
          </a:prstGeom>
        </p:spPr>
        <p:txBody>
          <a:bodyPr wrap="square">
            <a:spAutoFit/>
          </a:bodyPr>
          <a:lstStyle/>
          <a:p>
            <a:r>
              <a:rPr lang="en-US" sz="1400" b="1" dirty="0"/>
              <a:t>Global Logistics Awareness </a:t>
            </a:r>
            <a:r>
              <a:rPr lang="en-US" sz="1400" dirty="0"/>
              <a:t>will support the </a:t>
            </a:r>
            <a:r>
              <a:rPr lang="en-US" sz="1400" b="1" dirty="0"/>
              <a:t>lethality</a:t>
            </a:r>
            <a:r>
              <a:rPr lang="en-US" sz="1400" dirty="0"/>
              <a:t> of Marine Corps forces by </a:t>
            </a:r>
            <a:r>
              <a:rPr lang="en-US" sz="1400" b="1" dirty="0"/>
              <a:t>enabling decision </a:t>
            </a:r>
            <a:r>
              <a:rPr lang="en-US" sz="1400" dirty="0"/>
              <a:t>and execution </a:t>
            </a:r>
            <a:r>
              <a:rPr lang="en-US" sz="1400" b="1" dirty="0"/>
              <a:t>superiority</a:t>
            </a:r>
            <a:r>
              <a:rPr lang="en-US" sz="1400" dirty="0"/>
              <a:t>, allowing commanders to </a:t>
            </a:r>
            <a:r>
              <a:rPr lang="en-US" sz="1400" b="1" dirty="0"/>
              <a:t>outpace</a:t>
            </a:r>
            <a:r>
              <a:rPr lang="en-US" sz="1400" dirty="0"/>
              <a:t> the enemies’ </a:t>
            </a:r>
            <a:r>
              <a:rPr lang="en-US" sz="1400" b="1" dirty="0"/>
              <a:t>decision</a:t>
            </a:r>
            <a:r>
              <a:rPr lang="en-US" sz="1400" dirty="0"/>
              <a:t> cycle.</a:t>
            </a:r>
          </a:p>
        </p:txBody>
      </p:sp>
      <p:sp>
        <p:nvSpPr>
          <p:cNvPr id="68" name="Title 67">
            <a:extLst>
              <a:ext uri="{FF2B5EF4-FFF2-40B4-BE49-F238E27FC236}">
                <a16:creationId xmlns:a16="http://schemas.microsoft.com/office/drawing/2014/main" id="{FB25AE41-BD00-9E41-8FBF-841BEE253D60}"/>
              </a:ext>
            </a:extLst>
          </p:cNvPr>
          <p:cNvSpPr>
            <a:spLocks noGrp="1"/>
          </p:cNvSpPr>
          <p:nvPr>
            <p:ph type="title"/>
          </p:nvPr>
        </p:nvSpPr>
        <p:spPr/>
        <p:txBody>
          <a:bodyPr>
            <a:normAutofit/>
          </a:bodyPr>
          <a:lstStyle/>
          <a:p>
            <a:r>
              <a:rPr lang="en-US" i="1" dirty="0"/>
              <a:t>Global Logistics Awareness</a:t>
            </a:r>
            <a:br>
              <a:rPr lang="en-US" i="1" dirty="0"/>
            </a:br>
            <a:r>
              <a:rPr lang="en-US" sz="1800" i="1" dirty="0">
                <a:solidFill>
                  <a:srgbClr val="C00000"/>
                </a:solidFill>
              </a:rPr>
              <a:t>Enabled by Fully Realized CBM+ Environment</a:t>
            </a:r>
            <a:endParaRPr lang="en-US" i="1" dirty="0">
              <a:solidFill>
                <a:srgbClr val="C00000"/>
              </a:solidFill>
            </a:endParaRPr>
          </a:p>
        </p:txBody>
      </p:sp>
      <p:sp>
        <p:nvSpPr>
          <p:cNvPr id="70" name="Rectangle 69">
            <a:extLst>
              <a:ext uri="{FF2B5EF4-FFF2-40B4-BE49-F238E27FC236}">
                <a16:creationId xmlns:a16="http://schemas.microsoft.com/office/drawing/2014/main" id="{6727DE5F-7799-204E-8C8A-4FA30898E466}"/>
              </a:ext>
            </a:extLst>
          </p:cNvPr>
          <p:cNvSpPr/>
          <p:nvPr/>
        </p:nvSpPr>
        <p:spPr>
          <a:xfrm>
            <a:off x="6856939" y="2727869"/>
            <a:ext cx="1850735" cy="600238"/>
          </a:xfrm>
          <a:prstGeom prst="rect">
            <a:avLst/>
          </a:prstGeom>
          <a:solidFill>
            <a:srgbClr val="CC0B0F"/>
          </a:solidFill>
          <a:ln w="12700">
            <a:noFill/>
            <a:prstDash val="sysDash"/>
            <a:headEnd type="none" w="sm" len="sm"/>
            <a:tailEnd type="none"/>
          </a:ln>
          <a:effectLst/>
        </p:spPr>
        <p:style>
          <a:lnRef idx="1">
            <a:schemeClr val="accent1"/>
          </a:lnRef>
          <a:fillRef idx="0">
            <a:schemeClr val="accent1"/>
          </a:fillRef>
          <a:effectRef idx="0">
            <a:schemeClr val="accent1"/>
          </a:effectRef>
          <a:fontRef idx="minor">
            <a:schemeClr val="tx1"/>
          </a:fontRef>
        </p:style>
        <p:txBody>
          <a:bodyPr lIns="274320" rtlCol="0" anchor="ctr"/>
          <a:lstStyle/>
          <a:p>
            <a:r>
              <a:rPr lang="en-US" b="1" dirty="0">
                <a:solidFill>
                  <a:schemeClr val="bg1">
                    <a:lumMod val="95000"/>
                  </a:schemeClr>
                </a:solidFill>
              </a:rPr>
              <a:t>Collect</a:t>
            </a:r>
          </a:p>
        </p:txBody>
      </p:sp>
      <p:sp>
        <p:nvSpPr>
          <p:cNvPr id="71" name="Rectangle 70">
            <a:extLst>
              <a:ext uri="{FF2B5EF4-FFF2-40B4-BE49-F238E27FC236}">
                <a16:creationId xmlns:a16="http://schemas.microsoft.com/office/drawing/2014/main" id="{C8B5B5D8-26D2-554A-8E17-4B0282B6C5D4}"/>
              </a:ext>
            </a:extLst>
          </p:cNvPr>
          <p:cNvSpPr/>
          <p:nvPr/>
        </p:nvSpPr>
        <p:spPr>
          <a:xfrm>
            <a:off x="6575742" y="3364569"/>
            <a:ext cx="1846754" cy="600238"/>
          </a:xfrm>
          <a:prstGeom prst="rect">
            <a:avLst/>
          </a:prstGeom>
          <a:solidFill>
            <a:srgbClr val="5D4F49"/>
          </a:solidFill>
          <a:ln w="12700">
            <a:noFill/>
            <a:prstDash val="sysDash"/>
            <a:headEnd type="none" w="sm" len="sm"/>
            <a:tailEnd type="none"/>
          </a:ln>
          <a:effectLst/>
        </p:spPr>
        <p:style>
          <a:lnRef idx="1">
            <a:schemeClr val="accent1"/>
          </a:lnRef>
          <a:fillRef idx="0">
            <a:schemeClr val="accent1"/>
          </a:fillRef>
          <a:effectRef idx="0">
            <a:schemeClr val="accent1"/>
          </a:effectRef>
          <a:fontRef idx="minor">
            <a:schemeClr val="tx1"/>
          </a:fontRef>
        </p:style>
        <p:txBody>
          <a:bodyPr lIns="182880" rtlCol="0" anchor="ctr"/>
          <a:lstStyle/>
          <a:p>
            <a:r>
              <a:rPr lang="en-US" b="1" dirty="0">
                <a:solidFill>
                  <a:schemeClr val="bg1">
                    <a:lumMod val="95000"/>
                  </a:schemeClr>
                </a:solidFill>
              </a:rPr>
              <a:t>Transmit</a:t>
            </a:r>
          </a:p>
        </p:txBody>
      </p:sp>
      <p:sp>
        <p:nvSpPr>
          <p:cNvPr id="72" name="Rectangle 71">
            <a:extLst>
              <a:ext uri="{FF2B5EF4-FFF2-40B4-BE49-F238E27FC236}">
                <a16:creationId xmlns:a16="http://schemas.microsoft.com/office/drawing/2014/main" id="{01F836B5-412E-924B-8177-E688DA207C62}"/>
              </a:ext>
            </a:extLst>
          </p:cNvPr>
          <p:cNvSpPr/>
          <p:nvPr/>
        </p:nvSpPr>
        <p:spPr>
          <a:xfrm>
            <a:off x="6402701" y="4002304"/>
            <a:ext cx="1696915" cy="600238"/>
          </a:xfrm>
          <a:prstGeom prst="rect">
            <a:avLst/>
          </a:prstGeom>
          <a:solidFill>
            <a:schemeClr val="bg2"/>
          </a:solidFill>
          <a:ln w="12700">
            <a:noFill/>
            <a:prstDash val="sysDash"/>
            <a:headEnd type="none" w="sm" len="sm"/>
            <a:tailEnd type="none"/>
          </a:ln>
          <a:effectLst/>
        </p:spPr>
        <p:style>
          <a:lnRef idx="1">
            <a:schemeClr val="accent1"/>
          </a:lnRef>
          <a:fillRef idx="0">
            <a:schemeClr val="accent1"/>
          </a:fillRef>
          <a:effectRef idx="0">
            <a:schemeClr val="accent1"/>
          </a:effectRef>
          <a:fontRef idx="minor">
            <a:schemeClr val="tx1"/>
          </a:fontRef>
        </p:style>
        <p:txBody>
          <a:bodyPr lIns="182880" rtlCol="0" anchor="ctr"/>
          <a:lstStyle/>
          <a:p>
            <a:r>
              <a:rPr lang="en-US" b="1" dirty="0"/>
              <a:t>Analyze</a:t>
            </a:r>
          </a:p>
        </p:txBody>
      </p:sp>
      <p:sp>
        <p:nvSpPr>
          <p:cNvPr id="73" name="Rectangle 72">
            <a:extLst>
              <a:ext uri="{FF2B5EF4-FFF2-40B4-BE49-F238E27FC236}">
                <a16:creationId xmlns:a16="http://schemas.microsoft.com/office/drawing/2014/main" id="{6F5CF1A8-E178-884B-80F5-4E8C8200DF21}"/>
              </a:ext>
            </a:extLst>
          </p:cNvPr>
          <p:cNvSpPr/>
          <p:nvPr/>
        </p:nvSpPr>
        <p:spPr>
          <a:xfrm>
            <a:off x="6332406" y="4646420"/>
            <a:ext cx="1455314" cy="600238"/>
          </a:xfrm>
          <a:prstGeom prst="rect">
            <a:avLst/>
          </a:prstGeom>
          <a:solidFill>
            <a:schemeClr val="accent2">
              <a:lumMod val="60000"/>
              <a:lumOff val="40000"/>
            </a:schemeClr>
          </a:solidFill>
          <a:ln w="12700">
            <a:noFill/>
            <a:prstDash val="sysDash"/>
            <a:headEnd type="none" w="sm" len="sm"/>
            <a:tailEnd type="none"/>
          </a:ln>
          <a:effectLst/>
        </p:spPr>
        <p:style>
          <a:lnRef idx="1">
            <a:schemeClr val="accent1"/>
          </a:lnRef>
          <a:fillRef idx="0">
            <a:schemeClr val="accent1"/>
          </a:fillRef>
          <a:effectRef idx="0">
            <a:schemeClr val="accent1"/>
          </a:effectRef>
          <a:fontRef idx="minor">
            <a:schemeClr val="tx1"/>
          </a:fontRef>
        </p:style>
        <p:txBody>
          <a:bodyPr lIns="182880" rtlCol="0" anchor="ctr"/>
          <a:lstStyle/>
          <a:p>
            <a:r>
              <a:rPr lang="en-US" b="1" dirty="0"/>
              <a:t>Act</a:t>
            </a:r>
          </a:p>
        </p:txBody>
      </p:sp>
      <p:grpSp>
        <p:nvGrpSpPr>
          <p:cNvPr id="52" name="Group 51">
            <a:extLst>
              <a:ext uri="{FF2B5EF4-FFF2-40B4-BE49-F238E27FC236}">
                <a16:creationId xmlns:a16="http://schemas.microsoft.com/office/drawing/2014/main" id="{B1CD7A75-8CEB-7B40-B1E5-169971BDA0E4}"/>
              </a:ext>
            </a:extLst>
          </p:cNvPr>
          <p:cNvGrpSpPr/>
          <p:nvPr/>
        </p:nvGrpSpPr>
        <p:grpSpPr>
          <a:xfrm>
            <a:off x="4501726" y="2432683"/>
            <a:ext cx="2837917" cy="2902369"/>
            <a:chOff x="3280290" y="2401729"/>
            <a:chExt cx="2593960" cy="2652872"/>
          </a:xfrm>
        </p:grpSpPr>
        <p:grpSp>
          <p:nvGrpSpPr>
            <p:cNvPr id="53" name="Group 52">
              <a:extLst>
                <a:ext uri="{FF2B5EF4-FFF2-40B4-BE49-F238E27FC236}">
                  <a16:creationId xmlns:a16="http://schemas.microsoft.com/office/drawing/2014/main" id="{26EF18EB-D748-DE40-9BFF-4E2FAEB3ABA6}"/>
                </a:ext>
              </a:extLst>
            </p:cNvPr>
            <p:cNvGrpSpPr/>
            <p:nvPr/>
          </p:nvGrpSpPr>
          <p:grpSpPr>
            <a:xfrm>
              <a:off x="3280290" y="2401729"/>
              <a:ext cx="2593960" cy="2652872"/>
              <a:chOff x="2877542" y="1362283"/>
              <a:chExt cx="3388915" cy="4473981"/>
            </a:xfrm>
          </p:grpSpPr>
          <p:sp>
            <p:nvSpPr>
              <p:cNvPr id="55" name="Freeform 54">
                <a:extLst>
                  <a:ext uri="{FF2B5EF4-FFF2-40B4-BE49-F238E27FC236}">
                    <a16:creationId xmlns:a16="http://schemas.microsoft.com/office/drawing/2014/main" id="{F7574120-B4FF-C345-88CC-094307EE75FC}"/>
                  </a:ext>
                </a:extLst>
              </p:cNvPr>
              <p:cNvSpPr/>
              <p:nvPr/>
            </p:nvSpPr>
            <p:spPr>
              <a:xfrm>
                <a:off x="3769613" y="3677877"/>
                <a:ext cx="1604774" cy="1183661"/>
              </a:xfrm>
              <a:custGeom>
                <a:avLst/>
                <a:gdLst>
                  <a:gd name="connsiteX0" fmla="*/ 0 w 2147688"/>
                  <a:gd name="connsiteY0" fmla="*/ 0 h 1584107"/>
                  <a:gd name="connsiteX1" fmla="*/ 375 w 2147688"/>
                  <a:gd name="connsiteY1" fmla="*/ 0 h 1584107"/>
                  <a:gd name="connsiteX2" fmla="*/ 21252 w 2147688"/>
                  <a:gd name="connsiteY2" fmla="*/ 62665 h 1584107"/>
                  <a:gd name="connsiteX3" fmla="*/ 1073843 w 2147688"/>
                  <a:gd name="connsiteY3" fmla="*/ 322262 h 1584107"/>
                  <a:gd name="connsiteX4" fmla="*/ 2126435 w 2147688"/>
                  <a:gd name="connsiteY4" fmla="*/ 62665 h 1584107"/>
                  <a:gd name="connsiteX5" fmla="*/ 2147311 w 2147688"/>
                  <a:gd name="connsiteY5" fmla="*/ 0 h 1584107"/>
                  <a:gd name="connsiteX6" fmla="*/ 2147688 w 2147688"/>
                  <a:gd name="connsiteY6" fmla="*/ 0 h 1584107"/>
                  <a:gd name="connsiteX7" fmla="*/ 2122086 w 2147688"/>
                  <a:gd name="connsiteY7" fmla="*/ 89335 h 1584107"/>
                  <a:gd name="connsiteX8" fmla="*/ 1894679 w 2147688"/>
                  <a:gd name="connsiteY8" fmla="*/ 1123290 h 1584107"/>
                  <a:gd name="connsiteX9" fmla="*/ 1860495 w 2147688"/>
                  <a:gd name="connsiteY9" fmla="*/ 1344494 h 1584107"/>
                  <a:gd name="connsiteX10" fmla="*/ 1858853 w 2147688"/>
                  <a:gd name="connsiteY10" fmla="*/ 1344494 h 1584107"/>
                  <a:gd name="connsiteX11" fmla="*/ 1844251 w 2147688"/>
                  <a:gd name="connsiteY11" fmla="*/ 1389409 h 1584107"/>
                  <a:gd name="connsiteX12" fmla="*/ 1073843 w 2147688"/>
                  <a:gd name="connsiteY12" fmla="*/ 1584107 h 1584107"/>
                  <a:gd name="connsiteX13" fmla="*/ 303436 w 2147688"/>
                  <a:gd name="connsiteY13" fmla="*/ 1389409 h 1584107"/>
                  <a:gd name="connsiteX14" fmla="*/ 288833 w 2147688"/>
                  <a:gd name="connsiteY14" fmla="*/ 1344494 h 1584107"/>
                  <a:gd name="connsiteX15" fmla="*/ 287193 w 2147688"/>
                  <a:gd name="connsiteY15" fmla="*/ 1344494 h 1584107"/>
                  <a:gd name="connsiteX16" fmla="*/ 253009 w 2147688"/>
                  <a:gd name="connsiteY16" fmla="*/ 1123290 h 1584107"/>
                  <a:gd name="connsiteX17" fmla="*/ 25602 w 2147688"/>
                  <a:gd name="connsiteY17" fmla="*/ 89335 h 158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7688" h="1584107">
                    <a:moveTo>
                      <a:pt x="0" y="0"/>
                    </a:moveTo>
                    <a:lnTo>
                      <a:pt x="375" y="0"/>
                    </a:lnTo>
                    <a:lnTo>
                      <a:pt x="21252" y="62665"/>
                    </a:lnTo>
                    <a:cubicBezTo>
                      <a:pt x="121437" y="210817"/>
                      <a:pt x="554630" y="322262"/>
                      <a:pt x="1073843" y="322262"/>
                    </a:cubicBezTo>
                    <a:cubicBezTo>
                      <a:pt x="1593056" y="322262"/>
                      <a:pt x="2026249" y="210817"/>
                      <a:pt x="2126435" y="62665"/>
                    </a:cubicBezTo>
                    <a:lnTo>
                      <a:pt x="2147311" y="0"/>
                    </a:lnTo>
                    <a:lnTo>
                      <a:pt x="2147688" y="0"/>
                    </a:lnTo>
                    <a:lnTo>
                      <a:pt x="2122086" y="89335"/>
                    </a:lnTo>
                    <a:cubicBezTo>
                      <a:pt x="2027375" y="442800"/>
                      <a:pt x="1951720" y="789604"/>
                      <a:pt x="1894679" y="1123290"/>
                    </a:cubicBezTo>
                    <a:lnTo>
                      <a:pt x="1860495" y="1344494"/>
                    </a:lnTo>
                    <a:lnTo>
                      <a:pt x="1858853" y="1344494"/>
                    </a:lnTo>
                    <a:lnTo>
                      <a:pt x="1844251" y="1389409"/>
                    </a:lnTo>
                    <a:cubicBezTo>
                      <a:pt x="1770923" y="1500523"/>
                      <a:pt x="1453863" y="1584107"/>
                      <a:pt x="1073843" y="1584107"/>
                    </a:cubicBezTo>
                    <a:cubicBezTo>
                      <a:pt x="693824" y="1584107"/>
                      <a:pt x="376763" y="1500523"/>
                      <a:pt x="303436" y="1389409"/>
                    </a:cubicBezTo>
                    <a:lnTo>
                      <a:pt x="288833" y="1344494"/>
                    </a:lnTo>
                    <a:lnTo>
                      <a:pt x="287193" y="1344494"/>
                    </a:lnTo>
                    <a:lnTo>
                      <a:pt x="253009" y="1123290"/>
                    </a:lnTo>
                    <a:cubicBezTo>
                      <a:pt x="195968" y="789604"/>
                      <a:pt x="120313" y="442800"/>
                      <a:pt x="25602" y="89335"/>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a:extLst>
                  <a:ext uri="{FF2B5EF4-FFF2-40B4-BE49-F238E27FC236}">
                    <a16:creationId xmlns:a16="http://schemas.microsoft.com/office/drawing/2014/main" id="{23D9A097-D0A3-3E47-B306-68437F4397BB}"/>
                  </a:ext>
                </a:extLst>
              </p:cNvPr>
              <p:cNvSpPr/>
              <p:nvPr/>
            </p:nvSpPr>
            <p:spPr>
              <a:xfrm rot="10800000">
                <a:off x="3423321" y="2673099"/>
                <a:ext cx="2297355" cy="1245575"/>
              </a:xfrm>
              <a:custGeom>
                <a:avLst/>
                <a:gdLst>
                  <a:gd name="connsiteX0" fmla="*/ 2993434 w 4413566"/>
                  <a:gd name="connsiteY0" fmla="*/ 1340901 h 5288263"/>
                  <a:gd name="connsiteX1" fmla="*/ 2991794 w 4413566"/>
                  <a:gd name="connsiteY1" fmla="*/ 1340901 h 5288263"/>
                  <a:gd name="connsiteX2" fmla="*/ 2977191 w 4413566"/>
                  <a:gd name="connsiteY2" fmla="*/ 1295986 h 5288263"/>
                  <a:gd name="connsiteX3" fmla="*/ 2206784 w 4413566"/>
                  <a:gd name="connsiteY3" fmla="*/ 1101288 h 5288263"/>
                  <a:gd name="connsiteX4" fmla="*/ 1436376 w 4413566"/>
                  <a:gd name="connsiteY4" fmla="*/ 1295986 h 5288263"/>
                  <a:gd name="connsiteX5" fmla="*/ 1421774 w 4413566"/>
                  <a:gd name="connsiteY5" fmla="*/ 1340901 h 5288263"/>
                  <a:gd name="connsiteX6" fmla="*/ 1420132 w 4413566"/>
                  <a:gd name="connsiteY6" fmla="*/ 1340901 h 5288263"/>
                  <a:gd name="connsiteX7" fmla="*/ 1436802 w 4413566"/>
                  <a:gd name="connsiteY7" fmla="*/ 1233030 h 5288263"/>
                  <a:gd name="connsiteX8" fmla="*/ 1518092 w 4413566"/>
                  <a:gd name="connsiteY8" fmla="*/ 32855 h 5288263"/>
                  <a:gd name="connsiteX9" fmla="*/ 1516770 w 4413566"/>
                  <a:gd name="connsiteY9" fmla="*/ 0 h 5288263"/>
                  <a:gd name="connsiteX10" fmla="*/ 2896796 w 4413566"/>
                  <a:gd name="connsiteY10" fmla="*/ 0 h 5288263"/>
                  <a:gd name="connsiteX11" fmla="*/ 2895474 w 4413566"/>
                  <a:gd name="connsiteY11" fmla="*/ 32855 h 5288263"/>
                  <a:gd name="connsiteX12" fmla="*/ 2976764 w 4413566"/>
                  <a:gd name="connsiteY12" fmla="*/ 1233030 h 5288263"/>
                  <a:gd name="connsiteX13" fmla="*/ 1272398 w 4413566"/>
                  <a:gd name="connsiteY13" fmla="*/ 2128987 h 5288263"/>
                  <a:gd name="connsiteX14" fmla="*/ 1297621 w 4413566"/>
                  <a:gd name="connsiteY14" fmla="*/ 2014096 h 5288263"/>
                  <a:gd name="connsiteX15" fmla="*/ 1286371 w 4413566"/>
                  <a:gd name="connsiteY15" fmla="*/ 2071666 h 5288263"/>
                  <a:gd name="connsiteX16" fmla="*/ 3141169 w 4413566"/>
                  <a:gd name="connsiteY16" fmla="*/ 2128989 h 5288263"/>
                  <a:gd name="connsiteX17" fmla="*/ 3127195 w 4413566"/>
                  <a:gd name="connsiteY17" fmla="*/ 2071666 h 5288263"/>
                  <a:gd name="connsiteX18" fmla="*/ 3115945 w 4413566"/>
                  <a:gd name="connsiteY18" fmla="*/ 2014093 h 5288263"/>
                  <a:gd name="connsiteX19" fmla="*/ 3744072 w 4413566"/>
                  <a:gd name="connsiteY19" fmla="*/ 4030101 h 5288263"/>
                  <a:gd name="connsiteX20" fmla="*/ 3740737 w 4413566"/>
                  <a:gd name="connsiteY20" fmla="*/ 4030101 h 5288263"/>
                  <a:gd name="connsiteX21" fmla="*/ 3711766 w 4413566"/>
                  <a:gd name="connsiteY21" fmla="*/ 3961674 h 5288263"/>
                  <a:gd name="connsiteX22" fmla="*/ 2206784 w 4413566"/>
                  <a:gd name="connsiteY22" fmla="*/ 3669628 h 5288263"/>
                  <a:gd name="connsiteX23" fmla="*/ 701802 w 4413566"/>
                  <a:gd name="connsiteY23" fmla="*/ 3961674 h 5288263"/>
                  <a:gd name="connsiteX24" fmla="*/ 672830 w 4413566"/>
                  <a:gd name="connsiteY24" fmla="*/ 4030101 h 5288263"/>
                  <a:gd name="connsiteX25" fmla="*/ 669495 w 4413566"/>
                  <a:gd name="connsiteY25" fmla="*/ 4030101 h 5288263"/>
                  <a:gd name="connsiteX26" fmla="*/ 787596 w 4413566"/>
                  <a:gd name="connsiteY26" fmla="*/ 3739987 h 5288263"/>
                  <a:gd name="connsiteX27" fmla="*/ 1158541 w 4413566"/>
                  <a:gd name="connsiteY27" fmla="*/ 2596060 h 5288263"/>
                  <a:gd name="connsiteX28" fmla="*/ 1132939 w 4413566"/>
                  <a:gd name="connsiteY28" fmla="*/ 2685395 h 5288263"/>
                  <a:gd name="connsiteX29" fmla="*/ 1133316 w 4413566"/>
                  <a:gd name="connsiteY29" fmla="*/ 2685395 h 5288263"/>
                  <a:gd name="connsiteX30" fmla="*/ 1154192 w 4413566"/>
                  <a:gd name="connsiteY30" fmla="*/ 2622730 h 5288263"/>
                  <a:gd name="connsiteX31" fmla="*/ 2206784 w 4413566"/>
                  <a:gd name="connsiteY31" fmla="*/ 2363133 h 5288263"/>
                  <a:gd name="connsiteX32" fmla="*/ 3259375 w 4413566"/>
                  <a:gd name="connsiteY32" fmla="*/ 2622730 h 5288263"/>
                  <a:gd name="connsiteX33" fmla="*/ 3280252 w 4413566"/>
                  <a:gd name="connsiteY33" fmla="*/ 2685395 h 5288263"/>
                  <a:gd name="connsiteX34" fmla="*/ 3280627 w 4413566"/>
                  <a:gd name="connsiteY34" fmla="*/ 2685395 h 5288263"/>
                  <a:gd name="connsiteX35" fmla="*/ 3255025 w 4413566"/>
                  <a:gd name="connsiteY35" fmla="*/ 2596060 h 5288263"/>
                  <a:gd name="connsiteX36" fmla="*/ 3625970 w 4413566"/>
                  <a:gd name="connsiteY36" fmla="*/ 3739987 h 5288263"/>
                  <a:gd name="connsiteX37" fmla="*/ 27790 w 4413566"/>
                  <a:gd name="connsiteY37" fmla="*/ 5249537 h 5288263"/>
                  <a:gd name="connsiteX38" fmla="*/ 498921 w 4413566"/>
                  <a:gd name="connsiteY38" fmla="*/ 4412260 h 5288263"/>
                  <a:gd name="connsiteX39" fmla="*/ 563234 w 4413566"/>
                  <a:gd name="connsiteY39" fmla="*/ 4270326 h 5288263"/>
                  <a:gd name="connsiteX40" fmla="*/ 498921 w 4413566"/>
                  <a:gd name="connsiteY40" fmla="*/ 4412260 h 5288263"/>
                  <a:gd name="connsiteX41" fmla="*/ 27790 w 4413566"/>
                  <a:gd name="connsiteY41" fmla="*/ 5249537 h 5288263"/>
                  <a:gd name="connsiteX42" fmla="*/ 0 w 4413566"/>
                  <a:gd name="connsiteY42" fmla="*/ 5288263 h 5288263"/>
                  <a:gd name="connsiteX43" fmla="*/ 27790 w 4413566"/>
                  <a:gd name="connsiteY43" fmla="*/ 5249537 h 5288263"/>
                  <a:gd name="connsiteX44" fmla="*/ 3647 w 4413566"/>
                  <a:gd name="connsiteY44" fmla="*/ 5283181 h 5288263"/>
                  <a:gd name="connsiteX45" fmla="*/ 41024 w 4413566"/>
                  <a:gd name="connsiteY45" fmla="*/ 5257130 h 5288263"/>
                  <a:gd name="connsiteX46" fmla="*/ 2206784 w 4413566"/>
                  <a:gd name="connsiteY46" fmla="*/ 4971581 h 5288263"/>
                  <a:gd name="connsiteX47" fmla="*/ 4372544 w 4413566"/>
                  <a:gd name="connsiteY47" fmla="*/ 5257130 h 5288263"/>
                  <a:gd name="connsiteX48" fmla="*/ 4409920 w 4413566"/>
                  <a:gd name="connsiteY48" fmla="*/ 5283180 h 5288263"/>
                  <a:gd name="connsiteX49" fmla="*/ 4413566 w 4413566"/>
                  <a:gd name="connsiteY49" fmla="*/ 5288261 h 5288263"/>
                  <a:gd name="connsiteX50" fmla="*/ 4372544 w 4413566"/>
                  <a:gd name="connsiteY50" fmla="*/ 5259670 h 5288263"/>
                  <a:gd name="connsiteX51" fmla="*/ 2206784 w 4413566"/>
                  <a:gd name="connsiteY51" fmla="*/ 4974121 h 5288263"/>
                  <a:gd name="connsiteX52" fmla="*/ 41024 w 4413566"/>
                  <a:gd name="connsiteY52" fmla="*/ 5259670 h 5288263"/>
                  <a:gd name="connsiteX0" fmla="*/ 2993434 w 4413566"/>
                  <a:gd name="connsiteY0" fmla="*/ 1340901 h 5288263"/>
                  <a:gd name="connsiteX1" fmla="*/ 2991794 w 4413566"/>
                  <a:gd name="connsiteY1" fmla="*/ 1340901 h 5288263"/>
                  <a:gd name="connsiteX2" fmla="*/ 2977191 w 4413566"/>
                  <a:gd name="connsiteY2" fmla="*/ 1295986 h 5288263"/>
                  <a:gd name="connsiteX3" fmla="*/ 2206784 w 4413566"/>
                  <a:gd name="connsiteY3" fmla="*/ 1101288 h 5288263"/>
                  <a:gd name="connsiteX4" fmla="*/ 1436376 w 4413566"/>
                  <a:gd name="connsiteY4" fmla="*/ 1295986 h 5288263"/>
                  <a:gd name="connsiteX5" fmla="*/ 1421774 w 4413566"/>
                  <a:gd name="connsiteY5" fmla="*/ 1340901 h 5288263"/>
                  <a:gd name="connsiteX6" fmla="*/ 1420132 w 4413566"/>
                  <a:gd name="connsiteY6" fmla="*/ 1340901 h 5288263"/>
                  <a:gd name="connsiteX7" fmla="*/ 1436802 w 4413566"/>
                  <a:gd name="connsiteY7" fmla="*/ 1233030 h 5288263"/>
                  <a:gd name="connsiteX8" fmla="*/ 1518092 w 4413566"/>
                  <a:gd name="connsiteY8" fmla="*/ 32855 h 5288263"/>
                  <a:gd name="connsiteX9" fmla="*/ 1516770 w 4413566"/>
                  <a:gd name="connsiteY9" fmla="*/ 0 h 5288263"/>
                  <a:gd name="connsiteX10" fmla="*/ 2896796 w 4413566"/>
                  <a:gd name="connsiteY10" fmla="*/ 0 h 5288263"/>
                  <a:gd name="connsiteX11" fmla="*/ 2895474 w 4413566"/>
                  <a:gd name="connsiteY11" fmla="*/ 32855 h 5288263"/>
                  <a:gd name="connsiteX12" fmla="*/ 2976764 w 4413566"/>
                  <a:gd name="connsiteY12" fmla="*/ 1233030 h 5288263"/>
                  <a:gd name="connsiteX13" fmla="*/ 2993434 w 4413566"/>
                  <a:gd name="connsiteY13" fmla="*/ 1340901 h 5288263"/>
                  <a:gd name="connsiteX14" fmla="*/ 1272398 w 4413566"/>
                  <a:gd name="connsiteY14" fmla="*/ 2128987 h 5288263"/>
                  <a:gd name="connsiteX15" fmla="*/ 1297621 w 4413566"/>
                  <a:gd name="connsiteY15" fmla="*/ 2014096 h 5288263"/>
                  <a:gd name="connsiteX16" fmla="*/ 1286371 w 4413566"/>
                  <a:gd name="connsiteY16" fmla="*/ 2071666 h 5288263"/>
                  <a:gd name="connsiteX17" fmla="*/ 1272398 w 4413566"/>
                  <a:gd name="connsiteY17" fmla="*/ 2128987 h 5288263"/>
                  <a:gd name="connsiteX18" fmla="*/ 3141169 w 4413566"/>
                  <a:gd name="connsiteY18" fmla="*/ 2128989 h 5288263"/>
                  <a:gd name="connsiteX19" fmla="*/ 3127195 w 4413566"/>
                  <a:gd name="connsiteY19" fmla="*/ 2071666 h 5288263"/>
                  <a:gd name="connsiteX20" fmla="*/ 3115945 w 4413566"/>
                  <a:gd name="connsiteY20" fmla="*/ 2014093 h 5288263"/>
                  <a:gd name="connsiteX21" fmla="*/ 3141169 w 4413566"/>
                  <a:gd name="connsiteY21" fmla="*/ 2128989 h 5288263"/>
                  <a:gd name="connsiteX22" fmla="*/ 3744072 w 4413566"/>
                  <a:gd name="connsiteY22" fmla="*/ 4030101 h 5288263"/>
                  <a:gd name="connsiteX23" fmla="*/ 3740737 w 4413566"/>
                  <a:gd name="connsiteY23" fmla="*/ 4030101 h 5288263"/>
                  <a:gd name="connsiteX24" fmla="*/ 3711766 w 4413566"/>
                  <a:gd name="connsiteY24" fmla="*/ 3961674 h 5288263"/>
                  <a:gd name="connsiteX25" fmla="*/ 2206784 w 4413566"/>
                  <a:gd name="connsiteY25" fmla="*/ 3669628 h 5288263"/>
                  <a:gd name="connsiteX26" fmla="*/ 701802 w 4413566"/>
                  <a:gd name="connsiteY26" fmla="*/ 3961674 h 5288263"/>
                  <a:gd name="connsiteX27" fmla="*/ 672830 w 4413566"/>
                  <a:gd name="connsiteY27" fmla="*/ 4030101 h 5288263"/>
                  <a:gd name="connsiteX28" fmla="*/ 669495 w 4413566"/>
                  <a:gd name="connsiteY28" fmla="*/ 4030101 h 5288263"/>
                  <a:gd name="connsiteX29" fmla="*/ 787596 w 4413566"/>
                  <a:gd name="connsiteY29" fmla="*/ 3739987 h 5288263"/>
                  <a:gd name="connsiteX30" fmla="*/ 1158541 w 4413566"/>
                  <a:gd name="connsiteY30" fmla="*/ 2596060 h 5288263"/>
                  <a:gd name="connsiteX31" fmla="*/ 1132939 w 4413566"/>
                  <a:gd name="connsiteY31" fmla="*/ 2685395 h 5288263"/>
                  <a:gd name="connsiteX32" fmla="*/ 1133316 w 4413566"/>
                  <a:gd name="connsiteY32" fmla="*/ 2685395 h 5288263"/>
                  <a:gd name="connsiteX33" fmla="*/ 1154192 w 4413566"/>
                  <a:gd name="connsiteY33" fmla="*/ 2622730 h 5288263"/>
                  <a:gd name="connsiteX34" fmla="*/ 2206784 w 4413566"/>
                  <a:gd name="connsiteY34" fmla="*/ 2363133 h 5288263"/>
                  <a:gd name="connsiteX35" fmla="*/ 3259375 w 4413566"/>
                  <a:gd name="connsiteY35" fmla="*/ 2622730 h 5288263"/>
                  <a:gd name="connsiteX36" fmla="*/ 3280252 w 4413566"/>
                  <a:gd name="connsiteY36" fmla="*/ 2685395 h 5288263"/>
                  <a:gd name="connsiteX37" fmla="*/ 3280627 w 4413566"/>
                  <a:gd name="connsiteY37" fmla="*/ 2685395 h 5288263"/>
                  <a:gd name="connsiteX38" fmla="*/ 3255025 w 4413566"/>
                  <a:gd name="connsiteY38" fmla="*/ 2596060 h 5288263"/>
                  <a:gd name="connsiteX39" fmla="*/ 3625970 w 4413566"/>
                  <a:gd name="connsiteY39" fmla="*/ 3739987 h 5288263"/>
                  <a:gd name="connsiteX40" fmla="*/ 3744072 w 4413566"/>
                  <a:gd name="connsiteY40" fmla="*/ 4030101 h 5288263"/>
                  <a:gd name="connsiteX41" fmla="*/ 27790 w 4413566"/>
                  <a:gd name="connsiteY41" fmla="*/ 5249537 h 5288263"/>
                  <a:gd name="connsiteX42" fmla="*/ 498921 w 4413566"/>
                  <a:gd name="connsiteY42" fmla="*/ 4412260 h 5288263"/>
                  <a:gd name="connsiteX43" fmla="*/ 563234 w 4413566"/>
                  <a:gd name="connsiteY43" fmla="*/ 4270326 h 5288263"/>
                  <a:gd name="connsiteX44" fmla="*/ 498921 w 4413566"/>
                  <a:gd name="connsiteY44" fmla="*/ 4412260 h 5288263"/>
                  <a:gd name="connsiteX45" fmla="*/ 27790 w 4413566"/>
                  <a:gd name="connsiteY45" fmla="*/ 5249537 h 5288263"/>
                  <a:gd name="connsiteX46" fmla="*/ 0 w 4413566"/>
                  <a:gd name="connsiteY46" fmla="*/ 5288263 h 5288263"/>
                  <a:gd name="connsiteX47" fmla="*/ 27790 w 4413566"/>
                  <a:gd name="connsiteY47" fmla="*/ 5249537 h 5288263"/>
                  <a:gd name="connsiteX48" fmla="*/ 3647 w 4413566"/>
                  <a:gd name="connsiteY48" fmla="*/ 5283181 h 5288263"/>
                  <a:gd name="connsiteX49" fmla="*/ 41024 w 4413566"/>
                  <a:gd name="connsiteY49" fmla="*/ 5257130 h 5288263"/>
                  <a:gd name="connsiteX50" fmla="*/ 2206784 w 4413566"/>
                  <a:gd name="connsiteY50" fmla="*/ 4971581 h 5288263"/>
                  <a:gd name="connsiteX51" fmla="*/ 4372544 w 4413566"/>
                  <a:gd name="connsiteY51" fmla="*/ 5257130 h 5288263"/>
                  <a:gd name="connsiteX52" fmla="*/ 4409920 w 4413566"/>
                  <a:gd name="connsiteY52" fmla="*/ 5283180 h 5288263"/>
                  <a:gd name="connsiteX53" fmla="*/ 4413566 w 4413566"/>
                  <a:gd name="connsiteY53" fmla="*/ 5288261 h 5288263"/>
                  <a:gd name="connsiteX54" fmla="*/ 2206784 w 4413566"/>
                  <a:gd name="connsiteY54" fmla="*/ 4974121 h 5288263"/>
                  <a:gd name="connsiteX55" fmla="*/ 41024 w 4413566"/>
                  <a:gd name="connsiteY55" fmla="*/ 5259670 h 5288263"/>
                  <a:gd name="connsiteX56" fmla="*/ 0 w 4413566"/>
                  <a:gd name="connsiteY56" fmla="*/ 5288263 h 5288263"/>
                  <a:gd name="connsiteX0" fmla="*/ 2993434 w 4409920"/>
                  <a:gd name="connsiteY0" fmla="*/ 1340901 h 5288263"/>
                  <a:gd name="connsiteX1" fmla="*/ 2991794 w 4409920"/>
                  <a:gd name="connsiteY1" fmla="*/ 1340901 h 5288263"/>
                  <a:gd name="connsiteX2" fmla="*/ 2977191 w 4409920"/>
                  <a:gd name="connsiteY2" fmla="*/ 1295986 h 5288263"/>
                  <a:gd name="connsiteX3" fmla="*/ 2206784 w 4409920"/>
                  <a:gd name="connsiteY3" fmla="*/ 1101288 h 5288263"/>
                  <a:gd name="connsiteX4" fmla="*/ 1436376 w 4409920"/>
                  <a:gd name="connsiteY4" fmla="*/ 1295986 h 5288263"/>
                  <a:gd name="connsiteX5" fmla="*/ 1421774 w 4409920"/>
                  <a:gd name="connsiteY5" fmla="*/ 1340901 h 5288263"/>
                  <a:gd name="connsiteX6" fmla="*/ 1420132 w 4409920"/>
                  <a:gd name="connsiteY6" fmla="*/ 1340901 h 5288263"/>
                  <a:gd name="connsiteX7" fmla="*/ 1436802 w 4409920"/>
                  <a:gd name="connsiteY7" fmla="*/ 1233030 h 5288263"/>
                  <a:gd name="connsiteX8" fmla="*/ 1518092 w 4409920"/>
                  <a:gd name="connsiteY8" fmla="*/ 32855 h 5288263"/>
                  <a:gd name="connsiteX9" fmla="*/ 1516770 w 4409920"/>
                  <a:gd name="connsiteY9" fmla="*/ 0 h 5288263"/>
                  <a:gd name="connsiteX10" fmla="*/ 2896796 w 4409920"/>
                  <a:gd name="connsiteY10" fmla="*/ 0 h 5288263"/>
                  <a:gd name="connsiteX11" fmla="*/ 2895474 w 4409920"/>
                  <a:gd name="connsiteY11" fmla="*/ 32855 h 5288263"/>
                  <a:gd name="connsiteX12" fmla="*/ 2976764 w 4409920"/>
                  <a:gd name="connsiteY12" fmla="*/ 1233030 h 5288263"/>
                  <a:gd name="connsiteX13" fmla="*/ 2993434 w 4409920"/>
                  <a:gd name="connsiteY13" fmla="*/ 1340901 h 5288263"/>
                  <a:gd name="connsiteX14" fmla="*/ 1272398 w 4409920"/>
                  <a:gd name="connsiteY14" fmla="*/ 2128987 h 5288263"/>
                  <a:gd name="connsiteX15" fmla="*/ 1297621 w 4409920"/>
                  <a:gd name="connsiteY15" fmla="*/ 2014096 h 5288263"/>
                  <a:gd name="connsiteX16" fmla="*/ 1286371 w 4409920"/>
                  <a:gd name="connsiteY16" fmla="*/ 2071666 h 5288263"/>
                  <a:gd name="connsiteX17" fmla="*/ 1272398 w 4409920"/>
                  <a:gd name="connsiteY17" fmla="*/ 2128987 h 5288263"/>
                  <a:gd name="connsiteX18" fmla="*/ 3141169 w 4409920"/>
                  <a:gd name="connsiteY18" fmla="*/ 2128989 h 5288263"/>
                  <a:gd name="connsiteX19" fmla="*/ 3127195 w 4409920"/>
                  <a:gd name="connsiteY19" fmla="*/ 2071666 h 5288263"/>
                  <a:gd name="connsiteX20" fmla="*/ 3115945 w 4409920"/>
                  <a:gd name="connsiteY20" fmla="*/ 2014093 h 5288263"/>
                  <a:gd name="connsiteX21" fmla="*/ 3141169 w 4409920"/>
                  <a:gd name="connsiteY21" fmla="*/ 2128989 h 5288263"/>
                  <a:gd name="connsiteX22" fmla="*/ 3744072 w 4409920"/>
                  <a:gd name="connsiteY22" fmla="*/ 4030101 h 5288263"/>
                  <a:gd name="connsiteX23" fmla="*/ 3740737 w 4409920"/>
                  <a:gd name="connsiteY23" fmla="*/ 4030101 h 5288263"/>
                  <a:gd name="connsiteX24" fmla="*/ 3711766 w 4409920"/>
                  <a:gd name="connsiteY24" fmla="*/ 3961674 h 5288263"/>
                  <a:gd name="connsiteX25" fmla="*/ 2206784 w 4409920"/>
                  <a:gd name="connsiteY25" fmla="*/ 3669628 h 5288263"/>
                  <a:gd name="connsiteX26" fmla="*/ 701802 w 4409920"/>
                  <a:gd name="connsiteY26" fmla="*/ 3961674 h 5288263"/>
                  <a:gd name="connsiteX27" fmla="*/ 672830 w 4409920"/>
                  <a:gd name="connsiteY27" fmla="*/ 4030101 h 5288263"/>
                  <a:gd name="connsiteX28" fmla="*/ 669495 w 4409920"/>
                  <a:gd name="connsiteY28" fmla="*/ 4030101 h 5288263"/>
                  <a:gd name="connsiteX29" fmla="*/ 787596 w 4409920"/>
                  <a:gd name="connsiteY29" fmla="*/ 3739987 h 5288263"/>
                  <a:gd name="connsiteX30" fmla="*/ 1158541 w 4409920"/>
                  <a:gd name="connsiteY30" fmla="*/ 2596060 h 5288263"/>
                  <a:gd name="connsiteX31" fmla="*/ 1132939 w 4409920"/>
                  <a:gd name="connsiteY31" fmla="*/ 2685395 h 5288263"/>
                  <a:gd name="connsiteX32" fmla="*/ 1133316 w 4409920"/>
                  <a:gd name="connsiteY32" fmla="*/ 2685395 h 5288263"/>
                  <a:gd name="connsiteX33" fmla="*/ 1154192 w 4409920"/>
                  <a:gd name="connsiteY33" fmla="*/ 2622730 h 5288263"/>
                  <a:gd name="connsiteX34" fmla="*/ 2206784 w 4409920"/>
                  <a:gd name="connsiteY34" fmla="*/ 2363133 h 5288263"/>
                  <a:gd name="connsiteX35" fmla="*/ 3259375 w 4409920"/>
                  <a:gd name="connsiteY35" fmla="*/ 2622730 h 5288263"/>
                  <a:gd name="connsiteX36" fmla="*/ 3280252 w 4409920"/>
                  <a:gd name="connsiteY36" fmla="*/ 2685395 h 5288263"/>
                  <a:gd name="connsiteX37" fmla="*/ 3280627 w 4409920"/>
                  <a:gd name="connsiteY37" fmla="*/ 2685395 h 5288263"/>
                  <a:gd name="connsiteX38" fmla="*/ 3255025 w 4409920"/>
                  <a:gd name="connsiteY38" fmla="*/ 2596060 h 5288263"/>
                  <a:gd name="connsiteX39" fmla="*/ 3625970 w 4409920"/>
                  <a:gd name="connsiteY39" fmla="*/ 3739987 h 5288263"/>
                  <a:gd name="connsiteX40" fmla="*/ 3744072 w 4409920"/>
                  <a:gd name="connsiteY40" fmla="*/ 4030101 h 5288263"/>
                  <a:gd name="connsiteX41" fmla="*/ 27790 w 4409920"/>
                  <a:gd name="connsiteY41" fmla="*/ 5249537 h 5288263"/>
                  <a:gd name="connsiteX42" fmla="*/ 498921 w 4409920"/>
                  <a:gd name="connsiteY42" fmla="*/ 4412260 h 5288263"/>
                  <a:gd name="connsiteX43" fmla="*/ 563234 w 4409920"/>
                  <a:gd name="connsiteY43" fmla="*/ 4270326 h 5288263"/>
                  <a:gd name="connsiteX44" fmla="*/ 498921 w 4409920"/>
                  <a:gd name="connsiteY44" fmla="*/ 4412260 h 5288263"/>
                  <a:gd name="connsiteX45" fmla="*/ 27790 w 4409920"/>
                  <a:gd name="connsiteY45" fmla="*/ 5249537 h 5288263"/>
                  <a:gd name="connsiteX46" fmla="*/ 0 w 4409920"/>
                  <a:gd name="connsiteY46" fmla="*/ 5288263 h 5288263"/>
                  <a:gd name="connsiteX47" fmla="*/ 27790 w 4409920"/>
                  <a:gd name="connsiteY47" fmla="*/ 5249537 h 5288263"/>
                  <a:gd name="connsiteX48" fmla="*/ 3647 w 4409920"/>
                  <a:gd name="connsiteY48" fmla="*/ 5283181 h 5288263"/>
                  <a:gd name="connsiteX49" fmla="*/ 41024 w 4409920"/>
                  <a:gd name="connsiteY49" fmla="*/ 5257130 h 5288263"/>
                  <a:gd name="connsiteX50" fmla="*/ 2206784 w 4409920"/>
                  <a:gd name="connsiteY50" fmla="*/ 4971581 h 5288263"/>
                  <a:gd name="connsiteX51" fmla="*/ 4372544 w 4409920"/>
                  <a:gd name="connsiteY51" fmla="*/ 5257130 h 5288263"/>
                  <a:gd name="connsiteX52" fmla="*/ 4409920 w 4409920"/>
                  <a:gd name="connsiteY52" fmla="*/ 5283180 h 5288263"/>
                  <a:gd name="connsiteX53" fmla="*/ 2206784 w 4409920"/>
                  <a:gd name="connsiteY53" fmla="*/ 4974121 h 5288263"/>
                  <a:gd name="connsiteX54" fmla="*/ 41024 w 4409920"/>
                  <a:gd name="connsiteY54" fmla="*/ 5259670 h 5288263"/>
                  <a:gd name="connsiteX55" fmla="*/ 0 w 4409920"/>
                  <a:gd name="connsiteY55" fmla="*/ 5288263 h 5288263"/>
                  <a:gd name="connsiteX0" fmla="*/ 2993434 w 4372544"/>
                  <a:gd name="connsiteY0" fmla="*/ 1340901 h 5288263"/>
                  <a:gd name="connsiteX1" fmla="*/ 2991794 w 4372544"/>
                  <a:gd name="connsiteY1" fmla="*/ 1340901 h 5288263"/>
                  <a:gd name="connsiteX2" fmla="*/ 2977191 w 4372544"/>
                  <a:gd name="connsiteY2" fmla="*/ 1295986 h 5288263"/>
                  <a:gd name="connsiteX3" fmla="*/ 2206784 w 4372544"/>
                  <a:gd name="connsiteY3" fmla="*/ 1101288 h 5288263"/>
                  <a:gd name="connsiteX4" fmla="*/ 1436376 w 4372544"/>
                  <a:gd name="connsiteY4" fmla="*/ 1295986 h 5288263"/>
                  <a:gd name="connsiteX5" fmla="*/ 1421774 w 4372544"/>
                  <a:gd name="connsiteY5" fmla="*/ 1340901 h 5288263"/>
                  <a:gd name="connsiteX6" fmla="*/ 1420132 w 4372544"/>
                  <a:gd name="connsiteY6" fmla="*/ 1340901 h 5288263"/>
                  <a:gd name="connsiteX7" fmla="*/ 1436802 w 4372544"/>
                  <a:gd name="connsiteY7" fmla="*/ 1233030 h 5288263"/>
                  <a:gd name="connsiteX8" fmla="*/ 1518092 w 4372544"/>
                  <a:gd name="connsiteY8" fmla="*/ 32855 h 5288263"/>
                  <a:gd name="connsiteX9" fmla="*/ 1516770 w 4372544"/>
                  <a:gd name="connsiteY9" fmla="*/ 0 h 5288263"/>
                  <a:gd name="connsiteX10" fmla="*/ 2896796 w 4372544"/>
                  <a:gd name="connsiteY10" fmla="*/ 0 h 5288263"/>
                  <a:gd name="connsiteX11" fmla="*/ 2895474 w 4372544"/>
                  <a:gd name="connsiteY11" fmla="*/ 32855 h 5288263"/>
                  <a:gd name="connsiteX12" fmla="*/ 2976764 w 4372544"/>
                  <a:gd name="connsiteY12" fmla="*/ 1233030 h 5288263"/>
                  <a:gd name="connsiteX13" fmla="*/ 2993434 w 4372544"/>
                  <a:gd name="connsiteY13" fmla="*/ 1340901 h 5288263"/>
                  <a:gd name="connsiteX14" fmla="*/ 1272398 w 4372544"/>
                  <a:gd name="connsiteY14" fmla="*/ 2128987 h 5288263"/>
                  <a:gd name="connsiteX15" fmla="*/ 1297621 w 4372544"/>
                  <a:gd name="connsiteY15" fmla="*/ 2014096 h 5288263"/>
                  <a:gd name="connsiteX16" fmla="*/ 1286371 w 4372544"/>
                  <a:gd name="connsiteY16" fmla="*/ 2071666 h 5288263"/>
                  <a:gd name="connsiteX17" fmla="*/ 1272398 w 4372544"/>
                  <a:gd name="connsiteY17" fmla="*/ 2128987 h 5288263"/>
                  <a:gd name="connsiteX18" fmla="*/ 3141169 w 4372544"/>
                  <a:gd name="connsiteY18" fmla="*/ 2128989 h 5288263"/>
                  <a:gd name="connsiteX19" fmla="*/ 3127195 w 4372544"/>
                  <a:gd name="connsiteY19" fmla="*/ 2071666 h 5288263"/>
                  <a:gd name="connsiteX20" fmla="*/ 3115945 w 4372544"/>
                  <a:gd name="connsiteY20" fmla="*/ 2014093 h 5288263"/>
                  <a:gd name="connsiteX21" fmla="*/ 3141169 w 4372544"/>
                  <a:gd name="connsiteY21" fmla="*/ 2128989 h 5288263"/>
                  <a:gd name="connsiteX22" fmla="*/ 3744072 w 4372544"/>
                  <a:gd name="connsiteY22" fmla="*/ 4030101 h 5288263"/>
                  <a:gd name="connsiteX23" fmla="*/ 3740737 w 4372544"/>
                  <a:gd name="connsiteY23" fmla="*/ 4030101 h 5288263"/>
                  <a:gd name="connsiteX24" fmla="*/ 3711766 w 4372544"/>
                  <a:gd name="connsiteY24" fmla="*/ 3961674 h 5288263"/>
                  <a:gd name="connsiteX25" fmla="*/ 2206784 w 4372544"/>
                  <a:gd name="connsiteY25" fmla="*/ 3669628 h 5288263"/>
                  <a:gd name="connsiteX26" fmla="*/ 701802 w 4372544"/>
                  <a:gd name="connsiteY26" fmla="*/ 3961674 h 5288263"/>
                  <a:gd name="connsiteX27" fmla="*/ 672830 w 4372544"/>
                  <a:gd name="connsiteY27" fmla="*/ 4030101 h 5288263"/>
                  <a:gd name="connsiteX28" fmla="*/ 669495 w 4372544"/>
                  <a:gd name="connsiteY28" fmla="*/ 4030101 h 5288263"/>
                  <a:gd name="connsiteX29" fmla="*/ 787596 w 4372544"/>
                  <a:gd name="connsiteY29" fmla="*/ 3739987 h 5288263"/>
                  <a:gd name="connsiteX30" fmla="*/ 1158541 w 4372544"/>
                  <a:gd name="connsiteY30" fmla="*/ 2596060 h 5288263"/>
                  <a:gd name="connsiteX31" fmla="*/ 1132939 w 4372544"/>
                  <a:gd name="connsiteY31" fmla="*/ 2685395 h 5288263"/>
                  <a:gd name="connsiteX32" fmla="*/ 1133316 w 4372544"/>
                  <a:gd name="connsiteY32" fmla="*/ 2685395 h 5288263"/>
                  <a:gd name="connsiteX33" fmla="*/ 1154192 w 4372544"/>
                  <a:gd name="connsiteY33" fmla="*/ 2622730 h 5288263"/>
                  <a:gd name="connsiteX34" fmla="*/ 2206784 w 4372544"/>
                  <a:gd name="connsiteY34" fmla="*/ 2363133 h 5288263"/>
                  <a:gd name="connsiteX35" fmla="*/ 3259375 w 4372544"/>
                  <a:gd name="connsiteY35" fmla="*/ 2622730 h 5288263"/>
                  <a:gd name="connsiteX36" fmla="*/ 3280252 w 4372544"/>
                  <a:gd name="connsiteY36" fmla="*/ 2685395 h 5288263"/>
                  <a:gd name="connsiteX37" fmla="*/ 3280627 w 4372544"/>
                  <a:gd name="connsiteY37" fmla="*/ 2685395 h 5288263"/>
                  <a:gd name="connsiteX38" fmla="*/ 3255025 w 4372544"/>
                  <a:gd name="connsiteY38" fmla="*/ 2596060 h 5288263"/>
                  <a:gd name="connsiteX39" fmla="*/ 3625970 w 4372544"/>
                  <a:gd name="connsiteY39" fmla="*/ 3739987 h 5288263"/>
                  <a:gd name="connsiteX40" fmla="*/ 3744072 w 4372544"/>
                  <a:gd name="connsiteY40" fmla="*/ 4030101 h 5288263"/>
                  <a:gd name="connsiteX41" fmla="*/ 27790 w 4372544"/>
                  <a:gd name="connsiteY41" fmla="*/ 5249537 h 5288263"/>
                  <a:gd name="connsiteX42" fmla="*/ 498921 w 4372544"/>
                  <a:gd name="connsiteY42" fmla="*/ 4412260 h 5288263"/>
                  <a:gd name="connsiteX43" fmla="*/ 563234 w 4372544"/>
                  <a:gd name="connsiteY43" fmla="*/ 4270326 h 5288263"/>
                  <a:gd name="connsiteX44" fmla="*/ 498921 w 4372544"/>
                  <a:gd name="connsiteY44" fmla="*/ 4412260 h 5288263"/>
                  <a:gd name="connsiteX45" fmla="*/ 27790 w 4372544"/>
                  <a:gd name="connsiteY45" fmla="*/ 5249537 h 5288263"/>
                  <a:gd name="connsiteX46" fmla="*/ 0 w 4372544"/>
                  <a:gd name="connsiteY46" fmla="*/ 5288263 h 5288263"/>
                  <a:gd name="connsiteX47" fmla="*/ 27790 w 4372544"/>
                  <a:gd name="connsiteY47" fmla="*/ 5249537 h 5288263"/>
                  <a:gd name="connsiteX48" fmla="*/ 3647 w 4372544"/>
                  <a:gd name="connsiteY48" fmla="*/ 5283181 h 5288263"/>
                  <a:gd name="connsiteX49" fmla="*/ 41024 w 4372544"/>
                  <a:gd name="connsiteY49" fmla="*/ 5257130 h 5288263"/>
                  <a:gd name="connsiteX50" fmla="*/ 2206784 w 4372544"/>
                  <a:gd name="connsiteY50" fmla="*/ 4971581 h 5288263"/>
                  <a:gd name="connsiteX51" fmla="*/ 4372544 w 4372544"/>
                  <a:gd name="connsiteY51" fmla="*/ 5257130 h 5288263"/>
                  <a:gd name="connsiteX52" fmla="*/ 2206784 w 4372544"/>
                  <a:gd name="connsiteY52" fmla="*/ 4974121 h 5288263"/>
                  <a:gd name="connsiteX53" fmla="*/ 41024 w 4372544"/>
                  <a:gd name="connsiteY53" fmla="*/ 5259670 h 5288263"/>
                  <a:gd name="connsiteX54" fmla="*/ 0 w 4372544"/>
                  <a:gd name="connsiteY54" fmla="*/ 5288263 h 5288263"/>
                  <a:gd name="connsiteX0" fmla="*/ 2993434 w 3744072"/>
                  <a:gd name="connsiteY0" fmla="*/ 1340901 h 5288263"/>
                  <a:gd name="connsiteX1" fmla="*/ 2991794 w 3744072"/>
                  <a:gd name="connsiteY1" fmla="*/ 1340901 h 5288263"/>
                  <a:gd name="connsiteX2" fmla="*/ 2977191 w 3744072"/>
                  <a:gd name="connsiteY2" fmla="*/ 1295986 h 5288263"/>
                  <a:gd name="connsiteX3" fmla="*/ 2206784 w 3744072"/>
                  <a:gd name="connsiteY3" fmla="*/ 1101288 h 5288263"/>
                  <a:gd name="connsiteX4" fmla="*/ 1436376 w 3744072"/>
                  <a:gd name="connsiteY4" fmla="*/ 1295986 h 5288263"/>
                  <a:gd name="connsiteX5" fmla="*/ 1421774 w 3744072"/>
                  <a:gd name="connsiteY5" fmla="*/ 1340901 h 5288263"/>
                  <a:gd name="connsiteX6" fmla="*/ 1420132 w 3744072"/>
                  <a:gd name="connsiteY6" fmla="*/ 1340901 h 5288263"/>
                  <a:gd name="connsiteX7" fmla="*/ 1436802 w 3744072"/>
                  <a:gd name="connsiteY7" fmla="*/ 1233030 h 5288263"/>
                  <a:gd name="connsiteX8" fmla="*/ 1518092 w 3744072"/>
                  <a:gd name="connsiteY8" fmla="*/ 32855 h 5288263"/>
                  <a:gd name="connsiteX9" fmla="*/ 1516770 w 3744072"/>
                  <a:gd name="connsiteY9" fmla="*/ 0 h 5288263"/>
                  <a:gd name="connsiteX10" fmla="*/ 2896796 w 3744072"/>
                  <a:gd name="connsiteY10" fmla="*/ 0 h 5288263"/>
                  <a:gd name="connsiteX11" fmla="*/ 2895474 w 3744072"/>
                  <a:gd name="connsiteY11" fmla="*/ 32855 h 5288263"/>
                  <a:gd name="connsiteX12" fmla="*/ 2976764 w 3744072"/>
                  <a:gd name="connsiteY12" fmla="*/ 1233030 h 5288263"/>
                  <a:gd name="connsiteX13" fmla="*/ 2993434 w 3744072"/>
                  <a:gd name="connsiteY13" fmla="*/ 1340901 h 5288263"/>
                  <a:gd name="connsiteX14" fmla="*/ 1272398 w 3744072"/>
                  <a:gd name="connsiteY14" fmla="*/ 2128987 h 5288263"/>
                  <a:gd name="connsiteX15" fmla="*/ 1297621 w 3744072"/>
                  <a:gd name="connsiteY15" fmla="*/ 2014096 h 5288263"/>
                  <a:gd name="connsiteX16" fmla="*/ 1286371 w 3744072"/>
                  <a:gd name="connsiteY16" fmla="*/ 2071666 h 5288263"/>
                  <a:gd name="connsiteX17" fmla="*/ 1272398 w 3744072"/>
                  <a:gd name="connsiteY17" fmla="*/ 2128987 h 5288263"/>
                  <a:gd name="connsiteX18" fmla="*/ 3141169 w 3744072"/>
                  <a:gd name="connsiteY18" fmla="*/ 2128989 h 5288263"/>
                  <a:gd name="connsiteX19" fmla="*/ 3127195 w 3744072"/>
                  <a:gd name="connsiteY19" fmla="*/ 2071666 h 5288263"/>
                  <a:gd name="connsiteX20" fmla="*/ 3115945 w 3744072"/>
                  <a:gd name="connsiteY20" fmla="*/ 2014093 h 5288263"/>
                  <a:gd name="connsiteX21" fmla="*/ 3141169 w 3744072"/>
                  <a:gd name="connsiteY21" fmla="*/ 2128989 h 5288263"/>
                  <a:gd name="connsiteX22" fmla="*/ 3744072 w 3744072"/>
                  <a:gd name="connsiteY22" fmla="*/ 4030101 h 5288263"/>
                  <a:gd name="connsiteX23" fmla="*/ 3740737 w 3744072"/>
                  <a:gd name="connsiteY23" fmla="*/ 4030101 h 5288263"/>
                  <a:gd name="connsiteX24" fmla="*/ 3711766 w 3744072"/>
                  <a:gd name="connsiteY24" fmla="*/ 3961674 h 5288263"/>
                  <a:gd name="connsiteX25" fmla="*/ 2206784 w 3744072"/>
                  <a:gd name="connsiteY25" fmla="*/ 3669628 h 5288263"/>
                  <a:gd name="connsiteX26" fmla="*/ 701802 w 3744072"/>
                  <a:gd name="connsiteY26" fmla="*/ 3961674 h 5288263"/>
                  <a:gd name="connsiteX27" fmla="*/ 672830 w 3744072"/>
                  <a:gd name="connsiteY27" fmla="*/ 4030101 h 5288263"/>
                  <a:gd name="connsiteX28" fmla="*/ 669495 w 3744072"/>
                  <a:gd name="connsiteY28" fmla="*/ 4030101 h 5288263"/>
                  <a:gd name="connsiteX29" fmla="*/ 787596 w 3744072"/>
                  <a:gd name="connsiteY29" fmla="*/ 3739987 h 5288263"/>
                  <a:gd name="connsiteX30" fmla="*/ 1158541 w 3744072"/>
                  <a:gd name="connsiteY30" fmla="*/ 2596060 h 5288263"/>
                  <a:gd name="connsiteX31" fmla="*/ 1132939 w 3744072"/>
                  <a:gd name="connsiteY31" fmla="*/ 2685395 h 5288263"/>
                  <a:gd name="connsiteX32" fmla="*/ 1133316 w 3744072"/>
                  <a:gd name="connsiteY32" fmla="*/ 2685395 h 5288263"/>
                  <a:gd name="connsiteX33" fmla="*/ 1154192 w 3744072"/>
                  <a:gd name="connsiteY33" fmla="*/ 2622730 h 5288263"/>
                  <a:gd name="connsiteX34" fmla="*/ 2206784 w 3744072"/>
                  <a:gd name="connsiteY34" fmla="*/ 2363133 h 5288263"/>
                  <a:gd name="connsiteX35" fmla="*/ 3259375 w 3744072"/>
                  <a:gd name="connsiteY35" fmla="*/ 2622730 h 5288263"/>
                  <a:gd name="connsiteX36" fmla="*/ 3280252 w 3744072"/>
                  <a:gd name="connsiteY36" fmla="*/ 2685395 h 5288263"/>
                  <a:gd name="connsiteX37" fmla="*/ 3280627 w 3744072"/>
                  <a:gd name="connsiteY37" fmla="*/ 2685395 h 5288263"/>
                  <a:gd name="connsiteX38" fmla="*/ 3255025 w 3744072"/>
                  <a:gd name="connsiteY38" fmla="*/ 2596060 h 5288263"/>
                  <a:gd name="connsiteX39" fmla="*/ 3625970 w 3744072"/>
                  <a:gd name="connsiteY39" fmla="*/ 3739987 h 5288263"/>
                  <a:gd name="connsiteX40" fmla="*/ 3744072 w 3744072"/>
                  <a:gd name="connsiteY40" fmla="*/ 4030101 h 5288263"/>
                  <a:gd name="connsiteX41" fmla="*/ 27790 w 3744072"/>
                  <a:gd name="connsiteY41" fmla="*/ 5249537 h 5288263"/>
                  <a:gd name="connsiteX42" fmla="*/ 498921 w 3744072"/>
                  <a:gd name="connsiteY42" fmla="*/ 4412260 h 5288263"/>
                  <a:gd name="connsiteX43" fmla="*/ 563234 w 3744072"/>
                  <a:gd name="connsiteY43" fmla="*/ 4270326 h 5288263"/>
                  <a:gd name="connsiteX44" fmla="*/ 498921 w 3744072"/>
                  <a:gd name="connsiteY44" fmla="*/ 4412260 h 5288263"/>
                  <a:gd name="connsiteX45" fmla="*/ 27790 w 3744072"/>
                  <a:gd name="connsiteY45" fmla="*/ 5249537 h 5288263"/>
                  <a:gd name="connsiteX46" fmla="*/ 0 w 3744072"/>
                  <a:gd name="connsiteY46" fmla="*/ 5288263 h 5288263"/>
                  <a:gd name="connsiteX47" fmla="*/ 27790 w 3744072"/>
                  <a:gd name="connsiteY47" fmla="*/ 5249537 h 5288263"/>
                  <a:gd name="connsiteX48" fmla="*/ 3647 w 3744072"/>
                  <a:gd name="connsiteY48" fmla="*/ 5283181 h 5288263"/>
                  <a:gd name="connsiteX49" fmla="*/ 41024 w 3744072"/>
                  <a:gd name="connsiteY49" fmla="*/ 5257130 h 5288263"/>
                  <a:gd name="connsiteX50" fmla="*/ 2206784 w 3744072"/>
                  <a:gd name="connsiteY50" fmla="*/ 4971581 h 5288263"/>
                  <a:gd name="connsiteX51" fmla="*/ 2206784 w 3744072"/>
                  <a:gd name="connsiteY51" fmla="*/ 4974121 h 5288263"/>
                  <a:gd name="connsiteX52" fmla="*/ 41024 w 3744072"/>
                  <a:gd name="connsiteY52" fmla="*/ 5259670 h 5288263"/>
                  <a:gd name="connsiteX53" fmla="*/ 0 w 3744072"/>
                  <a:gd name="connsiteY53" fmla="*/ 5288263 h 5288263"/>
                  <a:gd name="connsiteX0" fmla="*/ 2993434 w 3744072"/>
                  <a:gd name="connsiteY0" fmla="*/ 1340901 h 5288263"/>
                  <a:gd name="connsiteX1" fmla="*/ 2991794 w 3744072"/>
                  <a:gd name="connsiteY1" fmla="*/ 1340901 h 5288263"/>
                  <a:gd name="connsiteX2" fmla="*/ 2977191 w 3744072"/>
                  <a:gd name="connsiteY2" fmla="*/ 1295986 h 5288263"/>
                  <a:gd name="connsiteX3" fmla="*/ 2206784 w 3744072"/>
                  <a:gd name="connsiteY3" fmla="*/ 1101288 h 5288263"/>
                  <a:gd name="connsiteX4" fmla="*/ 1436376 w 3744072"/>
                  <a:gd name="connsiteY4" fmla="*/ 1295986 h 5288263"/>
                  <a:gd name="connsiteX5" fmla="*/ 1421774 w 3744072"/>
                  <a:gd name="connsiteY5" fmla="*/ 1340901 h 5288263"/>
                  <a:gd name="connsiteX6" fmla="*/ 1420132 w 3744072"/>
                  <a:gd name="connsiteY6" fmla="*/ 1340901 h 5288263"/>
                  <a:gd name="connsiteX7" fmla="*/ 1436802 w 3744072"/>
                  <a:gd name="connsiteY7" fmla="*/ 1233030 h 5288263"/>
                  <a:gd name="connsiteX8" fmla="*/ 1518092 w 3744072"/>
                  <a:gd name="connsiteY8" fmla="*/ 32855 h 5288263"/>
                  <a:gd name="connsiteX9" fmla="*/ 1516770 w 3744072"/>
                  <a:gd name="connsiteY9" fmla="*/ 0 h 5288263"/>
                  <a:gd name="connsiteX10" fmla="*/ 2896796 w 3744072"/>
                  <a:gd name="connsiteY10" fmla="*/ 0 h 5288263"/>
                  <a:gd name="connsiteX11" fmla="*/ 2895474 w 3744072"/>
                  <a:gd name="connsiteY11" fmla="*/ 32855 h 5288263"/>
                  <a:gd name="connsiteX12" fmla="*/ 2976764 w 3744072"/>
                  <a:gd name="connsiteY12" fmla="*/ 1233030 h 5288263"/>
                  <a:gd name="connsiteX13" fmla="*/ 2993434 w 3744072"/>
                  <a:gd name="connsiteY13" fmla="*/ 1340901 h 5288263"/>
                  <a:gd name="connsiteX14" fmla="*/ 1272398 w 3744072"/>
                  <a:gd name="connsiteY14" fmla="*/ 2128987 h 5288263"/>
                  <a:gd name="connsiteX15" fmla="*/ 1297621 w 3744072"/>
                  <a:gd name="connsiteY15" fmla="*/ 2014096 h 5288263"/>
                  <a:gd name="connsiteX16" fmla="*/ 1286371 w 3744072"/>
                  <a:gd name="connsiteY16" fmla="*/ 2071666 h 5288263"/>
                  <a:gd name="connsiteX17" fmla="*/ 1272398 w 3744072"/>
                  <a:gd name="connsiteY17" fmla="*/ 2128987 h 5288263"/>
                  <a:gd name="connsiteX18" fmla="*/ 3141169 w 3744072"/>
                  <a:gd name="connsiteY18" fmla="*/ 2128989 h 5288263"/>
                  <a:gd name="connsiteX19" fmla="*/ 3127195 w 3744072"/>
                  <a:gd name="connsiteY19" fmla="*/ 2071666 h 5288263"/>
                  <a:gd name="connsiteX20" fmla="*/ 3115945 w 3744072"/>
                  <a:gd name="connsiteY20" fmla="*/ 2014093 h 5288263"/>
                  <a:gd name="connsiteX21" fmla="*/ 3141169 w 3744072"/>
                  <a:gd name="connsiteY21" fmla="*/ 2128989 h 5288263"/>
                  <a:gd name="connsiteX22" fmla="*/ 3744072 w 3744072"/>
                  <a:gd name="connsiteY22" fmla="*/ 4030101 h 5288263"/>
                  <a:gd name="connsiteX23" fmla="*/ 3740737 w 3744072"/>
                  <a:gd name="connsiteY23" fmla="*/ 4030101 h 5288263"/>
                  <a:gd name="connsiteX24" fmla="*/ 3711766 w 3744072"/>
                  <a:gd name="connsiteY24" fmla="*/ 3961674 h 5288263"/>
                  <a:gd name="connsiteX25" fmla="*/ 2206784 w 3744072"/>
                  <a:gd name="connsiteY25" fmla="*/ 3669628 h 5288263"/>
                  <a:gd name="connsiteX26" fmla="*/ 701802 w 3744072"/>
                  <a:gd name="connsiteY26" fmla="*/ 3961674 h 5288263"/>
                  <a:gd name="connsiteX27" fmla="*/ 672830 w 3744072"/>
                  <a:gd name="connsiteY27" fmla="*/ 4030101 h 5288263"/>
                  <a:gd name="connsiteX28" fmla="*/ 669495 w 3744072"/>
                  <a:gd name="connsiteY28" fmla="*/ 4030101 h 5288263"/>
                  <a:gd name="connsiteX29" fmla="*/ 787596 w 3744072"/>
                  <a:gd name="connsiteY29" fmla="*/ 3739987 h 5288263"/>
                  <a:gd name="connsiteX30" fmla="*/ 1158541 w 3744072"/>
                  <a:gd name="connsiteY30" fmla="*/ 2596060 h 5288263"/>
                  <a:gd name="connsiteX31" fmla="*/ 1132939 w 3744072"/>
                  <a:gd name="connsiteY31" fmla="*/ 2685395 h 5288263"/>
                  <a:gd name="connsiteX32" fmla="*/ 1133316 w 3744072"/>
                  <a:gd name="connsiteY32" fmla="*/ 2685395 h 5288263"/>
                  <a:gd name="connsiteX33" fmla="*/ 1154192 w 3744072"/>
                  <a:gd name="connsiteY33" fmla="*/ 2622730 h 5288263"/>
                  <a:gd name="connsiteX34" fmla="*/ 2206784 w 3744072"/>
                  <a:gd name="connsiteY34" fmla="*/ 2363133 h 5288263"/>
                  <a:gd name="connsiteX35" fmla="*/ 3259375 w 3744072"/>
                  <a:gd name="connsiteY35" fmla="*/ 2622730 h 5288263"/>
                  <a:gd name="connsiteX36" fmla="*/ 3280252 w 3744072"/>
                  <a:gd name="connsiteY36" fmla="*/ 2685395 h 5288263"/>
                  <a:gd name="connsiteX37" fmla="*/ 3280627 w 3744072"/>
                  <a:gd name="connsiteY37" fmla="*/ 2685395 h 5288263"/>
                  <a:gd name="connsiteX38" fmla="*/ 3255025 w 3744072"/>
                  <a:gd name="connsiteY38" fmla="*/ 2596060 h 5288263"/>
                  <a:gd name="connsiteX39" fmla="*/ 3625970 w 3744072"/>
                  <a:gd name="connsiteY39" fmla="*/ 3739987 h 5288263"/>
                  <a:gd name="connsiteX40" fmla="*/ 3744072 w 3744072"/>
                  <a:gd name="connsiteY40" fmla="*/ 4030101 h 5288263"/>
                  <a:gd name="connsiteX41" fmla="*/ 27790 w 3744072"/>
                  <a:gd name="connsiteY41" fmla="*/ 5249537 h 5288263"/>
                  <a:gd name="connsiteX42" fmla="*/ 498921 w 3744072"/>
                  <a:gd name="connsiteY42" fmla="*/ 4412260 h 5288263"/>
                  <a:gd name="connsiteX43" fmla="*/ 563234 w 3744072"/>
                  <a:gd name="connsiteY43" fmla="*/ 4270326 h 5288263"/>
                  <a:gd name="connsiteX44" fmla="*/ 498921 w 3744072"/>
                  <a:gd name="connsiteY44" fmla="*/ 4412260 h 5288263"/>
                  <a:gd name="connsiteX45" fmla="*/ 27790 w 3744072"/>
                  <a:gd name="connsiteY45" fmla="*/ 5249537 h 5288263"/>
                  <a:gd name="connsiteX46" fmla="*/ 0 w 3744072"/>
                  <a:gd name="connsiteY46" fmla="*/ 5288263 h 5288263"/>
                  <a:gd name="connsiteX47" fmla="*/ 27790 w 3744072"/>
                  <a:gd name="connsiteY47" fmla="*/ 5249537 h 5288263"/>
                  <a:gd name="connsiteX48" fmla="*/ 3647 w 3744072"/>
                  <a:gd name="connsiteY48" fmla="*/ 5283181 h 5288263"/>
                  <a:gd name="connsiteX49" fmla="*/ 41024 w 3744072"/>
                  <a:gd name="connsiteY49" fmla="*/ 5257130 h 5288263"/>
                  <a:gd name="connsiteX50" fmla="*/ 2206784 w 3744072"/>
                  <a:gd name="connsiteY50" fmla="*/ 4971581 h 5288263"/>
                  <a:gd name="connsiteX51" fmla="*/ 41024 w 3744072"/>
                  <a:gd name="connsiteY51" fmla="*/ 5259670 h 5288263"/>
                  <a:gd name="connsiteX52" fmla="*/ 0 w 3744072"/>
                  <a:gd name="connsiteY52" fmla="*/ 5288263 h 5288263"/>
                  <a:gd name="connsiteX0" fmla="*/ 2993434 w 3744072"/>
                  <a:gd name="connsiteY0" fmla="*/ 1340901 h 5288263"/>
                  <a:gd name="connsiteX1" fmla="*/ 2991794 w 3744072"/>
                  <a:gd name="connsiteY1" fmla="*/ 1340901 h 5288263"/>
                  <a:gd name="connsiteX2" fmla="*/ 2977191 w 3744072"/>
                  <a:gd name="connsiteY2" fmla="*/ 1295986 h 5288263"/>
                  <a:gd name="connsiteX3" fmla="*/ 2206784 w 3744072"/>
                  <a:gd name="connsiteY3" fmla="*/ 1101288 h 5288263"/>
                  <a:gd name="connsiteX4" fmla="*/ 1436376 w 3744072"/>
                  <a:gd name="connsiteY4" fmla="*/ 1295986 h 5288263"/>
                  <a:gd name="connsiteX5" fmla="*/ 1421774 w 3744072"/>
                  <a:gd name="connsiteY5" fmla="*/ 1340901 h 5288263"/>
                  <a:gd name="connsiteX6" fmla="*/ 1420132 w 3744072"/>
                  <a:gd name="connsiteY6" fmla="*/ 1340901 h 5288263"/>
                  <a:gd name="connsiteX7" fmla="*/ 1436802 w 3744072"/>
                  <a:gd name="connsiteY7" fmla="*/ 1233030 h 5288263"/>
                  <a:gd name="connsiteX8" fmla="*/ 1518092 w 3744072"/>
                  <a:gd name="connsiteY8" fmla="*/ 32855 h 5288263"/>
                  <a:gd name="connsiteX9" fmla="*/ 1516770 w 3744072"/>
                  <a:gd name="connsiteY9" fmla="*/ 0 h 5288263"/>
                  <a:gd name="connsiteX10" fmla="*/ 2896796 w 3744072"/>
                  <a:gd name="connsiteY10" fmla="*/ 0 h 5288263"/>
                  <a:gd name="connsiteX11" fmla="*/ 2895474 w 3744072"/>
                  <a:gd name="connsiteY11" fmla="*/ 32855 h 5288263"/>
                  <a:gd name="connsiteX12" fmla="*/ 2976764 w 3744072"/>
                  <a:gd name="connsiteY12" fmla="*/ 1233030 h 5288263"/>
                  <a:gd name="connsiteX13" fmla="*/ 2993434 w 3744072"/>
                  <a:gd name="connsiteY13" fmla="*/ 1340901 h 5288263"/>
                  <a:gd name="connsiteX14" fmla="*/ 1272398 w 3744072"/>
                  <a:gd name="connsiteY14" fmla="*/ 2128987 h 5288263"/>
                  <a:gd name="connsiteX15" fmla="*/ 1297621 w 3744072"/>
                  <a:gd name="connsiteY15" fmla="*/ 2014096 h 5288263"/>
                  <a:gd name="connsiteX16" fmla="*/ 1286371 w 3744072"/>
                  <a:gd name="connsiteY16" fmla="*/ 2071666 h 5288263"/>
                  <a:gd name="connsiteX17" fmla="*/ 1272398 w 3744072"/>
                  <a:gd name="connsiteY17" fmla="*/ 2128987 h 5288263"/>
                  <a:gd name="connsiteX18" fmla="*/ 3141169 w 3744072"/>
                  <a:gd name="connsiteY18" fmla="*/ 2128989 h 5288263"/>
                  <a:gd name="connsiteX19" fmla="*/ 3127195 w 3744072"/>
                  <a:gd name="connsiteY19" fmla="*/ 2071666 h 5288263"/>
                  <a:gd name="connsiteX20" fmla="*/ 3115945 w 3744072"/>
                  <a:gd name="connsiteY20" fmla="*/ 2014093 h 5288263"/>
                  <a:gd name="connsiteX21" fmla="*/ 3141169 w 3744072"/>
                  <a:gd name="connsiteY21" fmla="*/ 2128989 h 5288263"/>
                  <a:gd name="connsiteX22" fmla="*/ 3744072 w 3744072"/>
                  <a:gd name="connsiteY22" fmla="*/ 4030101 h 5288263"/>
                  <a:gd name="connsiteX23" fmla="*/ 3740737 w 3744072"/>
                  <a:gd name="connsiteY23" fmla="*/ 4030101 h 5288263"/>
                  <a:gd name="connsiteX24" fmla="*/ 3711766 w 3744072"/>
                  <a:gd name="connsiteY24" fmla="*/ 3961674 h 5288263"/>
                  <a:gd name="connsiteX25" fmla="*/ 2206784 w 3744072"/>
                  <a:gd name="connsiteY25" fmla="*/ 3669628 h 5288263"/>
                  <a:gd name="connsiteX26" fmla="*/ 701802 w 3744072"/>
                  <a:gd name="connsiteY26" fmla="*/ 3961674 h 5288263"/>
                  <a:gd name="connsiteX27" fmla="*/ 672830 w 3744072"/>
                  <a:gd name="connsiteY27" fmla="*/ 4030101 h 5288263"/>
                  <a:gd name="connsiteX28" fmla="*/ 669495 w 3744072"/>
                  <a:gd name="connsiteY28" fmla="*/ 4030101 h 5288263"/>
                  <a:gd name="connsiteX29" fmla="*/ 787596 w 3744072"/>
                  <a:gd name="connsiteY29" fmla="*/ 3739987 h 5288263"/>
                  <a:gd name="connsiteX30" fmla="*/ 1158541 w 3744072"/>
                  <a:gd name="connsiteY30" fmla="*/ 2596060 h 5288263"/>
                  <a:gd name="connsiteX31" fmla="*/ 1132939 w 3744072"/>
                  <a:gd name="connsiteY31" fmla="*/ 2685395 h 5288263"/>
                  <a:gd name="connsiteX32" fmla="*/ 1133316 w 3744072"/>
                  <a:gd name="connsiteY32" fmla="*/ 2685395 h 5288263"/>
                  <a:gd name="connsiteX33" fmla="*/ 1154192 w 3744072"/>
                  <a:gd name="connsiteY33" fmla="*/ 2622730 h 5288263"/>
                  <a:gd name="connsiteX34" fmla="*/ 2206784 w 3744072"/>
                  <a:gd name="connsiteY34" fmla="*/ 2363133 h 5288263"/>
                  <a:gd name="connsiteX35" fmla="*/ 3259375 w 3744072"/>
                  <a:gd name="connsiteY35" fmla="*/ 2622730 h 5288263"/>
                  <a:gd name="connsiteX36" fmla="*/ 3280252 w 3744072"/>
                  <a:gd name="connsiteY36" fmla="*/ 2685395 h 5288263"/>
                  <a:gd name="connsiteX37" fmla="*/ 3280627 w 3744072"/>
                  <a:gd name="connsiteY37" fmla="*/ 2685395 h 5288263"/>
                  <a:gd name="connsiteX38" fmla="*/ 3255025 w 3744072"/>
                  <a:gd name="connsiteY38" fmla="*/ 2596060 h 5288263"/>
                  <a:gd name="connsiteX39" fmla="*/ 3625970 w 3744072"/>
                  <a:gd name="connsiteY39" fmla="*/ 3739987 h 5288263"/>
                  <a:gd name="connsiteX40" fmla="*/ 3744072 w 3744072"/>
                  <a:gd name="connsiteY40" fmla="*/ 4030101 h 5288263"/>
                  <a:gd name="connsiteX41" fmla="*/ 27790 w 3744072"/>
                  <a:gd name="connsiteY41" fmla="*/ 5249537 h 5288263"/>
                  <a:gd name="connsiteX42" fmla="*/ 498921 w 3744072"/>
                  <a:gd name="connsiteY42" fmla="*/ 4412260 h 5288263"/>
                  <a:gd name="connsiteX43" fmla="*/ 563234 w 3744072"/>
                  <a:gd name="connsiteY43" fmla="*/ 4270326 h 5288263"/>
                  <a:gd name="connsiteX44" fmla="*/ 498921 w 3744072"/>
                  <a:gd name="connsiteY44" fmla="*/ 4412260 h 5288263"/>
                  <a:gd name="connsiteX45" fmla="*/ 27790 w 3744072"/>
                  <a:gd name="connsiteY45" fmla="*/ 5249537 h 5288263"/>
                  <a:gd name="connsiteX46" fmla="*/ 0 w 3744072"/>
                  <a:gd name="connsiteY46" fmla="*/ 5288263 h 5288263"/>
                  <a:gd name="connsiteX47" fmla="*/ 27790 w 3744072"/>
                  <a:gd name="connsiteY47" fmla="*/ 5249537 h 5288263"/>
                  <a:gd name="connsiteX48" fmla="*/ 3647 w 3744072"/>
                  <a:gd name="connsiteY48" fmla="*/ 5283181 h 5288263"/>
                  <a:gd name="connsiteX49" fmla="*/ 41024 w 3744072"/>
                  <a:gd name="connsiteY49" fmla="*/ 5257130 h 5288263"/>
                  <a:gd name="connsiteX50" fmla="*/ 41024 w 3744072"/>
                  <a:gd name="connsiteY50" fmla="*/ 5259670 h 5288263"/>
                  <a:gd name="connsiteX51" fmla="*/ 0 w 3744072"/>
                  <a:gd name="connsiteY51" fmla="*/ 5288263 h 5288263"/>
                  <a:gd name="connsiteX0" fmla="*/ 2989787 w 3740425"/>
                  <a:gd name="connsiteY0" fmla="*/ 1340901 h 5283181"/>
                  <a:gd name="connsiteX1" fmla="*/ 2988147 w 3740425"/>
                  <a:gd name="connsiteY1" fmla="*/ 1340901 h 5283181"/>
                  <a:gd name="connsiteX2" fmla="*/ 2973544 w 3740425"/>
                  <a:gd name="connsiteY2" fmla="*/ 1295986 h 5283181"/>
                  <a:gd name="connsiteX3" fmla="*/ 2203137 w 3740425"/>
                  <a:gd name="connsiteY3" fmla="*/ 1101288 h 5283181"/>
                  <a:gd name="connsiteX4" fmla="*/ 1432729 w 3740425"/>
                  <a:gd name="connsiteY4" fmla="*/ 1295986 h 5283181"/>
                  <a:gd name="connsiteX5" fmla="*/ 1418127 w 3740425"/>
                  <a:gd name="connsiteY5" fmla="*/ 1340901 h 5283181"/>
                  <a:gd name="connsiteX6" fmla="*/ 1416485 w 3740425"/>
                  <a:gd name="connsiteY6" fmla="*/ 1340901 h 5283181"/>
                  <a:gd name="connsiteX7" fmla="*/ 1433155 w 3740425"/>
                  <a:gd name="connsiteY7" fmla="*/ 1233030 h 5283181"/>
                  <a:gd name="connsiteX8" fmla="*/ 1514445 w 3740425"/>
                  <a:gd name="connsiteY8" fmla="*/ 32855 h 5283181"/>
                  <a:gd name="connsiteX9" fmla="*/ 1513123 w 3740425"/>
                  <a:gd name="connsiteY9" fmla="*/ 0 h 5283181"/>
                  <a:gd name="connsiteX10" fmla="*/ 2893149 w 3740425"/>
                  <a:gd name="connsiteY10" fmla="*/ 0 h 5283181"/>
                  <a:gd name="connsiteX11" fmla="*/ 2891827 w 3740425"/>
                  <a:gd name="connsiteY11" fmla="*/ 32855 h 5283181"/>
                  <a:gd name="connsiteX12" fmla="*/ 2973117 w 3740425"/>
                  <a:gd name="connsiteY12" fmla="*/ 1233030 h 5283181"/>
                  <a:gd name="connsiteX13" fmla="*/ 2989787 w 3740425"/>
                  <a:gd name="connsiteY13" fmla="*/ 1340901 h 5283181"/>
                  <a:gd name="connsiteX14" fmla="*/ 1268751 w 3740425"/>
                  <a:gd name="connsiteY14" fmla="*/ 2128987 h 5283181"/>
                  <a:gd name="connsiteX15" fmla="*/ 1293974 w 3740425"/>
                  <a:gd name="connsiteY15" fmla="*/ 2014096 h 5283181"/>
                  <a:gd name="connsiteX16" fmla="*/ 1282724 w 3740425"/>
                  <a:gd name="connsiteY16" fmla="*/ 2071666 h 5283181"/>
                  <a:gd name="connsiteX17" fmla="*/ 1268751 w 3740425"/>
                  <a:gd name="connsiteY17" fmla="*/ 2128987 h 5283181"/>
                  <a:gd name="connsiteX18" fmla="*/ 3137522 w 3740425"/>
                  <a:gd name="connsiteY18" fmla="*/ 2128989 h 5283181"/>
                  <a:gd name="connsiteX19" fmla="*/ 3123548 w 3740425"/>
                  <a:gd name="connsiteY19" fmla="*/ 2071666 h 5283181"/>
                  <a:gd name="connsiteX20" fmla="*/ 3112298 w 3740425"/>
                  <a:gd name="connsiteY20" fmla="*/ 2014093 h 5283181"/>
                  <a:gd name="connsiteX21" fmla="*/ 3137522 w 3740425"/>
                  <a:gd name="connsiteY21" fmla="*/ 2128989 h 5283181"/>
                  <a:gd name="connsiteX22" fmla="*/ 3740425 w 3740425"/>
                  <a:gd name="connsiteY22" fmla="*/ 4030101 h 5283181"/>
                  <a:gd name="connsiteX23" fmla="*/ 3737090 w 3740425"/>
                  <a:gd name="connsiteY23" fmla="*/ 4030101 h 5283181"/>
                  <a:gd name="connsiteX24" fmla="*/ 3708119 w 3740425"/>
                  <a:gd name="connsiteY24" fmla="*/ 3961674 h 5283181"/>
                  <a:gd name="connsiteX25" fmla="*/ 2203137 w 3740425"/>
                  <a:gd name="connsiteY25" fmla="*/ 3669628 h 5283181"/>
                  <a:gd name="connsiteX26" fmla="*/ 698155 w 3740425"/>
                  <a:gd name="connsiteY26" fmla="*/ 3961674 h 5283181"/>
                  <a:gd name="connsiteX27" fmla="*/ 669183 w 3740425"/>
                  <a:gd name="connsiteY27" fmla="*/ 4030101 h 5283181"/>
                  <a:gd name="connsiteX28" fmla="*/ 665848 w 3740425"/>
                  <a:gd name="connsiteY28" fmla="*/ 4030101 h 5283181"/>
                  <a:gd name="connsiteX29" fmla="*/ 783949 w 3740425"/>
                  <a:gd name="connsiteY29" fmla="*/ 3739987 h 5283181"/>
                  <a:gd name="connsiteX30" fmla="*/ 1154894 w 3740425"/>
                  <a:gd name="connsiteY30" fmla="*/ 2596060 h 5283181"/>
                  <a:gd name="connsiteX31" fmla="*/ 1129292 w 3740425"/>
                  <a:gd name="connsiteY31" fmla="*/ 2685395 h 5283181"/>
                  <a:gd name="connsiteX32" fmla="*/ 1129669 w 3740425"/>
                  <a:gd name="connsiteY32" fmla="*/ 2685395 h 5283181"/>
                  <a:gd name="connsiteX33" fmla="*/ 1150545 w 3740425"/>
                  <a:gd name="connsiteY33" fmla="*/ 2622730 h 5283181"/>
                  <a:gd name="connsiteX34" fmla="*/ 2203137 w 3740425"/>
                  <a:gd name="connsiteY34" fmla="*/ 2363133 h 5283181"/>
                  <a:gd name="connsiteX35" fmla="*/ 3255728 w 3740425"/>
                  <a:gd name="connsiteY35" fmla="*/ 2622730 h 5283181"/>
                  <a:gd name="connsiteX36" fmla="*/ 3276605 w 3740425"/>
                  <a:gd name="connsiteY36" fmla="*/ 2685395 h 5283181"/>
                  <a:gd name="connsiteX37" fmla="*/ 3276980 w 3740425"/>
                  <a:gd name="connsiteY37" fmla="*/ 2685395 h 5283181"/>
                  <a:gd name="connsiteX38" fmla="*/ 3251378 w 3740425"/>
                  <a:gd name="connsiteY38" fmla="*/ 2596060 h 5283181"/>
                  <a:gd name="connsiteX39" fmla="*/ 3622323 w 3740425"/>
                  <a:gd name="connsiteY39" fmla="*/ 3739987 h 5283181"/>
                  <a:gd name="connsiteX40" fmla="*/ 3740425 w 3740425"/>
                  <a:gd name="connsiteY40" fmla="*/ 4030101 h 5283181"/>
                  <a:gd name="connsiteX41" fmla="*/ 24143 w 3740425"/>
                  <a:gd name="connsiteY41" fmla="*/ 5249537 h 5283181"/>
                  <a:gd name="connsiteX42" fmla="*/ 495274 w 3740425"/>
                  <a:gd name="connsiteY42" fmla="*/ 4412260 h 5283181"/>
                  <a:gd name="connsiteX43" fmla="*/ 559587 w 3740425"/>
                  <a:gd name="connsiteY43" fmla="*/ 4270326 h 5283181"/>
                  <a:gd name="connsiteX44" fmla="*/ 495274 w 3740425"/>
                  <a:gd name="connsiteY44" fmla="*/ 4412260 h 5283181"/>
                  <a:gd name="connsiteX45" fmla="*/ 24143 w 3740425"/>
                  <a:gd name="connsiteY45" fmla="*/ 5249537 h 5283181"/>
                  <a:gd name="connsiteX46" fmla="*/ 37377 w 3740425"/>
                  <a:gd name="connsiteY46" fmla="*/ 5259670 h 5283181"/>
                  <a:gd name="connsiteX47" fmla="*/ 24143 w 3740425"/>
                  <a:gd name="connsiteY47" fmla="*/ 5249537 h 5283181"/>
                  <a:gd name="connsiteX48" fmla="*/ 0 w 3740425"/>
                  <a:gd name="connsiteY48" fmla="*/ 5283181 h 5283181"/>
                  <a:gd name="connsiteX49" fmla="*/ 37377 w 3740425"/>
                  <a:gd name="connsiteY49" fmla="*/ 5257130 h 5283181"/>
                  <a:gd name="connsiteX50" fmla="*/ 37377 w 3740425"/>
                  <a:gd name="connsiteY50" fmla="*/ 5259670 h 5283181"/>
                  <a:gd name="connsiteX0" fmla="*/ 2989787 w 3740425"/>
                  <a:gd name="connsiteY0" fmla="*/ 1340901 h 5283181"/>
                  <a:gd name="connsiteX1" fmla="*/ 2988147 w 3740425"/>
                  <a:gd name="connsiteY1" fmla="*/ 1340901 h 5283181"/>
                  <a:gd name="connsiteX2" fmla="*/ 2973544 w 3740425"/>
                  <a:gd name="connsiteY2" fmla="*/ 1295986 h 5283181"/>
                  <a:gd name="connsiteX3" fmla="*/ 2203137 w 3740425"/>
                  <a:gd name="connsiteY3" fmla="*/ 1101288 h 5283181"/>
                  <a:gd name="connsiteX4" fmla="*/ 1432729 w 3740425"/>
                  <a:gd name="connsiteY4" fmla="*/ 1295986 h 5283181"/>
                  <a:gd name="connsiteX5" fmla="*/ 1418127 w 3740425"/>
                  <a:gd name="connsiteY5" fmla="*/ 1340901 h 5283181"/>
                  <a:gd name="connsiteX6" fmla="*/ 1416485 w 3740425"/>
                  <a:gd name="connsiteY6" fmla="*/ 1340901 h 5283181"/>
                  <a:gd name="connsiteX7" fmla="*/ 1433155 w 3740425"/>
                  <a:gd name="connsiteY7" fmla="*/ 1233030 h 5283181"/>
                  <a:gd name="connsiteX8" fmla="*/ 1514445 w 3740425"/>
                  <a:gd name="connsiteY8" fmla="*/ 32855 h 5283181"/>
                  <a:gd name="connsiteX9" fmla="*/ 1513123 w 3740425"/>
                  <a:gd name="connsiteY9" fmla="*/ 0 h 5283181"/>
                  <a:gd name="connsiteX10" fmla="*/ 2893149 w 3740425"/>
                  <a:gd name="connsiteY10" fmla="*/ 0 h 5283181"/>
                  <a:gd name="connsiteX11" fmla="*/ 2891827 w 3740425"/>
                  <a:gd name="connsiteY11" fmla="*/ 32855 h 5283181"/>
                  <a:gd name="connsiteX12" fmla="*/ 2973117 w 3740425"/>
                  <a:gd name="connsiteY12" fmla="*/ 1233030 h 5283181"/>
                  <a:gd name="connsiteX13" fmla="*/ 2989787 w 3740425"/>
                  <a:gd name="connsiteY13" fmla="*/ 1340901 h 5283181"/>
                  <a:gd name="connsiteX14" fmla="*/ 1268751 w 3740425"/>
                  <a:gd name="connsiteY14" fmla="*/ 2128987 h 5283181"/>
                  <a:gd name="connsiteX15" fmla="*/ 1293974 w 3740425"/>
                  <a:gd name="connsiteY15" fmla="*/ 2014096 h 5283181"/>
                  <a:gd name="connsiteX16" fmla="*/ 1282724 w 3740425"/>
                  <a:gd name="connsiteY16" fmla="*/ 2071666 h 5283181"/>
                  <a:gd name="connsiteX17" fmla="*/ 1268751 w 3740425"/>
                  <a:gd name="connsiteY17" fmla="*/ 2128987 h 5283181"/>
                  <a:gd name="connsiteX18" fmla="*/ 3137522 w 3740425"/>
                  <a:gd name="connsiteY18" fmla="*/ 2128989 h 5283181"/>
                  <a:gd name="connsiteX19" fmla="*/ 3123548 w 3740425"/>
                  <a:gd name="connsiteY19" fmla="*/ 2071666 h 5283181"/>
                  <a:gd name="connsiteX20" fmla="*/ 3112298 w 3740425"/>
                  <a:gd name="connsiteY20" fmla="*/ 2014093 h 5283181"/>
                  <a:gd name="connsiteX21" fmla="*/ 3137522 w 3740425"/>
                  <a:gd name="connsiteY21" fmla="*/ 2128989 h 5283181"/>
                  <a:gd name="connsiteX22" fmla="*/ 3740425 w 3740425"/>
                  <a:gd name="connsiteY22" fmla="*/ 4030101 h 5283181"/>
                  <a:gd name="connsiteX23" fmla="*/ 3737090 w 3740425"/>
                  <a:gd name="connsiteY23" fmla="*/ 4030101 h 5283181"/>
                  <a:gd name="connsiteX24" fmla="*/ 3708119 w 3740425"/>
                  <a:gd name="connsiteY24" fmla="*/ 3961674 h 5283181"/>
                  <a:gd name="connsiteX25" fmla="*/ 2203137 w 3740425"/>
                  <a:gd name="connsiteY25" fmla="*/ 3669628 h 5283181"/>
                  <a:gd name="connsiteX26" fmla="*/ 698155 w 3740425"/>
                  <a:gd name="connsiteY26" fmla="*/ 3961674 h 5283181"/>
                  <a:gd name="connsiteX27" fmla="*/ 669183 w 3740425"/>
                  <a:gd name="connsiteY27" fmla="*/ 4030101 h 5283181"/>
                  <a:gd name="connsiteX28" fmla="*/ 665848 w 3740425"/>
                  <a:gd name="connsiteY28" fmla="*/ 4030101 h 5283181"/>
                  <a:gd name="connsiteX29" fmla="*/ 783949 w 3740425"/>
                  <a:gd name="connsiteY29" fmla="*/ 3739987 h 5283181"/>
                  <a:gd name="connsiteX30" fmla="*/ 1154894 w 3740425"/>
                  <a:gd name="connsiteY30" fmla="*/ 2596060 h 5283181"/>
                  <a:gd name="connsiteX31" fmla="*/ 1129292 w 3740425"/>
                  <a:gd name="connsiteY31" fmla="*/ 2685395 h 5283181"/>
                  <a:gd name="connsiteX32" fmla="*/ 1129669 w 3740425"/>
                  <a:gd name="connsiteY32" fmla="*/ 2685395 h 5283181"/>
                  <a:gd name="connsiteX33" fmla="*/ 1150545 w 3740425"/>
                  <a:gd name="connsiteY33" fmla="*/ 2622730 h 5283181"/>
                  <a:gd name="connsiteX34" fmla="*/ 2203137 w 3740425"/>
                  <a:gd name="connsiteY34" fmla="*/ 2363133 h 5283181"/>
                  <a:gd name="connsiteX35" fmla="*/ 3255728 w 3740425"/>
                  <a:gd name="connsiteY35" fmla="*/ 2622730 h 5283181"/>
                  <a:gd name="connsiteX36" fmla="*/ 3276605 w 3740425"/>
                  <a:gd name="connsiteY36" fmla="*/ 2685395 h 5283181"/>
                  <a:gd name="connsiteX37" fmla="*/ 3276980 w 3740425"/>
                  <a:gd name="connsiteY37" fmla="*/ 2685395 h 5283181"/>
                  <a:gd name="connsiteX38" fmla="*/ 3251378 w 3740425"/>
                  <a:gd name="connsiteY38" fmla="*/ 2596060 h 5283181"/>
                  <a:gd name="connsiteX39" fmla="*/ 3622323 w 3740425"/>
                  <a:gd name="connsiteY39" fmla="*/ 3739987 h 5283181"/>
                  <a:gd name="connsiteX40" fmla="*/ 3740425 w 3740425"/>
                  <a:gd name="connsiteY40" fmla="*/ 4030101 h 5283181"/>
                  <a:gd name="connsiteX41" fmla="*/ 24143 w 3740425"/>
                  <a:gd name="connsiteY41" fmla="*/ 5249537 h 5283181"/>
                  <a:gd name="connsiteX42" fmla="*/ 495274 w 3740425"/>
                  <a:gd name="connsiteY42" fmla="*/ 4412260 h 5283181"/>
                  <a:gd name="connsiteX43" fmla="*/ 559587 w 3740425"/>
                  <a:gd name="connsiteY43" fmla="*/ 4270326 h 5283181"/>
                  <a:gd name="connsiteX44" fmla="*/ 495274 w 3740425"/>
                  <a:gd name="connsiteY44" fmla="*/ 4412260 h 5283181"/>
                  <a:gd name="connsiteX45" fmla="*/ 24143 w 3740425"/>
                  <a:gd name="connsiteY45" fmla="*/ 5249537 h 5283181"/>
                  <a:gd name="connsiteX46" fmla="*/ 37377 w 3740425"/>
                  <a:gd name="connsiteY46" fmla="*/ 5257130 h 5283181"/>
                  <a:gd name="connsiteX47" fmla="*/ 24143 w 3740425"/>
                  <a:gd name="connsiteY47" fmla="*/ 5249537 h 5283181"/>
                  <a:gd name="connsiteX48" fmla="*/ 0 w 3740425"/>
                  <a:gd name="connsiteY48" fmla="*/ 5283181 h 5283181"/>
                  <a:gd name="connsiteX49" fmla="*/ 37377 w 3740425"/>
                  <a:gd name="connsiteY49" fmla="*/ 5257130 h 5283181"/>
                  <a:gd name="connsiteX0" fmla="*/ 2989787 w 3740425"/>
                  <a:gd name="connsiteY0" fmla="*/ 1340901 h 5283181"/>
                  <a:gd name="connsiteX1" fmla="*/ 2988147 w 3740425"/>
                  <a:gd name="connsiteY1" fmla="*/ 1340901 h 5283181"/>
                  <a:gd name="connsiteX2" fmla="*/ 2973544 w 3740425"/>
                  <a:gd name="connsiteY2" fmla="*/ 1295986 h 5283181"/>
                  <a:gd name="connsiteX3" fmla="*/ 2203137 w 3740425"/>
                  <a:gd name="connsiteY3" fmla="*/ 1101288 h 5283181"/>
                  <a:gd name="connsiteX4" fmla="*/ 1432729 w 3740425"/>
                  <a:gd name="connsiteY4" fmla="*/ 1295986 h 5283181"/>
                  <a:gd name="connsiteX5" fmla="*/ 1418127 w 3740425"/>
                  <a:gd name="connsiteY5" fmla="*/ 1340901 h 5283181"/>
                  <a:gd name="connsiteX6" fmla="*/ 1416485 w 3740425"/>
                  <a:gd name="connsiteY6" fmla="*/ 1340901 h 5283181"/>
                  <a:gd name="connsiteX7" fmla="*/ 1433155 w 3740425"/>
                  <a:gd name="connsiteY7" fmla="*/ 1233030 h 5283181"/>
                  <a:gd name="connsiteX8" fmla="*/ 1514445 w 3740425"/>
                  <a:gd name="connsiteY8" fmla="*/ 32855 h 5283181"/>
                  <a:gd name="connsiteX9" fmla="*/ 1513123 w 3740425"/>
                  <a:gd name="connsiteY9" fmla="*/ 0 h 5283181"/>
                  <a:gd name="connsiteX10" fmla="*/ 2893149 w 3740425"/>
                  <a:gd name="connsiteY10" fmla="*/ 0 h 5283181"/>
                  <a:gd name="connsiteX11" fmla="*/ 2891827 w 3740425"/>
                  <a:gd name="connsiteY11" fmla="*/ 32855 h 5283181"/>
                  <a:gd name="connsiteX12" fmla="*/ 2973117 w 3740425"/>
                  <a:gd name="connsiteY12" fmla="*/ 1233030 h 5283181"/>
                  <a:gd name="connsiteX13" fmla="*/ 2989787 w 3740425"/>
                  <a:gd name="connsiteY13" fmla="*/ 1340901 h 5283181"/>
                  <a:gd name="connsiteX14" fmla="*/ 1268751 w 3740425"/>
                  <a:gd name="connsiteY14" fmla="*/ 2128987 h 5283181"/>
                  <a:gd name="connsiteX15" fmla="*/ 1293974 w 3740425"/>
                  <a:gd name="connsiteY15" fmla="*/ 2014096 h 5283181"/>
                  <a:gd name="connsiteX16" fmla="*/ 1282724 w 3740425"/>
                  <a:gd name="connsiteY16" fmla="*/ 2071666 h 5283181"/>
                  <a:gd name="connsiteX17" fmla="*/ 1268751 w 3740425"/>
                  <a:gd name="connsiteY17" fmla="*/ 2128987 h 5283181"/>
                  <a:gd name="connsiteX18" fmla="*/ 3137522 w 3740425"/>
                  <a:gd name="connsiteY18" fmla="*/ 2128989 h 5283181"/>
                  <a:gd name="connsiteX19" fmla="*/ 3123548 w 3740425"/>
                  <a:gd name="connsiteY19" fmla="*/ 2071666 h 5283181"/>
                  <a:gd name="connsiteX20" fmla="*/ 3112298 w 3740425"/>
                  <a:gd name="connsiteY20" fmla="*/ 2014093 h 5283181"/>
                  <a:gd name="connsiteX21" fmla="*/ 3137522 w 3740425"/>
                  <a:gd name="connsiteY21" fmla="*/ 2128989 h 5283181"/>
                  <a:gd name="connsiteX22" fmla="*/ 3740425 w 3740425"/>
                  <a:gd name="connsiteY22" fmla="*/ 4030101 h 5283181"/>
                  <a:gd name="connsiteX23" fmla="*/ 3737090 w 3740425"/>
                  <a:gd name="connsiteY23" fmla="*/ 4030101 h 5283181"/>
                  <a:gd name="connsiteX24" fmla="*/ 3708119 w 3740425"/>
                  <a:gd name="connsiteY24" fmla="*/ 3961674 h 5283181"/>
                  <a:gd name="connsiteX25" fmla="*/ 2203137 w 3740425"/>
                  <a:gd name="connsiteY25" fmla="*/ 3669628 h 5283181"/>
                  <a:gd name="connsiteX26" fmla="*/ 698155 w 3740425"/>
                  <a:gd name="connsiteY26" fmla="*/ 3961674 h 5283181"/>
                  <a:gd name="connsiteX27" fmla="*/ 669183 w 3740425"/>
                  <a:gd name="connsiteY27" fmla="*/ 4030101 h 5283181"/>
                  <a:gd name="connsiteX28" fmla="*/ 665848 w 3740425"/>
                  <a:gd name="connsiteY28" fmla="*/ 4030101 h 5283181"/>
                  <a:gd name="connsiteX29" fmla="*/ 783949 w 3740425"/>
                  <a:gd name="connsiteY29" fmla="*/ 3739987 h 5283181"/>
                  <a:gd name="connsiteX30" fmla="*/ 1154894 w 3740425"/>
                  <a:gd name="connsiteY30" fmla="*/ 2596060 h 5283181"/>
                  <a:gd name="connsiteX31" fmla="*/ 1129292 w 3740425"/>
                  <a:gd name="connsiteY31" fmla="*/ 2685395 h 5283181"/>
                  <a:gd name="connsiteX32" fmla="*/ 1129669 w 3740425"/>
                  <a:gd name="connsiteY32" fmla="*/ 2685395 h 5283181"/>
                  <a:gd name="connsiteX33" fmla="*/ 1150545 w 3740425"/>
                  <a:gd name="connsiteY33" fmla="*/ 2622730 h 5283181"/>
                  <a:gd name="connsiteX34" fmla="*/ 2203137 w 3740425"/>
                  <a:gd name="connsiteY34" fmla="*/ 2363133 h 5283181"/>
                  <a:gd name="connsiteX35" fmla="*/ 3255728 w 3740425"/>
                  <a:gd name="connsiteY35" fmla="*/ 2622730 h 5283181"/>
                  <a:gd name="connsiteX36" fmla="*/ 3276605 w 3740425"/>
                  <a:gd name="connsiteY36" fmla="*/ 2685395 h 5283181"/>
                  <a:gd name="connsiteX37" fmla="*/ 3276980 w 3740425"/>
                  <a:gd name="connsiteY37" fmla="*/ 2685395 h 5283181"/>
                  <a:gd name="connsiteX38" fmla="*/ 3251378 w 3740425"/>
                  <a:gd name="connsiteY38" fmla="*/ 2596060 h 5283181"/>
                  <a:gd name="connsiteX39" fmla="*/ 3622323 w 3740425"/>
                  <a:gd name="connsiteY39" fmla="*/ 3739987 h 5283181"/>
                  <a:gd name="connsiteX40" fmla="*/ 3740425 w 3740425"/>
                  <a:gd name="connsiteY40" fmla="*/ 4030101 h 5283181"/>
                  <a:gd name="connsiteX41" fmla="*/ 24143 w 3740425"/>
                  <a:gd name="connsiteY41" fmla="*/ 5249537 h 5283181"/>
                  <a:gd name="connsiteX42" fmla="*/ 495274 w 3740425"/>
                  <a:gd name="connsiteY42" fmla="*/ 4412260 h 5283181"/>
                  <a:gd name="connsiteX43" fmla="*/ 559587 w 3740425"/>
                  <a:gd name="connsiteY43" fmla="*/ 4270326 h 5283181"/>
                  <a:gd name="connsiteX44" fmla="*/ 495274 w 3740425"/>
                  <a:gd name="connsiteY44" fmla="*/ 4412260 h 5283181"/>
                  <a:gd name="connsiteX45" fmla="*/ 24143 w 3740425"/>
                  <a:gd name="connsiteY45" fmla="*/ 5249537 h 5283181"/>
                  <a:gd name="connsiteX46" fmla="*/ 0 w 3740425"/>
                  <a:gd name="connsiteY46" fmla="*/ 5283181 h 5283181"/>
                  <a:gd name="connsiteX47" fmla="*/ 24143 w 3740425"/>
                  <a:gd name="connsiteY47" fmla="*/ 5249537 h 5283181"/>
                  <a:gd name="connsiteX48" fmla="*/ 0 w 3740425"/>
                  <a:gd name="connsiteY48" fmla="*/ 5283181 h 5283181"/>
                  <a:gd name="connsiteX0" fmla="*/ 2965644 w 3716282"/>
                  <a:gd name="connsiteY0" fmla="*/ 1340901 h 5249537"/>
                  <a:gd name="connsiteX1" fmla="*/ 2964004 w 3716282"/>
                  <a:gd name="connsiteY1" fmla="*/ 1340901 h 5249537"/>
                  <a:gd name="connsiteX2" fmla="*/ 2949401 w 3716282"/>
                  <a:gd name="connsiteY2" fmla="*/ 1295986 h 5249537"/>
                  <a:gd name="connsiteX3" fmla="*/ 2178994 w 3716282"/>
                  <a:gd name="connsiteY3" fmla="*/ 1101288 h 5249537"/>
                  <a:gd name="connsiteX4" fmla="*/ 1408586 w 3716282"/>
                  <a:gd name="connsiteY4" fmla="*/ 1295986 h 5249537"/>
                  <a:gd name="connsiteX5" fmla="*/ 1393984 w 3716282"/>
                  <a:gd name="connsiteY5" fmla="*/ 1340901 h 5249537"/>
                  <a:gd name="connsiteX6" fmla="*/ 1392342 w 3716282"/>
                  <a:gd name="connsiteY6" fmla="*/ 1340901 h 5249537"/>
                  <a:gd name="connsiteX7" fmla="*/ 1409012 w 3716282"/>
                  <a:gd name="connsiteY7" fmla="*/ 1233030 h 5249537"/>
                  <a:gd name="connsiteX8" fmla="*/ 1490302 w 3716282"/>
                  <a:gd name="connsiteY8" fmla="*/ 32855 h 5249537"/>
                  <a:gd name="connsiteX9" fmla="*/ 1488980 w 3716282"/>
                  <a:gd name="connsiteY9" fmla="*/ 0 h 5249537"/>
                  <a:gd name="connsiteX10" fmla="*/ 2869006 w 3716282"/>
                  <a:gd name="connsiteY10" fmla="*/ 0 h 5249537"/>
                  <a:gd name="connsiteX11" fmla="*/ 2867684 w 3716282"/>
                  <a:gd name="connsiteY11" fmla="*/ 32855 h 5249537"/>
                  <a:gd name="connsiteX12" fmla="*/ 2948974 w 3716282"/>
                  <a:gd name="connsiteY12" fmla="*/ 1233030 h 5249537"/>
                  <a:gd name="connsiteX13" fmla="*/ 2965644 w 3716282"/>
                  <a:gd name="connsiteY13" fmla="*/ 1340901 h 5249537"/>
                  <a:gd name="connsiteX14" fmla="*/ 1244608 w 3716282"/>
                  <a:gd name="connsiteY14" fmla="*/ 2128987 h 5249537"/>
                  <a:gd name="connsiteX15" fmla="*/ 1269831 w 3716282"/>
                  <a:gd name="connsiteY15" fmla="*/ 2014096 h 5249537"/>
                  <a:gd name="connsiteX16" fmla="*/ 1258581 w 3716282"/>
                  <a:gd name="connsiteY16" fmla="*/ 2071666 h 5249537"/>
                  <a:gd name="connsiteX17" fmla="*/ 1244608 w 3716282"/>
                  <a:gd name="connsiteY17" fmla="*/ 2128987 h 5249537"/>
                  <a:gd name="connsiteX18" fmla="*/ 3113379 w 3716282"/>
                  <a:gd name="connsiteY18" fmla="*/ 2128989 h 5249537"/>
                  <a:gd name="connsiteX19" fmla="*/ 3099405 w 3716282"/>
                  <a:gd name="connsiteY19" fmla="*/ 2071666 h 5249537"/>
                  <a:gd name="connsiteX20" fmla="*/ 3088155 w 3716282"/>
                  <a:gd name="connsiteY20" fmla="*/ 2014093 h 5249537"/>
                  <a:gd name="connsiteX21" fmla="*/ 3113379 w 3716282"/>
                  <a:gd name="connsiteY21" fmla="*/ 2128989 h 5249537"/>
                  <a:gd name="connsiteX22" fmla="*/ 3716282 w 3716282"/>
                  <a:gd name="connsiteY22" fmla="*/ 4030101 h 5249537"/>
                  <a:gd name="connsiteX23" fmla="*/ 3712947 w 3716282"/>
                  <a:gd name="connsiteY23" fmla="*/ 4030101 h 5249537"/>
                  <a:gd name="connsiteX24" fmla="*/ 3683976 w 3716282"/>
                  <a:gd name="connsiteY24" fmla="*/ 3961674 h 5249537"/>
                  <a:gd name="connsiteX25" fmla="*/ 2178994 w 3716282"/>
                  <a:gd name="connsiteY25" fmla="*/ 3669628 h 5249537"/>
                  <a:gd name="connsiteX26" fmla="*/ 674012 w 3716282"/>
                  <a:gd name="connsiteY26" fmla="*/ 3961674 h 5249537"/>
                  <a:gd name="connsiteX27" fmla="*/ 645040 w 3716282"/>
                  <a:gd name="connsiteY27" fmla="*/ 4030101 h 5249537"/>
                  <a:gd name="connsiteX28" fmla="*/ 641705 w 3716282"/>
                  <a:gd name="connsiteY28" fmla="*/ 4030101 h 5249537"/>
                  <a:gd name="connsiteX29" fmla="*/ 759806 w 3716282"/>
                  <a:gd name="connsiteY29" fmla="*/ 3739987 h 5249537"/>
                  <a:gd name="connsiteX30" fmla="*/ 1130751 w 3716282"/>
                  <a:gd name="connsiteY30" fmla="*/ 2596060 h 5249537"/>
                  <a:gd name="connsiteX31" fmla="*/ 1105149 w 3716282"/>
                  <a:gd name="connsiteY31" fmla="*/ 2685395 h 5249537"/>
                  <a:gd name="connsiteX32" fmla="*/ 1105526 w 3716282"/>
                  <a:gd name="connsiteY32" fmla="*/ 2685395 h 5249537"/>
                  <a:gd name="connsiteX33" fmla="*/ 1126402 w 3716282"/>
                  <a:gd name="connsiteY33" fmla="*/ 2622730 h 5249537"/>
                  <a:gd name="connsiteX34" fmla="*/ 2178994 w 3716282"/>
                  <a:gd name="connsiteY34" fmla="*/ 2363133 h 5249537"/>
                  <a:gd name="connsiteX35" fmla="*/ 3231585 w 3716282"/>
                  <a:gd name="connsiteY35" fmla="*/ 2622730 h 5249537"/>
                  <a:gd name="connsiteX36" fmla="*/ 3252462 w 3716282"/>
                  <a:gd name="connsiteY36" fmla="*/ 2685395 h 5249537"/>
                  <a:gd name="connsiteX37" fmla="*/ 3252837 w 3716282"/>
                  <a:gd name="connsiteY37" fmla="*/ 2685395 h 5249537"/>
                  <a:gd name="connsiteX38" fmla="*/ 3227235 w 3716282"/>
                  <a:gd name="connsiteY38" fmla="*/ 2596060 h 5249537"/>
                  <a:gd name="connsiteX39" fmla="*/ 3598180 w 3716282"/>
                  <a:gd name="connsiteY39" fmla="*/ 3739987 h 5249537"/>
                  <a:gd name="connsiteX40" fmla="*/ 3716282 w 3716282"/>
                  <a:gd name="connsiteY40" fmla="*/ 4030101 h 5249537"/>
                  <a:gd name="connsiteX41" fmla="*/ 0 w 3716282"/>
                  <a:gd name="connsiteY41" fmla="*/ 5249537 h 5249537"/>
                  <a:gd name="connsiteX42" fmla="*/ 471131 w 3716282"/>
                  <a:gd name="connsiteY42" fmla="*/ 4412260 h 5249537"/>
                  <a:gd name="connsiteX43" fmla="*/ 535444 w 3716282"/>
                  <a:gd name="connsiteY43" fmla="*/ 4270326 h 5249537"/>
                  <a:gd name="connsiteX44" fmla="*/ 471131 w 3716282"/>
                  <a:gd name="connsiteY44" fmla="*/ 4412260 h 5249537"/>
                  <a:gd name="connsiteX45" fmla="*/ 0 w 3716282"/>
                  <a:gd name="connsiteY45" fmla="*/ 5249537 h 5249537"/>
                  <a:gd name="connsiteX0" fmla="*/ 2494513 w 3245151"/>
                  <a:gd name="connsiteY0" fmla="*/ 1340901 h 4412260"/>
                  <a:gd name="connsiteX1" fmla="*/ 2492873 w 3245151"/>
                  <a:gd name="connsiteY1" fmla="*/ 1340901 h 4412260"/>
                  <a:gd name="connsiteX2" fmla="*/ 2478270 w 3245151"/>
                  <a:gd name="connsiteY2" fmla="*/ 1295986 h 4412260"/>
                  <a:gd name="connsiteX3" fmla="*/ 1707863 w 3245151"/>
                  <a:gd name="connsiteY3" fmla="*/ 1101288 h 4412260"/>
                  <a:gd name="connsiteX4" fmla="*/ 937455 w 3245151"/>
                  <a:gd name="connsiteY4" fmla="*/ 1295986 h 4412260"/>
                  <a:gd name="connsiteX5" fmla="*/ 922853 w 3245151"/>
                  <a:gd name="connsiteY5" fmla="*/ 1340901 h 4412260"/>
                  <a:gd name="connsiteX6" fmla="*/ 921211 w 3245151"/>
                  <a:gd name="connsiteY6" fmla="*/ 1340901 h 4412260"/>
                  <a:gd name="connsiteX7" fmla="*/ 937881 w 3245151"/>
                  <a:gd name="connsiteY7" fmla="*/ 1233030 h 4412260"/>
                  <a:gd name="connsiteX8" fmla="*/ 1019171 w 3245151"/>
                  <a:gd name="connsiteY8" fmla="*/ 32855 h 4412260"/>
                  <a:gd name="connsiteX9" fmla="*/ 1017849 w 3245151"/>
                  <a:gd name="connsiteY9" fmla="*/ 0 h 4412260"/>
                  <a:gd name="connsiteX10" fmla="*/ 2397875 w 3245151"/>
                  <a:gd name="connsiteY10" fmla="*/ 0 h 4412260"/>
                  <a:gd name="connsiteX11" fmla="*/ 2396553 w 3245151"/>
                  <a:gd name="connsiteY11" fmla="*/ 32855 h 4412260"/>
                  <a:gd name="connsiteX12" fmla="*/ 2477843 w 3245151"/>
                  <a:gd name="connsiteY12" fmla="*/ 1233030 h 4412260"/>
                  <a:gd name="connsiteX13" fmla="*/ 2494513 w 3245151"/>
                  <a:gd name="connsiteY13" fmla="*/ 1340901 h 4412260"/>
                  <a:gd name="connsiteX14" fmla="*/ 773477 w 3245151"/>
                  <a:gd name="connsiteY14" fmla="*/ 2128987 h 4412260"/>
                  <a:gd name="connsiteX15" fmla="*/ 798700 w 3245151"/>
                  <a:gd name="connsiteY15" fmla="*/ 2014096 h 4412260"/>
                  <a:gd name="connsiteX16" fmla="*/ 787450 w 3245151"/>
                  <a:gd name="connsiteY16" fmla="*/ 2071666 h 4412260"/>
                  <a:gd name="connsiteX17" fmla="*/ 773477 w 3245151"/>
                  <a:gd name="connsiteY17" fmla="*/ 2128987 h 4412260"/>
                  <a:gd name="connsiteX18" fmla="*/ 2642248 w 3245151"/>
                  <a:gd name="connsiteY18" fmla="*/ 2128989 h 4412260"/>
                  <a:gd name="connsiteX19" fmla="*/ 2628274 w 3245151"/>
                  <a:gd name="connsiteY19" fmla="*/ 2071666 h 4412260"/>
                  <a:gd name="connsiteX20" fmla="*/ 2617024 w 3245151"/>
                  <a:gd name="connsiteY20" fmla="*/ 2014093 h 4412260"/>
                  <a:gd name="connsiteX21" fmla="*/ 2642248 w 3245151"/>
                  <a:gd name="connsiteY21" fmla="*/ 2128989 h 4412260"/>
                  <a:gd name="connsiteX22" fmla="*/ 3245151 w 3245151"/>
                  <a:gd name="connsiteY22" fmla="*/ 4030101 h 4412260"/>
                  <a:gd name="connsiteX23" fmla="*/ 3241816 w 3245151"/>
                  <a:gd name="connsiteY23" fmla="*/ 4030101 h 4412260"/>
                  <a:gd name="connsiteX24" fmla="*/ 3212845 w 3245151"/>
                  <a:gd name="connsiteY24" fmla="*/ 3961674 h 4412260"/>
                  <a:gd name="connsiteX25" fmla="*/ 1707863 w 3245151"/>
                  <a:gd name="connsiteY25" fmla="*/ 3669628 h 4412260"/>
                  <a:gd name="connsiteX26" fmla="*/ 202881 w 3245151"/>
                  <a:gd name="connsiteY26" fmla="*/ 3961674 h 4412260"/>
                  <a:gd name="connsiteX27" fmla="*/ 173909 w 3245151"/>
                  <a:gd name="connsiteY27" fmla="*/ 4030101 h 4412260"/>
                  <a:gd name="connsiteX28" fmla="*/ 170574 w 3245151"/>
                  <a:gd name="connsiteY28" fmla="*/ 4030101 h 4412260"/>
                  <a:gd name="connsiteX29" fmla="*/ 288675 w 3245151"/>
                  <a:gd name="connsiteY29" fmla="*/ 3739987 h 4412260"/>
                  <a:gd name="connsiteX30" fmla="*/ 659620 w 3245151"/>
                  <a:gd name="connsiteY30" fmla="*/ 2596060 h 4412260"/>
                  <a:gd name="connsiteX31" fmla="*/ 634018 w 3245151"/>
                  <a:gd name="connsiteY31" fmla="*/ 2685395 h 4412260"/>
                  <a:gd name="connsiteX32" fmla="*/ 634395 w 3245151"/>
                  <a:gd name="connsiteY32" fmla="*/ 2685395 h 4412260"/>
                  <a:gd name="connsiteX33" fmla="*/ 655271 w 3245151"/>
                  <a:gd name="connsiteY33" fmla="*/ 2622730 h 4412260"/>
                  <a:gd name="connsiteX34" fmla="*/ 1707863 w 3245151"/>
                  <a:gd name="connsiteY34" fmla="*/ 2363133 h 4412260"/>
                  <a:gd name="connsiteX35" fmla="*/ 2760454 w 3245151"/>
                  <a:gd name="connsiteY35" fmla="*/ 2622730 h 4412260"/>
                  <a:gd name="connsiteX36" fmla="*/ 2781331 w 3245151"/>
                  <a:gd name="connsiteY36" fmla="*/ 2685395 h 4412260"/>
                  <a:gd name="connsiteX37" fmla="*/ 2781706 w 3245151"/>
                  <a:gd name="connsiteY37" fmla="*/ 2685395 h 4412260"/>
                  <a:gd name="connsiteX38" fmla="*/ 2756104 w 3245151"/>
                  <a:gd name="connsiteY38" fmla="*/ 2596060 h 4412260"/>
                  <a:gd name="connsiteX39" fmla="*/ 3127049 w 3245151"/>
                  <a:gd name="connsiteY39" fmla="*/ 3739987 h 4412260"/>
                  <a:gd name="connsiteX40" fmla="*/ 3245151 w 3245151"/>
                  <a:gd name="connsiteY40" fmla="*/ 4030101 h 4412260"/>
                  <a:gd name="connsiteX41" fmla="*/ 0 w 3245151"/>
                  <a:gd name="connsiteY41" fmla="*/ 4412260 h 4412260"/>
                  <a:gd name="connsiteX42" fmla="*/ 0 w 3245151"/>
                  <a:gd name="connsiteY42" fmla="*/ 4412260 h 4412260"/>
                  <a:gd name="connsiteX43" fmla="*/ 64313 w 3245151"/>
                  <a:gd name="connsiteY43" fmla="*/ 4270326 h 4412260"/>
                  <a:gd name="connsiteX44" fmla="*/ 0 w 3245151"/>
                  <a:gd name="connsiteY44" fmla="*/ 4412260 h 4412260"/>
                  <a:gd name="connsiteX0" fmla="*/ 2494513 w 3245151"/>
                  <a:gd name="connsiteY0" fmla="*/ 1340901 h 4412260"/>
                  <a:gd name="connsiteX1" fmla="*/ 2492873 w 3245151"/>
                  <a:gd name="connsiteY1" fmla="*/ 1340901 h 4412260"/>
                  <a:gd name="connsiteX2" fmla="*/ 2478270 w 3245151"/>
                  <a:gd name="connsiteY2" fmla="*/ 1295986 h 4412260"/>
                  <a:gd name="connsiteX3" fmla="*/ 1707863 w 3245151"/>
                  <a:gd name="connsiteY3" fmla="*/ 1101288 h 4412260"/>
                  <a:gd name="connsiteX4" fmla="*/ 937455 w 3245151"/>
                  <a:gd name="connsiteY4" fmla="*/ 1295986 h 4412260"/>
                  <a:gd name="connsiteX5" fmla="*/ 922853 w 3245151"/>
                  <a:gd name="connsiteY5" fmla="*/ 1340901 h 4412260"/>
                  <a:gd name="connsiteX6" fmla="*/ 921211 w 3245151"/>
                  <a:gd name="connsiteY6" fmla="*/ 1340901 h 4412260"/>
                  <a:gd name="connsiteX7" fmla="*/ 937881 w 3245151"/>
                  <a:gd name="connsiteY7" fmla="*/ 1233030 h 4412260"/>
                  <a:gd name="connsiteX8" fmla="*/ 1019171 w 3245151"/>
                  <a:gd name="connsiteY8" fmla="*/ 32855 h 4412260"/>
                  <a:gd name="connsiteX9" fmla="*/ 1017849 w 3245151"/>
                  <a:gd name="connsiteY9" fmla="*/ 0 h 4412260"/>
                  <a:gd name="connsiteX10" fmla="*/ 2397875 w 3245151"/>
                  <a:gd name="connsiteY10" fmla="*/ 0 h 4412260"/>
                  <a:gd name="connsiteX11" fmla="*/ 2396553 w 3245151"/>
                  <a:gd name="connsiteY11" fmla="*/ 32855 h 4412260"/>
                  <a:gd name="connsiteX12" fmla="*/ 2477843 w 3245151"/>
                  <a:gd name="connsiteY12" fmla="*/ 1233030 h 4412260"/>
                  <a:gd name="connsiteX13" fmla="*/ 2494513 w 3245151"/>
                  <a:gd name="connsiteY13" fmla="*/ 1340901 h 4412260"/>
                  <a:gd name="connsiteX14" fmla="*/ 773477 w 3245151"/>
                  <a:gd name="connsiteY14" fmla="*/ 2128987 h 4412260"/>
                  <a:gd name="connsiteX15" fmla="*/ 798700 w 3245151"/>
                  <a:gd name="connsiteY15" fmla="*/ 2014096 h 4412260"/>
                  <a:gd name="connsiteX16" fmla="*/ 787450 w 3245151"/>
                  <a:gd name="connsiteY16" fmla="*/ 2071666 h 4412260"/>
                  <a:gd name="connsiteX17" fmla="*/ 773477 w 3245151"/>
                  <a:gd name="connsiteY17" fmla="*/ 2128987 h 4412260"/>
                  <a:gd name="connsiteX18" fmla="*/ 2642248 w 3245151"/>
                  <a:gd name="connsiteY18" fmla="*/ 2128989 h 4412260"/>
                  <a:gd name="connsiteX19" fmla="*/ 2628274 w 3245151"/>
                  <a:gd name="connsiteY19" fmla="*/ 2071666 h 4412260"/>
                  <a:gd name="connsiteX20" fmla="*/ 2617024 w 3245151"/>
                  <a:gd name="connsiteY20" fmla="*/ 2014093 h 4412260"/>
                  <a:gd name="connsiteX21" fmla="*/ 2642248 w 3245151"/>
                  <a:gd name="connsiteY21" fmla="*/ 2128989 h 4412260"/>
                  <a:gd name="connsiteX22" fmla="*/ 3245151 w 3245151"/>
                  <a:gd name="connsiteY22" fmla="*/ 4030101 h 4412260"/>
                  <a:gd name="connsiteX23" fmla="*/ 3241816 w 3245151"/>
                  <a:gd name="connsiteY23" fmla="*/ 4030101 h 4412260"/>
                  <a:gd name="connsiteX24" fmla="*/ 3212845 w 3245151"/>
                  <a:gd name="connsiteY24" fmla="*/ 3961674 h 4412260"/>
                  <a:gd name="connsiteX25" fmla="*/ 1707863 w 3245151"/>
                  <a:gd name="connsiteY25" fmla="*/ 3669628 h 4412260"/>
                  <a:gd name="connsiteX26" fmla="*/ 202881 w 3245151"/>
                  <a:gd name="connsiteY26" fmla="*/ 3961674 h 4412260"/>
                  <a:gd name="connsiteX27" fmla="*/ 173909 w 3245151"/>
                  <a:gd name="connsiteY27" fmla="*/ 4030101 h 4412260"/>
                  <a:gd name="connsiteX28" fmla="*/ 170574 w 3245151"/>
                  <a:gd name="connsiteY28" fmla="*/ 4030101 h 4412260"/>
                  <a:gd name="connsiteX29" fmla="*/ 288675 w 3245151"/>
                  <a:gd name="connsiteY29" fmla="*/ 3739987 h 4412260"/>
                  <a:gd name="connsiteX30" fmla="*/ 659620 w 3245151"/>
                  <a:gd name="connsiteY30" fmla="*/ 2596060 h 4412260"/>
                  <a:gd name="connsiteX31" fmla="*/ 634018 w 3245151"/>
                  <a:gd name="connsiteY31" fmla="*/ 2685395 h 4412260"/>
                  <a:gd name="connsiteX32" fmla="*/ 634395 w 3245151"/>
                  <a:gd name="connsiteY32" fmla="*/ 2685395 h 4412260"/>
                  <a:gd name="connsiteX33" fmla="*/ 655271 w 3245151"/>
                  <a:gd name="connsiteY33" fmla="*/ 2622730 h 4412260"/>
                  <a:gd name="connsiteX34" fmla="*/ 1707863 w 3245151"/>
                  <a:gd name="connsiteY34" fmla="*/ 2363133 h 4412260"/>
                  <a:gd name="connsiteX35" fmla="*/ 2760454 w 3245151"/>
                  <a:gd name="connsiteY35" fmla="*/ 2622730 h 4412260"/>
                  <a:gd name="connsiteX36" fmla="*/ 2781331 w 3245151"/>
                  <a:gd name="connsiteY36" fmla="*/ 2685395 h 4412260"/>
                  <a:gd name="connsiteX37" fmla="*/ 2781706 w 3245151"/>
                  <a:gd name="connsiteY37" fmla="*/ 2685395 h 4412260"/>
                  <a:gd name="connsiteX38" fmla="*/ 2756104 w 3245151"/>
                  <a:gd name="connsiteY38" fmla="*/ 2596060 h 4412260"/>
                  <a:gd name="connsiteX39" fmla="*/ 3127049 w 3245151"/>
                  <a:gd name="connsiteY39" fmla="*/ 3739987 h 4412260"/>
                  <a:gd name="connsiteX40" fmla="*/ 3245151 w 3245151"/>
                  <a:gd name="connsiteY40" fmla="*/ 4030101 h 4412260"/>
                  <a:gd name="connsiteX41" fmla="*/ 64313 w 3245151"/>
                  <a:gd name="connsiteY41" fmla="*/ 4270326 h 4412260"/>
                  <a:gd name="connsiteX42" fmla="*/ 0 w 3245151"/>
                  <a:gd name="connsiteY42" fmla="*/ 4412260 h 4412260"/>
                  <a:gd name="connsiteX43" fmla="*/ 64313 w 3245151"/>
                  <a:gd name="connsiteY43" fmla="*/ 4270326 h 4412260"/>
                  <a:gd name="connsiteX0" fmla="*/ 2323939 w 3074577"/>
                  <a:gd name="connsiteY0" fmla="*/ 1340901 h 4030101"/>
                  <a:gd name="connsiteX1" fmla="*/ 2322299 w 3074577"/>
                  <a:gd name="connsiteY1" fmla="*/ 1340901 h 4030101"/>
                  <a:gd name="connsiteX2" fmla="*/ 2307696 w 3074577"/>
                  <a:gd name="connsiteY2" fmla="*/ 1295986 h 4030101"/>
                  <a:gd name="connsiteX3" fmla="*/ 1537289 w 3074577"/>
                  <a:gd name="connsiteY3" fmla="*/ 1101288 h 4030101"/>
                  <a:gd name="connsiteX4" fmla="*/ 766881 w 3074577"/>
                  <a:gd name="connsiteY4" fmla="*/ 1295986 h 4030101"/>
                  <a:gd name="connsiteX5" fmla="*/ 752279 w 3074577"/>
                  <a:gd name="connsiteY5" fmla="*/ 1340901 h 4030101"/>
                  <a:gd name="connsiteX6" fmla="*/ 750637 w 3074577"/>
                  <a:gd name="connsiteY6" fmla="*/ 1340901 h 4030101"/>
                  <a:gd name="connsiteX7" fmla="*/ 767307 w 3074577"/>
                  <a:gd name="connsiteY7" fmla="*/ 1233030 h 4030101"/>
                  <a:gd name="connsiteX8" fmla="*/ 848597 w 3074577"/>
                  <a:gd name="connsiteY8" fmla="*/ 32855 h 4030101"/>
                  <a:gd name="connsiteX9" fmla="*/ 847275 w 3074577"/>
                  <a:gd name="connsiteY9" fmla="*/ 0 h 4030101"/>
                  <a:gd name="connsiteX10" fmla="*/ 2227301 w 3074577"/>
                  <a:gd name="connsiteY10" fmla="*/ 0 h 4030101"/>
                  <a:gd name="connsiteX11" fmla="*/ 2225979 w 3074577"/>
                  <a:gd name="connsiteY11" fmla="*/ 32855 h 4030101"/>
                  <a:gd name="connsiteX12" fmla="*/ 2307269 w 3074577"/>
                  <a:gd name="connsiteY12" fmla="*/ 1233030 h 4030101"/>
                  <a:gd name="connsiteX13" fmla="*/ 2323939 w 3074577"/>
                  <a:gd name="connsiteY13" fmla="*/ 1340901 h 4030101"/>
                  <a:gd name="connsiteX14" fmla="*/ 602903 w 3074577"/>
                  <a:gd name="connsiteY14" fmla="*/ 2128987 h 4030101"/>
                  <a:gd name="connsiteX15" fmla="*/ 628126 w 3074577"/>
                  <a:gd name="connsiteY15" fmla="*/ 2014096 h 4030101"/>
                  <a:gd name="connsiteX16" fmla="*/ 616876 w 3074577"/>
                  <a:gd name="connsiteY16" fmla="*/ 2071666 h 4030101"/>
                  <a:gd name="connsiteX17" fmla="*/ 602903 w 3074577"/>
                  <a:gd name="connsiteY17" fmla="*/ 2128987 h 4030101"/>
                  <a:gd name="connsiteX18" fmla="*/ 2471674 w 3074577"/>
                  <a:gd name="connsiteY18" fmla="*/ 2128989 h 4030101"/>
                  <a:gd name="connsiteX19" fmla="*/ 2457700 w 3074577"/>
                  <a:gd name="connsiteY19" fmla="*/ 2071666 h 4030101"/>
                  <a:gd name="connsiteX20" fmla="*/ 2446450 w 3074577"/>
                  <a:gd name="connsiteY20" fmla="*/ 2014093 h 4030101"/>
                  <a:gd name="connsiteX21" fmla="*/ 2471674 w 3074577"/>
                  <a:gd name="connsiteY21" fmla="*/ 2128989 h 4030101"/>
                  <a:gd name="connsiteX22" fmla="*/ 3074577 w 3074577"/>
                  <a:gd name="connsiteY22" fmla="*/ 4030101 h 4030101"/>
                  <a:gd name="connsiteX23" fmla="*/ 3071242 w 3074577"/>
                  <a:gd name="connsiteY23" fmla="*/ 4030101 h 4030101"/>
                  <a:gd name="connsiteX24" fmla="*/ 3042271 w 3074577"/>
                  <a:gd name="connsiteY24" fmla="*/ 3961674 h 4030101"/>
                  <a:gd name="connsiteX25" fmla="*/ 1537289 w 3074577"/>
                  <a:gd name="connsiteY25" fmla="*/ 3669628 h 4030101"/>
                  <a:gd name="connsiteX26" fmla="*/ 32307 w 3074577"/>
                  <a:gd name="connsiteY26" fmla="*/ 3961674 h 4030101"/>
                  <a:gd name="connsiteX27" fmla="*/ 3335 w 3074577"/>
                  <a:gd name="connsiteY27" fmla="*/ 4030101 h 4030101"/>
                  <a:gd name="connsiteX28" fmla="*/ 0 w 3074577"/>
                  <a:gd name="connsiteY28" fmla="*/ 4030101 h 4030101"/>
                  <a:gd name="connsiteX29" fmla="*/ 118101 w 3074577"/>
                  <a:gd name="connsiteY29" fmla="*/ 3739987 h 4030101"/>
                  <a:gd name="connsiteX30" fmla="*/ 489046 w 3074577"/>
                  <a:gd name="connsiteY30" fmla="*/ 2596060 h 4030101"/>
                  <a:gd name="connsiteX31" fmla="*/ 463444 w 3074577"/>
                  <a:gd name="connsiteY31" fmla="*/ 2685395 h 4030101"/>
                  <a:gd name="connsiteX32" fmla="*/ 463821 w 3074577"/>
                  <a:gd name="connsiteY32" fmla="*/ 2685395 h 4030101"/>
                  <a:gd name="connsiteX33" fmla="*/ 484697 w 3074577"/>
                  <a:gd name="connsiteY33" fmla="*/ 2622730 h 4030101"/>
                  <a:gd name="connsiteX34" fmla="*/ 1537289 w 3074577"/>
                  <a:gd name="connsiteY34" fmla="*/ 2363133 h 4030101"/>
                  <a:gd name="connsiteX35" fmla="*/ 2589880 w 3074577"/>
                  <a:gd name="connsiteY35" fmla="*/ 2622730 h 4030101"/>
                  <a:gd name="connsiteX36" fmla="*/ 2610757 w 3074577"/>
                  <a:gd name="connsiteY36" fmla="*/ 2685395 h 4030101"/>
                  <a:gd name="connsiteX37" fmla="*/ 2611132 w 3074577"/>
                  <a:gd name="connsiteY37" fmla="*/ 2685395 h 4030101"/>
                  <a:gd name="connsiteX38" fmla="*/ 2585530 w 3074577"/>
                  <a:gd name="connsiteY38" fmla="*/ 2596060 h 4030101"/>
                  <a:gd name="connsiteX39" fmla="*/ 2956475 w 3074577"/>
                  <a:gd name="connsiteY39" fmla="*/ 3739987 h 4030101"/>
                  <a:gd name="connsiteX40" fmla="*/ 3074577 w 3074577"/>
                  <a:gd name="connsiteY40" fmla="*/ 4030101 h 4030101"/>
                  <a:gd name="connsiteX0" fmla="*/ 2323939 w 3074577"/>
                  <a:gd name="connsiteY0" fmla="*/ 1340901 h 4030101"/>
                  <a:gd name="connsiteX1" fmla="*/ 2322299 w 3074577"/>
                  <a:gd name="connsiteY1" fmla="*/ 1340901 h 4030101"/>
                  <a:gd name="connsiteX2" fmla="*/ 2307696 w 3074577"/>
                  <a:gd name="connsiteY2" fmla="*/ 1295986 h 4030101"/>
                  <a:gd name="connsiteX3" fmla="*/ 1537289 w 3074577"/>
                  <a:gd name="connsiteY3" fmla="*/ 1101288 h 4030101"/>
                  <a:gd name="connsiteX4" fmla="*/ 766881 w 3074577"/>
                  <a:gd name="connsiteY4" fmla="*/ 1295986 h 4030101"/>
                  <a:gd name="connsiteX5" fmla="*/ 752279 w 3074577"/>
                  <a:gd name="connsiteY5" fmla="*/ 1340901 h 4030101"/>
                  <a:gd name="connsiteX6" fmla="*/ 750637 w 3074577"/>
                  <a:gd name="connsiteY6" fmla="*/ 1340901 h 4030101"/>
                  <a:gd name="connsiteX7" fmla="*/ 767307 w 3074577"/>
                  <a:gd name="connsiteY7" fmla="*/ 1233030 h 4030101"/>
                  <a:gd name="connsiteX8" fmla="*/ 848597 w 3074577"/>
                  <a:gd name="connsiteY8" fmla="*/ 32855 h 4030101"/>
                  <a:gd name="connsiteX9" fmla="*/ 847275 w 3074577"/>
                  <a:gd name="connsiteY9" fmla="*/ 0 h 4030101"/>
                  <a:gd name="connsiteX10" fmla="*/ 2227301 w 3074577"/>
                  <a:gd name="connsiteY10" fmla="*/ 0 h 4030101"/>
                  <a:gd name="connsiteX11" fmla="*/ 2225979 w 3074577"/>
                  <a:gd name="connsiteY11" fmla="*/ 32855 h 4030101"/>
                  <a:gd name="connsiteX12" fmla="*/ 2307269 w 3074577"/>
                  <a:gd name="connsiteY12" fmla="*/ 1233030 h 4030101"/>
                  <a:gd name="connsiteX13" fmla="*/ 2323939 w 3074577"/>
                  <a:gd name="connsiteY13" fmla="*/ 1340901 h 4030101"/>
                  <a:gd name="connsiteX14" fmla="*/ 602903 w 3074577"/>
                  <a:gd name="connsiteY14" fmla="*/ 2128987 h 4030101"/>
                  <a:gd name="connsiteX15" fmla="*/ 628126 w 3074577"/>
                  <a:gd name="connsiteY15" fmla="*/ 2014096 h 4030101"/>
                  <a:gd name="connsiteX16" fmla="*/ 616876 w 3074577"/>
                  <a:gd name="connsiteY16" fmla="*/ 2071666 h 4030101"/>
                  <a:gd name="connsiteX17" fmla="*/ 602903 w 3074577"/>
                  <a:gd name="connsiteY17" fmla="*/ 2128987 h 4030101"/>
                  <a:gd name="connsiteX18" fmla="*/ 2446450 w 3074577"/>
                  <a:gd name="connsiteY18" fmla="*/ 2014093 h 4030101"/>
                  <a:gd name="connsiteX19" fmla="*/ 2457700 w 3074577"/>
                  <a:gd name="connsiteY19" fmla="*/ 2071666 h 4030101"/>
                  <a:gd name="connsiteX20" fmla="*/ 2446450 w 3074577"/>
                  <a:gd name="connsiteY20" fmla="*/ 2014093 h 4030101"/>
                  <a:gd name="connsiteX21" fmla="*/ 3074577 w 3074577"/>
                  <a:gd name="connsiteY21" fmla="*/ 4030101 h 4030101"/>
                  <a:gd name="connsiteX22" fmla="*/ 3071242 w 3074577"/>
                  <a:gd name="connsiteY22" fmla="*/ 4030101 h 4030101"/>
                  <a:gd name="connsiteX23" fmla="*/ 3042271 w 3074577"/>
                  <a:gd name="connsiteY23" fmla="*/ 3961674 h 4030101"/>
                  <a:gd name="connsiteX24" fmla="*/ 1537289 w 3074577"/>
                  <a:gd name="connsiteY24" fmla="*/ 3669628 h 4030101"/>
                  <a:gd name="connsiteX25" fmla="*/ 32307 w 3074577"/>
                  <a:gd name="connsiteY25" fmla="*/ 3961674 h 4030101"/>
                  <a:gd name="connsiteX26" fmla="*/ 3335 w 3074577"/>
                  <a:gd name="connsiteY26" fmla="*/ 4030101 h 4030101"/>
                  <a:gd name="connsiteX27" fmla="*/ 0 w 3074577"/>
                  <a:gd name="connsiteY27" fmla="*/ 4030101 h 4030101"/>
                  <a:gd name="connsiteX28" fmla="*/ 118101 w 3074577"/>
                  <a:gd name="connsiteY28" fmla="*/ 3739987 h 4030101"/>
                  <a:gd name="connsiteX29" fmla="*/ 489046 w 3074577"/>
                  <a:gd name="connsiteY29" fmla="*/ 2596060 h 4030101"/>
                  <a:gd name="connsiteX30" fmla="*/ 463444 w 3074577"/>
                  <a:gd name="connsiteY30" fmla="*/ 2685395 h 4030101"/>
                  <a:gd name="connsiteX31" fmla="*/ 463821 w 3074577"/>
                  <a:gd name="connsiteY31" fmla="*/ 2685395 h 4030101"/>
                  <a:gd name="connsiteX32" fmla="*/ 484697 w 3074577"/>
                  <a:gd name="connsiteY32" fmla="*/ 2622730 h 4030101"/>
                  <a:gd name="connsiteX33" fmla="*/ 1537289 w 3074577"/>
                  <a:gd name="connsiteY33" fmla="*/ 2363133 h 4030101"/>
                  <a:gd name="connsiteX34" fmla="*/ 2589880 w 3074577"/>
                  <a:gd name="connsiteY34" fmla="*/ 2622730 h 4030101"/>
                  <a:gd name="connsiteX35" fmla="*/ 2610757 w 3074577"/>
                  <a:gd name="connsiteY35" fmla="*/ 2685395 h 4030101"/>
                  <a:gd name="connsiteX36" fmla="*/ 2611132 w 3074577"/>
                  <a:gd name="connsiteY36" fmla="*/ 2685395 h 4030101"/>
                  <a:gd name="connsiteX37" fmla="*/ 2585530 w 3074577"/>
                  <a:gd name="connsiteY37" fmla="*/ 2596060 h 4030101"/>
                  <a:gd name="connsiteX38" fmla="*/ 2956475 w 3074577"/>
                  <a:gd name="connsiteY38" fmla="*/ 3739987 h 4030101"/>
                  <a:gd name="connsiteX39" fmla="*/ 3074577 w 3074577"/>
                  <a:gd name="connsiteY39" fmla="*/ 4030101 h 4030101"/>
                  <a:gd name="connsiteX0" fmla="*/ 2323939 w 3074577"/>
                  <a:gd name="connsiteY0" fmla="*/ 1340901 h 4030101"/>
                  <a:gd name="connsiteX1" fmla="*/ 2322299 w 3074577"/>
                  <a:gd name="connsiteY1" fmla="*/ 1340901 h 4030101"/>
                  <a:gd name="connsiteX2" fmla="*/ 2307696 w 3074577"/>
                  <a:gd name="connsiteY2" fmla="*/ 1295986 h 4030101"/>
                  <a:gd name="connsiteX3" fmla="*/ 1537289 w 3074577"/>
                  <a:gd name="connsiteY3" fmla="*/ 1101288 h 4030101"/>
                  <a:gd name="connsiteX4" fmla="*/ 766881 w 3074577"/>
                  <a:gd name="connsiteY4" fmla="*/ 1295986 h 4030101"/>
                  <a:gd name="connsiteX5" fmla="*/ 752279 w 3074577"/>
                  <a:gd name="connsiteY5" fmla="*/ 1340901 h 4030101"/>
                  <a:gd name="connsiteX6" fmla="*/ 750637 w 3074577"/>
                  <a:gd name="connsiteY6" fmla="*/ 1340901 h 4030101"/>
                  <a:gd name="connsiteX7" fmla="*/ 767307 w 3074577"/>
                  <a:gd name="connsiteY7" fmla="*/ 1233030 h 4030101"/>
                  <a:gd name="connsiteX8" fmla="*/ 848597 w 3074577"/>
                  <a:gd name="connsiteY8" fmla="*/ 32855 h 4030101"/>
                  <a:gd name="connsiteX9" fmla="*/ 847275 w 3074577"/>
                  <a:gd name="connsiteY9" fmla="*/ 0 h 4030101"/>
                  <a:gd name="connsiteX10" fmla="*/ 2227301 w 3074577"/>
                  <a:gd name="connsiteY10" fmla="*/ 0 h 4030101"/>
                  <a:gd name="connsiteX11" fmla="*/ 2225979 w 3074577"/>
                  <a:gd name="connsiteY11" fmla="*/ 32855 h 4030101"/>
                  <a:gd name="connsiteX12" fmla="*/ 2307269 w 3074577"/>
                  <a:gd name="connsiteY12" fmla="*/ 1233030 h 4030101"/>
                  <a:gd name="connsiteX13" fmla="*/ 2323939 w 3074577"/>
                  <a:gd name="connsiteY13" fmla="*/ 1340901 h 4030101"/>
                  <a:gd name="connsiteX14" fmla="*/ 602903 w 3074577"/>
                  <a:gd name="connsiteY14" fmla="*/ 2128987 h 4030101"/>
                  <a:gd name="connsiteX15" fmla="*/ 628126 w 3074577"/>
                  <a:gd name="connsiteY15" fmla="*/ 2014096 h 4030101"/>
                  <a:gd name="connsiteX16" fmla="*/ 616876 w 3074577"/>
                  <a:gd name="connsiteY16" fmla="*/ 2071666 h 4030101"/>
                  <a:gd name="connsiteX17" fmla="*/ 602903 w 3074577"/>
                  <a:gd name="connsiteY17" fmla="*/ 2128987 h 4030101"/>
                  <a:gd name="connsiteX18" fmla="*/ 3074577 w 3074577"/>
                  <a:gd name="connsiteY18" fmla="*/ 4030101 h 4030101"/>
                  <a:gd name="connsiteX19" fmla="*/ 3071242 w 3074577"/>
                  <a:gd name="connsiteY19" fmla="*/ 4030101 h 4030101"/>
                  <a:gd name="connsiteX20" fmla="*/ 3042271 w 3074577"/>
                  <a:gd name="connsiteY20" fmla="*/ 3961674 h 4030101"/>
                  <a:gd name="connsiteX21" fmla="*/ 1537289 w 3074577"/>
                  <a:gd name="connsiteY21" fmla="*/ 3669628 h 4030101"/>
                  <a:gd name="connsiteX22" fmla="*/ 32307 w 3074577"/>
                  <a:gd name="connsiteY22" fmla="*/ 3961674 h 4030101"/>
                  <a:gd name="connsiteX23" fmla="*/ 3335 w 3074577"/>
                  <a:gd name="connsiteY23" fmla="*/ 4030101 h 4030101"/>
                  <a:gd name="connsiteX24" fmla="*/ 0 w 3074577"/>
                  <a:gd name="connsiteY24" fmla="*/ 4030101 h 4030101"/>
                  <a:gd name="connsiteX25" fmla="*/ 118101 w 3074577"/>
                  <a:gd name="connsiteY25" fmla="*/ 3739987 h 4030101"/>
                  <a:gd name="connsiteX26" fmla="*/ 489046 w 3074577"/>
                  <a:gd name="connsiteY26" fmla="*/ 2596060 h 4030101"/>
                  <a:gd name="connsiteX27" fmla="*/ 463444 w 3074577"/>
                  <a:gd name="connsiteY27" fmla="*/ 2685395 h 4030101"/>
                  <a:gd name="connsiteX28" fmla="*/ 463821 w 3074577"/>
                  <a:gd name="connsiteY28" fmla="*/ 2685395 h 4030101"/>
                  <a:gd name="connsiteX29" fmla="*/ 484697 w 3074577"/>
                  <a:gd name="connsiteY29" fmla="*/ 2622730 h 4030101"/>
                  <a:gd name="connsiteX30" fmla="*/ 1537289 w 3074577"/>
                  <a:gd name="connsiteY30" fmla="*/ 2363133 h 4030101"/>
                  <a:gd name="connsiteX31" fmla="*/ 2589880 w 3074577"/>
                  <a:gd name="connsiteY31" fmla="*/ 2622730 h 4030101"/>
                  <a:gd name="connsiteX32" fmla="*/ 2610757 w 3074577"/>
                  <a:gd name="connsiteY32" fmla="*/ 2685395 h 4030101"/>
                  <a:gd name="connsiteX33" fmla="*/ 2611132 w 3074577"/>
                  <a:gd name="connsiteY33" fmla="*/ 2685395 h 4030101"/>
                  <a:gd name="connsiteX34" fmla="*/ 2585530 w 3074577"/>
                  <a:gd name="connsiteY34" fmla="*/ 2596060 h 4030101"/>
                  <a:gd name="connsiteX35" fmla="*/ 2956475 w 3074577"/>
                  <a:gd name="connsiteY35" fmla="*/ 3739987 h 4030101"/>
                  <a:gd name="connsiteX36" fmla="*/ 3074577 w 3074577"/>
                  <a:gd name="connsiteY36" fmla="*/ 4030101 h 4030101"/>
                  <a:gd name="connsiteX0" fmla="*/ 2323939 w 3074577"/>
                  <a:gd name="connsiteY0" fmla="*/ 1340901 h 4030101"/>
                  <a:gd name="connsiteX1" fmla="*/ 2322299 w 3074577"/>
                  <a:gd name="connsiteY1" fmla="*/ 1340901 h 4030101"/>
                  <a:gd name="connsiteX2" fmla="*/ 2307696 w 3074577"/>
                  <a:gd name="connsiteY2" fmla="*/ 1295986 h 4030101"/>
                  <a:gd name="connsiteX3" fmla="*/ 1537289 w 3074577"/>
                  <a:gd name="connsiteY3" fmla="*/ 1101288 h 4030101"/>
                  <a:gd name="connsiteX4" fmla="*/ 766881 w 3074577"/>
                  <a:gd name="connsiteY4" fmla="*/ 1295986 h 4030101"/>
                  <a:gd name="connsiteX5" fmla="*/ 752279 w 3074577"/>
                  <a:gd name="connsiteY5" fmla="*/ 1340901 h 4030101"/>
                  <a:gd name="connsiteX6" fmla="*/ 750637 w 3074577"/>
                  <a:gd name="connsiteY6" fmla="*/ 1340901 h 4030101"/>
                  <a:gd name="connsiteX7" fmla="*/ 767307 w 3074577"/>
                  <a:gd name="connsiteY7" fmla="*/ 1233030 h 4030101"/>
                  <a:gd name="connsiteX8" fmla="*/ 848597 w 3074577"/>
                  <a:gd name="connsiteY8" fmla="*/ 32855 h 4030101"/>
                  <a:gd name="connsiteX9" fmla="*/ 847275 w 3074577"/>
                  <a:gd name="connsiteY9" fmla="*/ 0 h 4030101"/>
                  <a:gd name="connsiteX10" fmla="*/ 2227301 w 3074577"/>
                  <a:gd name="connsiteY10" fmla="*/ 0 h 4030101"/>
                  <a:gd name="connsiteX11" fmla="*/ 2225979 w 3074577"/>
                  <a:gd name="connsiteY11" fmla="*/ 32855 h 4030101"/>
                  <a:gd name="connsiteX12" fmla="*/ 2307269 w 3074577"/>
                  <a:gd name="connsiteY12" fmla="*/ 1233030 h 4030101"/>
                  <a:gd name="connsiteX13" fmla="*/ 2323939 w 3074577"/>
                  <a:gd name="connsiteY13" fmla="*/ 1340901 h 4030101"/>
                  <a:gd name="connsiteX14" fmla="*/ 616876 w 3074577"/>
                  <a:gd name="connsiteY14" fmla="*/ 2071666 h 4030101"/>
                  <a:gd name="connsiteX15" fmla="*/ 628126 w 3074577"/>
                  <a:gd name="connsiteY15" fmla="*/ 2014096 h 4030101"/>
                  <a:gd name="connsiteX16" fmla="*/ 616876 w 3074577"/>
                  <a:gd name="connsiteY16" fmla="*/ 2071666 h 4030101"/>
                  <a:gd name="connsiteX17" fmla="*/ 3074577 w 3074577"/>
                  <a:gd name="connsiteY17" fmla="*/ 4030101 h 4030101"/>
                  <a:gd name="connsiteX18" fmla="*/ 3071242 w 3074577"/>
                  <a:gd name="connsiteY18" fmla="*/ 4030101 h 4030101"/>
                  <a:gd name="connsiteX19" fmla="*/ 3042271 w 3074577"/>
                  <a:gd name="connsiteY19" fmla="*/ 3961674 h 4030101"/>
                  <a:gd name="connsiteX20" fmla="*/ 1537289 w 3074577"/>
                  <a:gd name="connsiteY20" fmla="*/ 3669628 h 4030101"/>
                  <a:gd name="connsiteX21" fmla="*/ 32307 w 3074577"/>
                  <a:gd name="connsiteY21" fmla="*/ 3961674 h 4030101"/>
                  <a:gd name="connsiteX22" fmla="*/ 3335 w 3074577"/>
                  <a:gd name="connsiteY22" fmla="*/ 4030101 h 4030101"/>
                  <a:gd name="connsiteX23" fmla="*/ 0 w 3074577"/>
                  <a:gd name="connsiteY23" fmla="*/ 4030101 h 4030101"/>
                  <a:gd name="connsiteX24" fmla="*/ 118101 w 3074577"/>
                  <a:gd name="connsiteY24" fmla="*/ 3739987 h 4030101"/>
                  <a:gd name="connsiteX25" fmla="*/ 489046 w 3074577"/>
                  <a:gd name="connsiteY25" fmla="*/ 2596060 h 4030101"/>
                  <a:gd name="connsiteX26" fmla="*/ 463444 w 3074577"/>
                  <a:gd name="connsiteY26" fmla="*/ 2685395 h 4030101"/>
                  <a:gd name="connsiteX27" fmla="*/ 463821 w 3074577"/>
                  <a:gd name="connsiteY27" fmla="*/ 2685395 h 4030101"/>
                  <a:gd name="connsiteX28" fmla="*/ 484697 w 3074577"/>
                  <a:gd name="connsiteY28" fmla="*/ 2622730 h 4030101"/>
                  <a:gd name="connsiteX29" fmla="*/ 1537289 w 3074577"/>
                  <a:gd name="connsiteY29" fmla="*/ 2363133 h 4030101"/>
                  <a:gd name="connsiteX30" fmla="*/ 2589880 w 3074577"/>
                  <a:gd name="connsiteY30" fmla="*/ 2622730 h 4030101"/>
                  <a:gd name="connsiteX31" fmla="*/ 2610757 w 3074577"/>
                  <a:gd name="connsiteY31" fmla="*/ 2685395 h 4030101"/>
                  <a:gd name="connsiteX32" fmla="*/ 2611132 w 3074577"/>
                  <a:gd name="connsiteY32" fmla="*/ 2685395 h 4030101"/>
                  <a:gd name="connsiteX33" fmla="*/ 2585530 w 3074577"/>
                  <a:gd name="connsiteY33" fmla="*/ 2596060 h 4030101"/>
                  <a:gd name="connsiteX34" fmla="*/ 2956475 w 3074577"/>
                  <a:gd name="connsiteY34" fmla="*/ 3739987 h 4030101"/>
                  <a:gd name="connsiteX35" fmla="*/ 3074577 w 3074577"/>
                  <a:gd name="connsiteY35" fmla="*/ 4030101 h 4030101"/>
                  <a:gd name="connsiteX0" fmla="*/ 2323939 w 3074577"/>
                  <a:gd name="connsiteY0" fmla="*/ 1340901 h 4030101"/>
                  <a:gd name="connsiteX1" fmla="*/ 2322299 w 3074577"/>
                  <a:gd name="connsiteY1" fmla="*/ 1340901 h 4030101"/>
                  <a:gd name="connsiteX2" fmla="*/ 2307696 w 3074577"/>
                  <a:gd name="connsiteY2" fmla="*/ 1295986 h 4030101"/>
                  <a:gd name="connsiteX3" fmla="*/ 1537289 w 3074577"/>
                  <a:gd name="connsiteY3" fmla="*/ 1101288 h 4030101"/>
                  <a:gd name="connsiteX4" fmla="*/ 766881 w 3074577"/>
                  <a:gd name="connsiteY4" fmla="*/ 1295986 h 4030101"/>
                  <a:gd name="connsiteX5" fmla="*/ 752279 w 3074577"/>
                  <a:gd name="connsiteY5" fmla="*/ 1340901 h 4030101"/>
                  <a:gd name="connsiteX6" fmla="*/ 750637 w 3074577"/>
                  <a:gd name="connsiteY6" fmla="*/ 1340901 h 4030101"/>
                  <a:gd name="connsiteX7" fmla="*/ 767307 w 3074577"/>
                  <a:gd name="connsiteY7" fmla="*/ 1233030 h 4030101"/>
                  <a:gd name="connsiteX8" fmla="*/ 848597 w 3074577"/>
                  <a:gd name="connsiteY8" fmla="*/ 32855 h 4030101"/>
                  <a:gd name="connsiteX9" fmla="*/ 847275 w 3074577"/>
                  <a:gd name="connsiteY9" fmla="*/ 0 h 4030101"/>
                  <a:gd name="connsiteX10" fmla="*/ 2227301 w 3074577"/>
                  <a:gd name="connsiteY10" fmla="*/ 0 h 4030101"/>
                  <a:gd name="connsiteX11" fmla="*/ 2225979 w 3074577"/>
                  <a:gd name="connsiteY11" fmla="*/ 32855 h 4030101"/>
                  <a:gd name="connsiteX12" fmla="*/ 2307269 w 3074577"/>
                  <a:gd name="connsiteY12" fmla="*/ 1233030 h 4030101"/>
                  <a:gd name="connsiteX13" fmla="*/ 2323939 w 3074577"/>
                  <a:gd name="connsiteY13" fmla="*/ 1340901 h 4030101"/>
                  <a:gd name="connsiteX14" fmla="*/ 3074577 w 3074577"/>
                  <a:gd name="connsiteY14" fmla="*/ 4030101 h 4030101"/>
                  <a:gd name="connsiteX15" fmla="*/ 3071242 w 3074577"/>
                  <a:gd name="connsiteY15" fmla="*/ 4030101 h 4030101"/>
                  <a:gd name="connsiteX16" fmla="*/ 3042271 w 3074577"/>
                  <a:gd name="connsiteY16" fmla="*/ 3961674 h 4030101"/>
                  <a:gd name="connsiteX17" fmla="*/ 1537289 w 3074577"/>
                  <a:gd name="connsiteY17" fmla="*/ 3669628 h 4030101"/>
                  <a:gd name="connsiteX18" fmla="*/ 32307 w 3074577"/>
                  <a:gd name="connsiteY18" fmla="*/ 3961674 h 4030101"/>
                  <a:gd name="connsiteX19" fmla="*/ 3335 w 3074577"/>
                  <a:gd name="connsiteY19" fmla="*/ 4030101 h 4030101"/>
                  <a:gd name="connsiteX20" fmla="*/ 0 w 3074577"/>
                  <a:gd name="connsiteY20" fmla="*/ 4030101 h 4030101"/>
                  <a:gd name="connsiteX21" fmla="*/ 118101 w 3074577"/>
                  <a:gd name="connsiteY21" fmla="*/ 3739987 h 4030101"/>
                  <a:gd name="connsiteX22" fmla="*/ 489046 w 3074577"/>
                  <a:gd name="connsiteY22" fmla="*/ 2596060 h 4030101"/>
                  <a:gd name="connsiteX23" fmla="*/ 463444 w 3074577"/>
                  <a:gd name="connsiteY23" fmla="*/ 2685395 h 4030101"/>
                  <a:gd name="connsiteX24" fmla="*/ 463821 w 3074577"/>
                  <a:gd name="connsiteY24" fmla="*/ 2685395 h 4030101"/>
                  <a:gd name="connsiteX25" fmla="*/ 484697 w 3074577"/>
                  <a:gd name="connsiteY25" fmla="*/ 2622730 h 4030101"/>
                  <a:gd name="connsiteX26" fmla="*/ 1537289 w 3074577"/>
                  <a:gd name="connsiteY26" fmla="*/ 2363133 h 4030101"/>
                  <a:gd name="connsiteX27" fmla="*/ 2589880 w 3074577"/>
                  <a:gd name="connsiteY27" fmla="*/ 2622730 h 4030101"/>
                  <a:gd name="connsiteX28" fmla="*/ 2610757 w 3074577"/>
                  <a:gd name="connsiteY28" fmla="*/ 2685395 h 4030101"/>
                  <a:gd name="connsiteX29" fmla="*/ 2611132 w 3074577"/>
                  <a:gd name="connsiteY29" fmla="*/ 2685395 h 4030101"/>
                  <a:gd name="connsiteX30" fmla="*/ 2585530 w 3074577"/>
                  <a:gd name="connsiteY30" fmla="*/ 2596060 h 4030101"/>
                  <a:gd name="connsiteX31" fmla="*/ 2956475 w 3074577"/>
                  <a:gd name="connsiteY31" fmla="*/ 3739987 h 4030101"/>
                  <a:gd name="connsiteX32" fmla="*/ 3074577 w 3074577"/>
                  <a:gd name="connsiteY32" fmla="*/ 4030101 h 4030101"/>
                  <a:gd name="connsiteX0" fmla="*/ 2323939 w 3074577"/>
                  <a:gd name="connsiteY0" fmla="*/ 1340901 h 4030101"/>
                  <a:gd name="connsiteX1" fmla="*/ 2322299 w 3074577"/>
                  <a:gd name="connsiteY1" fmla="*/ 1340901 h 4030101"/>
                  <a:gd name="connsiteX2" fmla="*/ 2307696 w 3074577"/>
                  <a:gd name="connsiteY2" fmla="*/ 1295986 h 4030101"/>
                  <a:gd name="connsiteX3" fmla="*/ 1537289 w 3074577"/>
                  <a:gd name="connsiteY3" fmla="*/ 1101288 h 4030101"/>
                  <a:gd name="connsiteX4" fmla="*/ 766881 w 3074577"/>
                  <a:gd name="connsiteY4" fmla="*/ 1295986 h 4030101"/>
                  <a:gd name="connsiteX5" fmla="*/ 752279 w 3074577"/>
                  <a:gd name="connsiteY5" fmla="*/ 1340901 h 4030101"/>
                  <a:gd name="connsiteX6" fmla="*/ 767307 w 3074577"/>
                  <a:gd name="connsiteY6" fmla="*/ 1233030 h 4030101"/>
                  <a:gd name="connsiteX7" fmla="*/ 848597 w 3074577"/>
                  <a:gd name="connsiteY7" fmla="*/ 32855 h 4030101"/>
                  <a:gd name="connsiteX8" fmla="*/ 847275 w 3074577"/>
                  <a:gd name="connsiteY8" fmla="*/ 0 h 4030101"/>
                  <a:gd name="connsiteX9" fmla="*/ 2227301 w 3074577"/>
                  <a:gd name="connsiteY9" fmla="*/ 0 h 4030101"/>
                  <a:gd name="connsiteX10" fmla="*/ 2225979 w 3074577"/>
                  <a:gd name="connsiteY10" fmla="*/ 32855 h 4030101"/>
                  <a:gd name="connsiteX11" fmla="*/ 2307269 w 3074577"/>
                  <a:gd name="connsiteY11" fmla="*/ 1233030 h 4030101"/>
                  <a:gd name="connsiteX12" fmla="*/ 2323939 w 3074577"/>
                  <a:gd name="connsiteY12" fmla="*/ 1340901 h 4030101"/>
                  <a:gd name="connsiteX13" fmla="*/ 3074577 w 3074577"/>
                  <a:gd name="connsiteY13" fmla="*/ 4030101 h 4030101"/>
                  <a:gd name="connsiteX14" fmla="*/ 3071242 w 3074577"/>
                  <a:gd name="connsiteY14" fmla="*/ 4030101 h 4030101"/>
                  <a:gd name="connsiteX15" fmla="*/ 3042271 w 3074577"/>
                  <a:gd name="connsiteY15" fmla="*/ 3961674 h 4030101"/>
                  <a:gd name="connsiteX16" fmla="*/ 1537289 w 3074577"/>
                  <a:gd name="connsiteY16" fmla="*/ 3669628 h 4030101"/>
                  <a:gd name="connsiteX17" fmla="*/ 32307 w 3074577"/>
                  <a:gd name="connsiteY17" fmla="*/ 3961674 h 4030101"/>
                  <a:gd name="connsiteX18" fmla="*/ 3335 w 3074577"/>
                  <a:gd name="connsiteY18" fmla="*/ 4030101 h 4030101"/>
                  <a:gd name="connsiteX19" fmla="*/ 0 w 3074577"/>
                  <a:gd name="connsiteY19" fmla="*/ 4030101 h 4030101"/>
                  <a:gd name="connsiteX20" fmla="*/ 118101 w 3074577"/>
                  <a:gd name="connsiteY20" fmla="*/ 3739987 h 4030101"/>
                  <a:gd name="connsiteX21" fmla="*/ 489046 w 3074577"/>
                  <a:gd name="connsiteY21" fmla="*/ 2596060 h 4030101"/>
                  <a:gd name="connsiteX22" fmla="*/ 463444 w 3074577"/>
                  <a:gd name="connsiteY22" fmla="*/ 2685395 h 4030101"/>
                  <a:gd name="connsiteX23" fmla="*/ 463821 w 3074577"/>
                  <a:gd name="connsiteY23" fmla="*/ 2685395 h 4030101"/>
                  <a:gd name="connsiteX24" fmla="*/ 484697 w 3074577"/>
                  <a:gd name="connsiteY24" fmla="*/ 2622730 h 4030101"/>
                  <a:gd name="connsiteX25" fmla="*/ 1537289 w 3074577"/>
                  <a:gd name="connsiteY25" fmla="*/ 2363133 h 4030101"/>
                  <a:gd name="connsiteX26" fmla="*/ 2589880 w 3074577"/>
                  <a:gd name="connsiteY26" fmla="*/ 2622730 h 4030101"/>
                  <a:gd name="connsiteX27" fmla="*/ 2610757 w 3074577"/>
                  <a:gd name="connsiteY27" fmla="*/ 2685395 h 4030101"/>
                  <a:gd name="connsiteX28" fmla="*/ 2611132 w 3074577"/>
                  <a:gd name="connsiteY28" fmla="*/ 2685395 h 4030101"/>
                  <a:gd name="connsiteX29" fmla="*/ 2585530 w 3074577"/>
                  <a:gd name="connsiteY29" fmla="*/ 2596060 h 4030101"/>
                  <a:gd name="connsiteX30" fmla="*/ 2956475 w 3074577"/>
                  <a:gd name="connsiteY30" fmla="*/ 3739987 h 4030101"/>
                  <a:gd name="connsiteX31" fmla="*/ 3074577 w 3074577"/>
                  <a:gd name="connsiteY31" fmla="*/ 4030101 h 4030101"/>
                  <a:gd name="connsiteX0" fmla="*/ 2323939 w 3074577"/>
                  <a:gd name="connsiteY0" fmla="*/ 1340901 h 4030101"/>
                  <a:gd name="connsiteX1" fmla="*/ 2322299 w 3074577"/>
                  <a:gd name="connsiteY1" fmla="*/ 1340901 h 4030101"/>
                  <a:gd name="connsiteX2" fmla="*/ 2307696 w 3074577"/>
                  <a:gd name="connsiteY2" fmla="*/ 1295986 h 4030101"/>
                  <a:gd name="connsiteX3" fmla="*/ 1537289 w 3074577"/>
                  <a:gd name="connsiteY3" fmla="*/ 1101288 h 4030101"/>
                  <a:gd name="connsiteX4" fmla="*/ 766881 w 3074577"/>
                  <a:gd name="connsiteY4" fmla="*/ 1295986 h 4030101"/>
                  <a:gd name="connsiteX5" fmla="*/ 767307 w 3074577"/>
                  <a:gd name="connsiteY5" fmla="*/ 1233030 h 4030101"/>
                  <a:gd name="connsiteX6" fmla="*/ 848597 w 3074577"/>
                  <a:gd name="connsiteY6" fmla="*/ 32855 h 4030101"/>
                  <a:gd name="connsiteX7" fmla="*/ 847275 w 3074577"/>
                  <a:gd name="connsiteY7" fmla="*/ 0 h 4030101"/>
                  <a:gd name="connsiteX8" fmla="*/ 2227301 w 3074577"/>
                  <a:gd name="connsiteY8" fmla="*/ 0 h 4030101"/>
                  <a:gd name="connsiteX9" fmla="*/ 2225979 w 3074577"/>
                  <a:gd name="connsiteY9" fmla="*/ 32855 h 4030101"/>
                  <a:gd name="connsiteX10" fmla="*/ 2307269 w 3074577"/>
                  <a:gd name="connsiteY10" fmla="*/ 1233030 h 4030101"/>
                  <a:gd name="connsiteX11" fmla="*/ 2323939 w 3074577"/>
                  <a:gd name="connsiteY11" fmla="*/ 1340901 h 4030101"/>
                  <a:gd name="connsiteX12" fmla="*/ 3074577 w 3074577"/>
                  <a:gd name="connsiteY12" fmla="*/ 4030101 h 4030101"/>
                  <a:gd name="connsiteX13" fmla="*/ 3071242 w 3074577"/>
                  <a:gd name="connsiteY13" fmla="*/ 4030101 h 4030101"/>
                  <a:gd name="connsiteX14" fmla="*/ 3042271 w 3074577"/>
                  <a:gd name="connsiteY14" fmla="*/ 3961674 h 4030101"/>
                  <a:gd name="connsiteX15" fmla="*/ 1537289 w 3074577"/>
                  <a:gd name="connsiteY15" fmla="*/ 3669628 h 4030101"/>
                  <a:gd name="connsiteX16" fmla="*/ 32307 w 3074577"/>
                  <a:gd name="connsiteY16" fmla="*/ 3961674 h 4030101"/>
                  <a:gd name="connsiteX17" fmla="*/ 3335 w 3074577"/>
                  <a:gd name="connsiteY17" fmla="*/ 4030101 h 4030101"/>
                  <a:gd name="connsiteX18" fmla="*/ 0 w 3074577"/>
                  <a:gd name="connsiteY18" fmla="*/ 4030101 h 4030101"/>
                  <a:gd name="connsiteX19" fmla="*/ 118101 w 3074577"/>
                  <a:gd name="connsiteY19" fmla="*/ 3739987 h 4030101"/>
                  <a:gd name="connsiteX20" fmla="*/ 489046 w 3074577"/>
                  <a:gd name="connsiteY20" fmla="*/ 2596060 h 4030101"/>
                  <a:gd name="connsiteX21" fmla="*/ 463444 w 3074577"/>
                  <a:gd name="connsiteY21" fmla="*/ 2685395 h 4030101"/>
                  <a:gd name="connsiteX22" fmla="*/ 463821 w 3074577"/>
                  <a:gd name="connsiteY22" fmla="*/ 2685395 h 4030101"/>
                  <a:gd name="connsiteX23" fmla="*/ 484697 w 3074577"/>
                  <a:gd name="connsiteY23" fmla="*/ 2622730 h 4030101"/>
                  <a:gd name="connsiteX24" fmla="*/ 1537289 w 3074577"/>
                  <a:gd name="connsiteY24" fmla="*/ 2363133 h 4030101"/>
                  <a:gd name="connsiteX25" fmla="*/ 2589880 w 3074577"/>
                  <a:gd name="connsiteY25" fmla="*/ 2622730 h 4030101"/>
                  <a:gd name="connsiteX26" fmla="*/ 2610757 w 3074577"/>
                  <a:gd name="connsiteY26" fmla="*/ 2685395 h 4030101"/>
                  <a:gd name="connsiteX27" fmla="*/ 2611132 w 3074577"/>
                  <a:gd name="connsiteY27" fmla="*/ 2685395 h 4030101"/>
                  <a:gd name="connsiteX28" fmla="*/ 2585530 w 3074577"/>
                  <a:gd name="connsiteY28" fmla="*/ 2596060 h 4030101"/>
                  <a:gd name="connsiteX29" fmla="*/ 2956475 w 3074577"/>
                  <a:gd name="connsiteY29" fmla="*/ 3739987 h 4030101"/>
                  <a:gd name="connsiteX30" fmla="*/ 3074577 w 3074577"/>
                  <a:gd name="connsiteY30" fmla="*/ 4030101 h 4030101"/>
                  <a:gd name="connsiteX0" fmla="*/ 2323939 w 3074577"/>
                  <a:gd name="connsiteY0" fmla="*/ 1340901 h 4030101"/>
                  <a:gd name="connsiteX1" fmla="*/ 2322299 w 3074577"/>
                  <a:gd name="connsiteY1" fmla="*/ 1340901 h 4030101"/>
                  <a:gd name="connsiteX2" fmla="*/ 2307696 w 3074577"/>
                  <a:gd name="connsiteY2" fmla="*/ 1295986 h 4030101"/>
                  <a:gd name="connsiteX3" fmla="*/ 1537289 w 3074577"/>
                  <a:gd name="connsiteY3" fmla="*/ 1101288 h 4030101"/>
                  <a:gd name="connsiteX4" fmla="*/ 766881 w 3074577"/>
                  <a:gd name="connsiteY4" fmla="*/ 1295986 h 4030101"/>
                  <a:gd name="connsiteX5" fmla="*/ 848597 w 3074577"/>
                  <a:gd name="connsiteY5" fmla="*/ 32855 h 4030101"/>
                  <a:gd name="connsiteX6" fmla="*/ 847275 w 3074577"/>
                  <a:gd name="connsiteY6" fmla="*/ 0 h 4030101"/>
                  <a:gd name="connsiteX7" fmla="*/ 2227301 w 3074577"/>
                  <a:gd name="connsiteY7" fmla="*/ 0 h 4030101"/>
                  <a:gd name="connsiteX8" fmla="*/ 2225979 w 3074577"/>
                  <a:gd name="connsiteY8" fmla="*/ 32855 h 4030101"/>
                  <a:gd name="connsiteX9" fmla="*/ 2307269 w 3074577"/>
                  <a:gd name="connsiteY9" fmla="*/ 1233030 h 4030101"/>
                  <a:gd name="connsiteX10" fmla="*/ 2323939 w 3074577"/>
                  <a:gd name="connsiteY10" fmla="*/ 1340901 h 4030101"/>
                  <a:gd name="connsiteX11" fmla="*/ 3074577 w 3074577"/>
                  <a:gd name="connsiteY11" fmla="*/ 4030101 h 4030101"/>
                  <a:gd name="connsiteX12" fmla="*/ 3071242 w 3074577"/>
                  <a:gd name="connsiteY12" fmla="*/ 4030101 h 4030101"/>
                  <a:gd name="connsiteX13" fmla="*/ 3042271 w 3074577"/>
                  <a:gd name="connsiteY13" fmla="*/ 3961674 h 4030101"/>
                  <a:gd name="connsiteX14" fmla="*/ 1537289 w 3074577"/>
                  <a:gd name="connsiteY14" fmla="*/ 3669628 h 4030101"/>
                  <a:gd name="connsiteX15" fmla="*/ 32307 w 3074577"/>
                  <a:gd name="connsiteY15" fmla="*/ 3961674 h 4030101"/>
                  <a:gd name="connsiteX16" fmla="*/ 3335 w 3074577"/>
                  <a:gd name="connsiteY16" fmla="*/ 4030101 h 4030101"/>
                  <a:gd name="connsiteX17" fmla="*/ 0 w 3074577"/>
                  <a:gd name="connsiteY17" fmla="*/ 4030101 h 4030101"/>
                  <a:gd name="connsiteX18" fmla="*/ 118101 w 3074577"/>
                  <a:gd name="connsiteY18" fmla="*/ 3739987 h 4030101"/>
                  <a:gd name="connsiteX19" fmla="*/ 489046 w 3074577"/>
                  <a:gd name="connsiteY19" fmla="*/ 2596060 h 4030101"/>
                  <a:gd name="connsiteX20" fmla="*/ 463444 w 3074577"/>
                  <a:gd name="connsiteY20" fmla="*/ 2685395 h 4030101"/>
                  <a:gd name="connsiteX21" fmla="*/ 463821 w 3074577"/>
                  <a:gd name="connsiteY21" fmla="*/ 2685395 h 4030101"/>
                  <a:gd name="connsiteX22" fmla="*/ 484697 w 3074577"/>
                  <a:gd name="connsiteY22" fmla="*/ 2622730 h 4030101"/>
                  <a:gd name="connsiteX23" fmla="*/ 1537289 w 3074577"/>
                  <a:gd name="connsiteY23" fmla="*/ 2363133 h 4030101"/>
                  <a:gd name="connsiteX24" fmla="*/ 2589880 w 3074577"/>
                  <a:gd name="connsiteY24" fmla="*/ 2622730 h 4030101"/>
                  <a:gd name="connsiteX25" fmla="*/ 2610757 w 3074577"/>
                  <a:gd name="connsiteY25" fmla="*/ 2685395 h 4030101"/>
                  <a:gd name="connsiteX26" fmla="*/ 2611132 w 3074577"/>
                  <a:gd name="connsiteY26" fmla="*/ 2685395 h 4030101"/>
                  <a:gd name="connsiteX27" fmla="*/ 2585530 w 3074577"/>
                  <a:gd name="connsiteY27" fmla="*/ 2596060 h 4030101"/>
                  <a:gd name="connsiteX28" fmla="*/ 2956475 w 3074577"/>
                  <a:gd name="connsiteY28" fmla="*/ 3739987 h 4030101"/>
                  <a:gd name="connsiteX29" fmla="*/ 3074577 w 3074577"/>
                  <a:gd name="connsiteY29" fmla="*/ 4030101 h 4030101"/>
                  <a:gd name="connsiteX0" fmla="*/ 2323939 w 3074577"/>
                  <a:gd name="connsiteY0" fmla="*/ 1340901 h 4030101"/>
                  <a:gd name="connsiteX1" fmla="*/ 2322299 w 3074577"/>
                  <a:gd name="connsiteY1" fmla="*/ 1340901 h 4030101"/>
                  <a:gd name="connsiteX2" fmla="*/ 2307696 w 3074577"/>
                  <a:gd name="connsiteY2" fmla="*/ 1295986 h 4030101"/>
                  <a:gd name="connsiteX3" fmla="*/ 1537289 w 3074577"/>
                  <a:gd name="connsiteY3" fmla="*/ 1101288 h 4030101"/>
                  <a:gd name="connsiteX4" fmla="*/ 848597 w 3074577"/>
                  <a:gd name="connsiteY4" fmla="*/ 32855 h 4030101"/>
                  <a:gd name="connsiteX5" fmla="*/ 847275 w 3074577"/>
                  <a:gd name="connsiteY5" fmla="*/ 0 h 4030101"/>
                  <a:gd name="connsiteX6" fmla="*/ 2227301 w 3074577"/>
                  <a:gd name="connsiteY6" fmla="*/ 0 h 4030101"/>
                  <a:gd name="connsiteX7" fmla="*/ 2225979 w 3074577"/>
                  <a:gd name="connsiteY7" fmla="*/ 32855 h 4030101"/>
                  <a:gd name="connsiteX8" fmla="*/ 2307269 w 3074577"/>
                  <a:gd name="connsiteY8" fmla="*/ 1233030 h 4030101"/>
                  <a:gd name="connsiteX9" fmla="*/ 2323939 w 3074577"/>
                  <a:gd name="connsiteY9" fmla="*/ 1340901 h 4030101"/>
                  <a:gd name="connsiteX10" fmla="*/ 3074577 w 3074577"/>
                  <a:gd name="connsiteY10" fmla="*/ 4030101 h 4030101"/>
                  <a:gd name="connsiteX11" fmla="*/ 3071242 w 3074577"/>
                  <a:gd name="connsiteY11" fmla="*/ 4030101 h 4030101"/>
                  <a:gd name="connsiteX12" fmla="*/ 3042271 w 3074577"/>
                  <a:gd name="connsiteY12" fmla="*/ 3961674 h 4030101"/>
                  <a:gd name="connsiteX13" fmla="*/ 1537289 w 3074577"/>
                  <a:gd name="connsiteY13" fmla="*/ 3669628 h 4030101"/>
                  <a:gd name="connsiteX14" fmla="*/ 32307 w 3074577"/>
                  <a:gd name="connsiteY14" fmla="*/ 3961674 h 4030101"/>
                  <a:gd name="connsiteX15" fmla="*/ 3335 w 3074577"/>
                  <a:gd name="connsiteY15" fmla="*/ 4030101 h 4030101"/>
                  <a:gd name="connsiteX16" fmla="*/ 0 w 3074577"/>
                  <a:gd name="connsiteY16" fmla="*/ 4030101 h 4030101"/>
                  <a:gd name="connsiteX17" fmla="*/ 118101 w 3074577"/>
                  <a:gd name="connsiteY17" fmla="*/ 3739987 h 4030101"/>
                  <a:gd name="connsiteX18" fmla="*/ 489046 w 3074577"/>
                  <a:gd name="connsiteY18" fmla="*/ 2596060 h 4030101"/>
                  <a:gd name="connsiteX19" fmla="*/ 463444 w 3074577"/>
                  <a:gd name="connsiteY19" fmla="*/ 2685395 h 4030101"/>
                  <a:gd name="connsiteX20" fmla="*/ 463821 w 3074577"/>
                  <a:gd name="connsiteY20" fmla="*/ 2685395 h 4030101"/>
                  <a:gd name="connsiteX21" fmla="*/ 484697 w 3074577"/>
                  <a:gd name="connsiteY21" fmla="*/ 2622730 h 4030101"/>
                  <a:gd name="connsiteX22" fmla="*/ 1537289 w 3074577"/>
                  <a:gd name="connsiteY22" fmla="*/ 2363133 h 4030101"/>
                  <a:gd name="connsiteX23" fmla="*/ 2589880 w 3074577"/>
                  <a:gd name="connsiteY23" fmla="*/ 2622730 h 4030101"/>
                  <a:gd name="connsiteX24" fmla="*/ 2610757 w 3074577"/>
                  <a:gd name="connsiteY24" fmla="*/ 2685395 h 4030101"/>
                  <a:gd name="connsiteX25" fmla="*/ 2611132 w 3074577"/>
                  <a:gd name="connsiteY25" fmla="*/ 2685395 h 4030101"/>
                  <a:gd name="connsiteX26" fmla="*/ 2585530 w 3074577"/>
                  <a:gd name="connsiteY26" fmla="*/ 2596060 h 4030101"/>
                  <a:gd name="connsiteX27" fmla="*/ 2956475 w 3074577"/>
                  <a:gd name="connsiteY27" fmla="*/ 3739987 h 4030101"/>
                  <a:gd name="connsiteX28" fmla="*/ 3074577 w 3074577"/>
                  <a:gd name="connsiteY28" fmla="*/ 4030101 h 4030101"/>
                  <a:gd name="connsiteX0" fmla="*/ 2323939 w 3074577"/>
                  <a:gd name="connsiteY0" fmla="*/ 1399107 h 4088307"/>
                  <a:gd name="connsiteX1" fmla="*/ 2322299 w 3074577"/>
                  <a:gd name="connsiteY1" fmla="*/ 1399107 h 4088307"/>
                  <a:gd name="connsiteX2" fmla="*/ 2307696 w 3074577"/>
                  <a:gd name="connsiteY2" fmla="*/ 1354192 h 4088307"/>
                  <a:gd name="connsiteX3" fmla="*/ 1537289 w 3074577"/>
                  <a:gd name="connsiteY3" fmla="*/ 1159494 h 4088307"/>
                  <a:gd name="connsiteX4" fmla="*/ 848597 w 3074577"/>
                  <a:gd name="connsiteY4" fmla="*/ 91061 h 4088307"/>
                  <a:gd name="connsiteX5" fmla="*/ 2227301 w 3074577"/>
                  <a:gd name="connsiteY5" fmla="*/ 58206 h 4088307"/>
                  <a:gd name="connsiteX6" fmla="*/ 2225979 w 3074577"/>
                  <a:gd name="connsiteY6" fmla="*/ 91061 h 4088307"/>
                  <a:gd name="connsiteX7" fmla="*/ 2307269 w 3074577"/>
                  <a:gd name="connsiteY7" fmla="*/ 1291236 h 4088307"/>
                  <a:gd name="connsiteX8" fmla="*/ 2323939 w 3074577"/>
                  <a:gd name="connsiteY8" fmla="*/ 1399107 h 4088307"/>
                  <a:gd name="connsiteX9" fmla="*/ 3074577 w 3074577"/>
                  <a:gd name="connsiteY9" fmla="*/ 4088307 h 4088307"/>
                  <a:gd name="connsiteX10" fmla="*/ 3071242 w 3074577"/>
                  <a:gd name="connsiteY10" fmla="*/ 4088307 h 4088307"/>
                  <a:gd name="connsiteX11" fmla="*/ 3042271 w 3074577"/>
                  <a:gd name="connsiteY11" fmla="*/ 4019880 h 4088307"/>
                  <a:gd name="connsiteX12" fmla="*/ 1537289 w 3074577"/>
                  <a:gd name="connsiteY12" fmla="*/ 3727834 h 4088307"/>
                  <a:gd name="connsiteX13" fmla="*/ 32307 w 3074577"/>
                  <a:gd name="connsiteY13" fmla="*/ 4019880 h 4088307"/>
                  <a:gd name="connsiteX14" fmla="*/ 3335 w 3074577"/>
                  <a:gd name="connsiteY14" fmla="*/ 4088307 h 4088307"/>
                  <a:gd name="connsiteX15" fmla="*/ 0 w 3074577"/>
                  <a:gd name="connsiteY15" fmla="*/ 4088307 h 4088307"/>
                  <a:gd name="connsiteX16" fmla="*/ 118101 w 3074577"/>
                  <a:gd name="connsiteY16" fmla="*/ 3798193 h 4088307"/>
                  <a:gd name="connsiteX17" fmla="*/ 489046 w 3074577"/>
                  <a:gd name="connsiteY17" fmla="*/ 2654266 h 4088307"/>
                  <a:gd name="connsiteX18" fmla="*/ 463444 w 3074577"/>
                  <a:gd name="connsiteY18" fmla="*/ 2743601 h 4088307"/>
                  <a:gd name="connsiteX19" fmla="*/ 463821 w 3074577"/>
                  <a:gd name="connsiteY19" fmla="*/ 2743601 h 4088307"/>
                  <a:gd name="connsiteX20" fmla="*/ 484697 w 3074577"/>
                  <a:gd name="connsiteY20" fmla="*/ 2680936 h 4088307"/>
                  <a:gd name="connsiteX21" fmla="*/ 1537289 w 3074577"/>
                  <a:gd name="connsiteY21" fmla="*/ 2421339 h 4088307"/>
                  <a:gd name="connsiteX22" fmla="*/ 2589880 w 3074577"/>
                  <a:gd name="connsiteY22" fmla="*/ 2680936 h 4088307"/>
                  <a:gd name="connsiteX23" fmla="*/ 2610757 w 3074577"/>
                  <a:gd name="connsiteY23" fmla="*/ 2743601 h 4088307"/>
                  <a:gd name="connsiteX24" fmla="*/ 2611132 w 3074577"/>
                  <a:gd name="connsiteY24" fmla="*/ 2743601 h 4088307"/>
                  <a:gd name="connsiteX25" fmla="*/ 2585530 w 3074577"/>
                  <a:gd name="connsiteY25" fmla="*/ 2654266 h 4088307"/>
                  <a:gd name="connsiteX26" fmla="*/ 2956475 w 3074577"/>
                  <a:gd name="connsiteY26" fmla="*/ 3798193 h 4088307"/>
                  <a:gd name="connsiteX27" fmla="*/ 3074577 w 3074577"/>
                  <a:gd name="connsiteY27" fmla="*/ 4088307 h 4088307"/>
                  <a:gd name="connsiteX0" fmla="*/ 2323939 w 3074577"/>
                  <a:gd name="connsiteY0" fmla="*/ 1340901 h 4030101"/>
                  <a:gd name="connsiteX1" fmla="*/ 2322299 w 3074577"/>
                  <a:gd name="connsiteY1" fmla="*/ 1340901 h 4030101"/>
                  <a:gd name="connsiteX2" fmla="*/ 2307696 w 3074577"/>
                  <a:gd name="connsiteY2" fmla="*/ 1295986 h 4030101"/>
                  <a:gd name="connsiteX3" fmla="*/ 1537289 w 3074577"/>
                  <a:gd name="connsiteY3" fmla="*/ 1101288 h 4030101"/>
                  <a:gd name="connsiteX4" fmla="*/ 2227301 w 3074577"/>
                  <a:gd name="connsiteY4" fmla="*/ 0 h 4030101"/>
                  <a:gd name="connsiteX5" fmla="*/ 2225979 w 3074577"/>
                  <a:gd name="connsiteY5" fmla="*/ 32855 h 4030101"/>
                  <a:gd name="connsiteX6" fmla="*/ 2307269 w 3074577"/>
                  <a:gd name="connsiteY6" fmla="*/ 1233030 h 4030101"/>
                  <a:gd name="connsiteX7" fmla="*/ 2323939 w 3074577"/>
                  <a:gd name="connsiteY7" fmla="*/ 1340901 h 4030101"/>
                  <a:gd name="connsiteX8" fmla="*/ 3074577 w 3074577"/>
                  <a:gd name="connsiteY8" fmla="*/ 4030101 h 4030101"/>
                  <a:gd name="connsiteX9" fmla="*/ 3071242 w 3074577"/>
                  <a:gd name="connsiteY9" fmla="*/ 4030101 h 4030101"/>
                  <a:gd name="connsiteX10" fmla="*/ 3042271 w 3074577"/>
                  <a:gd name="connsiteY10" fmla="*/ 3961674 h 4030101"/>
                  <a:gd name="connsiteX11" fmla="*/ 1537289 w 3074577"/>
                  <a:gd name="connsiteY11" fmla="*/ 3669628 h 4030101"/>
                  <a:gd name="connsiteX12" fmla="*/ 32307 w 3074577"/>
                  <a:gd name="connsiteY12" fmla="*/ 3961674 h 4030101"/>
                  <a:gd name="connsiteX13" fmla="*/ 3335 w 3074577"/>
                  <a:gd name="connsiteY13" fmla="*/ 4030101 h 4030101"/>
                  <a:gd name="connsiteX14" fmla="*/ 0 w 3074577"/>
                  <a:gd name="connsiteY14" fmla="*/ 4030101 h 4030101"/>
                  <a:gd name="connsiteX15" fmla="*/ 118101 w 3074577"/>
                  <a:gd name="connsiteY15" fmla="*/ 3739987 h 4030101"/>
                  <a:gd name="connsiteX16" fmla="*/ 489046 w 3074577"/>
                  <a:gd name="connsiteY16" fmla="*/ 2596060 h 4030101"/>
                  <a:gd name="connsiteX17" fmla="*/ 463444 w 3074577"/>
                  <a:gd name="connsiteY17" fmla="*/ 2685395 h 4030101"/>
                  <a:gd name="connsiteX18" fmla="*/ 463821 w 3074577"/>
                  <a:gd name="connsiteY18" fmla="*/ 2685395 h 4030101"/>
                  <a:gd name="connsiteX19" fmla="*/ 484697 w 3074577"/>
                  <a:gd name="connsiteY19" fmla="*/ 2622730 h 4030101"/>
                  <a:gd name="connsiteX20" fmla="*/ 1537289 w 3074577"/>
                  <a:gd name="connsiteY20" fmla="*/ 2363133 h 4030101"/>
                  <a:gd name="connsiteX21" fmla="*/ 2589880 w 3074577"/>
                  <a:gd name="connsiteY21" fmla="*/ 2622730 h 4030101"/>
                  <a:gd name="connsiteX22" fmla="*/ 2610757 w 3074577"/>
                  <a:gd name="connsiteY22" fmla="*/ 2685395 h 4030101"/>
                  <a:gd name="connsiteX23" fmla="*/ 2611132 w 3074577"/>
                  <a:gd name="connsiteY23" fmla="*/ 2685395 h 4030101"/>
                  <a:gd name="connsiteX24" fmla="*/ 2585530 w 3074577"/>
                  <a:gd name="connsiteY24" fmla="*/ 2596060 h 4030101"/>
                  <a:gd name="connsiteX25" fmla="*/ 2956475 w 3074577"/>
                  <a:gd name="connsiteY25" fmla="*/ 3739987 h 4030101"/>
                  <a:gd name="connsiteX26" fmla="*/ 3074577 w 3074577"/>
                  <a:gd name="connsiteY26" fmla="*/ 4030101 h 4030101"/>
                  <a:gd name="connsiteX0" fmla="*/ 2323939 w 3074577"/>
                  <a:gd name="connsiteY0" fmla="*/ 1340901 h 4030101"/>
                  <a:gd name="connsiteX1" fmla="*/ 2322299 w 3074577"/>
                  <a:gd name="connsiteY1" fmla="*/ 1340901 h 4030101"/>
                  <a:gd name="connsiteX2" fmla="*/ 2307696 w 3074577"/>
                  <a:gd name="connsiteY2" fmla="*/ 1295986 h 4030101"/>
                  <a:gd name="connsiteX3" fmla="*/ 1537289 w 3074577"/>
                  <a:gd name="connsiteY3" fmla="*/ 1101288 h 4030101"/>
                  <a:gd name="connsiteX4" fmla="*/ 2227301 w 3074577"/>
                  <a:gd name="connsiteY4" fmla="*/ 0 h 4030101"/>
                  <a:gd name="connsiteX5" fmla="*/ 2307269 w 3074577"/>
                  <a:gd name="connsiteY5" fmla="*/ 1233030 h 4030101"/>
                  <a:gd name="connsiteX6" fmla="*/ 2323939 w 3074577"/>
                  <a:gd name="connsiteY6" fmla="*/ 1340901 h 4030101"/>
                  <a:gd name="connsiteX7" fmla="*/ 3074577 w 3074577"/>
                  <a:gd name="connsiteY7" fmla="*/ 4030101 h 4030101"/>
                  <a:gd name="connsiteX8" fmla="*/ 3071242 w 3074577"/>
                  <a:gd name="connsiteY8" fmla="*/ 4030101 h 4030101"/>
                  <a:gd name="connsiteX9" fmla="*/ 3042271 w 3074577"/>
                  <a:gd name="connsiteY9" fmla="*/ 3961674 h 4030101"/>
                  <a:gd name="connsiteX10" fmla="*/ 1537289 w 3074577"/>
                  <a:gd name="connsiteY10" fmla="*/ 3669628 h 4030101"/>
                  <a:gd name="connsiteX11" fmla="*/ 32307 w 3074577"/>
                  <a:gd name="connsiteY11" fmla="*/ 3961674 h 4030101"/>
                  <a:gd name="connsiteX12" fmla="*/ 3335 w 3074577"/>
                  <a:gd name="connsiteY12" fmla="*/ 4030101 h 4030101"/>
                  <a:gd name="connsiteX13" fmla="*/ 0 w 3074577"/>
                  <a:gd name="connsiteY13" fmla="*/ 4030101 h 4030101"/>
                  <a:gd name="connsiteX14" fmla="*/ 118101 w 3074577"/>
                  <a:gd name="connsiteY14" fmla="*/ 3739987 h 4030101"/>
                  <a:gd name="connsiteX15" fmla="*/ 489046 w 3074577"/>
                  <a:gd name="connsiteY15" fmla="*/ 2596060 h 4030101"/>
                  <a:gd name="connsiteX16" fmla="*/ 463444 w 3074577"/>
                  <a:gd name="connsiteY16" fmla="*/ 2685395 h 4030101"/>
                  <a:gd name="connsiteX17" fmla="*/ 463821 w 3074577"/>
                  <a:gd name="connsiteY17" fmla="*/ 2685395 h 4030101"/>
                  <a:gd name="connsiteX18" fmla="*/ 484697 w 3074577"/>
                  <a:gd name="connsiteY18" fmla="*/ 2622730 h 4030101"/>
                  <a:gd name="connsiteX19" fmla="*/ 1537289 w 3074577"/>
                  <a:gd name="connsiteY19" fmla="*/ 2363133 h 4030101"/>
                  <a:gd name="connsiteX20" fmla="*/ 2589880 w 3074577"/>
                  <a:gd name="connsiteY20" fmla="*/ 2622730 h 4030101"/>
                  <a:gd name="connsiteX21" fmla="*/ 2610757 w 3074577"/>
                  <a:gd name="connsiteY21" fmla="*/ 2685395 h 4030101"/>
                  <a:gd name="connsiteX22" fmla="*/ 2611132 w 3074577"/>
                  <a:gd name="connsiteY22" fmla="*/ 2685395 h 4030101"/>
                  <a:gd name="connsiteX23" fmla="*/ 2585530 w 3074577"/>
                  <a:gd name="connsiteY23" fmla="*/ 2596060 h 4030101"/>
                  <a:gd name="connsiteX24" fmla="*/ 2956475 w 3074577"/>
                  <a:gd name="connsiteY24" fmla="*/ 3739987 h 4030101"/>
                  <a:gd name="connsiteX25" fmla="*/ 3074577 w 3074577"/>
                  <a:gd name="connsiteY25" fmla="*/ 4030101 h 4030101"/>
                  <a:gd name="connsiteX0" fmla="*/ 2323939 w 3074577"/>
                  <a:gd name="connsiteY0" fmla="*/ 240364 h 2929564"/>
                  <a:gd name="connsiteX1" fmla="*/ 2322299 w 3074577"/>
                  <a:gd name="connsiteY1" fmla="*/ 240364 h 2929564"/>
                  <a:gd name="connsiteX2" fmla="*/ 2307696 w 3074577"/>
                  <a:gd name="connsiteY2" fmla="*/ 195449 h 2929564"/>
                  <a:gd name="connsiteX3" fmla="*/ 1537289 w 3074577"/>
                  <a:gd name="connsiteY3" fmla="*/ 751 h 2929564"/>
                  <a:gd name="connsiteX4" fmla="*/ 2307269 w 3074577"/>
                  <a:gd name="connsiteY4" fmla="*/ 132493 h 2929564"/>
                  <a:gd name="connsiteX5" fmla="*/ 2323939 w 3074577"/>
                  <a:gd name="connsiteY5" fmla="*/ 240364 h 2929564"/>
                  <a:gd name="connsiteX6" fmla="*/ 3074577 w 3074577"/>
                  <a:gd name="connsiteY6" fmla="*/ 2929564 h 2929564"/>
                  <a:gd name="connsiteX7" fmla="*/ 3071242 w 3074577"/>
                  <a:gd name="connsiteY7" fmla="*/ 2929564 h 2929564"/>
                  <a:gd name="connsiteX8" fmla="*/ 3042271 w 3074577"/>
                  <a:gd name="connsiteY8" fmla="*/ 2861137 h 2929564"/>
                  <a:gd name="connsiteX9" fmla="*/ 1537289 w 3074577"/>
                  <a:gd name="connsiteY9" fmla="*/ 2569091 h 2929564"/>
                  <a:gd name="connsiteX10" fmla="*/ 32307 w 3074577"/>
                  <a:gd name="connsiteY10" fmla="*/ 2861137 h 2929564"/>
                  <a:gd name="connsiteX11" fmla="*/ 3335 w 3074577"/>
                  <a:gd name="connsiteY11" fmla="*/ 2929564 h 2929564"/>
                  <a:gd name="connsiteX12" fmla="*/ 0 w 3074577"/>
                  <a:gd name="connsiteY12" fmla="*/ 2929564 h 2929564"/>
                  <a:gd name="connsiteX13" fmla="*/ 118101 w 3074577"/>
                  <a:gd name="connsiteY13" fmla="*/ 2639450 h 2929564"/>
                  <a:gd name="connsiteX14" fmla="*/ 489046 w 3074577"/>
                  <a:gd name="connsiteY14" fmla="*/ 1495523 h 2929564"/>
                  <a:gd name="connsiteX15" fmla="*/ 463444 w 3074577"/>
                  <a:gd name="connsiteY15" fmla="*/ 1584858 h 2929564"/>
                  <a:gd name="connsiteX16" fmla="*/ 463821 w 3074577"/>
                  <a:gd name="connsiteY16" fmla="*/ 1584858 h 2929564"/>
                  <a:gd name="connsiteX17" fmla="*/ 484697 w 3074577"/>
                  <a:gd name="connsiteY17" fmla="*/ 1522193 h 2929564"/>
                  <a:gd name="connsiteX18" fmla="*/ 1537289 w 3074577"/>
                  <a:gd name="connsiteY18" fmla="*/ 1262596 h 2929564"/>
                  <a:gd name="connsiteX19" fmla="*/ 2589880 w 3074577"/>
                  <a:gd name="connsiteY19" fmla="*/ 1522193 h 2929564"/>
                  <a:gd name="connsiteX20" fmla="*/ 2610757 w 3074577"/>
                  <a:gd name="connsiteY20" fmla="*/ 1584858 h 2929564"/>
                  <a:gd name="connsiteX21" fmla="*/ 2611132 w 3074577"/>
                  <a:gd name="connsiteY21" fmla="*/ 1584858 h 2929564"/>
                  <a:gd name="connsiteX22" fmla="*/ 2585530 w 3074577"/>
                  <a:gd name="connsiteY22" fmla="*/ 1495523 h 2929564"/>
                  <a:gd name="connsiteX23" fmla="*/ 2956475 w 3074577"/>
                  <a:gd name="connsiteY23" fmla="*/ 2639450 h 2929564"/>
                  <a:gd name="connsiteX24" fmla="*/ 3074577 w 3074577"/>
                  <a:gd name="connsiteY24" fmla="*/ 2929564 h 2929564"/>
                  <a:gd name="connsiteX0" fmla="*/ 2323939 w 3074577"/>
                  <a:gd name="connsiteY0" fmla="*/ 108597 h 2797797"/>
                  <a:gd name="connsiteX1" fmla="*/ 2322299 w 3074577"/>
                  <a:gd name="connsiteY1" fmla="*/ 108597 h 2797797"/>
                  <a:gd name="connsiteX2" fmla="*/ 2307696 w 3074577"/>
                  <a:gd name="connsiteY2" fmla="*/ 63682 h 2797797"/>
                  <a:gd name="connsiteX3" fmla="*/ 2307269 w 3074577"/>
                  <a:gd name="connsiteY3" fmla="*/ 726 h 2797797"/>
                  <a:gd name="connsiteX4" fmla="*/ 2323939 w 3074577"/>
                  <a:gd name="connsiteY4" fmla="*/ 108597 h 2797797"/>
                  <a:gd name="connsiteX5" fmla="*/ 3074577 w 3074577"/>
                  <a:gd name="connsiteY5" fmla="*/ 2797797 h 2797797"/>
                  <a:gd name="connsiteX6" fmla="*/ 3071242 w 3074577"/>
                  <a:gd name="connsiteY6" fmla="*/ 2797797 h 2797797"/>
                  <a:gd name="connsiteX7" fmla="*/ 3042271 w 3074577"/>
                  <a:gd name="connsiteY7" fmla="*/ 2729370 h 2797797"/>
                  <a:gd name="connsiteX8" fmla="*/ 1537289 w 3074577"/>
                  <a:gd name="connsiteY8" fmla="*/ 2437324 h 2797797"/>
                  <a:gd name="connsiteX9" fmla="*/ 32307 w 3074577"/>
                  <a:gd name="connsiteY9" fmla="*/ 2729370 h 2797797"/>
                  <a:gd name="connsiteX10" fmla="*/ 3335 w 3074577"/>
                  <a:gd name="connsiteY10" fmla="*/ 2797797 h 2797797"/>
                  <a:gd name="connsiteX11" fmla="*/ 0 w 3074577"/>
                  <a:gd name="connsiteY11" fmla="*/ 2797797 h 2797797"/>
                  <a:gd name="connsiteX12" fmla="*/ 118101 w 3074577"/>
                  <a:gd name="connsiteY12" fmla="*/ 2507683 h 2797797"/>
                  <a:gd name="connsiteX13" fmla="*/ 489046 w 3074577"/>
                  <a:gd name="connsiteY13" fmla="*/ 1363756 h 2797797"/>
                  <a:gd name="connsiteX14" fmla="*/ 463444 w 3074577"/>
                  <a:gd name="connsiteY14" fmla="*/ 1453091 h 2797797"/>
                  <a:gd name="connsiteX15" fmla="*/ 463821 w 3074577"/>
                  <a:gd name="connsiteY15" fmla="*/ 1453091 h 2797797"/>
                  <a:gd name="connsiteX16" fmla="*/ 484697 w 3074577"/>
                  <a:gd name="connsiteY16" fmla="*/ 1390426 h 2797797"/>
                  <a:gd name="connsiteX17" fmla="*/ 1537289 w 3074577"/>
                  <a:gd name="connsiteY17" fmla="*/ 1130829 h 2797797"/>
                  <a:gd name="connsiteX18" fmla="*/ 2589880 w 3074577"/>
                  <a:gd name="connsiteY18" fmla="*/ 1390426 h 2797797"/>
                  <a:gd name="connsiteX19" fmla="*/ 2610757 w 3074577"/>
                  <a:gd name="connsiteY19" fmla="*/ 1453091 h 2797797"/>
                  <a:gd name="connsiteX20" fmla="*/ 2611132 w 3074577"/>
                  <a:gd name="connsiteY20" fmla="*/ 1453091 h 2797797"/>
                  <a:gd name="connsiteX21" fmla="*/ 2585530 w 3074577"/>
                  <a:gd name="connsiteY21" fmla="*/ 1363756 h 2797797"/>
                  <a:gd name="connsiteX22" fmla="*/ 2956475 w 3074577"/>
                  <a:gd name="connsiteY22" fmla="*/ 2507683 h 2797797"/>
                  <a:gd name="connsiteX23" fmla="*/ 3074577 w 3074577"/>
                  <a:gd name="connsiteY23" fmla="*/ 2797797 h 2797797"/>
                  <a:gd name="connsiteX0" fmla="*/ 2307269 w 3074577"/>
                  <a:gd name="connsiteY0" fmla="*/ 726 h 2797797"/>
                  <a:gd name="connsiteX1" fmla="*/ 2322299 w 3074577"/>
                  <a:gd name="connsiteY1" fmla="*/ 108597 h 2797797"/>
                  <a:gd name="connsiteX2" fmla="*/ 2307696 w 3074577"/>
                  <a:gd name="connsiteY2" fmla="*/ 63682 h 2797797"/>
                  <a:gd name="connsiteX3" fmla="*/ 2307269 w 3074577"/>
                  <a:gd name="connsiteY3" fmla="*/ 726 h 2797797"/>
                  <a:gd name="connsiteX4" fmla="*/ 3074577 w 3074577"/>
                  <a:gd name="connsiteY4" fmla="*/ 2797797 h 2797797"/>
                  <a:gd name="connsiteX5" fmla="*/ 3071242 w 3074577"/>
                  <a:gd name="connsiteY5" fmla="*/ 2797797 h 2797797"/>
                  <a:gd name="connsiteX6" fmla="*/ 3042271 w 3074577"/>
                  <a:gd name="connsiteY6" fmla="*/ 2729370 h 2797797"/>
                  <a:gd name="connsiteX7" fmla="*/ 1537289 w 3074577"/>
                  <a:gd name="connsiteY7" fmla="*/ 2437324 h 2797797"/>
                  <a:gd name="connsiteX8" fmla="*/ 32307 w 3074577"/>
                  <a:gd name="connsiteY8" fmla="*/ 2729370 h 2797797"/>
                  <a:gd name="connsiteX9" fmla="*/ 3335 w 3074577"/>
                  <a:gd name="connsiteY9" fmla="*/ 2797797 h 2797797"/>
                  <a:gd name="connsiteX10" fmla="*/ 0 w 3074577"/>
                  <a:gd name="connsiteY10" fmla="*/ 2797797 h 2797797"/>
                  <a:gd name="connsiteX11" fmla="*/ 118101 w 3074577"/>
                  <a:gd name="connsiteY11" fmla="*/ 2507683 h 2797797"/>
                  <a:gd name="connsiteX12" fmla="*/ 489046 w 3074577"/>
                  <a:gd name="connsiteY12" fmla="*/ 1363756 h 2797797"/>
                  <a:gd name="connsiteX13" fmla="*/ 463444 w 3074577"/>
                  <a:gd name="connsiteY13" fmla="*/ 1453091 h 2797797"/>
                  <a:gd name="connsiteX14" fmla="*/ 463821 w 3074577"/>
                  <a:gd name="connsiteY14" fmla="*/ 1453091 h 2797797"/>
                  <a:gd name="connsiteX15" fmla="*/ 484697 w 3074577"/>
                  <a:gd name="connsiteY15" fmla="*/ 1390426 h 2797797"/>
                  <a:gd name="connsiteX16" fmla="*/ 1537289 w 3074577"/>
                  <a:gd name="connsiteY16" fmla="*/ 1130829 h 2797797"/>
                  <a:gd name="connsiteX17" fmla="*/ 2589880 w 3074577"/>
                  <a:gd name="connsiteY17" fmla="*/ 1390426 h 2797797"/>
                  <a:gd name="connsiteX18" fmla="*/ 2610757 w 3074577"/>
                  <a:gd name="connsiteY18" fmla="*/ 1453091 h 2797797"/>
                  <a:gd name="connsiteX19" fmla="*/ 2611132 w 3074577"/>
                  <a:gd name="connsiteY19" fmla="*/ 1453091 h 2797797"/>
                  <a:gd name="connsiteX20" fmla="*/ 2585530 w 3074577"/>
                  <a:gd name="connsiteY20" fmla="*/ 1363756 h 2797797"/>
                  <a:gd name="connsiteX21" fmla="*/ 2956475 w 3074577"/>
                  <a:gd name="connsiteY21" fmla="*/ 2507683 h 2797797"/>
                  <a:gd name="connsiteX22" fmla="*/ 3074577 w 3074577"/>
                  <a:gd name="connsiteY22" fmla="*/ 2797797 h 2797797"/>
                  <a:gd name="connsiteX0" fmla="*/ 2307269 w 3074577"/>
                  <a:gd name="connsiteY0" fmla="*/ 0 h 2797071"/>
                  <a:gd name="connsiteX1" fmla="*/ 2322299 w 3074577"/>
                  <a:gd name="connsiteY1" fmla="*/ 107871 h 2797071"/>
                  <a:gd name="connsiteX2" fmla="*/ 2307269 w 3074577"/>
                  <a:gd name="connsiteY2" fmla="*/ 0 h 2797071"/>
                  <a:gd name="connsiteX3" fmla="*/ 3074577 w 3074577"/>
                  <a:gd name="connsiteY3" fmla="*/ 2797071 h 2797071"/>
                  <a:gd name="connsiteX4" fmla="*/ 3071242 w 3074577"/>
                  <a:gd name="connsiteY4" fmla="*/ 2797071 h 2797071"/>
                  <a:gd name="connsiteX5" fmla="*/ 3042271 w 3074577"/>
                  <a:gd name="connsiteY5" fmla="*/ 2728644 h 2797071"/>
                  <a:gd name="connsiteX6" fmla="*/ 1537289 w 3074577"/>
                  <a:gd name="connsiteY6" fmla="*/ 2436598 h 2797071"/>
                  <a:gd name="connsiteX7" fmla="*/ 32307 w 3074577"/>
                  <a:gd name="connsiteY7" fmla="*/ 2728644 h 2797071"/>
                  <a:gd name="connsiteX8" fmla="*/ 3335 w 3074577"/>
                  <a:gd name="connsiteY8" fmla="*/ 2797071 h 2797071"/>
                  <a:gd name="connsiteX9" fmla="*/ 0 w 3074577"/>
                  <a:gd name="connsiteY9" fmla="*/ 2797071 h 2797071"/>
                  <a:gd name="connsiteX10" fmla="*/ 118101 w 3074577"/>
                  <a:gd name="connsiteY10" fmla="*/ 2506957 h 2797071"/>
                  <a:gd name="connsiteX11" fmla="*/ 489046 w 3074577"/>
                  <a:gd name="connsiteY11" fmla="*/ 1363030 h 2797071"/>
                  <a:gd name="connsiteX12" fmla="*/ 463444 w 3074577"/>
                  <a:gd name="connsiteY12" fmla="*/ 1452365 h 2797071"/>
                  <a:gd name="connsiteX13" fmla="*/ 463821 w 3074577"/>
                  <a:gd name="connsiteY13" fmla="*/ 1452365 h 2797071"/>
                  <a:gd name="connsiteX14" fmla="*/ 484697 w 3074577"/>
                  <a:gd name="connsiteY14" fmla="*/ 1389700 h 2797071"/>
                  <a:gd name="connsiteX15" fmla="*/ 1537289 w 3074577"/>
                  <a:gd name="connsiteY15" fmla="*/ 1130103 h 2797071"/>
                  <a:gd name="connsiteX16" fmla="*/ 2589880 w 3074577"/>
                  <a:gd name="connsiteY16" fmla="*/ 1389700 h 2797071"/>
                  <a:gd name="connsiteX17" fmla="*/ 2610757 w 3074577"/>
                  <a:gd name="connsiteY17" fmla="*/ 1452365 h 2797071"/>
                  <a:gd name="connsiteX18" fmla="*/ 2611132 w 3074577"/>
                  <a:gd name="connsiteY18" fmla="*/ 1452365 h 2797071"/>
                  <a:gd name="connsiteX19" fmla="*/ 2585530 w 3074577"/>
                  <a:gd name="connsiteY19" fmla="*/ 1363030 h 2797071"/>
                  <a:gd name="connsiteX20" fmla="*/ 2956475 w 3074577"/>
                  <a:gd name="connsiteY20" fmla="*/ 2506957 h 2797071"/>
                  <a:gd name="connsiteX21" fmla="*/ 3074577 w 3074577"/>
                  <a:gd name="connsiteY21" fmla="*/ 2797071 h 2797071"/>
                  <a:gd name="connsiteX0" fmla="*/ 3074577 w 3074577"/>
                  <a:gd name="connsiteY0" fmla="*/ 1666968 h 1666968"/>
                  <a:gd name="connsiteX1" fmla="*/ 3071242 w 3074577"/>
                  <a:gd name="connsiteY1" fmla="*/ 1666968 h 1666968"/>
                  <a:gd name="connsiteX2" fmla="*/ 3042271 w 3074577"/>
                  <a:gd name="connsiteY2" fmla="*/ 1598541 h 1666968"/>
                  <a:gd name="connsiteX3" fmla="*/ 1537289 w 3074577"/>
                  <a:gd name="connsiteY3" fmla="*/ 1306495 h 1666968"/>
                  <a:gd name="connsiteX4" fmla="*/ 32307 w 3074577"/>
                  <a:gd name="connsiteY4" fmla="*/ 1598541 h 1666968"/>
                  <a:gd name="connsiteX5" fmla="*/ 3335 w 3074577"/>
                  <a:gd name="connsiteY5" fmla="*/ 1666968 h 1666968"/>
                  <a:gd name="connsiteX6" fmla="*/ 0 w 3074577"/>
                  <a:gd name="connsiteY6" fmla="*/ 1666968 h 1666968"/>
                  <a:gd name="connsiteX7" fmla="*/ 118101 w 3074577"/>
                  <a:gd name="connsiteY7" fmla="*/ 1376854 h 1666968"/>
                  <a:gd name="connsiteX8" fmla="*/ 489046 w 3074577"/>
                  <a:gd name="connsiteY8" fmla="*/ 232927 h 1666968"/>
                  <a:gd name="connsiteX9" fmla="*/ 463444 w 3074577"/>
                  <a:gd name="connsiteY9" fmla="*/ 322262 h 1666968"/>
                  <a:gd name="connsiteX10" fmla="*/ 463821 w 3074577"/>
                  <a:gd name="connsiteY10" fmla="*/ 322262 h 1666968"/>
                  <a:gd name="connsiteX11" fmla="*/ 484697 w 3074577"/>
                  <a:gd name="connsiteY11" fmla="*/ 259597 h 1666968"/>
                  <a:gd name="connsiteX12" fmla="*/ 1537289 w 3074577"/>
                  <a:gd name="connsiteY12" fmla="*/ 0 h 1666968"/>
                  <a:gd name="connsiteX13" fmla="*/ 2589880 w 3074577"/>
                  <a:gd name="connsiteY13" fmla="*/ 259597 h 1666968"/>
                  <a:gd name="connsiteX14" fmla="*/ 2610757 w 3074577"/>
                  <a:gd name="connsiteY14" fmla="*/ 322262 h 1666968"/>
                  <a:gd name="connsiteX15" fmla="*/ 2611132 w 3074577"/>
                  <a:gd name="connsiteY15" fmla="*/ 322262 h 1666968"/>
                  <a:gd name="connsiteX16" fmla="*/ 2585530 w 3074577"/>
                  <a:gd name="connsiteY16" fmla="*/ 232927 h 1666968"/>
                  <a:gd name="connsiteX17" fmla="*/ 2956475 w 3074577"/>
                  <a:gd name="connsiteY17" fmla="*/ 1376854 h 1666968"/>
                  <a:gd name="connsiteX18" fmla="*/ 3074577 w 3074577"/>
                  <a:gd name="connsiteY18" fmla="*/ 1666968 h 16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74577" h="1666968">
                    <a:moveTo>
                      <a:pt x="3074577" y="1666968"/>
                    </a:moveTo>
                    <a:lnTo>
                      <a:pt x="3071242" y="1666968"/>
                    </a:lnTo>
                    <a:lnTo>
                      <a:pt x="3042271" y="1598541"/>
                    </a:lnTo>
                    <a:cubicBezTo>
                      <a:pt x="2899027" y="1431871"/>
                      <a:pt x="2279652" y="1306495"/>
                      <a:pt x="1537289" y="1306495"/>
                    </a:cubicBezTo>
                    <a:cubicBezTo>
                      <a:pt x="794926" y="1306495"/>
                      <a:pt x="175551" y="1431871"/>
                      <a:pt x="32307" y="1598541"/>
                    </a:cubicBezTo>
                    <a:lnTo>
                      <a:pt x="3335" y="1666968"/>
                    </a:lnTo>
                    <a:lnTo>
                      <a:pt x="0" y="1666968"/>
                    </a:lnTo>
                    <a:lnTo>
                      <a:pt x="118101" y="1376854"/>
                    </a:lnTo>
                    <a:cubicBezTo>
                      <a:pt x="255361" y="1020868"/>
                      <a:pt x="380805" y="636888"/>
                      <a:pt x="489046" y="232927"/>
                    </a:cubicBezTo>
                    <a:lnTo>
                      <a:pt x="463444" y="322262"/>
                    </a:lnTo>
                    <a:lnTo>
                      <a:pt x="463821" y="322262"/>
                    </a:lnTo>
                    <a:lnTo>
                      <a:pt x="484697" y="259597"/>
                    </a:lnTo>
                    <a:cubicBezTo>
                      <a:pt x="584883" y="111445"/>
                      <a:pt x="1018076" y="0"/>
                      <a:pt x="1537289" y="0"/>
                    </a:cubicBezTo>
                    <a:cubicBezTo>
                      <a:pt x="2056502" y="0"/>
                      <a:pt x="2489695" y="111445"/>
                      <a:pt x="2589880" y="259597"/>
                    </a:cubicBezTo>
                    <a:lnTo>
                      <a:pt x="2610757" y="322262"/>
                    </a:lnTo>
                    <a:lnTo>
                      <a:pt x="2611132" y="322262"/>
                    </a:lnTo>
                    <a:lnTo>
                      <a:pt x="2585530" y="232927"/>
                    </a:lnTo>
                    <a:cubicBezTo>
                      <a:pt x="2693771" y="636888"/>
                      <a:pt x="2819215" y="1020868"/>
                      <a:pt x="2956475" y="1376854"/>
                    </a:cubicBezTo>
                    <a:lnTo>
                      <a:pt x="3074577" y="1666968"/>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56">
                <a:extLst>
                  <a:ext uri="{FF2B5EF4-FFF2-40B4-BE49-F238E27FC236}">
                    <a16:creationId xmlns:a16="http://schemas.microsoft.com/office/drawing/2014/main" id="{27E7D433-CA8E-C841-9630-635B5E267B82}"/>
                  </a:ext>
                </a:extLst>
              </p:cNvPr>
              <p:cNvSpPr/>
              <p:nvPr/>
            </p:nvSpPr>
            <p:spPr>
              <a:xfrm rot="10800000">
                <a:off x="3984207" y="4682496"/>
                <a:ext cx="1175587" cy="1153768"/>
              </a:xfrm>
              <a:custGeom>
                <a:avLst/>
                <a:gdLst>
                  <a:gd name="connsiteX0" fmla="*/ 1573302 w 1573302"/>
                  <a:gd name="connsiteY0" fmla="*/ 1544101 h 1544101"/>
                  <a:gd name="connsiteX1" fmla="*/ 1571662 w 1573302"/>
                  <a:gd name="connsiteY1" fmla="*/ 1544101 h 1544101"/>
                  <a:gd name="connsiteX2" fmla="*/ 1557059 w 1573302"/>
                  <a:gd name="connsiteY2" fmla="*/ 1499186 h 1544101"/>
                  <a:gd name="connsiteX3" fmla="*/ 786652 w 1573302"/>
                  <a:gd name="connsiteY3" fmla="*/ 1304488 h 1544101"/>
                  <a:gd name="connsiteX4" fmla="*/ 16244 w 1573302"/>
                  <a:gd name="connsiteY4" fmla="*/ 1499186 h 1544101"/>
                  <a:gd name="connsiteX5" fmla="*/ 1642 w 1573302"/>
                  <a:gd name="connsiteY5" fmla="*/ 1544101 h 1544101"/>
                  <a:gd name="connsiteX6" fmla="*/ 0 w 1573302"/>
                  <a:gd name="connsiteY6" fmla="*/ 1544101 h 1544101"/>
                  <a:gd name="connsiteX7" fmla="*/ 16670 w 1573302"/>
                  <a:gd name="connsiteY7" fmla="*/ 1436230 h 1544101"/>
                  <a:gd name="connsiteX8" fmla="*/ 97960 w 1573302"/>
                  <a:gd name="connsiteY8" fmla="*/ 236055 h 1544101"/>
                  <a:gd name="connsiteX9" fmla="*/ 96686 w 1573302"/>
                  <a:gd name="connsiteY9" fmla="*/ 204385 h 1544101"/>
                  <a:gd name="connsiteX10" fmla="*/ 96280 w 1573302"/>
                  <a:gd name="connsiteY10" fmla="*/ 203200 h 1544101"/>
                  <a:gd name="connsiteX11" fmla="*/ 786652 w 1573302"/>
                  <a:gd name="connsiteY11" fmla="*/ 0 h 1544101"/>
                  <a:gd name="connsiteX12" fmla="*/ 1477024 w 1573302"/>
                  <a:gd name="connsiteY12" fmla="*/ 203200 h 1544101"/>
                  <a:gd name="connsiteX13" fmla="*/ 1476616 w 1573302"/>
                  <a:gd name="connsiteY13" fmla="*/ 204391 h 1544101"/>
                  <a:gd name="connsiteX14" fmla="*/ 1475342 w 1573302"/>
                  <a:gd name="connsiteY14" fmla="*/ 236055 h 1544101"/>
                  <a:gd name="connsiteX15" fmla="*/ 1556632 w 1573302"/>
                  <a:gd name="connsiteY15" fmla="*/ 1436230 h 154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73302" h="1544101">
                    <a:moveTo>
                      <a:pt x="1573302" y="1544101"/>
                    </a:moveTo>
                    <a:lnTo>
                      <a:pt x="1571662" y="1544101"/>
                    </a:lnTo>
                    <a:lnTo>
                      <a:pt x="1557059" y="1499186"/>
                    </a:lnTo>
                    <a:cubicBezTo>
                      <a:pt x="1483732" y="1388072"/>
                      <a:pt x="1166671" y="1304488"/>
                      <a:pt x="786652" y="1304488"/>
                    </a:cubicBezTo>
                    <a:cubicBezTo>
                      <a:pt x="406632" y="1304488"/>
                      <a:pt x="89572" y="1388072"/>
                      <a:pt x="16244" y="1499186"/>
                    </a:cubicBezTo>
                    <a:lnTo>
                      <a:pt x="1642" y="1544101"/>
                    </a:lnTo>
                    <a:lnTo>
                      <a:pt x="0" y="1544101"/>
                    </a:lnTo>
                    <a:lnTo>
                      <a:pt x="16670" y="1436230"/>
                    </a:lnTo>
                    <a:cubicBezTo>
                      <a:pt x="76246" y="1003929"/>
                      <a:pt x="102993" y="598771"/>
                      <a:pt x="97960" y="236055"/>
                    </a:cubicBezTo>
                    <a:lnTo>
                      <a:pt x="96686" y="204385"/>
                    </a:lnTo>
                    <a:lnTo>
                      <a:pt x="96280" y="203200"/>
                    </a:lnTo>
                    <a:cubicBezTo>
                      <a:pt x="96280" y="90976"/>
                      <a:pt x="405370" y="0"/>
                      <a:pt x="786652" y="0"/>
                    </a:cubicBezTo>
                    <a:cubicBezTo>
                      <a:pt x="1167934" y="0"/>
                      <a:pt x="1477024" y="90976"/>
                      <a:pt x="1477024" y="203200"/>
                    </a:cubicBezTo>
                    <a:lnTo>
                      <a:pt x="1476616" y="204391"/>
                    </a:lnTo>
                    <a:lnTo>
                      <a:pt x="1475342" y="236055"/>
                    </a:lnTo>
                    <a:cubicBezTo>
                      <a:pt x="1470309" y="598771"/>
                      <a:pt x="1497056" y="1003929"/>
                      <a:pt x="1556632" y="143623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E97F7367-A7D5-9D47-B9C8-B70502AC1180}"/>
                  </a:ext>
                </a:extLst>
              </p:cNvPr>
              <p:cNvSpPr/>
              <p:nvPr/>
            </p:nvSpPr>
            <p:spPr>
              <a:xfrm>
                <a:off x="2877542" y="1362283"/>
                <a:ext cx="3388915" cy="607332"/>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018D2634-1B79-4E40-8625-7EBEB4C5D89D}"/>
                  </a:ext>
                </a:extLst>
              </p:cNvPr>
              <p:cNvSpPr/>
              <p:nvPr/>
            </p:nvSpPr>
            <p:spPr>
              <a:xfrm>
                <a:off x="3373406" y="1730235"/>
                <a:ext cx="2397184" cy="511101"/>
              </a:xfrm>
              <a:prstGeom prst="ellipse">
                <a:avLst/>
              </a:prstGeom>
              <a:solidFill>
                <a:schemeClr val="bg2">
                  <a:lumMod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a:extLst>
                  <a:ext uri="{FF2B5EF4-FFF2-40B4-BE49-F238E27FC236}">
                    <a16:creationId xmlns:a16="http://schemas.microsoft.com/office/drawing/2014/main" id="{EE5612DC-D342-7D44-B997-4F728F441F6A}"/>
                  </a:ext>
                </a:extLst>
              </p:cNvPr>
              <p:cNvSpPr/>
              <p:nvPr/>
            </p:nvSpPr>
            <p:spPr>
              <a:xfrm rot="10800000">
                <a:off x="2925794" y="1736785"/>
                <a:ext cx="3292412" cy="1205663"/>
              </a:xfrm>
              <a:custGeom>
                <a:avLst/>
                <a:gdLst>
                  <a:gd name="connsiteX0" fmla="*/ 0 w 4406273"/>
                  <a:gd name="connsiteY0" fmla="*/ 1613553 h 1613553"/>
                  <a:gd name="connsiteX1" fmla="*/ 24143 w 4406273"/>
                  <a:gd name="connsiteY1" fmla="*/ 1579909 h 1613553"/>
                  <a:gd name="connsiteX2" fmla="*/ 642951 w 4406273"/>
                  <a:gd name="connsiteY2" fmla="*/ 416717 h 1613553"/>
                  <a:gd name="connsiteX3" fmla="*/ 665847 w 4406273"/>
                  <a:gd name="connsiteY3" fmla="*/ 360473 h 1613553"/>
                  <a:gd name="connsiteX4" fmla="*/ 669183 w 4406273"/>
                  <a:gd name="connsiteY4" fmla="*/ 360473 h 1613553"/>
                  <a:gd name="connsiteX5" fmla="*/ 698155 w 4406273"/>
                  <a:gd name="connsiteY5" fmla="*/ 292046 h 1613553"/>
                  <a:gd name="connsiteX6" fmla="*/ 2203137 w 4406273"/>
                  <a:gd name="connsiteY6" fmla="*/ 0 h 1613553"/>
                  <a:gd name="connsiteX7" fmla="*/ 3708119 w 4406273"/>
                  <a:gd name="connsiteY7" fmla="*/ 292046 h 1613553"/>
                  <a:gd name="connsiteX8" fmla="*/ 3737090 w 4406273"/>
                  <a:gd name="connsiteY8" fmla="*/ 360473 h 1613553"/>
                  <a:gd name="connsiteX9" fmla="*/ 3740425 w 4406273"/>
                  <a:gd name="connsiteY9" fmla="*/ 360473 h 1613553"/>
                  <a:gd name="connsiteX10" fmla="*/ 3763321 w 4406273"/>
                  <a:gd name="connsiteY10" fmla="*/ 416717 h 1613553"/>
                  <a:gd name="connsiteX11" fmla="*/ 4382130 w 4406273"/>
                  <a:gd name="connsiteY11" fmla="*/ 1579909 h 1613553"/>
                  <a:gd name="connsiteX12" fmla="*/ 4406273 w 4406273"/>
                  <a:gd name="connsiteY12" fmla="*/ 1613552 h 1613553"/>
                  <a:gd name="connsiteX13" fmla="*/ 4368897 w 4406273"/>
                  <a:gd name="connsiteY13" fmla="*/ 1587502 h 1613553"/>
                  <a:gd name="connsiteX14" fmla="*/ 2203137 w 4406273"/>
                  <a:gd name="connsiteY14" fmla="*/ 1301953 h 1613553"/>
                  <a:gd name="connsiteX15" fmla="*/ 37377 w 4406273"/>
                  <a:gd name="connsiteY15" fmla="*/ 1587502 h 1613553"/>
                  <a:gd name="connsiteX16" fmla="*/ 0 w 4406273"/>
                  <a:gd name="connsiteY16" fmla="*/ 1613553 h 161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273" h="1613553">
                    <a:moveTo>
                      <a:pt x="0" y="1613553"/>
                    </a:moveTo>
                    <a:lnTo>
                      <a:pt x="24143" y="1579909"/>
                    </a:lnTo>
                    <a:cubicBezTo>
                      <a:pt x="239708" y="1259357"/>
                      <a:pt x="450235" y="865295"/>
                      <a:pt x="642951" y="416717"/>
                    </a:cubicBezTo>
                    <a:lnTo>
                      <a:pt x="665847" y="360473"/>
                    </a:lnTo>
                    <a:lnTo>
                      <a:pt x="669183" y="360473"/>
                    </a:lnTo>
                    <a:lnTo>
                      <a:pt x="698155" y="292046"/>
                    </a:lnTo>
                    <a:cubicBezTo>
                      <a:pt x="841399" y="125376"/>
                      <a:pt x="1460774" y="0"/>
                      <a:pt x="2203137" y="0"/>
                    </a:cubicBezTo>
                    <a:cubicBezTo>
                      <a:pt x="2945500" y="0"/>
                      <a:pt x="3564875" y="125376"/>
                      <a:pt x="3708119" y="292046"/>
                    </a:cubicBezTo>
                    <a:lnTo>
                      <a:pt x="3737090" y="360473"/>
                    </a:lnTo>
                    <a:lnTo>
                      <a:pt x="3740425" y="360473"/>
                    </a:lnTo>
                    <a:lnTo>
                      <a:pt x="3763321" y="416717"/>
                    </a:lnTo>
                    <a:cubicBezTo>
                      <a:pt x="3956038" y="865295"/>
                      <a:pt x="4166565" y="1259357"/>
                      <a:pt x="4382130" y="1579909"/>
                    </a:cubicBezTo>
                    <a:lnTo>
                      <a:pt x="4406273" y="1613552"/>
                    </a:lnTo>
                    <a:lnTo>
                      <a:pt x="4368897" y="1587502"/>
                    </a:lnTo>
                    <a:cubicBezTo>
                      <a:pt x="4081779" y="1422069"/>
                      <a:pt x="3220731" y="1301953"/>
                      <a:pt x="2203137" y="1301953"/>
                    </a:cubicBezTo>
                    <a:cubicBezTo>
                      <a:pt x="1185543" y="1301953"/>
                      <a:pt x="324495" y="1422069"/>
                      <a:pt x="37377" y="1587502"/>
                    </a:cubicBezTo>
                    <a:lnTo>
                      <a:pt x="0" y="1613553"/>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Freeform 53">
              <a:extLst>
                <a:ext uri="{FF2B5EF4-FFF2-40B4-BE49-F238E27FC236}">
                  <a16:creationId xmlns:a16="http://schemas.microsoft.com/office/drawing/2014/main" id="{669FD565-7DB6-624C-B194-06A52DE10DE0}"/>
                </a:ext>
              </a:extLst>
            </p:cNvPr>
            <p:cNvSpPr/>
            <p:nvPr/>
          </p:nvSpPr>
          <p:spPr>
            <a:xfrm rot="10800000">
              <a:off x="4810441" y="2695253"/>
              <a:ext cx="790286" cy="2341316"/>
            </a:xfrm>
            <a:custGeom>
              <a:avLst/>
              <a:gdLst>
                <a:gd name="connsiteX0" fmla="*/ 0 w 1342943"/>
                <a:gd name="connsiteY0" fmla="*/ 5283193 h 5283193"/>
                <a:gd name="connsiteX1" fmla="*/ 24939 w 1342943"/>
                <a:gd name="connsiteY1" fmla="*/ 5236257 h 5283193"/>
                <a:gd name="connsiteX2" fmla="*/ 886190 w 1342943"/>
                <a:gd name="connsiteY2" fmla="*/ 2701666 h 5283193"/>
                <a:gd name="connsiteX3" fmla="*/ 1203405 w 1342943"/>
                <a:gd name="connsiteY3" fmla="*/ 289738 h 5283193"/>
                <a:gd name="connsiteX4" fmla="*/ 1205061 w 1342943"/>
                <a:gd name="connsiteY4" fmla="*/ 39167 h 5283193"/>
                <a:gd name="connsiteX5" fmla="*/ 1254957 w 1342943"/>
                <a:gd name="connsiteY5" fmla="*/ 21367 h 5283193"/>
                <a:gd name="connsiteX6" fmla="*/ 1342943 w 1342943"/>
                <a:gd name="connsiteY6" fmla="*/ 0 h 5283193"/>
                <a:gd name="connsiteX7" fmla="*/ 1341690 w 1342943"/>
                <a:gd name="connsiteY7" fmla="*/ 289741 h 5283193"/>
                <a:gd name="connsiteX8" fmla="*/ 1134055 w 1342943"/>
                <a:gd name="connsiteY8" fmla="*/ 2701669 h 5283193"/>
                <a:gd name="connsiteX9" fmla="*/ 650486 w 1342943"/>
                <a:gd name="connsiteY9" fmla="*/ 4979190 h 5283193"/>
                <a:gd name="connsiteX10" fmla="*/ 583417 w 1342943"/>
                <a:gd name="connsiteY10" fmla="*/ 5194260 h 5283193"/>
                <a:gd name="connsiteX11" fmla="*/ 475225 w 1342943"/>
                <a:gd name="connsiteY11" fmla="*/ 5206040 h 5283193"/>
                <a:gd name="connsiteX12" fmla="*/ 139610 w 1342943"/>
                <a:gd name="connsiteY12" fmla="*/ 5255665 h 528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2943" h="5283193">
                  <a:moveTo>
                    <a:pt x="0" y="5283193"/>
                  </a:moveTo>
                  <a:lnTo>
                    <a:pt x="24939" y="5236257"/>
                  </a:lnTo>
                  <a:cubicBezTo>
                    <a:pt x="354655" y="4577982"/>
                    <a:pt x="661995" y="3697275"/>
                    <a:pt x="886190" y="2701666"/>
                  </a:cubicBezTo>
                  <a:cubicBezTo>
                    <a:pt x="1082361" y="1830509"/>
                    <a:pt x="1186437" y="997664"/>
                    <a:pt x="1203405" y="289738"/>
                  </a:cubicBezTo>
                  <a:lnTo>
                    <a:pt x="1205061" y="39167"/>
                  </a:lnTo>
                  <a:lnTo>
                    <a:pt x="1254957" y="21367"/>
                  </a:lnTo>
                  <a:lnTo>
                    <a:pt x="1342943" y="0"/>
                  </a:lnTo>
                  <a:lnTo>
                    <a:pt x="1341690" y="289741"/>
                  </a:lnTo>
                  <a:cubicBezTo>
                    <a:pt x="1330583" y="997667"/>
                    <a:pt x="1262460" y="1830512"/>
                    <a:pt x="1134055" y="2701669"/>
                  </a:cubicBezTo>
                  <a:cubicBezTo>
                    <a:pt x="1005651" y="3572827"/>
                    <a:pt x="835579" y="4356013"/>
                    <a:pt x="650486" y="4979190"/>
                  </a:cubicBezTo>
                  <a:lnTo>
                    <a:pt x="583417" y="5194260"/>
                  </a:lnTo>
                  <a:lnTo>
                    <a:pt x="475225" y="5206040"/>
                  </a:lnTo>
                  <a:cubicBezTo>
                    <a:pt x="354582" y="5220646"/>
                    <a:pt x="242203" y="5237279"/>
                    <a:pt x="139610" y="5255665"/>
                  </a:cubicBezTo>
                  <a:close/>
                </a:path>
              </a:pathLst>
            </a:cu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0CE52285-EC71-F749-8EEF-3026F5507743}"/>
              </a:ext>
            </a:extLst>
          </p:cNvPr>
          <p:cNvGrpSpPr>
            <a:grpSpLocks noChangeAspect="1"/>
          </p:cNvGrpSpPr>
          <p:nvPr/>
        </p:nvGrpSpPr>
        <p:grpSpPr>
          <a:xfrm>
            <a:off x="4221539" y="957672"/>
            <a:ext cx="3118104" cy="1649292"/>
            <a:chOff x="4389638" y="1079511"/>
            <a:chExt cx="2818250" cy="1490686"/>
          </a:xfrm>
        </p:grpSpPr>
        <p:sp>
          <p:nvSpPr>
            <p:cNvPr id="37" name="TextBox 36">
              <a:extLst>
                <a:ext uri="{FF2B5EF4-FFF2-40B4-BE49-F238E27FC236}">
                  <a16:creationId xmlns:a16="http://schemas.microsoft.com/office/drawing/2014/main" id="{EABD158B-7F08-A041-BA03-328857412CD4}"/>
                </a:ext>
              </a:extLst>
            </p:cNvPr>
            <p:cNvSpPr txBox="1"/>
            <p:nvPr/>
          </p:nvSpPr>
          <p:spPr>
            <a:xfrm>
              <a:off x="5197834" y="1079511"/>
              <a:ext cx="564769" cy="250750"/>
            </a:xfrm>
            <a:prstGeom prst="rect">
              <a:avLst/>
            </a:prstGeom>
            <a:noFill/>
          </p:spPr>
          <p:txBody>
            <a:bodyPr wrap="none" rtlCol="0">
              <a:spAutoFit/>
            </a:bodyPr>
            <a:lstStyle/>
            <a:p>
              <a:pPr algn="ctr"/>
              <a:r>
                <a:rPr lang="en-US" sz="1200" b="1" dirty="0"/>
                <a:t>CBM+</a:t>
              </a:r>
            </a:p>
          </p:txBody>
        </p:sp>
        <p:grpSp>
          <p:nvGrpSpPr>
            <p:cNvPr id="82" name="Group 81">
              <a:extLst>
                <a:ext uri="{FF2B5EF4-FFF2-40B4-BE49-F238E27FC236}">
                  <a16:creationId xmlns:a16="http://schemas.microsoft.com/office/drawing/2014/main" id="{A8E73C77-8256-034D-AE93-E8F94503F920}"/>
                </a:ext>
              </a:extLst>
            </p:cNvPr>
            <p:cNvGrpSpPr/>
            <p:nvPr/>
          </p:nvGrpSpPr>
          <p:grpSpPr>
            <a:xfrm>
              <a:off x="5188437" y="1319114"/>
              <a:ext cx="583565" cy="375149"/>
              <a:chOff x="952235" y="1912624"/>
              <a:chExt cx="533400" cy="342900"/>
            </a:xfrm>
            <a:solidFill>
              <a:schemeClr val="tx1">
                <a:lumMod val="75000"/>
                <a:lumOff val="25000"/>
              </a:schemeClr>
            </a:solidFill>
          </p:grpSpPr>
          <p:sp>
            <p:nvSpPr>
              <p:cNvPr id="78" name="Freeform 77">
                <a:extLst>
                  <a:ext uri="{FF2B5EF4-FFF2-40B4-BE49-F238E27FC236}">
                    <a16:creationId xmlns:a16="http://schemas.microsoft.com/office/drawing/2014/main" id="{66EC2178-E2AC-AB49-8EFD-D6579199E025}"/>
                  </a:ext>
                </a:extLst>
              </p:cNvPr>
              <p:cNvSpPr/>
              <p:nvPr/>
            </p:nvSpPr>
            <p:spPr>
              <a:xfrm>
                <a:off x="952235" y="1912624"/>
                <a:ext cx="533400" cy="152400"/>
              </a:xfrm>
              <a:custGeom>
                <a:avLst/>
                <a:gdLst>
                  <a:gd name="connsiteX0" fmla="*/ 533400 w 533400"/>
                  <a:gd name="connsiteY0" fmla="*/ 76200 h 152400"/>
                  <a:gd name="connsiteX1" fmla="*/ 266700 w 533400"/>
                  <a:gd name="connsiteY1" fmla="*/ 152400 h 152400"/>
                  <a:gd name="connsiteX2" fmla="*/ 0 w 533400"/>
                  <a:gd name="connsiteY2" fmla="*/ 76200 h 152400"/>
                  <a:gd name="connsiteX3" fmla="*/ 266700 w 533400"/>
                  <a:gd name="connsiteY3" fmla="*/ 0 h 152400"/>
                  <a:gd name="connsiteX4" fmla="*/ 533400 w 533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152400">
                    <a:moveTo>
                      <a:pt x="533400" y="76200"/>
                    </a:moveTo>
                    <a:cubicBezTo>
                      <a:pt x="533400" y="118284"/>
                      <a:pt x="413994" y="152400"/>
                      <a:pt x="266700" y="152400"/>
                    </a:cubicBezTo>
                    <a:cubicBezTo>
                      <a:pt x="119406" y="152400"/>
                      <a:pt x="0" y="118284"/>
                      <a:pt x="0" y="76200"/>
                    </a:cubicBezTo>
                    <a:cubicBezTo>
                      <a:pt x="0" y="34116"/>
                      <a:pt x="119406" y="0"/>
                      <a:pt x="266700" y="0"/>
                    </a:cubicBezTo>
                    <a:cubicBezTo>
                      <a:pt x="413994" y="0"/>
                      <a:pt x="533400" y="34116"/>
                      <a:pt x="533400" y="76200"/>
                    </a:cubicBezTo>
                    <a:close/>
                  </a:path>
                </a:pathLst>
              </a:custGeom>
              <a:grpFill/>
              <a:ln w="9525" cap="flat">
                <a:noFill/>
                <a:prstDash val="solid"/>
                <a:miter/>
              </a:ln>
            </p:spPr>
            <p:txBody>
              <a:bodyPr rtlCol="0" anchor="ctr"/>
              <a:lstStyle/>
              <a:p>
                <a:endParaRPr lang="en-US" sz="2800" dirty="0"/>
              </a:p>
            </p:txBody>
          </p:sp>
          <p:sp>
            <p:nvSpPr>
              <p:cNvPr id="79" name="Freeform 78">
                <a:extLst>
                  <a:ext uri="{FF2B5EF4-FFF2-40B4-BE49-F238E27FC236}">
                    <a16:creationId xmlns:a16="http://schemas.microsoft.com/office/drawing/2014/main" id="{A6C196B5-3F2B-3644-AF8A-AC90A545B18E}"/>
                  </a:ext>
                </a:extLst>
              </p:cNvPr>
              <p:cNvSpPr/>
              <p:nvPr/>
            </p:nvSpPr>
            <p:spPr>
              <a:xfrm>
                <a:off x="952235" y="2026924"/>
                <a:ext cx="533400" cy="228600"/>
              </a:xfrm>
              <a:custGeom>
                <a:avLst/>
                <a:gdLst>
                  <a:gd name="connsiteX0" fmla="*/ 457200 w 533400"/>
                  <a:gd name="connsiteY0" fmla="*/ 152400 h 228600"/>
                  <a:gd name="connsiteX1" fmla="*/ 438150 w 533400"/>
                  <a:gd name="connsiteY1" fmla="*/ 133350 h 228600"/>
                  <a:gd name="connsiteX2" fmla="*/ 457200 w 533400"/>
                  <a:gd name="connsiteY2" fmla="*/ 114300 h 228600"/>
                  <a:gd name="connsiteX3" fmla="*/ 476250 w 533400"/>
                  <a:gd name="connsiteY3" fmla="*/ 133350 h 228600"/>
                  <a:gd name="connsiteX4" fmla="*/ 457200 w 533400"/>
                  <a:gd name="connsiteY4" fmla="*/ 152400 h 228600"/>
                  <a:gd name="connsiteX5" fmla="*/ 266700 w 533400"/>
                  <a:gd name="connsiteY5" fmla="*/ 76200 h 228600"/>
                  <a:gd name="connsiteX6" fmla="*/ 0 w 533400"/>
                  <a:gd name="connsiteY6" fmla="*/ 0 h 228600"/>
                  <a:gd name="connsiteX7" fmla="*/ 0 w 533400"/>
                  <a:gd name="connsiteY7" fmla="*/ 152400 h 228600"/>
                  <a:gd name="connsiteX8" fmla="*/ 266700 w 533400"/>
                  <a:gd name="connsiteY8" fmla="*/ 228600 h 228600"/>
                  <a:gd name="connsiteX9" fmla="*/ 533400 w 533400"/>
                  <a:gd name="connsiteY9" fmla="*/ 152400 h 228600"/>
                  <a:gd name="connsiteX10" fmla="*/ 533400 w 533400"/>
                  <a:gd name="connsiteY10" fmla="*/ 0 h 228600"/>
                  <a:gd name="connsiteX11" fmla="*/ 266700 w 533400"/>
                  <a:gd name="connsiteY11" fmla="*/ 762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3400" h="228600">
                    <a:moveTo>
                      <a:pt x="457200" y="152400"/>
                    </a:moveTo>
                    <a:cubicBezTo>
                      <a:pt x="445770" y="152400"/>
                      <a:pt x="438150" y="144780"/>
                      <a:pt x="438150" y="133350"/>
                    </a:cubicBezTo>
                    <a:cubicBezTo>
                      <a:pt x="438150" y="121920"/>
                      <a:pt x="445770" y="114300"/>
                      <a:pt x="457200" y="114300"/>
                    </a:cubicBezTo>
                    <a:cubicBezTo>
                      <a:pt x="468630" y="114300"/>
                      <a:pt x="476250" y="121920"/>
                      <a:pt x="476250" y="133350"/>
                    </a:cubicBezTo>
                    <a:cubicBezTo>
                      <a:pt x="476250" y="144780"/>
                      <a:pt x="468630" y="152400"/>
                      <a:pt x="457200" y="152400"/>
                    </a:cubicBezTo>
                    <a:close/>
                    <a:moveTo>
                      <a:pt x="266700" y="76200"/>
                    </a:moveTo>
                    <a:cubicBezTo>
                      <a:pt x="120015" y="76200"/>
                      <a:pt x="0" y="41910"/>
                      <a:pt x="0" y="0"/>
                    </a:cubicBezTo>
                    <a:lnTo>
                      <a:pt x="0" y="152400"/>
                    </a:lnTo>
                    <a:cubicBezTo>
                      <a:pt x="0" y="194310"/>
                      <a:pt x="120015" y="228600"/>
                      <a:pt x="266700" y="228600"/>
                    </a:cubicBezTo>
                    <a:cubicBezTo>
                      <a:pt x="413385" y="228600"/>
                      <a:pt x="533400" y="194310"/>
                      <a:pt x="533400" y="152400"/>
                    </a:cubicBezTo>
                    <a:lnTo>
                      <a:pt x="533400" y="0"/>
                    </a:lnTo>
                    <a:cubicBezTo>
                      <a:pt x="533400" y="41910"/>
                      <a:pt x="413385" y="76200"/>
                      <a:pt x="266700" y="76200"/>
                    </a:cubicBezTo>
                    <a:close/>
                  </a:path>
                </a:pathLst>
              </a:custGeom>
              <a:grpFill/>
              <a:ln w="9525" cap="flat">
                <a:noFill/>
                <a:prstDash val="solid"/>
                <a:miter/>
              </a:ln>
            </p:spPr>
            <p:txBody>
              <a:bodyPr rtlCol="0" anchor="ctr"/>
              <a:lstStyle/>
              <a:p>
                <a:endParaRPr lang="en-US" sz="2800" dirty="0"/>
              </a:p>
            </p:txBody>
          </p:sp>
        </p:grpSp>
        <p:grpSp>
          <p:nvGrpSpPr>
            <p:cNvPr id="83" name="Group 82">
              <a:extLst>
                <a:ext uri="{FF2B5EF4-FFF2-40B4-BE49-F238E27FC236}">
                  <a16:creationId xmlns:a16="http://schemas.microsoft.com/office/drawing/2014/main" id="{46E1AE00-A0AF-9244-BB33-2B999AC4273D}"/>
                </a:ext>
              </a:extLst>
            </p:cNvPr>
            <p:cNvGrpSpPr/>
            <p:nvPr/>
          </p:nvGrpSpPr>
          <p:grpSpPr>
            <a:xfrm>
              <a:off x="5964118" y="1319114"/>
              <a:ext cx="583565" cy="375149"/>
              <a:chOff x="952235" y="1912624"/>
              <a:chExt cx="533400" cy="342900"/>
            </a:xfrm>
            <a:solidFill>
              <a:schemeClr val="tx1">
                <a:lumMod val="75000"/>
                <a:lumOff val="25000"/>
              </a:schemeClr>
            </a:solidFill>
          </p:grpSpPr>
          <p:sp>
            <p:nvSpPr>
              <p:cNvPr id="84" name="Freeform 83">
                <a:extLst>
                  <a:ext uri="{FF2B5EF4-FFF2-40B4-BE49-F238E27FC236}">
                    <a16:creationId xmlns:a16="http://schemas.microsoft.com/office/drawing/2014/main" id="{9CBA89C8-C3C9-9843-B564-933E14C96755}"/>
                  </a:ext>
                </a:extLst>
              </p:cNvPr>
              <p:cNvSpPr/>
              <p:nvPr/>
            </p:nvSpPr>
            <p:spPr>
              <a:xfrm>
                <a:off x="952235" y="1912624"/>
                <a:ext cx="533400" cy="152400"/>
              </a:xfrm>
              <a:custGeom>
                <a:avLst/>
                <a:gdLst>
                  <a:gd name="connsiteX0" fmla="*/ 533400 w 533400"/>
                  <a:gd name="connsiteY0" fmla="*/ 76200 h 152400"/>
                  <a:gd name="connsiteX1" fmla="*/ 266700 w 533400"/>
                  <a:gd name="connsiteY1" fmla="*/ 152400 h 152400"/>
                  <a:gd name="connsiteX2" fmla="*/ 0 w 533400"/>
                  <a:gd name="connsiteY2" fmla="*/ 76200 h 152400"/>
                  <a:gd name="connsiteX3" fmla="*/ 266700 w 533400"/>
                  <a:gd name="connsiteY3" fmla="*/ 0 h 152400"/>
                  <a:gd name="connsiteX4" fmla="*/ 533400 w 533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152400">
                    <a:moveTo>
                      <a:pt x="533400" y="76200"/>
                    </a:moveTo>
                    <a:cubicBezTo>
                      <a:pt x="533400" y="118284"/>
                      <a:pt x="413994" y="152400"/>
                      <a:pt x="266700" y="152400"/>
                    </a:cubicBezTo>
                    <a:cubicBezTo>
                      <a:pt x="119406" y="152400"/>
                      <a:pt x="0" y="118284"/>
                      <a:pt x="0" y="76200"/>
                    </a:cubicBezTo>
                    <a:cubicBezTo>
                      <a:pt x="0" y="34116"/>
                      <a:pt x="119406" y="0"/>
                      <a:pt x="266700" y="0"/>
                    </a:cubicBezTo>
                    <a:cubicBezTo>
                      <a:pt x="413994" y="0"/>
                      <a:pt x="533400" y="34116"/>
                      <a:pt x="533400" y="76200"/>
                    </a:cubicBezTo>
                    <a:close/>
                  </a:path>
                </a:pathLst>
              </a:custGeom>
              <a:grpFill/>
              <a:ln w="9525" cap="flat">
                <a:noFill/>
                <a:prstDash val="solid"/>
                <a:miter/>
              </a:ln>
            </p:spPr>
            <p:txBody>
              <a:bodyPr rtlCol="0" anchor="ctr"/>
              <a:lstStyle/>
              <a:p>
                <a:endParaRPr lang="en-US" sz="2800" dirty="0"/>
              </a:p>
            </p:txBody>
          </p:sp>
          <p:sp>
            <p:nvSpPr>
              <p:cNvPr id="85" name="Freeform 84">
                <a:extLst>
                  <a:ext uri="{FF2B5EF4-FFF2-40B4-BE49-F238E27FC236}">
                    <a16:creationId xmlns:a16="http://schemas.microsoft.com/office/drawing/2014/main" id="{49D1450A-3D59-4146-BAB0-549D3C2D16C6}"/>
                  </a:ext>
                </a:extLst>
              </p:cNvPr>
              <p:cNvSpPr/>
              <p:nvPr/>
            </p:nvSpPr>
            <p:spPr>
              <a:xfrm>
                <a:off x="952235" y="2026924"/>
                <a:ext cx="533400" cy="228600"/>
              </a:xfrm>
              <a:custGeom>
                <a:avLst/>
                <a:gdLst>
                  <a:gd name="connsiteX0" fmla="*/ 457200 w 533400"/>
                  <a:gd name="connsiteY0" fmla="*/ 152400 h 228600"/>
                  <a:gd name="connsiteX1" fmla="*/ 438150 w 533400"/>
                  <a:gd name="connsiteY1" fmla="*/ 133350 h 228600"/>
                  <a:gd name="connsiteX2" fmla="*/ 457200 w 533400"/>
                  <a:gd name="connsiteY2" fmla="*/ 114300 h 228600"/>
                  <a:gd name="connsiteX3" fmla="*/ 476250 w 533400"/>
                  <a:gd name="connsiteY3" fmla="*/ 133350 h 228600"/>
                  <a:gd name="connsiteX4" fmla="*/ 457200 w 533400"/>
                  <a:gd name="connsiteY4" fmla="*/ 152400 h 228600"/>
                  <a:gd name="connsiteX5" fmla="*/ 266700 w 533400"/>
                  <a:gd name="connsiteY5" fmla="*/ 76200 h 228600"/>
                  <a:gd name="connsiteX6" fmla="*/ 0 w 533400"/>
                  <a:gd name="connsiteY6" fmla="*/ 0 h 228600"/>
                  <a:gd name="connsiteX7" fmla="*/ 0 w 533400"/>
                  <a:gd name="connsiteY7" fmla="*/ 152400 h 228600"/>
                  <a:gd name="connsiteX8" fmla="*/ 266700 w 533400"/>
                  <a:gd name="connsiteY8" fmla="*/ 228600 h 228600"/>
                  <a:gd name="connsiteX9" fmla="*/ 533400 w 533400"/>
                  <a:gd name="connsiteY9" fmla="*/ 152400 h 228600"/>
                  <a:gd name="connsiteX10" fmla="*/ 533400 w 533400"/>
                  <a:gd name="connsiteY10" fmla="*/ 0 h 228600"/>
                  <a:gd name="connsiteX11" fmla="*/ 266700 w 533400"/>
                  <a:gd name="connsiteY11" fmla="*/ 762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3400" h="228600">
                    <a:moveTo>
                      <a:pt x="457200" y="152400"/>
                    </a:moveTo>
                    <a:cubicBezTo>
                      <a:pt x="445770" y="152400"/>
                      <a:pt x="438150" y="144780"/>
                      <a:pt x="438150" y="133350"/>
                    </a:cubicBezTo>
                    <a:cubicBezTo>
                      <a:pt x="438150" y="121920"/>
                      <a:pt x="445770" y="114300"/>
                      <a:pt x="457200" y="114300"/>
                    </a:cubicBezTo>
                    <a:cubicBezTo>
                      <a:pt x="468630" y="114300"/>
                      <a:pt x="476250" y="121920"/>
                      <a:pt x="476250" y="133350"/>
                    </a:cubicBezTo>
                    <a:cubicBezTo>
                      <a:pt x="476250" y="144780"/>
                      <a:pt x="468630" y="152400"/>
                      <a:pt x="457200" y="152400"/>
                    </a:cubicBezTo>
                    <a:close/>
                    <a:moveTo>
                      <a:pt x="266700" y="76200"/>
                    </a:moveTo>
                    <a:cubicBezTo>
                      <a:pt x="120015" y="76200"/>
                      <a:pt x="0" y="41910"/>
                      <a:pt x="0" y="0"/>
                    </a:cubicBezTo>
                    <a:lnTo>
                      <a:pt x="0" y="152400"/>
                    </a:lnTo>
                    <a:cubicBezTo>
                      <a:pt x="0" y="194310"/>
                      <a:pt x="120015" y="228600"/>
                      <a:pt x="266700" y="228600"/>
                    </a:cubicBezTo>
                    <a:cubicBezTo>
                      <a:pt x="413385" y="228600"/>
                      <a:pt x="533400" y="194310"/>
                      <a:pt x="533400" y="152400"/>
                    </a:cubicBezTo>
                    <a:lnTo>
                      <a:pt x="533400" y="0"/>
                    </a:lnTo>
                    <a:cubicBezTo>
                      <a:pt x="533400" y="41910"/>
                      <a:pt x="413385" y="76200"/>
                      <a:pt x="266700" y="76200"/>
                    </a:cubicBezTo>
                    <a:close/>
                  </a:path>
                </a:pathLst>
              </a:custGeom>
              <a:grpFill/>
              <a:ln w="9525" cap="flat">
                <a:noFill/>
                <a:prstDash val="solid"/>
                <a:miter/>
              </a:ln>
            </p:spPr>
            <p:txBody>
              <a:bodyPr rtlCol="0" anchor="ctr"/>
              <a:lstStyle/>
              <a:p>
                <a:endParaRPr lang="en-US" sz="2800" dirty="0"/>
              </a:p>
            </p:txBody>
          </p:sp>
        </p:grpSp>
        <p:grpSp>
          <p:nvGrpSpPr>
            <p:cNvPr id="86" name="Group 85">
              <a:extLst>
                <a:ext uri="{FF2B5EF4-FFF2-40B4-BE49-F238E27FC236}">
                  <a16:creationId xmlns:a16="http://schemas.microsoft.com/office/drawing/2014/main" id="{FE68C77D-DB65-994E-A952-051417317C72}"/>
                </a:ext>
              </a:extLst>
            </p:cNvPr>
            <p:cNvGrpSpPr/>
            <p:nvPr/>
          </p:nvGrpSpPr>
          <p:grpSpPr>
            <a:xfrm>
              <a:off x="6440725" y="1957022"/>
              <a:ext cx="583565" cy="375149"/>
              <a:chOff x="952235" y="1912624"/>
              <a:chExt cx="533400" cy="342900"/>
            </a:xfrm>
            <a:solidFill>
              <a:schemeClr val="tx1">
                <a:lumMod val="75000"/>
                <a:lumOff val="25000"/>
              </a:schemeClr>
            </a:solidFill>
          </p:grpSpPr>
          <p:sp>
            <p:nvSpPr>
              <p:cNvPr id="87" name="Freeform 86">
                <a:extLst>
                  <a:ext uri="{FF2B5EF4-FFF2-40B4-BE49-F238E27FC236}">
                    <a16:creationId xmlns:a16="http://schemas.microsoft.com/office/drawing/2014/main" id="{2261CFB4-A634-8A45-946F-53B671F5CEE8}"/>
                  </a:ext>
                </a:extLst>
              </p:cNvPr>
              <p:cNvSpPr/>
              <p:nvPr/>
            </p:nvSpPr>
            <p:spPr>
              <a:xfrm>
                <a:off x="952235" y="1912624"/>
                <a:ext cx="533400" cy="152400"/>
              </a:xfrm>
              <a:custGeom>
                <a:avLst/>
                <a:gdLst>
                  <a:gd name="connsiteX0" fmla="*/ 533400 w 533400"/>
                  <a:gd name="connsiteY0" fmla="*/ 76200 h 152400"/>
                  <a:gd name="connsiteX1" fmla="*/ 266700 w 533400"/>
                  <a:gd name="connsiteY1" fmla="*/ 152400 h 152400"/>
                  <a:gd name="connsiteX2" fmla="*/ 0 w 533400"/>
                  <a:gd name="connsiteY2" fmla="*/ 76200 h 152400"/>
                  <a:gd name="connsiteX3" fmla="*/ 266700 w 533400"/>
                  <a:gd name="connsiteY3" fmla="*/ 0 h 152400"/>
                  <a:gd name="connsiteX4" fmla="*/ 533400 w 533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152400">
                    <a:moveTo>
                      <a:pt x="533400" y="76200"/>
                    </a:moveTo>
                    <a:cubicBezTo>
                      <a:pt x="533400" y="118284"/>
                      <a:pt x="413994" y="152400"/>
                      <a:pt x="266700" y="152400"/>
                    </a:cubicBezTo>
                    <a:cubicBezTo>
                      <a:pt x="119406" y="152400"/>
                      <a:pt x="0" y="118284"/>
                      <a:pt x="0" y="76200"/>
                    </a:cubicBezTo>
                    <a:cubicBezTo>
                      <a:pt x="0" y="34116"/>
                      <a:pt x="119406" y="0"/>
                      <a:pt x="266700" y="0"/>
                    </a:cubicBezTo>
                    <a:cubicBezTo>
                      <a:pt x="413994" y="0"/>
                      <a:pt x="533400" y="34116"/>
                      <a:pt x="533400" y="76200"/>
                    </a:cubicBezTo>
                    <a:close/>
                  </a:path>
                </a:pathLst>
              </a:custGeom>
              <a:grpFill/>
              <a:ln w="9525" cap="flat">
                <a:noFill/>
                <a:prstDash val="solid"/>
                <a:miter/>
              </a:ln>
            </p:spPr>
            <p:txBody>
              <a:bodyPr rtlCol="0" anchor="ctr"/>
              <a:lstStyle/>
              <a:p>
                <a:endParaRPr lang="en-US" sz="2800" dirty="0"/>
              </a:p>
            </p:txBody>
          </p:sp>
          <p:sp>
            <p:nvSpPr>
              <p:cNvPr id="88" name="Freeform 87">
                <a:extLst>
                  <a:ext uri="{FF2B5EF4-FFF2-40B4-BE49-F238E27FC236}">
                    <a16:creationId xmlns:a16="http://schemas.microsoft.com/office/drawing/2014/main" id="{7A31C6B4-51BA-564B-96A3-DEC68BAFEA38}"/>
                  </a:ext>
                </a:extLst>
              </p:cNvPr>
              <p:cNvSpPr/>
              <p:nvPr/>
            </p:nvSpPr>
            <p:spPr>
              <a:xfrm>
                <a:off x="952235" y="2026924"/>
                <a:ext cx="533400" cy="228600"/>
              </a:xfrm>
              <a:custGeom>
                <a:avLst/>
                <a:gdLst>
                  <a:gd name="connsiteX0" fmla="*/ 457200 w 533400"/>
                  <a:gd name="connsiteY0" fmla="*/ 152400 h 228600"/>
                  <a:gd name="connsiteX1" fmla="*/ 438150 w 533400"/>
                  <a:gd name="connsiteY1" fmla="*/ 133350 h 228600"/>
                  <a:gd name="connsiteX2" fmla="*/ 457200 w 533400"/>
                  <a:gd name="connsiteY2" fmla="*/ 114300 h 228600"/>
                  <a:gd name="connsiteX3" fmla="*/ 476250 w 533400"/>
                  <a:gd name="connsiteY3" fmla="*/ 133350 h 228600"/>
                  <a:gd name="connsiteX4" fmla="*/ 457200 w 533400"/>
                  <a:gd name="connsiteY4" fmla="*/ 152400 h 228600"/>
                  <a:gd name="connsiteX5" fmla="*/ 266700 w 533400"/>
                  <a:gd name="connsiteY5" fmla="*/ 76200 h 228600"/>
                  <a:gd name="connsiteX6" fmla="*/ 0 w 533400"/>
                  <a:gd name="connsiteY6" fmla="*/ 0 h 228600"/>
                  <a:gd name="connsiteX7" fmla="*/ 0 w 533400"/>
                  <a:gd name="connsiteY7" fmla="*/ 152400 h 228600"/>
                  <a:gd name="connsiteX8" fmla="*/ 266700 w 533400"/>
                  <a:gd name="connsiteY8" fmla="*/ 228600 h 228600"/>
                  <a:gd name="connsiteX9" fmla="*/ 533400 w 533400"/>
                  <a:gd name="connsiteY9" fmla="*/ 152400 h 228600"/>
                  <a:gd name="connsiteX10" fmla="*/ 533400 w 533400"/>
                  <a:gd name="connsiteY10" fmla="*/ 0 h 228600"/>
                  <a:gd name="connsiteX11" fmla="*/ 266700 w 533400"/>
                  <a:gd name="connsiteY11" fmla="*/ 762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3400" h="228600">
                    <a:moveTo>
                      <a:pt x="457200" y="152400"/>
                    </a:moveTo>
                    <a:cubicBezTo>
                      <a:pt x="445770" y="152400"/>
                      <a:pt x="438150" y="144780"/>
                      <a:pt x="438150" y="133350"/>
                    </a:cubicBezTo>
                    <a:cubicBezTo>
                      <a:pt x="438150" y="121920"/>
                      <a:pt x="445770" y="114300"/>
                      <a:pt x="457200" y="114300"/>
                    </a:cubicBezTo>
                    <a:cubicBezTo>
                      <a:pt x="468630" y="114300"/>
                      <a:pt x="476250" y="121920"/>
                      <a:pt x="476250" y="133350"/>
                    </a:cubicBezTo>
                    <a:cubicBezTo>
                      <a:pt x="476250" y="144780"/>
                      <a:pt x="468630" y="152400"/>
                      <a:pt x="457200" y="152400"/>
                    </a:cubicBezTo>
                    <a:close/>
                    <a:moveTo>
                      <a:pt x="266700" y="76200"/>
                    </a:moveTo>
                    <a:cubicBezTo>
                      <a:pt x="120015" y="76200"/>
                      <a:pt x="0" y="41910"/>
                      <a:pt x="0" y="0"/>
                    </a:cubicBezTo>
                    <a:lnTo>
                      <a:pt x="0" y="152400"/>
                    </a:lnTo>
                    <a:cubicBezTo>
                      <a:pt x="0" y="194310"/>
                      <a:pt x="120015" y="228600"/>
                      <a:pt x="266700" y="228600"/>
                    </a:cubicBezTo>
                    <a:cubicBezTo>
                      <a:pt x="413385" y="228600"/>
                      <a:pt x="533400" y="194310"/>
                      <a:pt x="533400" y="152400"/>
                    </a:cubicBezTo>
                    <a:lnTo>
                      <a:pt x="533400" y="0"/>
                    </a:lnTo>
                    <a:cubicBezTo>
                      <a:pt x="533400" y="41910"/>
                      <a:pt x="413385" y="76200"/>
                      <a:pt x="266700" y="76200"/>
                    </a:cubicBezTo>
                    <a:close/>
                  </a:path>
                </a:pathLst>
              </a:custGeom>
              <a:grpFill/>
              <a:ln w="9525" cap="flat">
                <a:noFill/>
                <a:prstDash val="solid"/>
                <a:miter/>
              </a:ln>
            </p:spPr>
            <p:txBody>
              <a:bodyPr rtlCol="0" anchor="ctr"/>
              <a:lstStyle/>
              <a:p>
                <a:endParaRPr lang="en-US" sz="2800" dirty="0"/>
              </a:p>
            </p:txBody>
          </p:sp>
        </p:grpSp>
        <p:grpSp>
          <p:nvGrpSpPr>
            <p:cNvPr id="89" name="Group 88">
              <a:extLst>
                <a:ext uri="{FF2B5EF4-FFF2-40B4-BE49-F238E27FC236}">
                  <a16:creationId xmlns:a16="http://schemas.microsoft.com/office/drawing/2014/main" id="{5024D59F-E6DB-BE4A-956D-9D25BC82BEC8}"/>
                </a:ext>
              </a:extLst>
            </p:cNvPr>
            <p:cNvGrpSpPr/>
            <p:nvPr/>
          </p:nvGrpSpPr>
          <p:grpSpPr>
            <a:xfrm>
              <a:off x="4669532" y="1957022"/>
              <a:ext cx="583565" cy="375149"/>
              <a:chOff x="952235" y="1912624"/>
              <a:chExt cx="533400" cy="342900"/>
            </a:xfrm>
            <a:solidFill>
              <a:schemeClr val="tx1">
                <a:lumMod val="75000"/>
                <a:lumOff val="25000"/>
              </a:schemeClr>
            </a:solidFill>
          </p:grpSpPr>
          <p:sp>
            <p:nvSpPr>
              <p:cNvPr id="90" name="Freeform 89">
                <a:extLst>
                  <a:ext uri="{FF2B5EF4-FFF2-40B4-BE49-F238E27FC236}">
                    <a16:creationId xmlns:a16="http://schemas.microsoft.com/office/drawing/2014/main" id="{0D309EE7-35D0-AF4D-A69D-E1DB0F448A44}"/>
                  </a:ext>
                </a:extLst>
              </p:cNvPr>
              <p:cNvSpPr/>
              <p:nvPr/>
            </p:nvSpPr>
            <p:spPr>
              <a:xfrm>
                <a:off x="952235" y="1912624"/>
                <a:ext cx="533400" cy="152400"/>
              </a:xfrm>
              <a:custGeom>
                <a:avLst/>
                <a:gdLst>
                  <a:gd name="connsiteX0" fmla="*/ 533400 w 533400"/>
                  <a:gd name="connsiteY0" fmla="*/ 76200 h 152400"/>
                  <a:gd name="connsiteX1" fmla="*/ 266700 w 533400"/>
                  <a:gd name="connsiteY1" fmla="*/ 152400 h 152400"/>
                  <a:gd name="connsiteX2" fmla="*/ 0 w 533400"/>
                  <a:gd name="connsiteY2" fmla="*/ 76200 h 152400"/>
                  <a:gd name="connsiteX3" fmla="*/ 266700 w 533400"/>
                  <a:gd name="connsiteY3" fmla="*/ 0 h 152400"/>
                  <a:gd name="connsiteX4" fmla="*/ 533400 w 533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152400">
                    <a:moveTo>
                      <a:pt x="533400" y="76200"/>
                    </a:moveTo>
                    <a:cubicBezTo>
                      <a:pt x="533400" y="118284"/>
                      <a:pt x="413994" y="152400"/>
                      <a:pt x="266700" y="152400"/>
                    </a:cubicBezTo>
                    <a:cubicBezTo>
                      <a:pt x="119406" y="152400"/>
                      <a:pt x="0" y="118284"/>
                      <a:pt x="0" y="76200"/>
                    </a:cubicBezTo>
                    <a:cubicBezTo>
                      <a:pt x="0" y="34116"/>
                      <a:pt x="119406" y="0"/>
                      <a:pt x="266700" y="0"/>
                    </a:cubicBezTo>
                    <a:cubicBezTo>
                      <a:pt x="413994" y="0"/>
                      <a:pt x="533400" y="34116"/>
                      <a:pt x="533400" y="76200"/>
                    </a:cubicBezTo>
                    <a:close/>
                  </a:path>
                </a:pathLst>
              </a:custGeom>
              <a:grpFill/>
              <a:ln w="9525" cap="flat">
                <a:noFill/>
                <a:prstDash val="solid"/>
                <a:miter/>
              </a:ln>
            </p:spPr>
            <p:txBody>
              <a:bodyPr rtlCol="0" anchor="ctr"/>
              <a:lstStyle/>
              <a:p>
                <a:endParaRPr lang="en-US" sz="2800" dirty="0"/>
              </a:p>
            </p:txBody>
          </p:sp>
          <p:sp>
            <p:nvSpPr>
              <p:cNvPr id="91" name="Freeform 90">
                <a:extLst>
                  <a:ext uri="{FF2B5EF4-FFF2-40B4-BE49-F238E27FC236}">
                    <a16:creationId xmlns:a16="http://schemas.microsoft.com/office/drawing/2014/main" id="{E2369F7F-0C36-BA4B-A271-16C111DD4F24}"/>
                  </a:ext>
                </a:extLst>
              </p:cNvPr>
              <p:cNvSpPr/>
              <p:nvPr/>
            </p:nvSpPr>
            <p:spPr>
              <a:xfrm>
                <a:off x="952235" y="2026924"/>
                <a:ext cx="533400" cy="228600"/>
              </a:xfrm>
              <a:custGeom>
                <a:avLst/>
                <a:gdLst>
                  <a:gd name="connsiteX0" fmla="*/ 457200 w 533400"/>
                  <a:gd name="connsiteY0" fmla="*/ 152400 h 228600"/>
                  <a:gd name="connsiteX1" fmla="*/ 438150 w 533400"/>
                  <a:gd name="connsiteY1" fmla="*/ 133350 h 228600"/>
                  <a:gd name="connsiteX2" fmla="*/ 457200 w 533400"/>
                  <a:gd name="connsiteY2" fmla="*/ 114300 h 228600"/>
                  <a:gd name="connsiteX3" fmla="*/ 476250 w 533400"/>
                  <a:gd name="connsiteY3" fmla="*/ 133350 h 228600"/>
                  <a:gd name="connsiteX4" fmla="*/ 457200 w 533400"/>
                  <a:gd name="connsiteY4" fmla="*/ 152400 h 228600"/>
                  <a:gd name="connsiteX5" fmla="*/ 266700 w 533400"/>
                  <a:gd name="connsiteY5" fmla="*/ 76200 h 228600"/>
                  <a:gd name="connsiteX6" fmla="*/ 0 w 533400"/>
                  <a:gd name="connsiteY6" fmla="*/ 0 h 228600"/>
                  <a:gd name="connsiteX7" fmla="*/ 0 w 533400"/>
                  <a:gd name="connsiteY7" fmla="*/ 152400 h 228600"/>
                  <a:gd name="connsiteX8" fmla="*/ 266700 w 533400"/>
                  <a:gd name="connsiteY8" fmla="*/ 228600 h 228600"/>
                  <a:gd name="connsiteX9" fmla="*/ 533400 w 533400"/>
                  <a:gd name="connsiteY9" fmla="*/ 152400 h 228600"/>
                  <a:gd name="connsiteX10" fmla="*/ 533400 w 533400"/>
                  <a:gd name="connsiteY10" fmla="*/ 0 h 228600"/>
                  <a:gd name="connsiteX11" fmla="*/ 266700 w 533400"/>
                  <a:gd name="connsiteY11" fmla="*/ 762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3400" h="228600">
                    <a:moveTo>
                      <a:pt x="457200" y="152400"/>
                    </a:moveTo>
                    <a:cubicBezTo>
                      <a:pt x="445770" y="152400"/>
                      <a:pt x="438150" y="144780"/>
                      <a:pt x="438150" y="133350"/>
                    </a:cubicBezTo>
                    <a:cubicBezTo>
                      <a:pt x="438150" y="121920"/>
                      <a:pt x="445770" y="114300"/>
                      <a:pt x="457200" y="114300"/>
                    </a:cubicBezTo>
                    <a:cubicBezTo>
                      <a:pt x="468630" y="114300"/>
                      <a:pt x="476250" y="121920"/>
                      <a:pt x="476250" y="133350"/>
                    </a:cubicBezTo>
                    <a:cubicBezTo>
                      <a:pt x="476250" y="144780"/>
                      <a:pt x="468630" y="152400"/>
                      <a:pt x="457200" y="152400"/>
                    </a:cubicBezTo>
                    <a:close/>
                    <a:moveTo>
                      <a:pt x="266700" y="76200"/>
                    </a:moveTo>
                    <a:cubicBezTo>
                      <a:pt x="120015" y="76200"/>
                      <a:pt x="0" y="41910"/>
                      <a:pt x="0" y="0"/>
                    </a:cubicBezTo>
                    <a:lnTo>
                      <a:pt x="0" y="152400"/>
                    </a:lnTo>
                    <a:cubicBezTo>
                      <a:pt x="0" y="194310"/>
                      <a:pt x="120015" y="228600"/>
                      <a:pt x="266700" y="228600"/>
                    </a:cubicBezTo>
                    <a:cubicBezTo>
                      <a:pt x="413385" y="228600"/>
                      <a:pt x="533400" y="194310"/>
                      <a:pt x="533400" y="152400"/>
                    </a:cubicBezTo>
                    <a:lnTo>
                      <a:pt x="533400" y="0"/>
                    </a:lnTo>
                    <a:cubicBezTo>
                      <a:pt x="533400" y="41910"/>
                      <a:pt x="413385" y="76200"/>
                      <a:pt x="266700" y="76200"/>
                    </a:cubicBezTo>
                    <a:close/>
                  </a:path>
                </a:pathLst>
              </a:custGeom>
              <a:grpFill/>
              <a:ln w="9525" cap="flat">
                <a:noFill/>
                <a:prstDash val="solid"/>
                <a:miter/>
              </a:ln>
            </p:spPr>
            <p:txBody>
              <a:bodyPr rtlCol="0" anchor="ctr"/>
              <a:lstStyle/>
              <a:p>
                <a:endParaRPr lang="en-US" sz="2800" dirty="0"/>
              </a:p>
            </p:txBody>
          </p:sp>
        </p:grpSp>
        <p:sp>
          <p:nvSpPr>
            <p:cNvPr id="95" name="TextBox 94">
              <a:extLst>
                <a:ext uri="{FF2B5EF4-FFF2-40B4-BE49-F238E27FC236}">
                  <a16:creationId xmlns:a16="http://schemas.microsoft.com/office/drawing/2014/main" id="{9B5E3ACB-A3E0-254F-B779-05497BAB4967}"/>
                </a:ext>
              </a:extLst>
            </p:cNvPr>
            <p:cNvSpPr txBox="1"/>
            <p:nvPr/>
          </p:nvSpPr>
          <p:spPr>
            <a:xfrm>
              <a:off x="5939417" y="1079911"/>
              <a:ext cx="632970" cy="250750"/>
            </a:xfrm>
            <a:prstGeom prst="rect">
              <a:avLst/>
            </a:prstGeom>
            <a:noFill/>
          </p:spPr>
          <p:txBody>
            <a:bodyPr wrap="none" rtlCol="0">
              <a:spAutoFit/>
            </a:bodyPr>
            <a:lstStyle/>
            <a:p>
              <a:pPr algn="ctr"/>
              <a:r>
                <a:rPr lang="en-US" sz="1200" b="1" dirty="0"/>
                <a:t>Supply</a:t>
              </a:r>
            </a:p>
          </p:txBody>
        </p:sp>
        <p:grpSp>
          <p:nvGrpSpPr>
            <p:cNvPr id="99" name="Group 98">
              <a:extLst>
                <a:ext uri="{FF2B5EF4-FFF2-40B4-BE49-F238E27FC236}">
                  <a16:creationId xmlns:a16="http://schemas.microsoft.com/office/drawing/2014/main" id="{40C07B88-0720-4A4C-AAD6-E8D029A70D85}"/>
                </a:ext>
              </a:extLst>
            </p:cNvPr>
            <p:cNvGrpSpPr/>
            <p:nvPr/>
          </p:nvGrpSpPr>
          <p:grpSpPr>
            <a:xfrm>
              <a:off x="5416621" y="1797578"/>
              <a:ext cx="902876" cy="772619"/>
              <a:chOff x="4079353" y="2150832"/>
              <a:chExt cx="825262" cy="706202"/>
            </a:xfrm>
          </p:grpSpPr>
          <p:grpSp>
            <p:nvGrpSpPr>
              <p:cNvPr id="92" name="Group 91">
                <a:extLst>
                  <a:ext uri="{FF2B5EF4-FFF2-40B4-BE49-F238E27FC236}">
                    <a16:creationId xmlns:a16="http://schemas.microsoft.com/office/drawing/2014/main" id="{67D00D98-84DA-3E4D-9A56-73A5EB7A18E0}"/>
                  </a:ext>
                </a:extLst>
              </p:cNvPr>
              <p:cNvGrpSpPr/>
              <p:nvPr/>
            </p:nvGrpSpPr>
            <p:grpSpPr>
              <a:xfrm>
                <a:off x="4225283" y="2514134"/>
                <a:ext cx="533400" cy="342900"/>
                <a:chOff x="952235" y="1912624"/>
                <a:chExt cx="533400" cy="342900"/>
              </a:xfrm>
              <a:solidFill>
                <a:schemeClr val="tx1">
                  <a:lumMod val="75000"/>
                  <a:lumOff val="25000"/>
                </a:schemeClr>
              </a:solidFill>
            </p:grpSpPr>
            <p:sp>
              <p:nvSpPr>
                <p:cNvPr id="93" name="Freeform 92">
                  <a:extLst>
                    <a:ext uri="{FF2B5EF4-FFF2-40B4-BE49-F238E27FC236}">
                      <a16:creationId xmlns:a16="http://schemas.microsoft.com/office/drawing/2014/main" id="{5473B89E-BE42-5943-BC53-F5B4CA87A660}"/>
                    </a:ext>
                  </a:extLst>
                </p:cNvPr>
                <p:cNvSpPr/>
                <p:nvPr/>
              </p:nvSpPr>
              <p:spPr>
                <a:xfrm>
                  <a:off x="952235" y="1912624"/>
                  <a:ext cx="533400" cy="152400"/>
                </a:xfrm>
                <a:custGeom>
                  <a:avLst/>
                  <a:gdLst>
                    <a:gd name="connsiteX0" fmla="*/ 533400 w 533400"/>
                    <a:gd name="connsiteY0" fmla="*/ 76200 h 152400"/>
                    <a:gd name="connsiteX1" fmla="*/ 266700 w 533400"/>
                    <a:gd name="connsiteY1" fmla="*/ 152400 h 152400"/>
                    <a:gd name="connsiteX2" fmla="*/ 0 w 533400"/>
                    <a:gd name="connsiteY2" fmla="*/ 76200 h 152400"/>
                    <a:gd name="connsiteX3" fmla="*/ 266700 w 533400"/>
                    <a:gd name="connsiteY3" fmla="*/ 0 h 152400"/>
                    <a:gd name="connsiteX4" fmla="*/ 533400 w 533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152400">
                      <a:moveTo>
                        <a:pt x="533400" y="76200"/>
                      </a:moveTo>
                      <a:cubicBezTo>
                        <a:pt x="533400" y="118284"/>
                        <a:pt x="413994" y="152400"/>
                        <a:pt x="266700" y="152400"/>
                      </a:cubicBezTo>
                      <a:cubicBezTo>
                        <a:pt x="119406" y="152400"/>
                        <a:pt x="0" y="118284"/>
                        <a:pt x="0" y="76200"/>
                      </a:cubicBezTo>
                      <a:cubicBezTo>
                        <a:pt x="0" y="34116"/>
                        <a:pt x="119406" y="0"/>
                        <a:pt x="266700" y="0"/>
                      </a:cubicBezTo>
                      <a:cubicBezTo>
                        <a:pt x="413994" y="0"/>
                        <a:pt x="533400" y="34116"/>
                        <a:pt x="533400" y="76200"/>
                      </a:cubicBezTo>
                      <a:close/>
                    </a:path>
                  </a:pathLst>
                </a:custGeom>
                <a:grpFill/>
                <a:ln w="9525" cap="flat">
                  <a:noFill/>
                  <a:prstDash val="solid"/>
                  <a:miter/>
                </a:ln>
              </p:spPr>
              <p:txBody>
                <a:bodyPr rtlCol="0" anchor="ctr"/>
                <a:lstStyle/>
                <a:p>
                  <a:endParaRPr lang="en-US" sz="1600" dirty="0"/>
                </a:p>
              </p:txBody>
            </p:sp>
            <p:sp>
              <p:nvSpPr>
                <p:cNvPr id="94" name="Freeform 93">
                  <a:extLst>
                    <a:ext uri="{FF2B5EF4-FFF2-40B4-BE49-F238E27FC236}">
                      <a16:creationId xmlns:a16="http://schemas.microsoft.com/office/drawing/2014/main" id="{59ACCC9A-A860-4F4C-B76C-E0F667421D10}"/>
                    </a:ext>
                  </a:extLst>
                </p:cNvPr>
                <p:cNvSpPr/>
                <p:nvPr/>
              </p:nvSpPr>
              <p:spPr>
                <a:xfrm>
                  <a:off x="952235" y="2026924"/>
                  <a:ext cx="533400" cy="228600"/>
                </a:xfrm>
                <a:custGeom>
                  <a:avLst/>
                  <a:gdLst>
                    <a:gd name="connsiteX0" fmla="*/ 457200 w 533400"/>
                    <a:gd name="connsiteY0" fmla="*/ 152400 h 228600"/>
                    <a:gd name="connsiteX1" fmla="*/ 438150 w 533400"/>
                    <a:gd name="connsiteY1" fmla="*/ 133350 h 228600"/>
                    <a:gd name="connsiteX2" fmla="*/ 457200 w 533400"/>
                    <a:gd name="connsiteY2" fmla="*/ 114300 h 228600"/>
                    <a:gd name="connsiteX3" fmla="*/ 476250 w 533400"/>
                    <a:gd name="connsiteY3" fmla="*/ 133350 h 228600"/>
                    <a:gd name="connsiteX4" fmla="*/ 457200 w 533400"/>
                    <a:gd name="connsiteY4" fmla="*/ 152400 h 228600"/>
                    <a:gd name="connsiteX5" fmla="*/ 266700 w 533400"/>
                    <a:gd name="connsiteY5" fmla="*/ 76200 h 228600"/>
                    <a:gd name="connsiteX6" fmla="*/ 0 w 533400"/>
                    <a:gd name="connsiteY6" fmla="*/ 0 h 228600"/>
                    <a:gd name="connsiteX7" fmla="*/ 0 w 533400"/>
                    <a:gd name="connsiteY7" fmla="*/ 152400 h 228600"/>
                    <a:gd name="connsiteX8" fmla="*/ 266700 w 533400"/>
                    <a:gd name="connsiteY8" fmla="*/ 228600 h 228600"/>
                    <a:gd name="connsiteX9" fmla="*/ 533400 w 533400"/>
                    <a:gd name="connsiteY9" fmla="*/ 152400 h 228600"/>
                    <a:gd name="connsiteX10" fmla="*/ 533400 w 533400"/>
                    <a:gd name="connsiteY10" fmla="*/ 0 h 228600"/>
                    <a:gd name="connsiteX11" fmla="*/ 266700 w 533400"/>
                    <a:gd name="connsiteY11" fmla="*/ 762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3400" h="228600">
                      <a:moveTo>
                        <a:pt x="457200" y="152400"/>
                      </a:moveTo>
                      <a:cubicBezTo>
                        <a:pt x="445770" y="152400"/>
                        <a:pt x="438150" y="144780"/>
                        <a:pt x="438150" y="133350"/>
                      </a:cubicBezTo>
                      <a:cubicBezTo>
                        <a:pt x="438150" y="121920"/>
                        <a:pt x="445770" y="114300"/>
                        <a:pt x="457200" y="114300"/>
                      </a:cubicBezTo>
                      <a:cubicBezTo>
                        <a:pt x="468630" y="114300"/>
                        <a:pt x="476250" y="121920"/>
                        <a:pt x="476250" y="133350"/>
                      </a:cubicBezTo>
                      <a:cubicBezTo>
                        <a:pt x="476250" y="144780"/>
                        <a:pt x="468630" y="152400"/>
                        <a:pt x="457200" y="152400"/>
                      </a:cubicBezTo>
                      <a:close/>
                      <a:moveTo>
                        <a:pt x="266700" y="76200"/>
                      </a:moveTo>
                      <a:cubicBezTo>
                        <a:pt x="120015" y="76200"/>
                        <a:pt x="0" y="41910"/>
                        <a:pt x="0" y="0"/>
                      </a:cubicBezTo>
                      <a:lnTo>
                        <a:pt x="0" y="152400"/>
                      </a:lnTo>
                      <a:cubicBezTo>
                        <a:pt x="0" y="194310"/>
                        <a:pt x="120015" y="228600"/>
                        <a:pt x="266700" y="228600"/>
                      </a:cubicBezTo>
                      <a:cubicBezTo>
                        <a:pt x="413385" y="228600"/>
                        <a:pt x="533400" y="194310"/>
                        <a:pt x="533400" y="152400"/>
                      </a:cubicBezTo>
                      <a:lnTo>
                        <a:pt x="533400" y="0"/>
                      </a:lnTo>
                      <a:cubicBezTo>
                        <a:pt x="533400" y="41910"/>
                        <a:pt x="413385" y="76200"/>
                        <a:pt x="266700" y="76200"/>
                      </a:cubicBezTo>
                      <a:close/>
                    </a:path>
                  </a:pathLst>
                </a:custGeom>
                <a:grpFill/>
                <a:ln w="9525" cap="flat">
                  <a:noFill/>
                  <a:prstDash val="solid"/>
                  <a:miter/>
                </a:ln>
              </p:spPr>
              <p:txBody>
                <a:bodyPr rtlCol="0" anchor="ctr"/>
                <a:lstStyle/>
                <a:p>
                  <a:endParaRPr lang="en-US" sz="1600" dirty="0"/>
                </a:p>
              </p:txBody>
            </p:sp>
          </p:grpSp>
          <p:sp>
            <p:nvSpPr>
              <p:cNvPr id="96" name="TextBox 95">
                <a:extLst>
                  <a:ext uri="{FF2B5EF4-FFF2-40B4-BE49-F238E27FC236}">
                    <a16:creationId xmlns:a16="http://schemas.microsoft.com/office/drawing/2014/main" id="{A4DDF61C-E922-4542-9F09-E9F5705F28E5}"/>
                  </a:ext>
                </a:extLst>
              </p:cNvPr>
              <p:cNvSpPr txBox="1"/>
              <p:nvPr/>
            </p:nvSpPr>
            <p:spPr>
              <a:xfrm>
                <a:off x="4079353" y="2150832"/>
                <a:ext cx="825262" cy="381992"/>
              </a:xfrm>
              <a:prstGeom prst="rect">
                <a:avLst/>
              </a:prstGeom>
              <a:noFill/>
            </p:spPr>
            <p:txBody>
              <a:bodyPr wrap="none" rtlCol="0">
                <a:spAutoFit/>
              </a:bodyPr>
              <a:lstStyle/>
              <a:p>
                <a:pPr algn="ctr"/>
                <a:r>
                  <a:rPr lang="en-US" sz="1200" b="1" dirty="0"/>
                  <a:t>Logistic</a:t>
                </a:r>
              </a:p>
              <a:p>
                <a:pPr algn="ctr"/>
                <a:r>
                  <a:rPr lang="en-US" sz="1200" b="1" dirty="0"/>
                  <a:t>Operations</a:t>
                </a:r>
              </a:p>
            </p:txBody>
          </p:sp>
        </p:grpSp>
        <p:sp>
          <p:nvSpPr>
            <p:cNvPr id="97" name="TextBox 96">
              <a:extLst>
                <a:ext uri="{FF2B5EF4-FFF2-40B4-BE49-F238E27FC236}">
                  <a16:creationId xmlns:a16="http://schemas.microsoft.com/office/drawing/2014/main" id="{4D40B1E0-0200-4E41-B475-9439D02D2F26}"/>
                </a:ext>
              </a:extLst>
            </p:cNvPr>
            <p:cNvSpPr txBox="1"/>
            <p:nvPr/>
          </p:nvSpPr>
          <p:spPr>
            <a:xfrm>
              <a:off x="6257126" y="1731378"/>
              <a:ext cx="950762" cy="250750"/>
            </a:xfrm>
            <a:prstGeom prst="rect">
              <a:avLst/>
            </a:prstGeom>
            <a:noFill/>
          </p:spPr>
          <p:txBody>
            <a:bodyPr wrap="none" rtlCol="0">
              <a:spAutoFit/>
            </a:bodyPr>
            <a:lstStyle/>
            <a:p>
              <a:pPr algn="ctr"/>
              <a:r>
                <a:rPr lang="en-US" sz="1200" b="1" dirty="0"/>
                <a:t>Distribution</a:t>
              </a:r>
            </a:p>
          </p:txBody>
        </p:sp>
        <p:sp>
          <p:nvSpPr>
            <p:cNvPr id="98" name="TextBox 97">
              <a:extLst>
                <a:ext uri="{FF2B5EF4-FFF2-40B4-BE49-F238E27FC236}">
                  <a16:creationId xmlns:a16="http://schemas.microsoft.com/office/drawing/2014/main" id="{F0D31658-A932-CB4F-BDF0-850DEEBD8A42}"/>
                </a:ext>
              </a:extLst>
            </p:cNvPr>
            <p:cNvSpPr txBox="1"/>
            <p:nvPr/>
          </p:nvSpPr>
          <p:spPr>
            <a:xfrm>
              <a:off x="4389638" y="1731378"/>
              <a:ext cx="1143352" cy="250750"/>
            </a:xfrm>
            <a:prstGeom prst="rect">
              <a:avLst/>
            </a:prstGeom>
            <a:noFill/>
          </p:spPr>
          <p:txBody>
            <a:bodyPr wrap="none" rtlCol="0">
              <a:spAutoFit/>
            </a:bodyPr>
            <a:lstStyle/>
            <a:p>
              <a:pPr algn="ctr"/>
              <a:r>
                <a:rPr lang="en-US" sz="1200" b="1" dirty="0"/>
                <a:t>Transportation</a:t>
              </a:r>
            </a:p>
          </p:txBody>
        </p:sp>
      </p:grpSp>
      <p:pic>
        <p:nvPicPr>
          <p:cNvPr id="109" name="Graphic 108" descr="Wi Fi">
            <a:extLst>
              <a:ext uri="{FF2B5EF4-FFF2-40B4-BE49-F238E27FC236}">
                <a16:creationId xmlns:a16="http://schemas.microsoft.com/office/drawing/2014/main" id="{009FD780-455C-124F-8C18-662A12A9C3A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77878" y="2671381"/>
            <a:ext cx="720581" cy="720581"/>
          </a:xfrm>
          <a:prstGeom prst="rect">
            <a:avLst/>
          </a:prstGeom>
        </p:spPr>
      </p:pic>
      <p:pic>
        <p:nvPicPr>
          <p:cNvPr id="110" name="Graphic 109" descr="Transfer">
            <a:extLst>
              <a:ext uri="{FF2B5EF4-FFF2-40B4-BE49-F238E27FC236}">
                <a16:creationId xmlns:a16="http://schemas.microsoft.com/office/drawing/2014/main" id="{9E19C123-3ADE-EC48-BAB4-F5685FF8CAD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51429" y="3461956"/>
            <a:ext cx="472903" cy="472903"/>
          </a:xfrm>
          <a:prstGeom prst="rect">
            <a:avLst/>
          </a:prstGeom>
        </p:spPr>
      </p:pic>
      <p:pic>
        <p:nvPicPr>
          <p:cNvPr id="111" name="Graphic 110" descr="Research">
            <a:extLst>
              <a:ext uri="{FF2B5EF4-FFF2-40B4-BE49-F238E27FC236}">
                <a16:creationId xmlns:a16="http://schemas.microsoft.com/office/drawing/2014/main" id="{4DE06870-5C18-DC4C-AED0-983DBEF9378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457553" y="4032246"/>
            <a:ext cx="509870" cy="509870"/>
          </a:xfrm>
          <a:prstGeom prst="rect">
            <a:avLst/>
          </a:prstGeom>
        </p:spPr>
      </p:pic>
      <p:pic>
        <p:nvPicPr>
          <p:cNvPr id="112" name="Graphic 111" descr="Tools">
            <a:extLst>
              <a:ext uri="{FF2B5EF4-FFF2-40B4-BE49-F238E27FC236}">
                <a16:creationId xmlns:a16="http://schemas.microsoft.com/office/drawing/2014/main" id="{DE66A6C3-5ACA-FC4C-8D56-4A119D212C0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135647" y="4756819"/>
            <a:ext cx="407992" cy="407992"/>
          </a:xfrm>
          <a:prstGeom prst="rect">
            <a:avLst/>
          </a:prstGeom>
        </p:spPr>
      </p:pic>
      <p:sp>
        <p:nvSpPr>
          <p:cNvPr id="117" name="Rounded Rectangle 116">
            <a:extLst>
              <a:ext uri="{FF2B5EF4-FFF2-40B4-BE49-F238E27FC236}">
                <a16:creationId xmlns:a16="http://schemas.microsoft.com/office/drawing/2014/main" id="{9905BE5B-CC2B-9F4D-BA07-10D65D01F164}"/>
              </a:ext>
            </a:extLst>
          </p:cNvPr>
          <p:cNvSpPr/>
          <p:nvPr/>
        </p:nvSpPr>
        <p:spPr>
          <a:xfrm>
            <a:off x="5105328" y="5571397"/>
            <a:ext cx="1633843" cy="674233"/>
          </a:xfrm>
          <a:prstGeom prst="roundRect">
            <a:avLst/>
          </a:prstGeom>
          <a:solidFill>
            <a:schemeClr val="tx1">
              <a:lumMod val="10000"/>
              <a:lumOff val="90000"/>
            </a:schemeClr>
          </a:solidFill>
          <a:ln w="12700">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defTabSz="685800"/>
            <a:r>
              <a:rPr lang="en-US" sz="1200" b="1" dirty="0">
                <a:solidFill>
                  <a:srgbClr val="322D2E"/>
                </a:solidFill>
                <a:latin typeface="Arial" panose="020B0604020202020204" pitchFamily="34" charset="0"/>
                <a:cs typeface="Arial" panose="020B0604020202020204" pitchFamily="34" charset="0"/>
              </a:rPr>
              <a:t>Enable Global Logistics Awareness</a:t>
            </a:r>
          </a:p>
        </p:txBody>
      </p:sp>
      <p:sp>
        <p:nvSpPr>
          <p:cNvPr id="118" name="Hexagon 117">
            <a:extLst>
              <a:ext uri="{FF2B5EF4-FFF2-40B4-BE49-F238E27FC236}">
                <a16:creationId xmlns:a16="http://schemas.microsoft.com/office/drawing/2014/main" id="{D8488306-6114-F948-8B3C-BD42386C4B44}"/>
              </a:ext>
            </a:extLst>
          </p:cNvPr>
          <p:cNvSpPr/>
          <p:nvPr/>
        </p:nvSpPr>
        <p:spPr>
          <a:xfrm>
            <a:off x="5029724" y="5471349"/>
            <a:ext cx="1785050" cy="137740"/>
          </a:xfrm>
          <a:prstGeom prst="hexagon">
            <a:avLst>
              <a:gd name="adj" fmla="val 0"/>
              <a:gd name="vf" fmla="val 115470"/>
            </a:avLst>
          </a:prstGeom>
          <a:solidFill>
            <a:schemeClr val="accent2">
              <a:lumMod val="60000"/>
              <a:lumOff val="40000"/>
            </a:schemeClr>
          </a:solidFill>
          <a:ln w="6350">
            <a:solidFill>
              <a:srgbClr val="322D2E">
                <a:alpha val="30000"/>
              </a:srgbClr>
            </a:solidFill>
          </a:ln>
          <a:effectLst>
            <a:outerShdw dist="25400" dir="5400000" algn="t"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defTabSz="685800"/>
            <a:r>
              <a:rPr lang="en-US" sz="750" dirty="0">
                <a:solidFill>
                  <a:srgbClr val="322D2E"/>
                </a:solidFill>
                <a:latin typeface="Arial" panose="020B0604020202020204" pitchFamily="34" charset="0"/>
                <a:cs typeface="Arial" panose="020B0604020202020204" pitchFamily="34" charset="0"/>
              </a:rPr>
              <a:t>Increased Operational Availability</a:t>
            </a:r>
          </a:p>
        </p:txBody>
      </p:sp>
      <p:sp>
        <p:nvSpPr>
          <p:cNvPr id="121" name="Rectangle 120">
            <a:extLst>
              <a:ext uri="{FF2B5EF4-FFF2-40B4-BE49-F238E27FC236}">
                <a16:creationId xmlns:a16="http://schemas.microsoft.com/office/drawing/2014/main" id="{3321D01D-1A23-AD49-852B-22EB099A7E67}"/>
              </a:ext>
            </a:extLst>
          </p:cNvPr>
          <p:cNvSpPr/>
          <p:nvPr/>
        </p:nvSpPr>
        <p:spPr>
          <a:xfrm>
            <a:off x="705512" y="3852591"/>
            <a:ext cx="2869526" cy="1169551"/>
          </a:xfrm>
          <a:prstGeom prst="rect">
            <a:avLst/>
          </a:prstGeom>
        </p:spPr>
        <p:txBody>
          <a:bodyPr wrap="square">
            <a:spAutoFit/>
          </a:bodyPr>
          <a:lstStyle/>
          <a:p>
            <a:r>
              <a:rPr lang="en-US" sz="1400" dirty="0"/>
              <a:t>It will do so by allowing the </a:t>
            </a:r>
            <a:r>
              <a:rPr lang="en-US" sz="1400" b="1" dirty="0"/>
              <a:t>logistics</a:t>
            </a:r>
            <a:r>
              <a:rPr lang="en-US" sz="1400" dirty="0"/>
              <a:t> </a:t>
            </a:r>
            <a:r>
              <a:rPr lang="en-US" sz="1400" b="1" dirty="0"/>
              <a:t>enterprise</a:t>
            </a:r>
            <a:r>
              <a:rPr lang="en-US" sz="1400" dirty="0"/>
              <a:t> to deliver the </a:t>
            </a:r>
            <a:r>
              <a:rPr lang="en-US" sz="1400" i="1" dirty="0"/>
              <a:t>right</a:t>
            </a:r>
            <a:r>
              <a:rPr lang="en-US" sz="1400" dirty="0"/>
              <a:t> resources, to the </a:t>
            </a:r>
            <a:r>
              <a:rPr lang="en-US" sz="1400" i="1" dirty="0"/>
              <a:t>right</a:t>
            </a:r>
            <a:r>
              <a:rPr lang="en-US" sz="1400" dirty="0"/>
              <a:t> place, at the </a:t>
            </a:r>
            <a:r>
              <a:rPr lang="en-US" sz="1400" i="1" dirty="0"/>
              <a:t>right</a:t>
            </a:r>
            <a:r>
              <a:rPr lang="en-US" sz="1400" dirty="0"/>
              <a:t> time, for the </a:t>
            </a:r>
            <a:r>
              <a:rPr lang="en-US" sz="1400" i="1" dirty="0"/>
              <a:t>right</a:t>
            </a:r>
            <a:r>
              <a:rPr lang="en-US" sz="1400" dirty="0"/>
              <a:t> reasons.</a:t>
            </a:r>
          </a:p>
        </p:txBody>
      </p:sp>
      <p:sp>
        <p:nvSpPr>
          <p:cNvPr id="124" name="Hexagon 123">
            <a:extLst>
              <a:ext uri="{FF2B5EF4-FFF2-40B4-BE49-F238E27FC236}">
                <a16:creationId xmlns:a16="http://schemas.microsoft.com/office/drawing/2014/main" id="{074D5FCD-2D2A-C041-87B6-1B912EB7BFD3}"/>
              </a:ext>
            </a:extLst>
          </p:cNvPr>
          <p:cNvSpPr/>
          <p:nvPr/>
        </p:nvSpPr>
        <p:spPr>
          <a:xfrm>
            <a:off x="713101" y="5071946"/>
            <a:ext cx="2646209" cy="165289"/>
          </a:xfrm>
          <a:prstGeom prst="hexagon">
            <a:avLst>
              <a:gd name="adj" fmla="val 0"/>
              <a:gd name="vf" fmla="val 115470"/>
            </a:avLst>
          </a:prstGeom>
          <a:solidFill>
            <a:schemeClr val="tx1">
              <a:lumMod val="10000"/>
              <a:lumOff val="90000"/>
            </a:schemeClr>
          </a:solidFill>
          <a:ln w="6350">
            <a:solidFill>
              <a:srgbClr val="322D2E">
                <a:alpha val="30000"/>
              </a:srgbClr>
            </a:solidFill>
          </a:ln>
          <a:effectLst>
            <a:outerShdw dist="25400" dir="5400000" algn="t"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defTabSz="685800"/>
            <a:r>
              <a:rPr lang="en-US" sz="900" i="1" dirty="0">
                <a:solidFill>
                  <a:srgbClr val="322D2E"/>
                </a:solidFill>
                <a:latin typeface="Arial" panose="020B0604020202020204" pitchFamily="34" charset="0"/>
                <a:cs typeface="Arial" panose="020B0604020202020204" pitchFamily="34" charset="0"/>
              </a:rPr>
              <a:t>- Sustaining the Force in the 21st Century</a:t>
            </a:r>
          </a:p>
        </p:txBody>
      </p:sp>
      <p:pic>
        <p:nvPicPr>
          <p:cNvPr id="126" name="Graphic 125" descr="Open quotation mark">
            <a:extLst>
              <a:ext uri="{FF2B5EF4-FFF2-40B4-BE49-F238E27FC236}">
                <a16:creationId xmlns:a16="http://schemas.microsoft.com/office/drawing/2014/main" id="{D6B6CEFF-5D2A-0848-971C-D6DE4D6E443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46537" y="1947023"/>
            <a:ext cx="640080" cy="640080"/>
          </a:xfrm>
          <a:prstGeom prst="rect">
            <a:avLst/>
          </a:prstGeom>
        </p:spPr>
      </p:pic>
      <p:sp>
        <p:nvSpPr>
          <p:cNvPr id="142" name="Arc 141">
            <a:extLst>
              <a:ext uri="{FF2B5EF4-FFF2-40B4-BE49-F238E27FC236}">
                <a16:creationId xmlns:a16="http://schemas.microsoft.com/office/drawing/2014/main" id="{1DDA85D3-593C-3C4A-81CF-F3FB9657C039}"/>
              </a:ext>
            </a:extLst>
          </p:cNvPr>
          <p:cNvSpPr/>
          <p:nvPr/>
        </p:nvSpPr>
        <p:spPr>
          <a:xfrm rot="1028575">
            <a:off x="52206" y="2220222"/>
            <a:ext cx="5188277" cy="6387226"/>
          </a:xfrm>
          <a:prstGeom prst="arc">
            <a:avLst>
              <a:gd name="adj1" fmla="val 17347675"/>
              <a:gd name="adj2" fmla="val 20369294"/>
            </a:avLst>
          </a:prstGeom>
          <a:ln w="28575">
            <a:solidFill>
              <a:schemeClr val="tx2"/>
            </a:solidFill>
            <a:prstDash val="solid"/>
            <a:tailEnd type="stealth" w="lg" len="lg"/>
          </a:ln>
          <a:effectLst>
            <a:outerShdw dist="12700" dir="2700000" algn="tl" rotWithShape="0">
              <a:schemeClr val="bg1">
                <a:lumMod val="75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141" name="Group 140">
            <a:extLst>
              <a:ext uri="{FF2B5EF4-FFF2-40B4-BE49-F238E27FC236}">
                <a16:creationId xmlns:a16="http://schemas.microsoft.com/office/drawing/2014/main" id="{526B7806-EF4B-0C4B-931C-4512E1F7A0A2}"/>
              </a:ext>
            </a:extLst>
          </p:cNvPr>
          <p:cNvGrpSpPr/>
          <p:nvPr/>
        </p:nvGrpSpPr>
        <p:grpSpPr>
          <a:xfrm>
            <a:off x="3942676" y="3438714"/>
            <a:ext cx="1109849" cy="1281167"/>
            <a:chOff x="3808428" y="3354561"/>
            <a:chExt cx="1109849" cy="1281167"/>
          </a:xfrm>
        </p:grpSpPr>
        <p:sp>
          <p:nvSpPr>
            <p:cNvPr id="136" name="Hexagon 135">
              <a:extLst>
                <a:ext uri="{FF2B5EF4-FFF2-40B4-BE49-F238E27FC236}">
                  <a16:creationId xmlns:a16="http://schemas.microsoft.com/office/drawing/2014/main" id="{A94C9AA6-30FC-1E4D-BE51-17F07B9B6FCF}"/>
                </a:ext>
              </a:extLst>
            </p:cNvPr>
            <p:cNvSpPr/>
            <p:nvPr/>
          </p:nvSpPr>
          <p:spPr>
            <a:xfrm>
              <a:off x="3808428" y="3354561"/>
              <a:ext cx="1109849" cy="293846"/>
            </a:xfrm>
            <a:prstGeom prst="hexagon">
              <a:avLst>
                <a:gd name="adj" fmla="val 0"/>
                <a:gd name="vf" fmla="val 115470"/>
              </a:avLst>
            </a:prstGeom>
            <a:solidFill>
              <a:srgbClr val="FFD873"/>
            </a:solidFill>
            <a:ln w="6350">
              <a:solidFill>
                <a:srgbClr val="322D2E">
                  <a:alpha val="30000"/>
                </a:srgbClr>
              </a:solidFill>
            </a:ln>
            <a:effectLst>
              <a:outerShdw dist="25400" dir="5400000" algn="t"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defTabSz="685800"/>
              <a:r>
                <a:rPr lang="en-US" sz="800" dirty="0">
                  <a:solidFill>
                    <a:srgbClr val="322D2E"/>
                  </a:solidFill>
                  <a:latin typeface="Arial" panose="020B0604020202020204" pitchFamily="34" charset="0"/>
                  <a:cs typeface="Arial" panose="020B0604020202020204" pitchFamily="34" charset="0"/>
                </a:rPr>
                <a:t>AI/ML enabled data engines</a:t>
              </a:r>
            </a:p>
          </p:txBody>
        </p:sp>
        <p:sp>
          <p:nvSpPr>
            <p:cNvPr id="137" name="Hexagon 136">
              <a:extLst>
                <a:ext uri="{FF2B5EF4-FFF2-40B4-BE49-F238E27FC236}">
                  <a16:creationId xmlns:a16="http://schemas.microsoft.com/office/drawing/2014/main" id="{9982AC0C-5E0F-774D-A786-8ED4A2FD220D}"/>
                </a:ext>
              </a:extLst>
            </p:cNvPr>
            <p:cNvSpPr/>
            <p:nvPr/>
          </p:nvSpPr>
          <p:spPr>
            <a:xfrm>
              <a:off x="3808428" y="3723795"/>
              <a:ext cx="1109849" cy="293846"/>
            </a:xfrm>
            <a:prstGeom prst="hexagon">
              <a:avLst>
                <a:gd name="adj" fmla="val 0"/>
                <a:gd name="vf" fmla="val 115470"/>
              </a:avLst>
            </a:prstGeom>
            <a:solidFill>
              <a:srgbClr val="FFD873"/>
            </a:solidFill>
            <a:ln w="6350">
              <a:solidFill>
                <a:srgbClr val="322D2E">
                  <a:alpha val="30000"/>
                </a:srgbClr>
              </a:solidFill>
            </a:ln>
            <a:effectLst>
              <a:outerShdw dist="25400" dir="5400000" algn="t"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defTabSz="685800"/>
              <a:r>
                <a:rPr lang="en-US" sz="800" dirty="0">
                  <a:solidFill>
                    <a:srgbClr val="322D2E"/>
                  </a:solidFill>
                  <a:latin typeface="Arial" panose="020B0604020202020204" pitchFamily="34" charset="0"/>
                  <a:cs typeface="Arial" panose="020B0604020202020204" pitchFamily="34" charset="0"/>
                </a:rPr>
                <a:t>Sensor-based  and networked systems</a:t>
              </a:r>
            </a:p>
          </p:txBody>
        </p:sp>
        <p:sp>
          <p:nvSpPr>
            <p:cNvPr id="139" name="Hexagon 138">
              <a:extLst>
                <a:ext uri="{FF2B5EF4-FFF2-40B4-BE49-F238E27FC236}">
                  <a16:creationId xmlns:a16="http://schemas.microsoft.com/office/drawing/2014/main" id="{F6CF1808-C83C-0B45-9428-26530AF37CEC}"/>
                </a:ext>
              </a:extLst>
            </p:cNvPr>
            <p:cNvSpPr/>
            <p:nvPr/>
          </p:nvSpPr>
          <p:spPr>
            <a:xfrm>
              <a:off x="3808428" y="4091070"/>
              <a:ext cx="1109849" cy="293846"/>
            </a:xfrm>
            <a:prstGeom prst="hexagon">
              <a:avLst>
                <a:gd name="adj" fmla="val 0"/>
                <a:gd name="vf" fmla="val 115470"/>
              </a:avLst>
            </a:prstGeom>
            <a:solidFill>
              <a:srgbClr val="FFD873"/>
            </a:solidFill>
            <a:ln w="6350">
              <a:solidFill>
                <a:srgbClr val="322D2E">
                  <a:alpha val="30000"/>
                </a:srgbClr>
              </a:solidFill>
            </a:ln>
            <a:effectLst>
              <a:outerShdw dist="25400" dir="5400000" algn="t"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defTabSz="685800"/>
              <a:r>
                <a:rPr lang="en-US" sz="800" dirty="0">
                  <a:solidFill>
                    <a:srgbClr val="322D2E"/>
                  </a:solidFill>
                  <a:latin typeface="Arial" panose="020B0604020202020204" pitchFamily="34" charset="0"/>
                  <a:cs typeface="Arial" panose="020B0604020202020204" pitchFamily="34" charset="0"/>
                </a:rPr>
                <a:t>Enterprise-wide visibility</a:t>
              </a:r>
            </a:p>
          </p:txBody>
        </p:sp>
        <p:sp>
          <p:nvSpPr>
            <p:cNvPr id="140" name="Hexagon 139">
              <a:extLst>
                <a:ext uri="{FF2B5EF4-FFF2-40B4-BE49-F238E27FC236}">
                  <a16:creationId xmlns:a16="http://schemas.microsoft.com/office/drawing/2014/main" id="{2A7573A3-4CEA-904C-881E-42380731CE96}"/>
                </a:ext>
              </a:extLst>
            </p:cNvPr>
            <p:cNvSpPr/>
            <p:nvPr/>
          </p:nvSpPr>
          <p:spPr>
            <a:xfrm>
              <a:off x="3808428" y="4488805"/>
              <a:ext cx="1109849" cy="146923"/>
            </a:xfrm>
            <a:prstGeom prst="hexagon">
              <a:avLst>
                <a:gd name="adj" fmla="val 0"/>
                <a:gd name="vf" fmla="val 115470"/>
              </a:avLst>
            </a:prstGeom>
            <a:solidFill>
              <a:srgbClr val="FFD873"/>
            </a:solidFill>
            <a:ln w="6350">
              <a:solidFill>
                <a:srgbClr val="322D2E">
                  <a:alpha val="30000"/>
                </a:srgbClr>
              </a:solidFill>
            </a:ln>
            <a:effectLst>
              <a:outerShdw dist="25400" dir="5400000" algn="t"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defTabSz="685800"/>
              <a:r>
                <a:rPr lang="en-US" sz="800" dirty="0">
                  <a:solidFill>
                    <a:srgbClr val="322D2E"/>
                  </a:solidFill>
                  <a:latin typeface="Arial" panose="020B0604020202020204" pitchFamily="34" charset="0"/>
                  <a:cs typeface="Arial" panose="020B0604020202020204" pitchFamily="34" charset="0"/>
                </a:rPr>
                <a:t>Data-driven logistics</a:t>
              </a:r>
            </a:p>
          </p:txBody>
        </p:sp>
      </p:grpSp>
      <p:sp>
        <p:nvSpPr>
          <p:cNvPr id="61" name="Shape 268">
            <a:extLst>
              <a:ext uri="{FF2B5EF4-FFF2-40B4-BE49-F238E27FC236}">
                <a16:creationId xmlns:a16="http://schemas.microsoft.com/office/drawing/2014/main" id="{DE523992-FF9E-804F-B3C7-2AFF4F5AA933}"/>
              </a:ext>
            </a:extLst>
          </p:cNvPr>
          <p:cNvSpPr/>
          <p:nvPr/>
        </p:nvSpPr>
        <p:spPr>
          <a:xfrm>
            <a:off x="174390" y="6577854"/>
            <a:ext cx="3233120" cy="194925"/>
          </a:xfrm>
          <a:prstGeom prst="rect">
            <a:avLst/>
          </a:prstGeom>
          <a:ln w="3175">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lgn="l">
              <a:defRPr sz="1800"/>
            </a:pPr>
            <a:r>
              <a:rPr lang="en-US" sz="600" b="1" i="1" dirty="0">
                <a:solidFill>
                  <a:schemeClr val="tx2">
                    <a:lumMod val="75000"/>
                    <a:lumOff val="25000"/>
                  </a:schemeClr>
                </a:solidFill>
                <a:latin typeface="Arial" panose="020B0604020202020204" pitchFamily="34" charset="0"/>
                <a:ea typeface="Open Sans"/>
                <a:cs typeface="Arial" panose="020B0604020202020204" pitchFamily="34" charset="0"/>
                <a:sym typeface="Open Sans"/>
              </a:rPr>
              <a:t>Presenter</a:t>
            </a:r>
            <a:r>
              <a:rPr lang="en-US" sz="600" b="0" i="1" dirty="0">
                <a:solidFill>
                  <a:schemeClr val="tx2">
                    <a:lumMod val="75000"/>
                    <a:lumOff val="25000"/>
                  </a:schemeClr>
                </a:solidFill>
                <a:latin typeface="Arial" panose="020B0604020202020204" pitchFamily="34" charset="0"/>
                <a:ea typeface="Open Sans"/>
                <a:cs typeface="Arial" panose="020B0604020202020204" pitchFamily="34" charset="0"/>
                <a:sym typeface="Open Sans"/>
              </a:rPr>
              <a:t>: Maj Whitaker | </a:t>
            </a:r>
            <a:r>
              <a:rPr lang="en-US" sz="500" b="0" i="1" dirty="0">
                <a:solidFill>
                  <a:schemeClr val="tx2">
                    <a:lumMod val="75000"/>
                    <a:lumOff val="25000"/>
                  </a:schemeClr>
                </a:solidFill>
                <a:latin typeface="Arial" panose="020B0604020202020204" pitchFamily="34" charset="0"/>
                <a:ea typeface="Open Sans"/>
                <a:cs typeface="Arial" panose="020B0604020202020204" pitchFamily="34" charset="0"/>
                <a:sym typeface="Open Sans"/>
              </a:rPr>
              <a:t>michael.g.whitaker@usmc.mil</a:t>
            </a:r>
            <a:endParaRPr sz="500" b="0" i="1" dirty="0">
              <a:solidFill>
                <a:schemeClr val="tx2">
                  <a:lumMod val="75000"/>
                  <a:lumOff val="25000"/>
                </a:schemeClr>
              </a:solidFill>
              <a:latin typeface="Arial" panose="020B0604020202020204" pitchFamily="34" charset="0"/>
              <a:ea typeface="Open Sans"/>
              <a:cs typeface="Arial" panose="020B0604020202020204" pitchFamily="34" charset="0"/>
              <a:sym typeface="Open Sans"/>
            </a:endParaRPr>
          </a:p>
        </p:txBody>
      </p:sp>
      <p:sp>
        <p:nvSpPr>
          <p:cNvPr id="62" name="Shape 271">
            <a:extLst>
              <a:ext uri="{FF2B5EF4-FFF2-40B4-BE49-F238E27FC236}">
                <a16:creationId xmlns:a16="http://schemas.microsoft.com/office/drawing/2014/main" id="{B18F3C15-FAF8-0742-80E5-9A341A9FE595}"/>
              </a:ext>
            </a:extLst>
          </p:cNvPr>
          <p:cNvSpPr/>
          <p:nvPr/>
        </p:nvSpPr>
        <p:spPr>
          <a:xfrm>
            <a:off x="221280" y="6600246"/>
            <a:ext cx="1780240" cy="0"/>
          </a:xfrm>
          <a:prstGeom prst="line">
            <a:avLst/>
          </a:prstGeom>
          <a:ln w="9525">
            <a:solidFill>
              <a:schemeClr val="tx2">
                <a:lumMod val="90000"/>
                <a:lumOff val="10000"/>
                <a:alpha val="40000"/>
              </a:schemeClr>
            </a:solidFill>
            <a:miter lim="400000"/>
          </a:ln>
        </p:spPr>
        <p:txBody>
          <a:bodyPr lIns="50800" tIns="50800" rIns="50800" bIns="50800" anchor="ctr"/>
          <a:lstStyle/>
          <a:p>
            <a:pPr lvl="0" algn="ctr" defTabSz="457200">
              <a:defRPr sz="1200">
                <a:latin typeface="Helvetica"/>
                <a:ea typeface="Helvetica"/>
                <a:cs typeface="Helvetica"/>
                <a:sym typeface="Helvetica"/>
              </a:defRPr>
            </a:pPr>
            <a:endParaRPr sz="900" dirty="0"/>
          </a:p>
        </p:txBody>
      </p:sp>
    </p:spTree>
    <p:extLst>
      <p:ext uri="{BB962C8B-B14F-4D97-AF65-F5344CB8AC3E}">
        <p14:creationId xmlns:p14="http://schemas.microsoft.com/office/powerpoint/2010/main" val="2060816038"/>
      </p:ext>
    </p:extLst>
  </p:cSld>
  <p:clrMapOvr>
    <a:masterClrMapping/>
  </p:clrMapOvr>
</p:sld>
</file>

<file path=ppt/theme/theme1.xml><?xml version="1.0" encoding="utf-8"?>
<a:theme xmlns:a="http://schemas.openxmlformats.org/drawingml/2006/main" name="4_Office Theme">
  <a:themeElements>
    <a:clrScheme name="NEXLOG">
      <a:dk1>
        <a:srgbClr val="2C2828"/>
      </a:dk1>
      <a:lt1>
        <a:srgbClr val="FFFFFF"/>
      </a:lt1>
      <a:dk2>
        <a:srgbClr val="2C2828"/>
      </a:dk2>
      <a:lt2>
        <a:srgbClr val="E5DEDB"/>
      </a:lt2>
      <a:accent1>
        <a:srgbClr val="9D8838"/>
      </a:accent1>
      <a:accent2>
        <a:srgbClr val="FDBE16"/>
      </a:accent2>
      <a:accent3>
        <a:srgbClr val="B1AA82"/>
      </a:accent3>
      <a:accent4>
        <a:srgbClr val="002B5D"/>
      </a:accent4>
      <a:accent5>
        <a:srgbClr val="000036"/>
      </a:accent5>
      <a:accent6>
        <a:srgbClr val="920024"/>
      </a:accent6>
      <a:hlink>
        <a:srgbClr val="C3122E"/>
      </a:hlink>
      <a:folHlink>
        <a:srgbClr val="7F723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prstDash val="sysDash"/>
          <a:headEnd type="none" w="sm" len="sm"/>
          <a:tailEnd type="none"/>
        </a:ln>
        <a:effectLst>
          <a:outerShdw dist="12700" dir="2700000" algn="tl" rotWithShape="0">
            <a:schemeClr val="bg1">
              <a:lumMod val="75000"/>
            </a:schemeClr>
          </a:outerShdw>
        </a:effectLst>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w="19050">
          <a:solidFill>
            <a:schemeClr val="tx2"/>
          </a:solidFill>
          <a:prstDash val="sysDash"/>
          <a:tailEnd type="none"/>
        </a:ln>
        <a:effectLst>
          <a:outerShdw dist="12700" dir="2700000" algn="tl" rotWithShape="0">
            <a:schemeClr val="bg1">
              <a:lumMod val="75000"/>
            </a:schemeClr>
          </a:outerShdw>
        </a:effectLst>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lnSpc>
            <a:spcPct val="112000"/>
          </a:lnSpc>
          <a:spcAft>
            <a:spcPts val="300"/>
          </a:spcAft>
          <a:defRPr b="1" dirty="0" smtClean="0"/>
        </a:defPPr>
      </a:lstStyle>
    </a:txDef>
  </a:objectDefaults>
  <a:extraClrSchemeLst/>
  <a:extLst>
    <a:ext uri="{05A4C25C-085E-4340-85A3-A5531E510DB2}">
      <thm15:themeFamily xmlns:thm15="http://schemas.microsoft.com/office/thememl/2012/main" name="I_and_L" id="{E6FFEDCA-FA12-9446-A4D8-77EDD654BAD2}" vid="{9024CAEB-1B24-0D4F-9EEF-31C551A033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FEE07064181544AD874F2C90148ECE" ma:contentTypeVersion="10" ma:contentTypeDescription="Create a new document." ma:contentTypeScope="" ma:versionID="30e199105cffe130af78e2a19ff61441">
  <xsd:schema xmlns:xsd="http://www.w3.org/2001/XMLSchema" xmlns:xs="http://www.w3.org/2001/XMLSchema" xmlns:p="http://schemas.microsoft.com/office/2006/metadata/properties" xmlns:ns3="6bd89f97-cb89-4ee1-b88c-b4b001dc2d96" targetNamespace="http://schemas.microsoft.com/office/2006/metadata/properties" ma:root="true" ma:fieldsID="392eecce1491b470e01c86f81c0e05f3" ns3:_="">
    <xsd:import namespace="6bd89f97-cb89-4ee1-b88c-b4b001dc2d9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d89f97-cb89-4ee1-b88c-b4b001dc2d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DACFDF6-E035-46BA-B6B7-09D6D24F34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d89f97-cb89-4ee1-b88c-b4b001dc2d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BB02CF-CBF1-4D7C-8F0D-8ED4EEE59204}">
  <ds:schemaRefs>
    <ds:schemaRef ds:uri="http://schemas.microsoft.com/sharepoint/v3/contenttype/forms"/>
  </ds:schemaRefs>
</ds:datastoreItem>
</file>

<file path=customXml/itemProps3.xml><?xml version="1.0" encoding="utf-8"?>
<ds:datastoreItem xmlns:ds="http://schemas.openxmlformats.org/officeDocument/2006/customXml" ds:itemID="{4A58DF97-F0EC-4BCD-B127-BF16074D23ED}">
  <ds:schemaRefs>
    <ds:schemaRef ds:uri="http://schemas.openxmlformats.org/package/2006/metadata/core-properties"/>
    <ds:schemaRef ds:uri="6bd89f97-cb89-4ee1-b88c-b4b001dc2d96"/>
    <ds:schemaRef ds:uri="http://schemas.microsoft.com/office/2006/metadata/properties"/>
    <ds:schemaRef ds:uri="http://schemas.microsoft.com/office/2006/documentManagement/types"/>
    <ds:schemaRef ds:uri="http://www.w3.org/XML/1998/namespace"/>
    <ds:schemaRef ds:uri="http://purl.org/dc/terms/"/>
    <ds:schemaRef ds:uri="http://schemas.microsoft.com/office/infopath/2007/PartnerControl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3_Office Theme</Template>
  <TotalTime>344</TotalTime>
  <Words>2516</Words>
  <Application>Microsoft Office PowerPoint</Application>
  <PresentationFormat>On-screen Show (4:3)</PresentationFormat>
  <Paragraphs>316</Paragraphs>
  <Slides>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Cambria Math</vt:lpstr>
      <vt:lpstr>Courier New</vt:lpstr>
      <vt:lpstr>Helvetica</vt:lpstr>
      <vt:lpstr>Wingdings</vt:lpstr>
      <vt:lpstr>Wingdings 2</vt:lpstr>
      <vt:lpstr>4_Office Theme</vt:lpstr>
      <vt:lpstr>JTEG Forum Achieving Condition Based  Maintenance+</vt:lpstr>
      <vt:lpstr>CBM+ Vision</vt:lpstr>
      <vt:lpstr>Recent Achievements</vt:lpstr>
      <vt:lpstr>Concept of Operations</vt:lpstr>
      <vt:lpstr>CBM+ Architecture Operationalizing CBM+ Through an MVP</vt:lpstr>
      <vt:lpstr>CBM+ MVP Operational View Data Transfer From Platform To Enterprise Level</vt:lpstr>
      <vt:lpstr>Existing Scale Efforts</vt:lpstr>
      <vt:lpstr>Critical Dependencies</vt:lpstr>
      <vt:lpstr>Global Logistics Awareness Enabled by Fully Realized CBM+ Environment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of Topic  Subtitle</dc:title>
  <dc:creator>Michael Whitaker</dc:creator>
  <cp:lastModifiedBy>Langlais, Raymond R.</cp:lastModifiedBy>
  <cp:revision>24</cp:revision>
  <dcterms:created xsi:type="dcterms:W3CDTF">2020-05-20T14:15:00Z</dcterms:created>
  <dcterms:modified xsi:type="dcterms:W3CDTF">2020-05-21T10:09:57Z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0x0101001EFEE07064181544AD874F2C90148ECE</vt:lpwstr>
  </property>
</Properties>
</file>