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sldIdLst>
    <p:sldId id="256" r:id="rId5"/>
    <p:sldId id="261" r:id="rId6"/>
    <p:sldId id="262" r:id="rId7"/>
    <p:sldId id="263" r:id="rId8"/>
    <p:sldId id="264" r:id="rId9"/>
    <p:sldId id="266" r:id="rId10"/>
    <p:sldId id="267" r:id="rId11"/>
    <p:sldId id="268" r:id="rId12"/>
    <p:sldId id="269" r:id="rId13"/>
    <p:sldId id="270" r:id="rId14"/>
    <p:sldId id="271" r:id="rId15"/>
    <p:sldId id="272" r:id="rId16"/>
    <p:sldId id="273" r:id="rId17"/>
    <p:sldId id="288" r:id="rId18"/>
    <p:sldId id="289" r:id="rId19"/>
    <p:sldId id="290"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tuskonis, Denise R CTR (USA)" initials="BDRC(" lastIdx="13" clrIdx="0">
    <p:extLst>
      <p:ext uri="{19B8F6BF-5375-455C-9EA6-DF929625EA0E}">
        <p15:presenceInfo xmlns:p15="http://schemas.microsoft.com/office/powerpoint/2012/main" userId="S-1-5-21-412667653-668731278-4213794525-992345" providerId="AD"/>
      </p:ext>
    </p:extLst>
  </p:cmAuthor>
  <p:cmAuthor id="2" name="Kelly Visconti" initials="KV" lastIdx="2" clrIdx="1">
    <p:extLst>
      <p:ext uri="{19B8F6BF-5375-455C-9EA6-DF929625EA0E}">
        <p15:presenceInfo xmlns:p15="http://schemas.microsoft.com/office/powerpoint/2012/main" userId="Kelly Viscon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73E60-5D5F-4CE8-A072-08B49F9BE62E}" v="4" dt="2020-03-27T21:48:49.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3" autoAdjust="0"/>
    <p:restoredTop sz="85448" autoAdjust="0"/>
  </p:normalViewPr>
  <p:slideViewPr>
    <p:cSldViewPr snapToGrid="0">
      <p:cViewPr varScale="1">
        <p:scale>
          <a:sx n="78" d="100"/>
          <a:sy n="78" d="100"/>
        </p:scale>
        <p:origin x="102" y="51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hyperlink" Target="http://modangs.tistory.com/125?viewbar" TargetMode="External"/><Relationship Id="rId3" Type="http://schemas.openxmlformats.org/officeDocument/2006/relationships/hyperlink" Target="http://www.loveanon.org/2013/07/the-art-of-slow-dance.html" TargetMode="External"/><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9.png"/><Relationship Id="rId5" Type="http://schemas.openxmlformats.org/officeDocument/2006/relationships/hyperlink" Target="http://reload4btech.blogspot.com/2011/08/payment-jobs-in-world-cnbc-highest.html" TargetMode="External"/><Relationship Id="rId4" Type="http://schemas.openxmlformats.org/officeDocument/2006/relationships/image" Target="../media/image8.gif"/></Relationships>
</file>

<file path=ppt/diagrams/_rels/drawing2.xml.rels><?xml version="1.0" encoding="UTF-8" standalone="yes"?>
<Relationships xmlns="http://schemas.openxmlformats.org/package/2006/relationships"><Relationship Id="rId8" Type="http://schemas.openxmlformats.org/officeDocument/2006/relationships/hyperlink" Target="http://modangs.tistory.com/125?viewbar" TargetMode="External"/><Relationship Id="rId3" Type="http://schemas.openxmlformats.org/officeDocument/2006/relationships/hyperlink" Target="http://www.loveanon.org/2013/07/the-art-of-slow-dance.html" TargetMode="External"/><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9.png"/><Relationship Id="rId5" Type="http://schemas.openxmlformats.org/officeDocument/2006/relationships/hyperlink" Target="http://reload4btech.blogspot.com/2011/08/payment-jobs-in-world-cnbc-highest.html" TargetMode="External"/><Relationship Id="rId4" Type="http://schemas.openxmlformats.org/officeDocument/2006/relationships/image" Target="../media/image8.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36F60-A7DB-43C0-9489-7B174065A6B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22B15C6-40AC-4E3D-AD46-D07407F97F0A}">
      <dgm:prSet phldrT="[Text]"/>
      <dgm:spPr/>
      <dgm:t>
        <a:bodyPr/>
        <a:lstStyle/>
        <a:p>
          <a:r>
            <a:rPr lang="en-US" dirty="0"/>
            <a:t>Steering Group</a:t>
          </a:r>
        </a:p>
      </dgm:t>
    </dgm:pt>
    <dgm:pt modelId="{D4CC3893-F63A-4615-8768-C54F6F82DE81}" type="parTrans" cxnId="{F311806A-45AF-4C3C-8564-D62706C1A6FD}">
      <dgm:prSet/>
      <dgm:spPr/>
      <dgm:t>
        <a:bodyPr/>
        <a:lstStyle/>
        <a:p>
          <a:endParaRPr lang="en-US"/>
        </a:p>
      </dgm:t>
    </dgm:pt>
    <dgm:pt modelId="{066F0969-FC55-416D-BE0C-F418467922B7}" type="sibTrans" cxnId="{F311806A-45AF-4C3C-8564-D62706C1A6FD}">
      <dgm:prSet/>
      <dgm:spPr/>
      <dgm:t>
        <a:bodyPr/>
        <a:lstStyle/>
        <a:p>
          <a:endParaRPr lang="en-US"/>
        </a:p>
      </dgm:t>
    </dgm:pt>
    <dgm:pt modelId="{40BCA36E-016C-4768-BDF7-60AE8E9BC800}">
      <dgm:prSet phldrT="[Text]"/>
      <dgm:spPr/>
      <dgm:t>
        <a:bodyPr/>
        <a:lstStyle/>
        <a:p>
          <a:r>
            <a:rPr lang="en-US" dirty="0"/>
            <a:t>Working Group</a:t>
          </a:r>
        </a:p>
      </dgm:t>
    </dgm:pt>
    <dgm:pt modelId="{1BAFDAF5-F14A-4550-AF64-A771675033E1}" type="parTrans" cxnId="{5CC4A3E7-389E-455F-A93D-19A80ADE4CA9}">
      <dgm:prSet/>
      <dgm:spPr/>
      <dgm:t>
        <a:bodyPr/>
        <a:lstStyle/>
        <a:p>
          <a:endParaRPr lang="en-US"/>
        </a:p>
      </dgm:t>
    </dgm:pt>
    <dgm:pt modelId="{73B2195B-057B-4D2F-9E36-319859782A82}" type="sibTrans" cxnId="{5CC4A3E7-389E-455F-A93D-19A80ADE4CA9}">
      <dgm:prSet/>
      <dgm:spPr/>
      <dgm:t>
        <a:bodyPr/>
        <a:lstStyle/>
        <a:p>
          <a:endParaRPr lang="en-US"/>
        </a:p>
      </dgm:t>
    </dgm:pt>
    <dgm:pt modelId="{DA5F496F-5E84-42F9-8815-EDBE5D5BF09C}">
      <dgm:prSet phldrT="[Text]"/>
      <dgm:spPr/>
      <dgm:t>
        <a:bodyPr/>
        <a:lstStyle/>
        <a:p>
          <a:r>
            <a:rPr lang="en-US" dirty="0"/>
            <a:t>Data &amp; Model Sharing Council</a:t>
          </a:r>
        </a:p>
      </dgm:t>
    </dgm:pt>
    <dgm:pt modelId="{E3ED4DDA-8C77-4C43-8F34-9A3AABF391D8}" type="parTrans" cxnId="{911327C6-53D0-48F2-B7FB-782E0760CBCD}">
      <dgm:prSet/>
      <dgm:spPr/>
      <dgm:t>
        <a:bodyPr/>
        <a:lstStyle/>
        <a:p>
          <a:endParaRPr lang="en-US"/>
        </a:p>
      </dgm:t>
    </dgm:pt>
    <dgm:pt modelId="{361FAF36-C257-41B2-AB91-280ED6717965}" type="sibTrans" cxnId="{911327C6-53D0-48F2-B7FB-782E0760CBCD}">
      <dgm:prSet/>
      <dgm:spPr/>
      <dgm:t>
        <a:bodyPr/>
        <a:lstStyle/>
        <a:p>
          <a:endParaRPr lang="en-US"/>
        </a:p>
      </dgm:t>
    </dgm:pt>
    <dgm:pt modelId="{A44B81ED-7421-4140-836D-7C86917FA4B7}">
      <dgm:prSet phldrT="[Text]"/>
      <dgm:spPr/>
      <dgm:t>
        <a:bodyPr/>
        <a:lstStyle/>
        <a:p>
          <a:r>
            <a:rPr lang="en-US" dirty="0"/>
            <a:t>Qualification &amp; Certification Council</a:t>
          </a:r>
        </a:p>
      </dgm:t>
    </dgm:pt>
    <dgm:pt modelId="{FA217B7B-670A-4EA4-93CD-E6A78CB684A5}" type="parTrans" cxnId="{569DF66F-1ACC-4024-91D9-A1D62F2B61B6}">
      <dgm:prSet/>
      <dgm:spPr/>
      <dgm:t>
        <a:bodyPr/>
        <a:lstStyle/>
        <a:p>
          <a:endParaRPr lang="en-US"/>
        </a:p>
      </dgm:t>
    </dgm:pt>
    <dgm:pt modelId="{46B9AB85-60B7-431F-BD24-EE4797C81CAD}" type="sibTrans" cxnId="{569DF66F-1ACC-4024-91D9-A1D62F2B61B6}">
      <dgm:prSet/>
      <dgm:spPr/>
      <dgm:t>
        <a:bodyPr/>
        <a:lstStyle/>
        <a:p>
          <a:endParaRPr lang="en-US"/>
        </a:p>
      </dgm:t>
    </dgm:pt>
    <dgm:pt modelId="{F75E8479-F530-4CFC-B4AA-4E30D969D936}">
      <dgm:prSet phldrT="[Text]"/>
      <dgm:spPr/>
      <dgm:t>
        <a:bodyPr/>
        <a:lstStyle/>
        <a:p>
          <a:r>
            <a:rPr lang="en-US" dirty="0"/>
            <a:t>Education &amp; Workforce Development Council</a:t>
          </a:r>
        </a:p>
      </dgm:t>
    </dgm:pt>
    <dgm:pt modelId="{CACE5189-689E-4B4F-A979-087FC869B9CC}" type="parTrans" cxnId="{8DE19F0A-FFFB-4CE4-935E-C3AA53816A97}">
      <dgm:prSet/>
      <dgm:spPr/>
      <dgm:t>
        <a:bodyPr/>
        <a:lstStyle/>
        <a:p>
          <a:endParaRPr lang="en-US"/>
        </a:p>
      </dgm:t>
    </dgm:pt>
    <dgm:pt modelId="{DAE8C00E-06A2-4940-91E5-5DE579D53CDD}" type="sibTrans" cxnId="{8DE19F0A-FFFB-4CE4-935E-C3AA53816A97}">
      <dgm:prSet/>
      <dgm:spPr/>
      <dgm:t>
        <a:bodyPr/>
        <a:lstStyle/>
        <a:p>
          <a:endParaRPr lang="en-US"/>
        </a:p>
      </dgm:t>
    </dgm:pt>
    <dgm:pt modelId="{AA51FD2D-64A2-4B39-A49C-62D05FDD2F13}">
      <dgm:prSet phldrT="[Text]"/>
      <dgm:spPr/>
      <dgm:t>
        <a:bodyPr/>
        <a:lstStyle/>
        <a:p>
          <a:r>
            <a:rPr lang="en-US" dirty="0"/>
            <a:t>Business Practices Council</a:t>
          </a:r>
        </a:p>
      </dgm:t>
    </dgm:pt>
    <dgm:pt modelId="{85160F51-1E57-4D1C-973D-3F4A68D5DE0E}" type="parTrans" cxnId="{2E03C4EE-6634-4FF7-BC8F-E521E3502F17}">
      <dgm:prSet/>
      <dgm:spPr/>
      <dgm:t>
        <a:bodyPr/>
        <a:lstStyle/>
        <a:p>
          <a:endParaRPr lang="en-US"/>
        </a:p>
      </dgm:t>
    </dgm:pt>
    <dgm:pt modelId="{C79A399D-52FB-452B-ACAD-B9B036307590}" type="sibTrans" cxnId="{2E03C4EE-6634-4FF7-BC8F-E521E3502F17}">
      <dgm:prSet/>
      <dgm:spPr/>
      <dgm:t>
        <a:bodyPr/>
        <a:lstStyle/>
        <a:p>
          <a:endParaRPr lang="en-US"/>
        </a:p>
      </dgm:t>
    </dgm:pt>
    <dgm:pt modelId="{3AADD1BC-D0CA-49DF-BA39-38EFF26D140A}" type="pres">
      <dgm:prSet presAssocID="{E1936F60-A7DB-43C0-9489-7B174065A6B5}" presName="Name0" presStyleCnt="0">
        <dgm:presLayoutVars>
          <dgm:orgChart val="1"/>
          <dgm:chPref val="1"/>
          <dgm:dir/>
          <dgm:animOne val="branch"/>
          <dgm:animLvl val="lvl"/>
          <dgm:resizeHandles/>
        </dgm:presLayoutVars>
      </dgm:prSet>
      <dgm:spPr/>
    </dgm:pt>
    <dgm:pt modelId="{938DC668-0DDC-4F0C-8B1F-04EB1DBC5323}" type="pres">
      <dgm:prSet presAssocID="{B22B15C6-40AC-4E3D-AD46-D07407F97F0A}" presName="hierRoot1" presStyleCnt="0">
        <dgm:presLayoutVars>
          <dgm:hierBranch val="init"/>
        </dgm:presLayoutVars>
      </dgm:prSet>
      <dgm:spPr/>
    </dgm:pt>
    <dgm:pt modelId="{06281363-0256-43B9-86F8-702ADC46BDB8}" type="pres">
      <dgm:prSet presAssocID="{B22B15C6-40AC-4E3D-AD46-D07407F97F0A}" presName="rootComposite1" presStyleCnt="0"/>
      <dgm:spPr/>
    </dgm:pt>
    <dgm:pt modelId="{18DB397B-7952-4D54-BF61-8340BA946947}" type="pres">
      <dgm:prSet presAssocID="{B22B15C6-40AC-4E3D-AD46-D07407F97F0A}" presName="rootText1" presStyleLbl="alignAcc1" presStyleIdx="0" presStyleCnt="0">
        <dgm:presLayoutVars>
          <dgm:chPref val="3"/>
        </dgm:presLayoutVars>
      </dgm:prSet>
      <dgm:spPr/>
    </dgm:pt>
    <dgm:pt modelId="{B1BEEF8D-3DB6-44CE-961E-966A5CB3EFD9}" type="pres">
      <dgm:prSet presAssocID="{B22B15C6-40AC-4E3D-AD46-D07407F97F0A}" presName="topArc1" presStyleLbl="parChTrans1D1" presStyleIdx="0" presStyleCnt="12"/>
      <dgm:spPr/>
    </dgm:pt>
    <dgm:pt modelId="{EE07E40A-B11E-4ECD-91D6-ECF9DFB37C5F}" type="pres">
      <dgm:prSet presAssocID="{B22B15C6-40AC-4E3D-AD46-D07407F97F0A}" presName="bottomArc1" presStyleLbl="parChTrans1D1" presStyleIdx="1" presStyleCnt="12"/>
      <dgm:spPr/>
    </dgm:pt>
    <dgm:pt modelId="{537289A1-1DB1-4BC7-BA2C-5C062EAFE700}" type="pres">
      <dgm:prSet presAssocID="{B22B15C6-40AC-4E3D-AD46-D07407F97F0A}" presName="topConnNode1" presStyleLbl="node1" presStyleIdx="0" presStyleCnt="0"/>
      <dgm:spPr/>
    </dgm:pt>
    <dgm:pt modelId="{8E64559D-71F5-4121-8CFB-F98AB8070318}" type="pres">
      <dgm:prSet presAssocID="{B22B15C6-40AC-4E3D-AD46-D07407F97F0A}" presName="hierChild2" presStyleCnt="0"/>
      <dgm:spPr/>
    </dgm:pt>
    <dgm:pt modelId="{E48E80E8-A7F3-4EEE-BA0D-2295CC027A35}" type="pres">
      <dgm:prSet presAssocID="{1BAFDAF5-F14A-4550-AF64-A771675033E1}" presName="Name28" presStyleLbl="parChTrans1D2" presStyleIdx="0" presStyleCnt="1"/>
      <dgm:spPr/>
    </dgm:pt>
    <dgm:pt modelId="{46CB5ABC-F890-44F6-8D61-1043B6D88E9E}" type="pres">
      <dgm:prSet presAssocID="{40BCA36E-016C-4768-BDF7-60AE8E9BC800}" presName="hierRoot2" presStyleCnt="0">
        <dgm:presLayoutVars>
          <dgm:hierBranch val="init"/>
        </dgm:presLayoutVars>
      </dgm:prSet>
      <dgm:spPr/>
    </dgm:pt>
    <dgm:pt modelId="{2F807202-8096-4861-85CD-DAA8CDADB4C7}" type="pres">
      <dgm:prSet presAssocID="{40BCA36E-016C-4768-BDF7-60AE8E9BC800}" presName="rootComposite2" presStyleCnt="0"/>
      <dgm:spPr/>
    </dgm:pt>
    <dgm:pt modelId="{2F07F56E-FA34-47A3-A39A-40BC189EFE7A}" type="pres">
      <dgm:prSet presAssocID="{40BCA36E-016C-4768-BDF7-60AE8E9BC800}" presName="rootText2" presStyleLbl="alignAcc1" presStyleIdx="0" presStyleCnt="0">
        <dgm:presLayoutVars>
          <dgm:chPref val="3"/>
        </dgm:presLayoutVars>
      </dgm:prSet>
      <dgm:spPr/>
    </dgm:pt>
    <dgm:pt modelId="{F1F6AB0C-1A82-499C-BBB0-4C5C85D1E20C}" type="pres">
      <dgm:prSet presAssocID="{40BCA36E-016C-4768-BDF7-60AE8E9BC800}" presName="topArc2" presStyleLbl="parChTrans1D1" presStyleIdx="2" presStyleCnt="12"/>
      <dgm:spPr/>
    </dgm:pt>
    <dgm:pt modelId="{A395434A-1FA7-48E6-9B38-40AAA81FC1FC}" type="pres">
      <dgm:prSet presAssocID="{40BCA36E-016C-4768-BDF7-60AE8E9BC800}" presName="bottomArc2" presStyleLbl="parChTrans1D1" presStyleIdx="3" presStyleCnt="12"/>
      <dgm:spPr/>
    </dgm:pt>
    <dgm:pt modelId="{CD2E08BC-538E-47C7-BC09-B33E46350A3B}" type="pres">
      <dgm:prSet presAssocID="{40BCA36E-016C-4768-BDF7-60AE8E9BC800}" presName="topConnNode2" presStyleLbl="node2" presStyleIdx="0" presStyleCnt="0"/>
      <dgm:spPr/>
    </dgm:pt>
    <dgm:pt modelId="{767DE922-7364-4831-A12E-06A454FA3723}" type="pres">
      <dgm:prSet presAssocID="{40BCA36E-016C-4768-BDF7-60AE8E9BC800}" presName="hierChild4" presStyleCnt="0"/>
      <dgm:spPr/>
    </dgm:pt>
    <dgm:pt modelId="{F418FB80-7732-4850-83EB-EAC52E73E8F3}" type="pres">
      <dgm:prSet presAssocID="{E3ED4DDA-8C77-4C43-8F34-9A3AABF391D8}" presName="Name28" presStyleLbl="parChTrans1D3" presStyleIdx="0" presStyleCnt="4"/>
      <dgm:spPr/>
    </dgm:pt>
    <dgm:pt modelId="{3A181700-4452-4908-A192-2284FE0D121B}" type="pres">
      <dgm:prSet presAssocID="{DA5F496F-5E84-42F9-8815-EDBE5D5BF09C}" presName="hierRoot2" presStyleCnt="0">
        <dgm:presLayoutVars>
          <dgm:hierBranch val="init"/>
        </dgm:presLayoutVars>
      </dgm:prSet>
      <dgm:spPr/>
    </dgm:pt>
    <dgm:pt modelId="{41625B42-6379-443C-B91E-68F30188BC9B}" type="pres">
      <dgm:prSet presAssocID="{DA5F496F-5E84-42F9-8815-EDBE5D5BF09C}" presName="rootComposite2" presStyleCnt="0"/>
      <dgm:spPr/>
    </dgm:pt>
    <dgm:pt modelId="{B9333632-453D-4A09-911B-E0A0232ACAF1}" type="pres">
      <dgm:prSet presAssocID="{DA5F496F-5E84-42F9-8815-EDBE5D5BF09C}" presName="rootText2" presStyleLbl="alignAcc1" presStyleIdx="0" presStyleCnt="0">
        <dgm:presLayoutVars>
          <dgm:chPref val="3"/>
        </dgm:presLayoutVars>
      </dgm:prSet>
      <dgm:spPr/>
    </dgm:pt>
    <dgm:pt modelId="{BAE10297-C78D-4AAD-8A62-E693CDEB233A}" type="pres">
      <dgm:prSet presAssocID="{DA5F496F-5E84-42F9-8815-EDBE5D5BF09C}" presName="topArc2" presStyleLbl="parChTrans1D1" presStyleIdx="4" presStyleCnt="12"/>
      <dgm:spPr/>
    </dgm:pt>
    <dgm:pt modelId="{71A57678-F859-4C7C-8B81-6F18C8C2D852}" type="pres">
      <dgm:prSet presAssocID="{DA5F496F-5E84-42F9-8815-EDBE5D5BF09C}" presName="bottomArc2" presStyleLbl="parChTrans1D1" presStyleIdx="5" presStyleCnt="12"/>
      <dgm:spPr/>
    </dgm:pt>
    <dgm:pt modelId="{EEF7DD1F-EACE-4CAA-B275-8D50F06B230B}" type="pres">
      <dgm:prSet presAssocID="{DA5F496F-5E84-42F9-8815-EDBE5D5BF09C}" presName="topConnNode2" presStyleLbl="node3" presStyleIdx="0" presStyleCnt="0"/>
      <dgm:spPr/>
    </dgm:pt>
    <dgm:pt modelId="{63BAD41A-16E1-40D0-A0BD-D1EE5DE83991}" type="pres">
      <dgm:prSet presAssocID="{DA5F496F-5E84-42F9-8815-EDBE5D5BF09C}" presName="hierChild4" presStyleCnt="0"/>
      <dgm:spPr/>
    </dgm:pt>
    <dgm:pt modelId="{6085C452-42AD-4A04-8C53-4767716FD56D}" type="pres">
      <dgm:prSet presAssocID="{DA5F496F-5E84-42F9-8815-EDBE5D5BF09C}" presName="hierChild5" presStyleCnt="0"/>
      <dgm:spPr/>
    </dgm:pt>
    <dgm:pt modelId="{5B161E0E-0900-4CEC-9F1D-96B49F60BBAE}" type="pres">
      <dgm:prSet presAssocID="{FA217B7B-670A-4EA4-93CD-E6A78CB684A5}" presName="Name28" presStyleLbl="parChTrans1D3" presStyleIdx="1" presStyleCnt="4"/>
      <dgm:spPr/>
    </dgm:pt>
    <dgm:pt modelId="{48EB1499-08C0-4E74-80E5-819F457D7A1D}" type="pres">
      <dgm:prSet presAssocID="{A44B81ED-7421-4140-836D-7C86917FA4B7}" presName="hierRoot2" presStyleCnt="0">
        <dgm:presLayoutVars>
          <dgm:hierBranch val="init"/>
        </dgm:presLayoutVars>
      </dgm:prSet>
      <dgm:spPr/>
    </dgm:pt>
    <dgm:pt modelId="{EDE22AE8-3F31-49A1-BE61-7F44B9B84D4B}" type="pres">
      <dgm:prSet presAssocID="{A44B81ED-7421-4140-836D-7C86917FA4B7}" presName="rootComposite2" presStyleCnt="0"/>
      <dgm:spPr/>
    </dgm:pt>
    <dgm:pt modelId="{05B50BD6-61B9-4CCB-A20E-0A59AF7BA819}" type="pres">
      <dgm:prSet presAssocID="{A44B81ED-7421-4140-836D-7C86917FA4B7}" presName="rootText2" presStyleLbl="alignAcc1" presStyleIdx="0" presStyleCnt="0">
        <dgm:presLayoutVars>
          <dgm:chPref val="3"/>
        </dgm:presLayoutVars>
      </dgm:prSet>
      <dgm:spPr/>
    </dgm:pt>
    <dgm:pt modelId="{D75AF8F7-E1E1-436B-ADB9-E7071C997CD3}" type="pres">
      <dgm:prSet presAssocID="{A44B81ED-7421-4140-836D-7C86917FA4B7}" presName="topArc2" presStyleLbl="parChTrans1D1" presStyleIdx="6" presStyleCnt="12"/>
      <dgm:spPr/>
    </dgm:pt>
    <dgm:pt modelId="{2BC6F173-4CC4-4B0F-B558-7EA4CB402703}" type="pres">
      <dgm:prSet presAssocID="{A44B81ED-7421-4140-836D-7C86917FA4B7}" presName="bottomArc2" presStyleLbl="parChTrans1D1" presStyleIdx="7" presStyleCnt="12"/>
      <dgm:spPr/>
    </dgm:pt>
    <dgm:pt modelId="{DEE711A1-A336-4A91-8089-DFA8045AE872}" type="pres">
      <dgm:prSet presAssocID="{A44B81ED-7421-4140-836D-7C86917FA4B7}" presName="topConnNode2" presStyleLbl="node3" presStyleIdx="0" presStyleCnt="0"/>
      <dgm:spPr/>
    </dgm:pt>
    <dgm:pt modelId="{3460E4D1-756A-4020-BB04-3810A7FD3CE9}" type="pres">
      <dgm:prSet presAssocID="{A44B81ED-7421-4140-836D-7C86917FA4B7}" presName="hierChild4" presStyleCnt="0"/>
      <dgm:spPr/>
    </dgm:pt>
    <dgm:pt modelId="{B230212D-8802-493C-AD2B-18B7B8F2D518}" type="pres">
      <dgm:prSet presAssocID="{A44B81ED-7421-4140-836D-7C86917FA4B7}" presName="hierChild5" presStyleCnt="0"/>
      <dgm:spPr/>
    </dgm:pt>
    <dgm:pt modelId="{32167293-B77E-4DEC-A7A1-954DE2C2E364}" type="pres">
      <dgm:prSet presAssocID="{CACE5189-689E-4B4F-A979-087FC869B9CC}" presName="Name28" presStyleLbl="parChTrans1D3" presStyleIdx="2" presStyleCnt="4"/>
      <dgm:spPr/>
    </dgm:pt>
    <dgm:pt modelId="{0A8EE7EC-564A-43F2-9861-B5531DDF0E12}" type="pres">
      <dgm:prSet presAssocID="{F75E8479-F530-4CFC-B4AA-4E30D969D936}" presName="hierRoot2" presStyleCnt="0">
        <dgm:presLayoutVars>
          <dgm:hierBranch val="init"/>
        </dgm:presLayoutVars>
      </dgm:prSet>
      <dgm:spPr/>
    </dgm:pt>
    <dgm:pt modelId="{9A1E2D9A-FF68-4666-A0CD-0BB9D5A92061}" type="pres">
      <dgm:prSet presAssocID="{F75E8479-F530-4CFC-B4AA-4E30D969D936}" presName="rootComposite2" presStyleCnt="0"/>
      <dgm:spPr/>
    </dgm:pt>
    <dgm:pt modelId="{0AE593F2-DD9A-4DD2-A71B-51B497D7D80D}" type="pres">
      <dgm:prSet presAssocID="{F75E8479-F530-4CFC-B4AA-4E30D969D936}" presName="rootText2" presStyleLbl="alignAcc1" presStyleIdx="0" presStyleCnt="0">
        <dgm:presLayoutVars>
          <dgm:chPref val="3"/>
        </dgm:presLayoutVars>
      </dgm:prSet>
      <dgm:spPr/>
    </dgm:pt>
    <dgm:pt modelId="{39A18807-8816-479A-9CEF-FDE10BE219E1}" type="pres">
      <dgm:prSet presAssocID="{F75E8479-F530-4CFC-B4AA-4E30D969D936}" presName="topArc2" presStyleLbl="parChTrans1D1" presStyleIdx="8" presStyleCnt="12"/>
      <dgm:spPr/>
    </dgm:pt>
    <dgm:pt modelId="{3B8A1991-155A-45EA-BB59-487299DEC6AB}" type="pres">
      <dgm:prSet presAssocID="{F75E8479-F530-4CFC-B4AA-4E30D969D936}" presName="bottomArc2" presStyleLbl="parChTrans1D1" presStyleIdx="9" presStyleCnt="12"/>
      <dgm:spPr/>
    </dgm:pt>
    <dgm:pt modelId="{F1B51BE2-3313-4A37-833F-6EE5ABCC005D}" type="pres">
      <dgm:prSet presAssocID="{F75E8479-F530-4CFC-B4AA-4E30D969D936}" presName="topConnNode2" presStyleLbl="node3" presStyleIdx="0" presStyleCnt="0"/>
      <dgm:spPr/>
    </dgm:pt>
    <dgm:pt modelId="{88608D92-C9D1-4243-852F-34D6941AE226}" type="pres">
      <dgm:prSet presAssocID="{F75E8479-F530-4CFC-B4AA-4E30D969D936}" presName="hierChild4" presStyleCnt="0"/>
      <dgm:spPr/>
    </dgm:pt>
    <dgm:pt modelId="{7F1735A8-BD69-429D-AF9D-8035912044EF}" type="pres">
      <dgm:prSet presAssocID="{F75E8479-F530-4CFC-B4AA-4E30D969D936}" presName="hierChild5" presStyleCnt="0"/>
      <dgm:spPr/>
    </dgm:pt>
    <dgm:pt modelId="{F50C6365-0FEF-4607-81FE-944320221921}" type="pres">
      <dgm:prSet presAssocID="{85160F51-1E57-4D1C-973D-3F4A68D5DE0E}" presName="Name28" presStyleLbl="parChTrans1D3" presStyleIdx="3" presStyleCnt="4"/>
      <dgm:spPr/>
    </dgm:pt>
    <dgm:pt modelId="{C018520F-4559-4A41-9D15-A16FB65A6671}" type="pres">
      <dgm:prSet presAssocID="{AA51FD2D-64A2-4B39-A49C-62D05FDD2F13}" presName="hierRoot2" presStyleCnt="0">
        <dgm:presLayoutVars>
          <dgm:hierBranch val="init"/>
        </dgm:presLayoutVars>
      </dgm:prSet>
      <dgm:spPr/>
    </dgm:pt>
    <dgm:pt modelId="{2F2B16D7-8929-41F5-8F50-C37BE45327C3}" type="pres">
      <dgm:prSet presAssocID="{AA51FD2D-64A2-4B39-A49C-62D05FDD2F13}" presName="rootComposite2" presStyleCnt="0"/>
      <dgm:spPr/>
    </dgm:pt>
    <dgm:pt modelId="{DD60E95E-37C5-41D7-94F9-B401DC903DD6}" type="pres">
      <dgm:prSet presAssocID="{AA51FD2D-64A2-4B39-A49C-62D05FDD2F13}" presName="rootText2" presStyleLbl="alignAcc1" presStyleIdx="0" presStyleCnt="0">
        <dgm:presLayoutVars>
          <dgm:chPref val="3"/>
        </dgm:presLayoutVars>
      </dgm:prSet>
      <dgm:spPr/>
    </dgm:pt>
    <dgm:pt modelId="{18E88B32-31B9-46F8-A141-0E1375514076}" type="pres">
      <dgm:prSet presAssocID="{AA51FD2D-64A2-4B39-A49C-62D05FDD2F13}" presName="topArc2" presStyleLbl="parChTrans1D1" presStyleIdx="10" presStyleCnt="12"/>
      <dgm:spPr/>
    </dgm:pt>
    <dgm:pt modelId="{F7F2B370-3ABB-4245-8AB7-49B2092A2ADB}" type="pres">
      <dgm:prSet presAssocID="{AA51FD2D-64A2-4B39-A49C-62D05FDD2F13}" presName="bottomArc2" presStyleLbl="parChTrans1D1" presStyleIdx="11" presStyleCnt="12"/>
      <dgm:spPr/>
    </dgm:pt>
    <dgm:pt modelId="{28A45BBE-CDBF-45F2-9CB4-DF131AC29276}" type="pres">
      <dgm:prSet presAssocID="{AA51FD2D-64A2-4B39-A49C-62D05FDD2F13}" presName="topConnNode2" presStyleLbl="node3" presStyleIdx="0" presStyleCnt="0"/>
      <dgm:spPr/>
    </dgm:pt>
    <dgm:pt modelId="{9EF17D8E-0F8C-4814-BF23-BD5B1036C9E9}" type="pres">
      <dgm:prSet presAssocID="{AA51FD2D-64A2-4B39-A49C-62D05FDD2F13}" presName="hierChild4" presStyleCnt="0"/>
      <dgm:spPr/>
    </dgm:pt>
    <dgm:pt modelId="{E0294BFA-1BD1-4E26-8B57-40AFD74486E2}" type="pres">
      <dgm:prSet presAssocID="{AA51FD2D-64A2-4B39-A49C-62D05FDD2F13}" presName="hierChild5" presStyleCnt="0"/>
      <dgm:spPr/>
    </dgm:pt>
    <dgm:pt modelId="{B16DD494-6966-448A-BBC8-3911387018C8}" type="pres">
      <dgm:prSet presAssocID="{40BCA36E-016C-4768-BDF7-60AE8E9BC800}" presName="hierChild5" presStyleCnt="0"/>
      <dgm:spPr/>
    </dgm:pt>
    <dgm:pt modelId="{674AD16B-4C64-430D-8C6A-071F222B3FD2}" type="pres">
      <dgm:prSet presAssocID="{B22B15C6-40AC-4E3D-AD46-D07407F97F0A}" presName="hierChild3" presStyleCnt="0"/>
      <dgm:spPr/>
    </dgm:pt>
  </dgm:ptLst>
  <dgm:cxnLst>
    <dgm:cxn modelId="{8DE19F0A-FFFB-4CE4-935E-C3AA53816A97}" srcId="{40BCA36E-016C-4768-BDF7-60AE8E9BC800}" destId="{F75E8479-F530-4CFC-B4AA-4E30D969D936}" srcOrd="2" destOrd="0" parTransId="{CACE5189-689E-4B4F-A979-087FC869B9CC}" sibTransId="{DAE8C00E-06A2-4940-91E5-5DE579D53CDD}"/>
    <dgm:cxn modelId="{A323A420-72D7-4D06-A465-66B4975A40E9}" type="presOf" srcId="{F75E8479-F530-4CFC-B4AA-4E30D969D936}" destId="{F1B51BE2-3313-4A37-833F-6EE5ABCC005D}" srcOrd="1" destOrd="0" presId="urn:microsoft.com/office/officeart/2008/layout/HalfCircleOrganizationChart"/>
    <dgm:cxn modelId="{94917F2C-A70F-40F5-B65B-9FCFB459D420}" type="presOf" srcId="{FA217B7B-670A-4EA4-93CD-E6A78CB684A5}" destId="{5B161E0E-0900-4CEC-9F1D-96B49F60BBAE}" srcOrd="0" destOrd="0" presId="urn:microsoft.com/office/officeart/2008/layout/HalfCircleOrganizationChart"/>
    <dgm:cxn modelId="{D293103A-D5E7-4019-8852-0988A4C58429}" type="presOf" srcId="{CACE5189-689E-4B4F-A979-087FC869B9CC}" destId="{32167293-B77E-4DEC-A7A1-954DE2C2E364}" srcOrd="0" destOrd="0" presId="urn:microsoft.com/office/officeart/2008/layout/HalfCircleOrganizationChart"/>
    <dgm:cxn modelId="{514C5D63-0EF1-432A-83E2-5536F795EB41}" type="presOf" srcId="{A44B81ED-7421-4140-836D-7C86917FA4B7}" destId="{DEE711A1-A336-4A91-8089-DFA8045AE872}" srcOrd="1" destOrd="0" presId="urn:microsoft.com/office/officeart/2008/layout/HalfCircleOrganizationChart"/>
    <dgm:cxn modelId="{07A8534A-A292-497D-820C-AD23C242BDBE}" type="presOf" srcId="{E1936F60-A7DB-43C0-9489-7B174065A6B5}" destId="{3AADD1BC-D0CA-49DF-BA39-38EFF26D140A}" srcOrd="0" destOrd="0" presId="urn:microsoft.com/office/officeart/2008/layout/HalfCircleOrganizationChart"/>
    <dgm:cxn modelId="{F311806A-45AF-4C3C-8564-D62706C1A6FD}" srcId="{E1936F60-A7DB-43C0-9489-7B174065A6B5}" destId="{B22B15C6-40AC-4E3D-AD46-D07407F97F0A}" srcOrd="0" destOrd="0" parTransId="{D4CC3893-F63A-4615-8768-C54F6F82DE81}" sibTransId="{066F0969-FC55-416D-BE0C-F418467922B7}"/>
    <dgm:cxn modelId="{14B34A6C-0B9F-46B7-BA2D-60288ADAA5A6}" type="presOf" srcId="{A44B81ED-7421-4140-836D-7C86917FA4B7}" destId="{05B50BD6-61B9-4CCB-A20E-0A59AF7BA819}" srcOrd="0" destOrd="0" presId="urn:microsoft.com/office/officeart/2008/layout/HalfCircleOrganizationChart"/>
    <dgm:cxn modelId="{569DF66F-1ACC-4024-91D9-A1D62F2B61B6}" srcId="{40BCA36E-016C-4768-BDF7-60AE8E9BC800}" destId="{A44B81ED-7421-4140-836D-7C86917FA4B7}" srcOrd="1" destOrd="0" parTransId="{FA217B7B-670A-4EA4-93CD-E6A78CB684A5}" sibTransId="{46B9AB85-60B7-431F-BD24-EE4797C81CAD}"/>
    <dgm:cxn modelId="{66898553-CC3F-438E-A705-35B4BEF729DA}" type="presOf" srcId="{B22B15C6-40AC-4E3D-AD46-D07407F97F0A}" destId="{537289A1-1DB1-4BC7-BA2C-5C062EAFE700}" srcOrd="1" destOrd="0" presId="urn:microsoft.com/office/officeart/2008/layout/HalfCircleOrganizationChart"/>
    <dgm:cxn modelId="{7589E57F-1D38-433C-8566-46E7B299B14D}" type="presOf" srcId="{DA5F496F-5E84-42F9-8815-EDBE5D5BF09C}" destId="{B9333632-453D-4A09-911B-E0A0232ACAF1}" srcOrd="0" destOrd="0" presId="urn:microsoft.com/office/officeart/2008/layout/HalfCircleOrganizationChart"/>
    <dgm:cxn modelId="{11503C80-F06C-4A87-B867-A391BC1298A1}" type="presOf" srcId="{DA5F496F-5E84-42F9-8815-EDBE5D5BF09C}" destId="{EEF7DD1F-EACE-4CAA-B275-8D50F06B230B}" srcOrd="1" destOrd="0" presId="urn:microsoft.com/office/officeart/2008/layout/HalfCircleOrganizationChart"/>
    <dgm:cxn modelId="{CC1AD895-503D-4FCA-BD53-659681442DAB}" type="presOf" srcId="{85160F51-1E57-4D1C-973D-3F4A68D5DE0E}" destId="{F50C6365-0FEF-4607-81FE-944320221921}" srcOrd="0" destOrd="0" presId="urn:microsoft.com/office/officeart/2008/layout/HalfCircleOrganizationChart"/>
    <dgm:cxn modelId="{6515D89D-2193-4091-9096-DB66F6FFA79D}" type="presOf" srcId="{40BCA36E-016C-4768-BDF7-60AE8E9BC800}" destId="{CD2E08BC-538E-47C7-BC09-B33E46350A3B}" srcOrd="1" destOrd="0" presId="urn:microsoft.com/office/officeart/2008/layout/HalfCircleOrganizationChart"/>
    <dgm:cxn modelId="{724BD3BE-97E4-4F17-AD8C-C407A87D15A9}" type="presOf" srcId="{F75E8479-F530-4CFC-B4AA-4E30D969D936}" destId="{0AE593F2-DD9A-4DD2-A71B-51B497D7D80D}" srcOrd="0" destOrd="0" presId="urn:microsoft.com/office/officeart/2008/layout/HalfCircleOrganizationChart"/>
    <dgm:cxn modelId="{911327C6-53D0-48F2-B7FB-782E0760CBCD}" srcId="{40BCA36E-016C-4768-BDF7-60AE8E9BC800}" destId="{DA5F496F-5E84-42F9-8815-EDBE5D5BF09C}" srcOrd="0" destOrd="0" parTransId="{E3ED4DDA-8C77-4C43-8F34-9A3AABF391D8}" sibTransId="{361FAF36-C257-41B2-AB91-280ED6717965}"/>
    <dgm:cxn modelId="{8D0A4CC8-E19F-4F33-A0A9-4C80A3B885EB}" type="presOf" srcId="{1BAFDAF5-F14A-4550-AF64-A771675033E1}" destId="{E48E80E8-A7F3-4EEE-BA0D-2295CC027A35}" srcOrd="0" destOrd="0" presId="urn:microsoft.com/office/officeart/2008/layout/HalfCircleOrganizationChart"/>
    <dgm:cxn modelId="{F40923CB-644F-4F10-A327-018B347F62EE}" type="presOf" srcId="{E3ED4DDA-8C77-4C43-8F34-9A3AABF391D8}" destId="{F418FB80-7732-4850-83EB-EAC52E73E8F3}" srcOrd="0" destOrd="0" presId="urn:microsoft.com/office/officeart/2008/layout/HalfCircleOrganizationChart"/>
    <dgm:cxn modelId="{49EEEDCE-6A5D-47F1-BAD5-35A1C0991F7E}" type="presOf" srcId="{40BCA36E-016C-4768-BDF7-60AE8E9BC800}" destId="{2F07F56E-FA34-47A3-A39A-40BC189EFE7A}" srcOrd="0" destOrd="0" presId="urn:microsoft.com/office/officeart/2008/layout/HalfCircleOrganizationChart"/>
    <dgm:cxn modelId="{A71869D0-2CE5-4260-853E-24966DA16302}" type="presOf" srcId="{B22B15C6-40AC-4E3D-AD46-D07407F97F0A}" destId="{18DB397B-7952-4D54-BF61-8340BA946947}" srcOrd="0" destOrd="0" presId="urn:microsoft.com/office/officeart/2008/layout/HalfCircleOrganizationChart"/>
    <dgm:cxn modelId="{439BA3D6-FE1B-4495-BFAB-AF1C214A79D3}" type="presOf" srcId="{AA51FD2D-64A2-4B39-A49C-62D05FDD2F13}" destId="{DD60E95E-37C5-41D7-94F9-B401DC903DD6}" srcOrd="0" destOrd="0" presId="urn:microsoft.com/office/officeart/2008/layout/HalfCircleOrganizationChart"/>
    <dgm:cxn modelId="{5CC4A3E7-389E-455F-A93D-19A80ADE4CA9}" srcId="{B22B15C6-40AC-4E3D-AD46-D07407F97F0A}" destId="{40BCA36E-016C-4768-BDF7-60AE8E9BC800}" srcOrd="0" destOrd="0" parTransId="{1BAFDAF5-F14A-4550-AF64-A771675033E1}" sibTransId="{73B2195B-057B-4D2F-9E36-319859782A82}"/>
    <dgm:cxn modelId="{F6470AE8-9953-499D-BBF8-2E048438296E}" type="presOf" srcId="{AA51FD2D-64A2-4B39-A49C-62D05FDD2F13}" destId="{28A45BBE-CDBF-45F2-9CB4-DF131AC29276}" srcOrd="1" destOrd="0" presId="urn:microsoft.com/office/officeart/2008/layout/HalfCircleOrganizationChart"/>
    <dgm:cxn modelId="{2E03C4EE-6634-4FF7-BC8F-E521E3502F17}" srcId="{40BCA36E-016C-4768-BDF7-60AE8E9BC800}" destId="{AA51FD2D-64A2-4B39-A49C-62D05FDD2F13}" srcOrd="3" destOrd="0" parTransId="{85160F51-1E57-4D1C-973D-3F4A68D5DE0E}" sibTransId="{C79A399D-52FB-452B-ACAD-B9B036307590}"/>
    <dgm:cxn modelId="{569E3071-4D70-40D6-BF8A-916D2E0C8573}" type="presParOf" srcId="{3AADD1BC-D0CA-49DF-BA39-38EFF26D140A}" destId="{938DC668-0DDC-4F0C-8B1F-04EB1DBC5323}" srcOrd="0" destOrd="0" presId="urn:microsoft.com/office/officeart/2008/layout/HalfCircleOrganizationChart"/>
    <dgm:cxn modelId="{7842FB4C-A0D4-4772-B735-A278D000002A}" type="presParOf" srcId="{938DC668-0DDC-4F0C-8B1F-04EB1DBC5323}" destId="{06281363-0256-43B9-86F8-702ADC46BDB8}" srcOrd="0" destOrd="0" presId="urn:microsoft.com/office/officeart/2008/layout/HalfCircleOrganizationChart"/>
    <dgm:cxn modelId="{5B834931-A78C-478C-A4E7-56B6C1D037D1}" type="presParOf" srcId="{06281363-0256-43B9-86F8-702ADC46BDB8}" destId="{18DB397B-7952-4D54-BF61-8340BA946947}" srcOrd="0" destOrd="0" presId="urn:microsoft.com/office/officeart/2008/layout/HalfCircleOrganizationChart"/>
    <dgm:cxn modelId="{417E9A35-0AE3-4238-8DA9-34C1194BF241}" type="presParOf" srcId="{06281363-0256-43B9-86F8-702ADC46BDB8}" destId="{B1BEEF8D-3DB6-44CE-961E-966A5CB3EFD9}" srcOrd="1" destOrd="0" presId="urn:microsoft.com/office/officeart/2008/layout/HalfCircleOrganizationChart"/>
    <dgm:cxn modelId="{5DE50D45-D3D4-4482-BB54-7762F046868D}" type="presParOf" srcId="{06281363-0256-43B9-86F8-702ADC46BDB8}" destId="{EE07E40A-B11E-4ECD-91D6-ECF9DFB37C5F}" srcOrd="2" destOrd="0" presId="urn:microsoft.com/office/officeart/2008/layout/HalfCircleOrganizationChart"/>
    <dgm:cxn modelId="{BA1A80DF-DF03-405B-B5E7-B99102370778}" type="presParOf" srcId="{06281363-0256-43B9-86F8-702ADC46BDB8}" destId="{537289A1-1DB1-4BC7-BA2C-5C062EAFE700}" srcOrd="3" destOrd="0" presId="urn:microsoft.com/office/officeart/2008/layout/HalfCircleOrganizationChart"/>
    <dgm:cxn modelId="{68228154-E4B0-46A1-BCDC-33593389ADDE}" type="presParOf" srcId="{938DC668-0DDC-4F0C-8B1F-04EB1DBC5323}" destId="{8E64559D-71F5-4121-8CFB-F98AB8070318}" srcOrd="1" destOrd="0" presId="urn:microsoft.com/office/officeart/2008/layout/HalfCircleOrganizationChart"/>
    <dgm:cxn modelId="{058BB4D4-682A-4833-86DC-8DC5F089B921}" type="presParOf" srcId="{8E64559D-71F5-4121-8CFB-F98AB8070318}" destId="{E48E80E8-A7F3-4EEE-BA0D-2295CC027A35}" srcOrd="0" destOrd="0" presId="urn:microsoft.com/office/officeart/2008/layout/HalfCircleOrganizationChart"/>
    <dgm:cxn modelId="{F374DA41-217F-4CA2-AADB-71D887EE6BA7}" type="presParOf" srcId="{8E64559D-71F5-4121-8CFB-F98AB8070318}" destId="{46CB5ABC-F890-44F6-8D61-1043B6D88E9E}" srcOrd="1" destOrd="0" presId="urn:microsoft.com/office/officeart/2008/layout/HalfCircleOrganizationChart"/>
    <dgm:cxn modelId="{0E969A06-425A-49DE-9BE4-1F1CEC8ABE26}" type="presParOf" srcId="{46CB5ABC-F890-44F6-8D61-1043B6D88E9E}" destId="{2F807202-8096-4861-85CD-DAA8CDADB4C7}" srcOrd="0" destOrd="0" presId="urn:microsoft.com/office/officeart/2008/layout/HalfCircleOrganizationChart"/>
    <dgm:cxn modelId="{ECAF14EF-7289-46B0-A603-69595066D4CF}" type="presParOf" srcId="{2F807202-8096-4861-85CD-DAA8CDADB4C7}" destId="{2F07F56E-FA34-47A3-A39A-40BC189EFE7A}" srcOrd="0" destOrd="0" presId="urn:microsoft.com/office/officeart/2008/layout/HalfCircleOrganizationChart"/>
    <dgm:cxn modelId="{4127519C-0E38-48FE-922B-82CC7164DEF4}" type="presParOf" srcId="{2F807202-8096-4861-85CD-DAA8CDADB4C7}" destId="{F1F6AB0C-1A82-499C-BBB0-4C5C85D1E20C}" srcOrd="1" destOrd="0" presId="urn:microsoft.com/office/officeart/2008/layout/HalfCircleOrganizationChart"/>
    <dgm:cxn modelId="{7CECC600-1A75-44FE-9A64-C6AA96C76EB2}" type="presParOf" srcId="{2F807202-8096-4861-85CD-DAA8CDADB4C7}" destId="{A395434A-1FA7-48E6-9B38-40AAA81FC1FC}" srcOrd="2" destOrd="0" presId="urn:microsoft.com/office/officeart/2008/layout/HalfCircleOrganizationChart"/>
    <dgm:cxn modelId="{2166B2F5-4B1F-4781-BDB3-24EDE5D8F776}" type="presParOf" srcId="{2F807202-8096-4861-85CD-DAA8CDADB4C7}" destId="{CD2E08BC-538E-47C7-BC09-B33E46350A3B}" srcOrd="3" destOrd="0" presId="urn:microsoft.com/office/officeart/2008/layout/HalfCircleOrganizationChart"/>
    <dgm:cxn modelId="{8E345E33-85E4-41BA-8CE8-1B5362B582C5}" type="presParOf" srcId="{46CB5ABC-F890-44F6-8D61-1043B6D88E9E}" destId="{767DE922-7364-4831-A12E-06A454FA3723}" srcOrd="1" destOrd="0" presId="urn:microsoft.com/office/officeart/2008/layout/HalfCircleOrganizationChart"/>
    <dgm:cxn modelId="{4E18538B-2555-4D04-80AB-7775A0213A35}" type="presParOf" srcId="{767DE922-7364-4831-A12E-06A454FA3723}" destId="{F418FB80-7732-4850-83EB-EAC52E73E8F3}" srcOrd="0" destOrd="0" presId="urn:microsoft.com/office/officeart/2008/layout/HalfCircleOrganizationChart"/>
    <dgm:cxn modelId="{C502C83C-D8AF-446C-9008-B4436C0DF305}" type="presParOf" srcId="{767DE922-7364-4831-A12E-06A454FA3723}" destId="{3A181700-4452-4908-A192-2284FE0D121B}" srcOrd="1" destOrd="0" presId="urn:microsoft.com/office/officeart/2008/layout/HalfCircleOrganizationChart"/>
    <dgm:cxn modelId="{18CC3183-7721-407B-83CE-FBEFF0C6B96F}" type="presParOf" srcId="{3A181700-4452-4908-A192-2284FE0D121B}" destId="{41625B42-6379-443C-B91E-68F30188BC9B}" srcOrd="0" destOrd="0" presId="urn:microsoft.com/office/officeart/2008/layout/HalfCircleOrganizationChart"/>
    <dgm:cxn modelId="{7D95D797-5A7B-47C3-A948-4B7D17752D2A}" type="presParOf" srcId="{41625B42-6379-443C-B91E-68F30188BC9B}" destId="{B9333632-453D-4A09-911B-E0A0232ACAF1}" srcOrd="0" destOrd="0" presId="urn:microsoft.com/office/officeart/2008/layout/HalfCircleOrganizationChart"/>
    <dgm:cxn modelId="{5D05BB0A-FE37-4893-A1A8-E19A383F27B5}" type="presParOf" srcId="{41625B42-6379-443C-B91E-68F30188BC9B}" destId="{BAE10297-C78D-4AAD-8A62-E693CDEB233A}" srcOrd="1" destOrd="0" presId="urn:microsoft.com/office/officeart/2008/layout/HalfCircleOrganizationChart"/>
    <dgm:cxn modelId="{110CEF26-9C47-4850-8EF3-E59620390C01}" type="presParOf" srcId="{41625B42-6379-443C-B91E-68F30188BC9B}" destId="{71A57678-F859-4C7C-8B81-6F18C8C2D852}" srcOrd="2" destOrd="0" presId="urn:microsoft.com/office/officeart/2008/layout/HalfCircleOrganizationChart"/>
    <dgm:cxn modelId="{C370FFEF-986E-463A-93F8-C3092A94474D}" type="presParOf" srcId="{41625B42-6379-443C-B91E-68F30188BC9B}" destId="{EEF7DD1F-EACE-4CAA-B275-8D50F06B230B}" srcOrd="3" destOrd="0" presId="urn:microsoft.com/office/officeart/2008/layout/HalfCircleOrganizationChart"/>
    <dgm:cxn modelId="{E4C57092-16BA-4112-ADEF-68E71035ED21}" type="presParOf" srcId="{3A181700-4452-4908-A192-2284FE0D121B}" destId="{63BAD41A-16E1-40D0-A0BD-D1EE5DE83991}" srcOrd="1" destOrd="0" presId="urn:microsoft.com/office/officeart/2008/layout/HalfCircleOrganizationChart"/>
    <dgm:cxn modelId="{05FF2B8B-700A-4B47-93B2-19B75F2BB3FC}" type="presParOf" srcId="{3A181700-4452-4908-A192-2284FE0D121B}" destId="{6085C452-42AD-4A04-8C53-4767716FD56D}" srcOrd="2" destOrd="0" presId="urn:microsoft.com/office/officeart/2008/layout/HalfCircleOrganizationChart"/>
    <dgm:cxn modelId="{CE1673DF-BB72-43C5-BD1B-FE1C4E86BFE2}" type="presParOf" srcId="{767DE922-7364-4831-A12E-06A454FA3723}" destId="{5B161E0E-0900-4CEC-9F1D-96B49F60BBAE}" srcOrd="2" destOrd="0" presId="urn:microsoft.com/office/officeart/2008/layout/HalfCircleOrganizationChart"/>
    <dgm:cxn modelId="{EA4F03F4-40CA-4384-8AE6-1984D5BCEF5B}" type="presParOf" srcId="{767DE922-7364-4831-A12E-06A454FA3723}" destId="{48EB1499-08C0-4E74-80E5-819F457D7A1D}" srcOrd="3" destOrd="0" presId="urn:microsoft.com/office/officeart/2008/layout/HalfCircleOrganizationChart"/>
    <dgm:cxn modelId="{708455E0-4D22-4DF3-B55B-2F9D0EAD9A1B}" type="presParOf" srcId="{48EB1499-08C0-4E74-80E5-819F457D7A1D}" destId="{EDE22AE8-3F31-49A1-BE61-7F44B9B84D4B}" srcOrd="0" destOrd="0" presId="urn:microsoft.com/office/officeart/2008/layout/HalfCircleOrganizationChart"/>
    <dgm:cxn modelId="{F9C46BF5-5AFE-4EA5-A9A4-B646BD05C881}" type="presParOf" srcId="{EDE22AE8-3F31-49A1-BE61-7F44B9B84D4B}" destId="{05B50BD6-61B9-4CCB-A20E-0A59AF7BA819}" srcOrd="0" destOrd="0" presId="urn:microsoft.com/office/officeart/2008/layout/HalfCircleOrganizationChart"/>
    <dgm:cxn modelId="{203D33CB-178F-4062-83AF-BE3CC1778D39}" type="presParOf" srcId="{EDE22AE8-3F31-49A1-BE61-7F44B9B84D4B}" destId="{D75AF8F7-E1E1-436B-ADB9-E7071C997CD3}" srcOrd="1" destOrd="0" presId="urn:microsoft.com/office/officeart/2008/layout/HalfCircleOrganizationChart"/>
    <dgm:cxn modelId="{A1203AD2-4465-47FA-915A-E68587FF0461}" type="presParOf" srcId="{EDE22AE8-3F31-49A1-BE61-7F44B9B84D4B}" destId="{2BC6F173-4CC4-4B0F-B558-7EA4CB402703}" srcOrd="2" destOrd="0" presId="urn:microsoft.com/office/officeart/2008/layout/HalfCircleOrganizationChart"/>
    <dgm:cxn modelId="{59BD37DC-F5BA-4F2D-9D5D-AF4A5D29381B}" type="presParOf" srcId="{EDE22AE8-3F31-49A1-BE61-7F44B9B84D4B}" destId="{DEE711A1-A336-4A91-8089-DFA8045AE872}" srcOrd="3" destOrd="0" presId="urn:microsoft.com/office/officeart/2008/layout/HalfCircleOrganizationChart"/>
    <dgm:cxn modelId="{BA6BCF34-A45B-4AC9-ABD3-5EB8B8BBED08}" type="presParOf" srcId="{48EB1499-08C0-4E74-80E5-819F457D7A1D}" destId="{3460E4D1-756A-4020-BB04-3810A7FD3CE9}" srcOrd="1" destOrd="0" presId="urn:microsoft.com/office/officeart/2008/layout/HalfCircleOrganizationChart"/>
    <dgm:cxn modelId="{7DAD7E04-C1DD-412A-B7A6-FFF708E3C4DB}" type="presParOf" srcId="{48EB1499-08C0-4E74-80E5-819F457D7A1D}" destId="{B230212D-8802-493C-AD2B-18B7B8F2D518}" srcOrd="2" destOrd="0" presId="urn:microsoft.com/office/officeart/2008/layout/HalfCircleOrganizationChart"/>
    <dgm:cxn modelId="{3B26C45F-6BA4-4A76-B056-6D00AC5A5607}" type="presParOf" srcId="{767DE922-7364-4831-A12E-06A454FA3723}" destId="{32167293-B77E-4DEC-A7A1-954DE2C2E364}" srcOrd="4" destOrd="0" presId="urn:microsoft.com/office/officeart/2008/layout/HalfCircleOrganizationChart"/>
    <dgm:cxn modelId="{31B8085F-6B04-48E2-9D9D-A02135EE0FCA}" type="presParOf" srcId="{767DE922-7364-4831-A12E-06A454FA3723}" destId="{0A8EE7EC-564A-43F2-9861-B5531DDF0E12}" srcOrd="5" destOrd="0" presId="urn:microsoft.com/office/officeart/2008/layout/HalfCircleOrganizationChart"/>
    <dgm:cxn modelId="{A2AEEEB4-6FF6-4B02-90E5-98CC4FCBA7E2}" type="presParOf" srcId="{0A8EE7EC-564A-43F2-9861-B5531DDF0E12}" destId="{9A1E2D9A-FF68-4666-A0CD-0BB9D5A92061}" srcOrd="0" destOrd="0" presId="urn:microsoft.com/office/officeart/2008/layout/HalfCircleOrganizationChart"/>
    <dgm:cxn modelId="{9892EFBA-F464-46CB-90C5-4B5E844C6A46}" type="presParOf" srcId="{9A1E2D9A-FF68-4666-A0CD-0BB9D5A92061}" destId="{0AE593F2-DD9A-4DD2-A71B-51B497D7D80D}" srcOrd="0" destOrd="0" presId="urn:microsoft.com/office/officeart/2008/layout/HalfCircleOrganizationChart"/>
    <dgm:cxn modelId="{C99C54B1-33BB-42D4-AD24-132E32ECD7B7}" type="presParOf" srcId="{9A1E2D9A-FF68-4666-A0CD-0BB9D5A92061}" destId="{39A18807-8816-479A-9CEF-FDE10BE219E1}" srcOrd="1" destOrd="0" presId="urn:microsoft.com/office/officeart/2008/layout/HalfCircleOrganizationChart"/>
    <dgm:cxn modelId="{F1ACE01F-ED16-43C1-93E2-740D71C45904}" type="presParOf" srcId="{9A1E2D9A-FF68-4666-A0CD-0BB9D5A92061}" destId="{3B8A1991-155A-45EA-BB59-487299DEC6AB}" srcOrd="2" destOrd="0" presId="urn:microsoft.com/office/officeart/2008/layout/HalfCircleOrganizationChart"/>
    <dgm:cxn modelId="{7CC1C606-E80C-4D21-8340-238A1EEFD52F}" type="presParOf" srcId="{9A1E2D9A-FF68-4666-A0CD-0BB9D5A92061}" destId="{F1B51BE2-3313-4A37-833F-6EE5ABCC005D}" srcOrd="3" destOrd="0" presId="urn:microsoft.com/office/officeart/2008/layout/HalfCircleOrganizationChart"/>
    <dgm:cxn modelId="{6564612D-7E23-4A63-8EFE-63EB1F81AC84}" type="presParOf" srcId="{0A8EE7EC-564A-43F2-9861-B5531DDF0E12}" destId="{88608D92-C9D1-4243-852F-34D6941AE226}" srcOrd="1" destOrd="0" presId="urn:microsoft.com/office/officeart/2008/layout/HalfCircleOrganizationChart"/>
    <dgm:cxn modelId="{BA8ADC47-662F-4C56-A33A-AA17424D9ECF}" type="presParOf" srcId="{0A8EE7EC-564A-43F2-9861-B5531DDF0E12}" destId="{7F1735A8-BD69-429D-AF9D-8035912044EF}" srcOrd="2" destOrd="0" presId="urn:microsoft.com/office/officeart/2008/layout/HalfCircleOrganizationChart"/>
    <dgm:cxn modelId="{46962894-6049-4C55-8442-5098F1E7C8AC}" type="presParOf" srcId="{767DE922-7364-4831-A12E-06A454FA3723}" destId="{F50C6365-0FEF-4607-81FE-944320221921}" srcOrd="6" destOrd="0" presId="urn:microsoft.com/office/officeart/2008/layout/HalfCircleOrganizationChart"/>
    <dgm:cxn modelId="{07CA135F-156A-45DD-B4F1-966C2565C55E}" type="presParOf" srcId="{767DE922-7364-4831-A12E-06A454FA3723}" destId="{C018520F-4559-4A41-9D15-A16FB65A6671}" srcOrd="7" destOrd="0" presId="urn:microsoft.com/office/officeart/2008/layout/HalfCircleOrganizationChart"/>
    <dgm:cxn modelId="{EE3D6CA3-1EB6-4A5A-9AEC-F73A983B9B04}" type="presParOf" srcId="{C018520F-4559-4A41-9D15-A16FB65A6671}" destId="{2F2B16D7-8929-41F5-8F50-C37BE45327C3}" srcOrd="0" destOrd="0" presId="urn:microsoft.com/office/officeart/2008/layout/HalfCircleOrganizationChart"/>
    <dgm:cxn modelId="{332AE2F7-4211-4FD6-BB05-C2B6A6618CB4}" type="presParOf" srcId="{2F2B16D7-8929-41F5-8F50-C37BE45327C3}" destId="{DD60E95E-37C5-41D7-94F9-B401DC903DD6}" srcOrd="0" destOrd="0" presId="urn:microsoft.com/office/officeart/2008/layout/HalfCircleOrganizationChart"/>
    <dgm:cxn modelId="{99015694-2006-4575-B4D9-1EF6F90D152B}" type="presParOf" srcId="{2F2B16D7-8929-41F5-8F50-C37BE45327C3}" destId="{18E88B32-31B9-46F8-A141-0E1375514076}" srcOrd="1" destOrd="0" presId="urn:microsoft.com/office/officeart/2008/layout/HalfCircleOrganizationChart"/>
    <dgm:cxn modelId="{9BA50095-533A-41C9-8C36-FF0AD54E102E}" type="presParOf" srcId="{2F2B16D7-8929-41F5-8F50-C37BE45327C3}" destId="{F7F2B370-3ABB-4245-8AB7-49B2092A2ADB}" srcOrd="2" destOrd="0" presId="urn:microsoft.com/office/officeart/2008/layout/HalfCircleOrganizationChart"/>
    <dgm:cxn modelId="{90E18183-9D4B-49FA-B917-1607AC0030DF}" type="presParOf" srcId="{2F2B16D7-8929-41F5-8F50-C37BE45327C3}" destId="{28A45BBE-CDBF-45F2-9CB4-DF131AC29276}" srcOrd="3" destOrd="0" presId="urn:microsoft.com/office/officeart/2008/layout/HalfCircleOrganizationChart"/>
    <dgm:cxn modelId="{93BC1694-C71D-4440-8452-BFEE861CFF6F}" type="presParOf" srcId="{C018520F-4559-4A41-9D15-A16FB65A6671}" destId="{9EF17D8E-0F8C-4814-BF23-BD5B1036C9E9}" srcOrd="1" destOrd="0" presId="urn:microsoft.com/office/officeart/2008/layout/HalfCircleOrganizationChart"/>
    <dgm:cxn modelId="{5EC69D36-B79E-4A2B-A3E9-9EDBA72DD612}" type="presParOf" srcId="{C018520F-4559-4A41-9D15-A16FB65A6671}" destId="{E0294BFA-1BD1-4E26-8B57-40AFD74486E2}" srcOrd="2" destOrd="0" presId="urn:microsoft.com/office/officeart/2008/layout/HalfCircleOrganizationChart"/>
    <dgm:cxn modelId="{9DE1C8C3-D73D-479F-8381-21D4C6B9EA07}" type="presParOf" srcId="{46CB5ABC-F890-44F6-8D61-1043B6D88E9E}" destId="{B16DD494-6966-448A-BBC8-3911387018C8}" srcOrd="2" destOrd="0" presId="urn:microsoft.com/office/officeart/2008/layout/HalfCircleOrganizationChart"/>
    <dgm:cxn modelId="{182D9629-0D6B-4B7B-A436-768B70E86C9C}" type="presParOf" srcId="{938DC668-0DDC-4F0C-8B1F-04EB1DBC5323}" destId="{674AD16B-4C64-430D-8C6A-071F222B3FD2}"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D05DC5-0E27-4AE9-B972-6D512612C05E}" type="doc">
      <dgm:prSet loTypeId="urn:microsoft.com/office/officeart/2008/layout/HexagonCluster" loCatId="relationship" qsTypeId="urn:microsoft.com/office/officeart/2005/8/quickstyle/simple2" qsCatId="simple" csTypeId="urn:microsoft.com/office/officeart/2005/8/colors/colorful1" csCatId="colorful" phldr="1"/>
      <dgm:spPr/>
      <dgm:t>
        <a:bodyPr/>
        <a:lstStyle/>
        <a:p>
          <a:endParaRPr lang="en-US"/>
        </a:p>
      </dgm:t>
    </dgm:pt>
    <dgm:pt modelId="{215B067C-F527-4E86-A191-AF09125E0DC4}">
      <dgm:prSet phldrT="[Text]" custT="1"/>
      <dgm:spPr>
        <a:xfrm>
          <a:off x="1469642" y="3142562"/>
          <a:ext cx="1707791" cy="1466190"/>
        </a:xfrm>
        <a:solidFill>
          <a:srgbClr val="268CBF">
            <a:hueOff val="0"/>
            <a:satOff val="0"/>
            <a:lumOff val="0"/>
            <a:alphaOff val="0"/>
          </a:srgbClr>
        </a:solidFill>
        <a:ln w="25400" cap="flat" cmpd="sng" algn="ctr">
          <a:solidFill>
            <a:srgbClr val="268CB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100" b="1" dirty="0">
              <a:solidFill>
                <a:srgbClr val="FFFFFF"/>
              </a:solidFill>
              <a:latin typeface="Arial"/>
              <a:ea typeface="+mn-ea"/>
              <a:cs typeface="+mn-cs"/>
            </a:rPr>
            <a:t>DoD AM Vision</a:t>
          </a:r>
        </a:p>
      </dgm:t>
    </dgm:pt>
    <dgm:pt modelId="{596EF33E-BC03-4935-AB94-EFC8F45590CD}" type="parTrans" cxnId="{6FBA5B25-EA8B-45E4-AFAB-B025EC33F139}">
      <dgm:prSet/>
      <dgm:spPr/>
      <dgm:t>
        <a:bodyPr/>
        <a:lstStyle/>
        <a:p>
          <a:endParaRPr lang="en-US" sz="1050"/>
        </a:p>
      </dgm:t>
    </dgm:pt>
    <dgm:pt modelId="{5C2A4194-B38E-4AEB-9557-46A810E7DAA5}" type="sibTrans" cxnId="{6FBA5B25-EA8B-45E4-AFAB-B025EC33F139}">
      <dgm:prSet/>
      <dgm:spPr>
        <a:xfrm>
          <a:off x="0" y="2332001"/>
          <a:ext cx="1707791" cy="1466190"/>
        </a:xfr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268CBF">
              <a:hueOff val="0"/>
              <a:satOff val="0"/>
              <a:lumOff val="0"/>
              <a:alphaOff val="0"/>
            </a:srgbClr>
          </a:solidFill>
          <a:prstDash val="solid"/>
        </a:ln>
        <a:effectLst/>
      </dgm:spPr>
      <dgm:t>
        <a:bodyPr/>
        <a:lstStyle/>
        <a:p>
          <a:endParaRPr lang="en-US" sz="1050"/>
        </a:p>
      </dgm:t>
    </dgm:pt>
    <dgm:pt modelId="{4432A9BF-EC2C-4931-9603-864D886560CD}">
      <dgm:prSet custT="1"/>
      <dgm:spPr>
        <a:xfrm>
          <a:off x="2939285" y="2327318"/>
          <a:ext cx="1707791" cy="1466190"/>
        </a:xfrm>
        <a:solidFill>
          <a:srgbClr val="FB3144">
            <a:hueOff val="0"/>
            <a:satOff val="0"/>
            <a:lumOff val="0"/>
            <a:alphaOff val="0"/>
          </a:srgbClr>
        </a:solidFill>
        <a:ln w="25400" cap="flat" cmpd="sng" algn="ctr">
          <a:solidFill>
            <a:srgbClr val="FB3144">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000" b="1" dirty="0">
              <a:solidFill>
                <a:srgbClr val="FFFFFF"/>
              </a:solidFill>
              <a:latin typeface="Arial"/>
              <a:ea typeface="+mn-ea"/>
              <a:cs typeface="+mn-cs"/>
            </a:rPr>
            <a:t>Disseminate Information</a:t>
          </a:r>
        </a:p>
      </dgm:t>
    </dgm:pt>
    <dgm:pt modelId="{6C36CD07-BFD5-48D1-8141-CC1DFB2AAACD}" type="parTrans" cxnId="{1992D43C-D6CF-4C19-9A98-4618384B52FB}">
      <dgm:prSet/>
      <dgm:spPr/>
      <dgm:t>
        <a:bodyPr/>
        <a:lstStyle/>
        <a:p>
          <a:endParaRPr lang="en-US" sz="1050"/>
        </a:p>
      </dgm:t>
    </dgm:pt>
    <dgm:pt modelId="{7D8750B0-F09D-4FA6-BAD3-77193E09144D}" type="sibTrans" cxnId="{1992D43C-D6CF-4C19-9A98-4618384B52FB}">
      <dgm:prSet/>
      <dgm:spPr>
        <a:xfrm>
          <a:off x="4408022" y="3139440"/>
          <a:ext cx="1707791" cy="1466190"/>
        </a:xfrm>
        <a:blipFill>
          <a:blip xmlns:r="http://schemas.openxmlformats.org/officeDocument/2006/relationships"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25400" cap="flat" cmpd="sng" algn="ctr">
          <a:solidFill>
            <a:srgbClr val="FB3144">
              <a:hueOff val="0"/>
              <a:satOff val="0"/>
              <a:lumOff val="0"/>
              <a:alphaOff val="0"/>
            </a:srgbClr>
          </a:solidFill>
          <a:prstDash val="solid"/>
        </a:ln>
        <a:effectLst/>
      </dgm:spPr>
      <dgm:t>
        <a:bodyPr/>
        <a:lstStyle/>
        <a:p>
          <a:endParaRPr lang="en-US" sz="1050"/>
        </a:p>
      </dgm:t>
    </dgm:pt>
    <dgm:pt modelId="{4AD96C8B-D791-415B-B0B9-33137DF9BF29}">
      <dgm:prSet custT="1"/>
      <dgm:spPr>
        <a:xfrm>
          <a:off x="1469642" y="1521440"/>
          <a:ext cx="1707791" cy="1466190"/>
        </a:xfrm>
        <a:solidFill>
          <a:srgbClr val="666E80">
            <a:hueOff val="0"/>
            <a:satOff val="0"/>
            <a:lumOff val="0"/>
            <a:alphaOff val="0"/>
          </a:srgbClr>
        </a:solidFill>
        <a:ln w="25400" cap="flat" cmpd="sng" algn="ctr">
          <a:solidFill>
            <a:srgbClr val="666E8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050" b="1" dirty="0">
              <a:solidFill>
                <a:srgbClr val="FFFFFF"/>
              </a:solidFill>
              <a:latin typeface="Arial"/>
              <a:ea typeface="+mn-ea"/>
              <a:cs typeface="+mn-cs"/>
            </a:rPr>
            <a:t>Joint AM Investment Strategy</a:t>
          </a:r>
        </a:p>
      </dgm:t>
    </dgm:pt>
    <dgm:pt modelId="{0DCE92C3-E516-49BE-B729-7D0B159B8558}" type="parTrans" cxnId="{5957AF18-B555-4475-9E70-6A1CC06809F1}">
      <dgm:prSet/>
      <dgm:spPr/>
      <dgm:t>
        <a:bodyPr/>
        <a:lstStyle/>
        <a:p>
          <a:endParaRPr lang="en-US" sz="1050"/>
        </a:p>
      </dgm:t>
    </dgm:pt>
    <dgm:pt modelId="{A6F050D5-0BED-44D5-BD9A-2A5D62C579B9}" type="sibTrans" cxnId="{5957AF18-B555-4475-9E70-6A1CC06809F1}">
      <dgm:prSet/>
      <dgm:spPr>
        <a:xfrm>
          <a:off x="2939285" y="706196"/>
          <a:ext cx="1707791" cy="1466190"/>
        </a:xfrm>
        <a:blipFill>
          <a:blip xmlns:r="http://schemas.openxmlformats.org/officeDocument/2006/relationships"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l="-2000" r="-2000"/>
          </a:stretch>
        </a:blipFill>
        <a:ln w="25400" cap="flat" cmpd="sng" algn="ctr">
          <a:solidFill>
            <a:srgbClr val="666E80">
              <a:hueOff val="0"/>
              <a:satOff val="0"/>
              <a:lumOff val="0"/>
              <a:alphaOff val="0"/>
            </a:srgbClr>
          </a:solidFill>
          <a:prstDash val="solid"/>
        </a:ln>
        <a:effectLst/>
      </dgm:spPr>
      <dgm:t>
        <a:bodyPr/>
        <a:lstStyle/>
        <a:p>
          <a:endParaRPr lang="en-US" sz="1050"/>
        </a:p>
      </dgm:t>
    </dgm:pt>
    <dgm:pt modelId="{AEA043B0-4518-4022-B3E8-D837559ACA16}">
      <dgm:prSet custT="1"/>
      <dgm:spPr>
        <a:xfrm>
          <a:off x="4408022" y="1518318"/>
          <a:ext cx="1707791" cy="1466190"/>
        </a:xfrm>
        <a:solidFill>
          <a:srgbClr val="E2E2E2">
            <a:lumMod val="75000"/>
          </a:srgbClr>
        </a:solidFill>
        <a:ln w="25400" cap="flat" cmpd="sng" algn="ctr">
          <a:solidFill>
            <a:srgbClr val="E2E2E2">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050" b="1" dirty="0">
              <a:solidFill>
                <a:schemeClr val="bg1"/>
              </a:solidFill>
              <a:latin typeface="Arial"/>
              <a:ea typeface="+mn-ea"/>
              <a:cs typeface="+mn-cs"/>
            </a:rPr>
            <a:t>Share Best Practices</a:t>
          </a:r>
        </a:p>
      </dgm:t>
    </dgm:pt>
    <dgm:pt modelId="{AB95CEDB-77BE-40FA-AB1E-A336435D5AF8}" type="parTrans" cxnId="{9C15FD88-F813-4B28-AA00-1DCA212D1161}">
      <dgm:prSet/>
      <dgm:spPr/>
      <dgm:t>
        <a:bodyPr/>
        <a:lstStyle/>
        <a:p>
          <a:endParaRPr lang="en-US" sz="1050"/>
        </a:p>
      </dgm:t>
    </dgm:pt>
    <dgm:pt modelId="{D488C1EB-87F0-4BF4-9E68-DC0603AD9846}" type="sibTrans" cxnId="{9C15FD88-F813-4B28-AA00-1DCA212D1161}">
      <dgm:prSet/>
      <dgm:spPr>
        <a:xfrm>
          <a:off x="5877665" y="2342538"/>
          <a:ext cx="1707791" cy="1466190"/>
        </a:xfr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rgbClr val="E2E2E2">
              <a:hueOff val="0"/>
              <a:satOff val="0"/>
              <a:lumOff val="0"/>
              <a:alphaOff val="0"/>
            </a:srgbClr>
          </a:solidFill>
          <a:prstDash val="solid"/>
        </a:ln>
        <a:effectLst/>
      </dgm:spPr>
      <dgm:t>
        <a:bodyPr/>
        <a:lstStyle/>
        <a:p>
          <a:endParaRPr lang="en-US" sz="1050"/>
        </a:p>
      </dgm:t>
    </dgm:pt>
    <dgm:pt modelId="{DB5FB44A-495D-4496-B102-E477EFCCA7E2}">
      <dgm:prSet custT="1"/>
      <dgm:spPr>
        <a:xfrm>
          <a:off x="5877665" y="721806"/>
          <a:ext cx="1707791" cy="1466190"/>
        </a:xfrm>
        <a:solidFill>
          <a:srgbClr val="144B74">
            <a:hueOff val="0"/>
            <a:satOff val="0"/>
            <a:lumOff val="0"/>
            <a:alphaOff val="0"/>
          </a:srgbClr>
        </a:solidFill>
        <a:ln w="25400" cap="flat" cmpd="sng" algn="ctr">
          <a:solidFill>
            <a:srgbClr val="144B74">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900" b="1" dirty="0">
              <a:solidFill>
                <a:srgbClr val="FFFFFF"/>
              </a:solidFill>
              <a:latin typeface="Arial"/>
              <a:ea typeface="+mn-ea"/>
              <a:cs typeface="+mn-cs"/>
            </a:rPr>
            <a:t>Joint Qualification Approaches</a:t>
          </a:r>
        </a:p>
      </dgm:t>
    </dgm:pt>
    <dgm:pt modelId="{70F0FE2E-D314-40B3-871A-F895C9419618}" type="parTrans" cxnId="{EC8214EA-D74D-4018-8839-715886CA28A7}">
      <dgm:prSet/>
      <dgm:spPr/>
      <dgm:t>
        <a:bodyPr/>
        <a:lstStyle/>
        <a:p>
          <a:endParaRPr lang="en-US" sz="1050"/>
        </a:p>
      </dgm:t>
    </dgm:pt>
    <dgm:pt modelId="{26A8A7E9-F3BB-4B46-8E63-123A0F01C7A5}" type="sibTrans" cxnId="{EC8214EA-D74D-4018-8839-715886CA28A7}">
      <dgm:prSet/>
      <dgm:spPr>
        <a:xfrm>
          <a:off x="7347308" y="1539782"/>
          <a:ext cx="1707791" cy="1466190"/>
        </a:xfrm>
        <a:blipFill>
          <a:blip xmlns:r="http://schemas.openxmlformats.org/officeDocument/2006/relationships"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w="25400" cap="flat" cmpd="sng" algn="ctr">
          <a:solidFill>
            <a:srgbClr val="144B74">
              <a:hueOff val="0"/>
              <a:satOff val="0"/>
              <a:lumOff val="0"/>
              <a:alphaOff val="0"/>
            </a:srgbClr>
          </a:solidFill>
          <a:prstDash val="solid"/>
        </a:ln>
        <a:effectLst/>
      </dgm:spPr>
      <dgm:t>
        <a:bodyPr/>
        <a:lstStyle/>
        <a:p>
          <a:endParaRPr lang="en-US" sz="1050"/>
        </a:p>
      </dgm:t>
    </dgm:pt>
    <dgm:pt modelId="{5ADFD1EF-D78E-4672-9752-DC53555F6853}" type="pres">
      <dgm:prSet presAssocID="{BDD05DC5-0E27-4AE9-B972-6D512612C05E}" presName="Name0" presStyleCnt="0">
        <dgm:presLayoutVars>
          <dgm:chMax val="21"/>
          <dgm:chPref val="21"/>
        </dgm:presLayoutVars>
      </dgm:prSet>
      <dgm:spPr/>
    </dgm:pt>
    <dgm:pt modelId="{11052464-C6EE-4314-8063-9410EFBC4A25}" type="pres">
      <dgm:prSet presAssocID="{215B067C-F527-4E86-A191-AF09125E0DC4}" presName="text1" presStyleCnt="0"/>
      <dgm:spPr/>
    </dgm:pt>
    <dgm:pt modelId="{8DB8AB09-DCC1-4008-8C9A-E5BA2DFB9C5D}" type="pres">
      <dgm:prSet presAssocID="{215B067C-F527-4E86-A191-AF09125E0DC4}" presName="textRepeatNode" presStyleLbl="alignNode1" presStyleIdx="0" presStyleCnt="5">
        <dgm:presLayoutVars>
          <dgm:chMax val="0"/>
          <dgm:chPref val="0"/>
          <dgm:bulletEnabled val="1"/>
        </dgm:presLayoutVars>
      </dgm:prSet>
      <dgm:spPr/>
    </dgm:pt>
    <dgm:pt modelId="{488E7F2F-90EB-4BD4-871C-1988170D7152}" type="pres">
      <dgm:prSet presAssocID="{215B067C-F527-4E86-A191-AF09125E0DC4}" presName="textaccent1" presStyleCnt="0"/>
      <dgm:spPr/>
    </dgm:pt>
    <dgm:pt modelId="{603201B5-55A8-4030-B58E-8A665FF4F1FA}" type="pres">
      <dgm:prSet presAssocID="{215B067C-F527-4E86-A191-AF09125E0DC4}" presName="accentRepeatNode" presStyleLbl="solidAlignAcc1" presStyleIdx="0" presStyleCnt="10"/>
      <dgm:spPr/>
    </dgm:pt>
    <dgm:pt modelId="{A84A27A3-88C0-4AC3-A312-842AACE96AB0}" type="pres">
      <dgm:prSet presAssocID="{5C2A4194-B38E-4AEB-9557-46A810E7DAA5}" presName="image1" presStyleCnt="0"/>
      <dgm:spPr/>
    </dgm:pt>
    <dgm:pt modelId="{0FC4D6B3-9659-4DCF-BF21-50A88D2C9B6C}" type="pres">
      <dgm:prSet presAssocID="{5C2A4194-B38E-4AEB-9557-46A810E7DAA5}" presName="imageRepeatNode" presStyleLbl="alignAcc1" presStyleIdx="0" presStyleCnt="5"/>
      <dgm:spPr/>
    </dgm:pt>
    <dgm:pt modelId="{94817C6E-BDC0-4DF0-B2AE-A43C5AB2EACC}" type="pres">
      <dgm:prSet presAssocID="{5C2A4194-B38E-4AEB-9557-46A810E7DAA5}" presName="imageaccent1" presStyleCnt="0"/>
      <dgm:spPr/>
    </dgm:pt>
    <dgm:pt modelId="{02E1D6EA-72BD-4106-8D58-EF78B61833A3}" type="pres">
      <dgm:prSet presAssocID="{5C2A4194-B38E-4AEB-9557-46A810E7DAA5}" presName="accentRepeatNode" presStyleLbl="solidAlignAcc1" presStyleIdx="1" presStyleCnt="10"/>
      <dgm:spPr/>
    </dgm:pt>
    <dgm:pt modelId="{84BB9C42-D178-4303-9017-6BBE01E9DE0D}" type="pres">
      <dgm:prSet presAssocID="{4432A9BF-EC2C-4931-9603-864D886560CD}" presName="text2" presStyleCnt="0"/>
      <dgm:spPr/>
    </dgm:pt>
    <dgm:pt modelId="{A818E3A7-EF68-4B50-AF1E-A97C8780EFBD}" type="pres">
      <dgm:prSet presAssocID="{4432A9BF-EC2C-4931-9603-864D886560CD}" presName="textRepeatNode" presStyleLbl="alignNode1" presStyleIdx="1" presStyleCnt="5">
        <dgm:presLayoutVars>
          <dgm:chMax val="0"/>
          <dgm:chPref val="0"/>
          <dgm:bulletEnabled val="1"/>
        </dgm:presLayoutVars>
      </dgm:prSet>
      <dgm:spPr/>
    </dgm:pt>
    <dgm:pt modelId="{F3DE7984-0EDC-48B3-B95A-745D15D10ED2}" type="pres">
      <dgm:prSet presAssocID="{4432A9BF-EC2C-4931-9603-864D886560CD}" presName="textaccent2" presStyleCnt="0"/>
      <dgm:spPr/>
    </dgm:pt>
    <dgm:pt modelId="{916BEBCD-E875-4F75-BDC2-9334B30E5CB3}" type="pres">
      <dgm:prSet presAssocID="{4432A9BF-EC2C-4931-9603-864D886560CD}" presName="accentRepeatNode" presStyleLbl="solidAlignAcc1" presStyleIdx="2" presStyleCnt="10"/>
      <dgm:spPr/>
    </dgm:pt>
    <dgm:pt modelId="{2656D821-5F79-472C-93ED-D5748F467DB9}" type="pres">
      <dgm:prSet presAssocID="{7D8750B0-F09D-4FA6-BAD3-77193E09144D}" presName="image2" presStyleCnt="0"/>
      <dgm:spPr/>
    </dgm:pt>
    <dgm:pt modelId="{0DB06684-B13C-4237-BB37-4B1EDFB0A838}" type="pres">
      <dgm:prSet presAssocID="{7D8750B0-F09D-4FA6-BAD3-77193E09144D}" presName="imageRepeatNode" presStyleLbl="alignAcc1" presStyleIdx="1" presStyleCnt="5"/>
      <dgm:spPr/>
    </dgm:pt>
    <dgm:pt modelId="{97986986-847A-40C7-B7BE-C8739A08C4D8}" type="pres">
      <dgm:prSet presAssocID="{7D8750B0-F09D-4FA6-BAD3-77193E09144D}" presName="imageaccent2" presStyleCnt="0"/>
      <dgm:spPr/>
    </dgm:pt>
    <dgm:pt modelId="{2984FC97-05C5-4662-8CCA-708FA032556F}" type="pres">
      <dgm:prSet presAssocID="{7D8750B0-F09D-4FA6-BAD3-77193E09144D}" presName="accentRepeatNode" presStyleLbl="solidAlignAcc1" presStyleIdx="3" presStyleCnt="10"/>
      <dgm:spPr/>
    </dgm:pt>
    <dgm:pt modelId="{01A86BF0-D854-4EF2-8ADB-87D9DC10E0B1}" type="pres">
      <dgm:prSet presAssocID="{4AD96C8B-D791-415B-B0B9-33137DF9BF29}" presName="text3" presStyleCnt="0"/>
      <dgm:spPr/>
    </dgm:pt>
    <dgm:pt modelId="{BBF3BFE4-D15E-4763-BC81-D58535261A4D}" type="pres">
      <dgm:prSet presAssocID="{4AD96C8B-D791-415B-B0B9-33137DF9BF29}" presName="textRepeatNode" presStyleLbl="alignNode1" presStyleIdx="2" presStyleCnt="5">
        <dgm:presLayoutVars>
          <dgm:chMax val="0"/>
          <dgm:chPref val="0"/>
          <dgm:bulletEnabled val="1"/>
        </dgm:presLayoutVars>
      </dgm:prSet>
      <dgm:spPr/>
    </dgm:pt>
    <dgm:pt modelId="{A8751244-8764-4C97-A5D2-C19B41DE6619}" type="pres">
      <dgm:prSet presAssocID="{4AD96C8B-D791-415B-B0B9-33137DF9BF29}" presName="textaccent3" presStyleCnt="0"/>
      <dgm:spPr/>
    </dgm:pt>
    <dgm:pt modelId="{1CE11E52-F1AA-420A-864B-F65E61FD6825}" type="pres">
      <dgm:prSet presAssocID="{4AD96C8B-D791-415B-B0B9-33137DF9BF29}" presName="accentRepeatNode" presStyleLbl="solidAlignAcc1" presStyleIdx="4" presStyleCnt="10"/>
      <dgm:spPr/>
    </dgm:pt>
    <dgm:pt modelId="{FFDC8917-7D5F-4693-A520-3128A5F6F40B}" type="pres">
      <dgm:prSet presAssocID="{A6F050D5-0BED-44D5-BD9A-2A5D62C579B9}" presName="image3" presStyleCnt="0"/>
      <dgm:spPr/>
    </dgm:pt>
    <dgm:pt modelId="{6C916011-474B-42F0-9CF9-912CE0300F68}" type="pres">
      <dgm:prSet presAssocID="{A6F050D5-0BED-44D5-BD9A-2A5D62C579B9}" presName="imageRepeatNode" presStyleLbl="alignAcc1" presStyleIdx="2" presStyleCnt="5"/>
      <dgm:spPr/>
    </dgm:pt>
    <dgm:pt modelId="{8D2D4B9A-B0B1-4859-89A8-483DD0DD4B33}" type="pres">
      <dgm:prSet presAssocID="{A6F050D5-0BED-44D5-BD9A-2A5D62C579B9}" presName="imageaccent3" presStyleCnt="0"/>
      <dgm:spPr/>
    </dgm:pt>
    <dgm:pt modelId="{642A6EC0-3E87-4D7A-B349-97598B038153}" type="pres">
      <dgm:prSet presAssocID="{A6F050D5-0BED-44D5-BD9A-2A5D62C579B9}" presName="accentRepeatNode" presStyleLbl="solidAlignAcc1" presStyleIdx="5" presStyleCnt="10"/>
      <dgm:spPr/>
    </dgm:pt>
    <dgm:pt modelId="{FFA7F48F-3417-418C-97B4-FBD473E64E86}" type="pres">
      <dgm:prSet presAssocID="{AEA043B0-4518-4022-B3E8-D837559ACA16}" presName="text4" presStyleCnt="0"/>
      <dgm:spPr/>
    </dgm:pt>
    <dgm:pt modelId="{E153F855-F15D-4473-BE48-D4A027961EF6}" type="pres">
      <dgm:prSet presAssocID="{AEA043B0-4518-4022-B3E8-D837559ACA16}" presName="textRepeatNode" presStyleLbl="alignNode1" presStyleIdx="3" presStyleCnt="5">
        <dgm:presLayoutVars>
          <dgm:chMax val="0"/>
          <dgm:chPref val="0"/>
          <dgm:bulletEnabled val="1"/>
        </dgm:presLayoutVars>
      </dgm:prSet>
      <dgm:spPr/>
    </dgm:pt>
    <dgm:pt modelId="{B118F10D-830A-4D4F-85E3-E25778CB9E94}" type="pres">
      <dgm:prSet presAssocID="{AEA043B0-4518-4022-B3E8-D837559ACA16}" presName="textaccent4" presStyleCnt="0"/>
      <dgm:spPr/>
    </dgm:pt>
    <dgm:pt modelId="{FA0ABB65-ACDD-4F6B-B051-4AB109D1E2C7}" type="pres">
      <dgm:prSet presAssocID="{AEA043B0-4518-4022-B3E8-D837559ACA16}" presName="accentRepeatNode" presStyleLbl="solidAlignAcc1" presStyleIdx="6" presStyleCnt="10"/>
      <dgm:spPr/>
    </dgm:pt>
    <dgm:pt modelId="{74016F15-1DBC-4FA1-B6B7-670E0B55ACD6}" type="pres">
      <dgm:prSet presAssocID="{D488C1EB-87F0-4BF4-9E68-DC0603AD9846}" presName="image4" presStyleCnt="0"/>
      <dgm:spPr/>
    </dgm:pt>
    <dgm:pt modelId="{43FCD377-8EDA-4E86-908B-3BCA1BBA4CE3}" type="pres">
      <dgm:prSet presAssocID="{D488C1EB-87F0-4BF4-9E68-DC0603AD9846}" presName="imageRepeatNode" presStyleLbl="alignAcc1" presStyleIdx="3" presStyleCnt="5"/>
      <dgm:spPr/>
    </dgm:pt>
    <dgm:pt modelId="{F1922F6C-E543-4905-87F0-C2C5EB96D79F}" type="pres">
      <dgm:prSet presAssocID="{D488C1EB-87F0-4BF4-9E68-DC0603AD9846}" presName="imageaccent4" presStyleCnt="0"/>
      <dgm:spPr/>
    </dgm:pt>
    <dgm:pt modelId="{F818F2AE-9488-47B0-868F-AF37C80DBFD9}" type="pres">
      <dgm:prSet presAssocID="{D488C1EB-87F0-4BF4-9E68-DC0603AD9846}" presName="accentRepeatNode" presStyleLbl="solidAlignAcc1" presStyleIdx="7" presStyleCnt="10"/>
      <dgm:spPr/>
    </dgm:pt>
    <dgm:pt modelId="{70E55279-A6DF-452D-8836-D9931940C2E0}" type="pres">
      <dgm:prSet presAssocID="{DB5FB44A-495D-4496-B102-E477EFCCA7E2}" presName="text5" presStyleCnt="0"/>
      <dgm:spPr/>
    </dgm:pt>
    <dgm:pt modelId="{3FD0F934-05D1-4B3D-A780-3D26FD63267F}" type="pres">
      <dgm:prSet presAssocID="{DB5FB44A-495D-4496-B102-E477EFCCA7E2}" presName="textRepeatNode" presStyleLbl="alignNode1" presStyleIdx="4" presStyleCnt="5">
        <dgm:presLayoutVars>
          <dgm:chMax val="0"/>
          <dgm:chPref val="0"/>
          <dgm:bulletEnabled val="1"/>
        </dgm:presLayoutVars>
      </dgm:prSet>
      <dgm:spPr/>
    </dgm:pt>
    <dgm:pt modelId="{F6265FE1-EDEA-4419-82A3-F6FBBF9FA07C}" type="pres">
      <dgm:prSet presAssocID="{DB5FB44A-495D-4496-B102-E477EFCCA7E2}" presName="textaccent5" presStyleCnt="0"/>
      <dgm:spPr/>
    </dgm:pt>
    <dgm:pt modelId="{EA5B5F5A-D3E6-4E9B-B0AF-F25EBADAF249}" type="pres">
      <dgm:prSet presAssocID="{DB5FB44A-495D-4496-B102-E477EFCCA7E2}" presName="accentRepeatNode" presStyleLbl="solidAlignAcc1" presStyleIdx="8" presStyleCnt="10"/>
      <dgm:spPr/>
    </dgm:pt>
    <dgm:pt modelId="{C4D2E61C-96C3-48B1-92A8-16C4E1F8BC33}" type="pres">
      <dgm:prSet presAssocID="{26A8A7E9-F3BB-4B46-8E63-123A0F01C7A5}" presName="image5" presStyleCnt="0"/>
      <dgm:spPr/>
    </dgm:pt>
    <dgm:pt modelId="{85E129D8-D2FF-4C8A-A4AC-91C861B59829}" type="pres">
      <dgm:prSet presAssocID="{26A8A7E9-F3BB-4B46-8E63-123A0F01C7A5}" presName="imageRepeatNode" presStyleLbl="alignAcc1" presStyleIdx="4" presStyleCnt="5"/>
      <dgm:spPr>
        <a:prstGeom prst="hexagon">
          <a:avLst>
            <a:gd name="adj" fmla="val 25000"/>
            <a:gd name="vf" fmla="val 115470"/>
          </a:avLst>
        </a:prstGeom>
      </dgm:spPr>
    </dgm:pt>
    <dgm:pt modelId="{38E7F1A1-D7E7-4C8E-8A9A-FDEEE5E87F43}" type="pres">
      <dgm:prSet presAssocID="{26A8A7E9-F3BB-4B46-8E63-123A0F01C7A5}" presName="imageaccent5" presStyleCnt="0"/>
      <dgm:spPr/>
    </dgm:pt>
    <dgm:pt modelId="{8A46BAC3-ECE8-4793-93E0-D459C8963D7B}" type="pres">
      <dgm:prSet presAssocID="{26A8A7E9-F3BB-4B46-8E63-123A0F01C7A5}" presName="accentRepeatNode" presStyleLbl="solidAlignAcc1" presStyleIdx="9" presStyleCnt="10"/>
      <dgm:spPr/>
    </dgm:pt>
  </dgm:ptLst>
  <dgm:cxnLst>
    <dgm:cxn modelId="{5957AF18-B555-4475-9E70-6A1CC06809F1}" srcId="{BDD05DC5-0E27-4AE9-B972-6D512612C05E}" destId="{4AD96C8B-D791-415B-B0B9-33137DF9BF29}" srcOrd="2" destOrd="0" parTransId="{0DCE92C3-E516-49BE-B729-7D0B159B8558}" sibTransId="{A6F050D5-0BED-44D5-BD9A-2A5D62C579B9}"/>
    <dgm:cxn modelId="{1936321E-6E52-4993-B86C-DE7905490C0D}" type="presOf" srcId="{215B067C-F527-4E86-A191-AF09125E0DC4}" destId="{8DB8AB09-DCC1-4008-8C9A-E5BA2DFB9C5D}" srcOrd="0" destOrd="0" presId="urn:microsoft.com/office/officeart/2008/layout/HexagonCluster"/>
    <dgm:cxn modelId="{E07CAE23-43E7-43C9-AEB4-31C9365DE309}" type="presOf" srcId="{A6F050D5-0BED-44D5-BD9A-2A5D62C579B9}" destId="{6C916011-474B-42F0-9CF9-912CE0300F68}" srcOrd="0" destOrd="0" presId="urn:microsoft.com/office/officeart/2008/layout/HexagonCluster"/>
    <dgm:cxn modelId="{6FBA5B25-EA8B-45E4-AFAB-B025EC33F139}" srcId="{BDD05DC5-0E27-4AE9-B972-6D512612C05E}" destId="{215B067C-F527-4E86-A191-AF09125E0DC4}" srcOrd="0" destOrd="0" parTransId="{596EF33E-BC03-4935-AB94-EFC8F45590CD}" sibTransId="{5C2A4194-B38E-4AEB-9557-46A810E7DAA5}"/>
    <dgm:cxn modelId="{1992D43C-D6CF-4C19-9A98-4618384B52FB}" srcId="{BDD05DC5-0E27-4AE9-B972-6D512612C05E}" destId="{4432A9BF-EC2C-4931-9603-864D886560CD}" srcOrd="1" destOrd="0" parTransId="{6C36CD07-BFD5-48D1-8141-CC1DFB2AAACD}" sibTransId="{7D8750B0-F09D-4FA6-BAD3-77193E09144D}"/>
    <dgm:cxn modelId="{CB5F0558-7614-4FF6-885D-C154C4BCDFE5}" type="presOf" srcId="{4432A9BF-EC2C-4931-9603-864D886560CD}" destId="{A818E3A7-EF68-4B50-AF1E-A97C8780EFBD}" srcOrd="0" destOrd="0" presId="urn:microsoft.com/office/officeart/2008/layout/HexagonCluster"/>
    <dgm:cxn modelId="{9C15FD88-F813-4B28-AA00-1DCA212D1161}" srcId="{BDD05DC5-0E27-4AE9-B972-6D512612C05E}" destId="{AEA043B0-4518-4022-B3E8-D837559ACA16}" srcOrd="3" destOrd="0" parTransId="{AB95CEDB-77BE-40FA-AB1E-A336435D5AF8}" sibTransId="{D488C1EB-87F0-4BF4-9E68-DC0603AD9846}"/>
    <dgm:cxn modelId="{A8D41093-CF04-4E65-8A81-2DB26AAC26C7}" type="presOf" srcId="{5C2A4194-B38E-4AEB-9557-46A810E7DAA5}" destId="{0FC4D6B3-9659-4DCF-BF21-50A88D2C9B6C}" srcOrd="0" destOrd="0" presId="urn:microsoft.com/office/officeart/2008/layout/HexagonCluster"/>
    <dgm:cxn modelId="{646508B9-63E5-4FEE-8959-1B0FC064763D}" type="presOf" srcId="{4AD96C8B-D791-415B-B0B9-33137DF9BF29}" destId="{BBF3BFE4-D15E-4763-BC81-D58535261A4D}" srcOrd="0" destOrd="0" presId="urn:microsoft.com/office/officeart/2008/layout/HexagonCluster"/>
    <dgm:cxn modelId="{D91C30D3-A678-420A-B418-2753BED627F6}" type="presOf" srcId="{DB5FB44A-495D-4496-B102-E477EFCCA7E2}" destId="{3FD0F934-05D1-4B3D-A780-3D26FD63267F}" srcOrd="0" destOrd="0" presId="urn:microsoft.com/office/officeart/2008/layout/HexagonCluster"/>
    <dgm:cxn modelId="{6A4603D8-3726-4709-A2E6-7341BD6E3049}" type="presOf" srcId="{7D8750B0-F09D-4FA6-BAD3-77193E09144D}" destId="{0DB06684-B13C-4237-BB37-4B1EDFB0A838}" srcOrd="0" destOrd="0" presId="urn:microsoft.com/office/officeart/2008/layout/HexagonCluster"/>
    <dgm:cxn modelId="{7F4E06DC-50D9-46F4-ABEE-2AD467503B61}" type="presOf" srcId="{D488C1EB-87F0-4BF4-9E68-DC0603AD9846}" destId="{43FCD377-8EDA-4E86-908B-3BCA1BBA4CE3}" srcOrd="0" destOrd="0" presId="urn:microsoft.com/office/officeart/2008/layout/HexagonCluster"/>
    <dgm:cxn modelId="{1ECD99DF-DFFD-45DF-B6F2-C4CFD0E457A8}" type="presOf" srcId="{26A8A7E9-F3BB-4B46-8E63-123A0F01C7A5}" destId="{85E129D8-D2FF-4C8A-A4AC-91C861B59829}" srcOrd="0" destOrd="0" presId="urn:microsoft.com/office/officeart/2008/layout/HexagonCluster"/>
    <dgm:cxn modelId="{1FA67EE2-25A1-49C3-AC0B-679ACBE46FF0}" type="presOf" srcId="{AEA043B0-4518-4022-B3E8-D837559ACA16}" destId="{E153F855-F15D-4473-BE48-D4A027961EF6}" srcOrd="0" destOrd="0" presId="urn:microsoft.com/office/officeart/2008/layout/HexagonCluster"/>
    <dgm:cxn modelId="{EC8214EA-D74D-4018-8839-715886CA28A7}" srcId="{BDD05DC5-0E27-4AE9-B972-6D512612C05E}" destId="{DB5FB44A-495D-4496-B102-E477EFCCA7E2}" srcOrd="4" destOrd="0" parTransId="{70F0FE2E-D314-40B3-871A-F895C9419618}" sibTransId="{26A8A7E9-F3BB-4B46-8E63-123A0F01C7A5}"/>
    <dgm:cxn modelId="{BAB088ED-177D-4B21-A090-CEC08F37F2A3}" type="presOf" srcId="{BDD05DC5-0E27-4AE9-B972-6D512612C05E}" destId="{5ADFD1EF-D78E-4672-9752-DC53555F6853}" srcOrd="0" destOrd="0" presId="urn:microsoft.com/office/officeart/2008/layout/HexagonCluster"/>
    <dgm:cxn modelId="{DCA01CF0-E158-4821-A4B6-51930439B4A0}" type="presParOf" srcId="{5ADFD1EF-D78E-4672-9752-DC53555F6853}" destId="{11052464-C6EE-4314-8063-9410EFBC4A25}" srcOrd="0" destOrd="0" presId="urn:microsoft.com/office/officeart/2008/layout/HexagonCluster"/>
    <dgm:cxn modelId="{17E79B62-9334-4382-A5E7-3F1E9998BE1D}" type="presParOf" srcId="{11052464-C6EE-4314-8063-9410EFBC4A25}" destId="{8DB8AB09-DCC1-4008-8C9A-E5BA2DFB9C5D}" srcOrd="0" destOrd="0" presId="urn:microsoft.com/office/officeart/2008/layout/HexagonCluster"/>
    <dgm:cxn modelId="{F085F3E9-BAF3-487E-8BF4-0C23AD25575E}" type="presParOf" srcId="{5ADFD1EF-D78E-4672-9752-DC53555F6853}" destId="{488E7F2F-90EB-4BD4-871C-1988170D7152}" srcOrd="1" destOrd="0" presId="urn:microsoft.com/office/officeart/2008/layout/HexagonCluster"/>
    <dgm:cxn modelId="{6121167E-5BC8-4E43-A341-F8E516C6CE44}" type="presParOf" srcId="{488E7F2F-90EB-4BD4-871C-1988170D7152}" destId="{603201B5-55A8-4030-B58E-8A665FF4F1FA}" srcOrd="0" destOrd="0" presId="urn:microsoft.com/office/officeart/2008/layout/HexagonCluster"/>
    <dgm:cxn modelId="{853B5417-DB18-404C-B464-E4286CDA3A87}" type="presParOf" srcId="{5ADFD1EF-D78E-4672-9752-DC53555F6853}" destId="{A84A27A3-88C0-4AC3-A312-842AACE96AB0}" srcOrd="2" destOrd="0" presId="urn:microsoft.com/office/officeart/2008/layout/HexagonCluster"/>
    <dgm:cxn modelId="{C236EFB4-5338-4FD3-B899-C268FE332A83}" type="presParOf" srcId="{A84A27A3-88C0-4AC3-A312-842AACE96AB0}" destId="{0FC4D6B3-9659-4DCF-BF21-50A88D2C9B6C}" srcOrd="0" destOrd="0" presId="urn:microsoft.com/office/officeart/2008/layout/HexagonCluster"/>
    <dgm:cxn modelId="{038A88A5-8AEE-4EB1-A7CC-E84E2D71454C}" type="presParOf" srcId="{5ADFD1EF-D78E-4672-9752-DC53555F6853}" destId="{94817C6E-BDC0-4DF0-B2AE-A43C5AB2EACC}" srcOrd="3" destOrd="0" presId="urn:microsoft.com/office/officeart/2008/layout/HexagonCluster"/>
    <dgm:cxn modelId="{7FDEE186-50F3-4EAE-9779-1B84F459FC79}" type="presParOf" srcId="{94817C6E-BDC0-4DF0-B2AE-A43C5AB2EACC}" destId="{02E1D6EA-72BD-4106-8D58-EF78B61833A3}" srcOrd="0" destOrd="0" presId="urn:microsoft.com/office/officeart/2008/layout/HexagonCluster"/>
    <dgm:cxn modelId="{FB227A2A-887D-4943-A722-96F6BC627701}" type="presParOf" srcId="{5ADFD1EF-D78E-4672-9752-DC53555F6853}" destId="{84BB9C42-D178-4303-9017-6BBE01E9DE0D}" srcOrd="4" destOrd="0" presId="urn:microsoft.com/office/officeart/2008/layout/HexagonCluster"/>
    <dgm:cxn modelId="{04662F5F-F3B8-41CE-8861-1C08AC0B2B67}" type="presParOf" srcId="{84BB9C42-D178-4303-9017-6BBE01E9DE0D}" destId="{A818E3A7-EF68-4B50-AF1E-A97C8780EFBD}" srcOrd="0" destOrd="0" presId="urn:microsoft.com/office/officeart/2008/layout/HexagonCluster"/>
    <dgm:cxn modelId="{FBCEEB84-2214-4303-B30C-B30C6BF8373C}" type="presParOf" srcId="{5ADFD1EF-D78E-4672-9752-DC53555F6853}" destId="{F3DE7984-0EDC-48B3-B95A-745D15D10ED2}" srcOrd="5" destOrd="0" presId="urn:microsoft.com/office/officeart/2008/layout/HexagonCluster"/>
    <dgm:cxn modelId="{2D8C8BC9-CCAE-4D14-97F0-3ECA77D3BFF7}" type="presParOf" srcId="{F3DE7984-0EDC-48B3-B95A-745D15D10ED2}" destId="{916BEBCD-E875-4F75-BDC2-9334B30E5CB3}" srcOrd="0" destOrd="0" presId="urn:microsoft.com/office/officeart/2008/layout/HexagonCluster"/>
    <dgm:cxn modelId="{58E558BB-C2A8-4254-8829-684F0DE735AC}" type="presParOf" srcId="{5ADFD1EF-D78E-4672-9752-DC53555F6853}" destId="{2656D821-5F79-472C-93ED-D5748F467DB9}" srcOrd="6" destOrd="0" presId="urn:microsoft.com/office/officeart/2008/layout/HexagonCluster"/>
    <dgm:cxn modelId="{E7282A29-83EC-4D66-9E75-44076D0563F5}" type="presParOf" srcId="{2656D821-5F79-472C-93ED-D5748F467DB9}" destId="{0DB06684-B13C-4237-BB37-4B1EDFB0A838}" srcOrd="0" destOrd="0" presId="urn:microsoft.com/office/officeart/2008/layout/HexagonCluster"/>
    <dgm:cxn modelId="{5FC18660-7530-412F-9630-222484D1CEF0}" type="presParOf" srcId="{5ADFD1EF-D78E-4672-9752-DC53555F6853}" destId="{97986986-847A-40C7-B7BE-C8739A08C4D8}" srcOrd="7" destOrd="0" presId="urn:microsoft.com/office/officeart/2008/layout/HexagonCluster"/>
    <dgm:cxn modelId="{1C99F477-3FBC-48E5-BA22-367D0F857784}" type="presParOf" srcId="{97986986-847A-40C7-B7BE-C8739A08C4D8}" destId="{2984FC97-05C5-4662-8CCA-708FA032556F}" srcOrd="0" destOrd="0" presId="urn:microsoft.com/office/officeart/2008/layout/HexagonCluster"/>
    <dgm:cxn modelId="{99C205CE-9B7E-4C39-9EC8-0F3FDEFF51AA}" type="presParOf" srcId="{5ADFD1EF-D78E-4672-9752-DC53555F6853}" destId="{01A86BF0-D854-4EF2-8ADB-87D9DC10E0B1}" srcOrd="8" destOrd="0" presId="urn:microsoft.com/office/officeart/2008/layout/HexagonCluster"/>
    <dgm:cxn modelId="{4252A926-DD6C-4381-A409-6690E3C0B023}" type="presParOf" srcId="{01A86BF0-D854-4EF2-8ADB-87D9DC10E0B1}" destId="{BBF3BFE4-D15E-4763-BC81-D58535261A4D}" srcOrd="0" destOrd="0" presId="urn:microsoft.com/office/officeart/2008/layout/HexagonCluster"/>
    <dgm:cxn modelId="{08812168-5948-4EA8-B6ED-DD14E22D6E6A}" type="presParOf" srcId="{5ADFD1EF-D78E-4672-9752-DC53555F6853}" destId="{A8751244-8764-4C97-A5D2-C19B41DE6619}" srcOrd="9" destOrd="0" presId="urn:microsoft.com/office/officeart/2008/layout/HexagonCluster"/>
    <dgm:cxn modelId="{58268AFC-5546-4BF9-8F3B-41FC6518D3F8}" type="presParOf" srcId="{A8751244-8764-4C97-A5D2-C19B41DE6619}" destId="{1CE11E52-F1AA-420A-864B-F65E61FD6825}" srcOrd="0" destOrd="0" presId="urn:microsoft.com/office/officeart/2008/layout/HexagonCluster"/>
    <dgm:cxn modelId="{A5AA15B2-1874-4158-8A21-04FCE367FA46}" type="presParOf" srcId="{5ADFD1EF-D78E-4672-9752-DC53555F6853}" destId="{FFDC8917-7D5F-4693-A520-3128A5F6F40B}" srcOrd="10" destOrd="0" presId="urn:microsoft.com/office/officeart/2008/layout/HexagonCluster"/>
    <dgm:cxn modelId="{C44EAB3A-6606-426D-8BBE-CDBAC1509283}" type="presParOf" srcId="{FFDC8917-7D5F-4693-A520-3128A5F6F40B}" destId="{6C916011-474B-42F0-9CF9-912CE0300F68}" srcOrd="0" destOrd="0" presId="urn:microsoft.com/office/officeart/2008/layout/HexagonCluster"/>
    <dgm:cxn modelId="{8C97918E-EAF4-4498-B2DE-1D90BABE775F}" type="presParOf" srcId="{5ADFD1EF-D78E-4672-9752-DC53555F6853}" destId="{8D2D4B9A-B0B1-4859-89A8-483DD0DD4B33}" srcOrd="11" destOrd="0" presId="urn:microsoft.com/office/officeart/2008/layout/HexagonCluster"/>
    <dgm:cxn modelId="{2E0A3C3B-0D26-45FD-9F37-023BFF1A074A}" type="presParOf" srcId="{8D2D4B9A-B0B1-4859-89A8-483DD0DD4B33}" destId="{642A6EC0-3E87-4D7A-B349-97598B038153}" srcOrd="0" destOrd="0" presId="urn:microsoft.com/office/officeart/2008/layout/HexagonCluster"/>
    <dgm:cxn modelId="{B0A7F634-867C-4BD7-8705-9D5C6EB9D871}" type="presParOf" srcId="{5ADFD1EF-D78E-4672-9752-DC53555F6853}" destId="{FFA7F48F-3417-418C-97B4-FBD473E64E86}" srcOrd="12" destOrd="0" presId="urn:microsoft.com/office/officeart/2008/layout/HexagonCluster"/>
    <dgm:cxn modelId="{761D4E0B-4AEA-497B-B5DD-D777B04E8098}" type="presParOf" srcId="{FFA7F48F-3417-418C-97B4-FBD473E64E86}" destId="{E153F855-F15D-4473-BE48-D4A027961EF6}" srcOrd="0" destOrd="0" presId="urn:microsoft.com/office/officeart/2008/layout/HexagonCluster"/>
    <dgm:cxn modelId="{67D21812-88F1-486D-AC26-BD755EC63A6C}" type="presParOf" srcId="{5ADFD1EF-D78E-4672-9752-DC53555F6853}" destId="{B118F10D-830A-4D4F-85E3-E25778CB9E94}" srcOrd="13" destOrd="0" presId="urn:microsoft.com/office/officeart/2008/layout/HexagonCluster"/>
    <dgm:cxn modelId="{C47A23FE-64A3-4134-8319-BF8943E97CCC}" type="presParOf" srcId="{B118F10D-830A-4D4F-85E3-E25778CB9E94}" destId="{FA0ABB65-ACDD-4F6B-B051-4AB109D1E2C7}" srcOrd="0" destOrd="0" presId="urn:microsoft.com/office/officeart/2008/layout/HexagonCluster"/>
    <dgm:cxn modelId="{12FE9911-E1F7-435F-BC35-A521CC73F369}" type="presParOf" srcId="{5ADFD1EF-D78E-4672-9752-DC53555F6853}" destId="{74016F15-1DBC-4FA1-B6B7-670E0B55ACD6}" srcOrd="14" destOrd="0" presId="urn:microsoft.com/office/officeart/2008/layout/HexagonCluster"/>
    <dgm:cxn modelId="{26A893E7-6415-471F-8B54-AF31FCE7FC27}" type="presParOf" srcId="{74016F15-1DBC-4FA1-B6B7-670E0B55ACD6}" destId="{43FCD377-8EDA-4E86-908B-3BCA1BBA4CE3}" srcOrd="0" destOrd="0" presId="urn:microsoft.com/office/officeart/2008/layout/HexagonCluster"/>
    <dgm:cxn modelId="{8BE00CC5-2EB9-42F1-B81E-6B621F40E661}" type="presParOf" srcId="{5ADFD1EF-D78E-4672-9752-DC53555F6853}" destId="{F1922F6C-E543-4905-87F0-C2C5EB96D79F}" srcOrd="15" destOrd="0" presId="urn:microsoft.com/office/officeart/2008/layout/HexagonCluster"/>
    <dgm:cxn modelId="{125F644D-3C4D-49E6-9610-01DE4B943935}" type="presParOf" srcId="{F1922F6C-E543-4905-87F0-C2C5EB96D79F}" destId="{F818F2AE-9488-47B0-868F-AF37C80DBFD9}" srcOrd="0" destOrd="0" presId="urn:microsoft.com/office/officeart/2008/layout/HexagonCluster"/>
    <dgm:cxn modelId="{77AB44A4-0848-48B6-B506-91B840130829}" type="presParOf" srcId="{5ADFD1EF-D78E-4672-9752-DC53555F6853}" destId="{70E55279-A6DF-452D-8836-D9931940C2E0}" srcOrd="16" destOrd="0" presId="urn:microsoft.com/office/officeart/2008/layout/HexagonCluster"/>
    <dgm:cxn modelId="{1856F1FC-49E1-4CE7-9430-8CC1A086B3AF}" type="presParOf" srcId="{70E55279-A6DF-452D-8836-D9931940C2E0}" destId="{3FD0F934-05D1-4B3D-A780-3D26FD63267F}" srcOrd="0" destOrd="0" presId="urn:microsoft.com/office/officeart/2008/layout/HexagonCluster"/>
    <dgm:cxn modelId="{F91860FC-0543-4E4B-A286-9189AC91C488}" type="presParOf" srcId="{5ADFD1EF-D78E-4672-9752-DC53555F6853}" destId="{F6265FE1-EDEA-4419-82A3-F6FBBF9FA07C}" srcOrd="17" destOrd="0" presId="urn:microsoft.com/office/officeart/2008/layout/HexagonCluster"/>
    <dgm:cxn modelId="{7B53AA10-E94D-4AEC-AD4D-6AE4457109FD}" type="presParOf" srcId="{F6265FE1-EDEA-4419-82A3-F6FBBF9FA07C}" destId="{EA5B5F5A-D3E6-4E9B-B0AF-F25EBADAF249}" srcOrd="0" destOrd="0" presId="urn:microsoft.com/office/officeart/2008/layout/HexagonCluster"/>
    <dgm:cxn modelId="{C5E3338B-48D4-42D6-B2CF-D9E55D5F2591}" type="presParOf" srcId="{5ADFD1EF-D78E-4672-9752-DC53555F6853}" destId="{C4D2E61C-96C3-48B1-92A8-16C4E1F8BC33}" srcOrd="18" destOrd="0" presId="urn:microsoft.com/office/officeart/2008/layout/HexagonCluster"/>
    <dgm:cxn modelId="{921B5225-B8F7-439C-BF8B-55113A3A8609}" type="presParOf" srcId="{C4D2E61C-96C3-48B1-92A8-16C4E1F8BC33}" destId="{85E129D8-D2FF-4C8A-A4AC-91C861B59829}" srcOrd="0" destOrd="0" presId="urn:microsoft.com/office/officeart/2008/layout/HexagonCluster"/>
    <dgm:cxn modelId="{C4D84198-63C5-468D-A758-6A0F27C5CE8A}" type="presParOf" srcId="{5ADFD1EF-D78E-4672-9752-DC53555F6853}" destId="{38E7F1A1-D7E7-4C8E-8A9A-FDEEE5E87F43}" srcOrd="19" destOrd="0" presId="urn:microsoft.com/office/officeart/2008/layout/HexagonCluster"/>
    <dgm:cxn modelId="{C8DF966D-C111-4365-AEF5-52FC1BD168B9}" type="presParOf" srcId="{38E7F1A1-D7E7-4C8E-8A9A-FDEEE5E87F43}" destId="{8A46BAC3-ECE8-4793-93E0-D459C8963D7B}"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87CBC6-EE1B-4120-AF4E-E3DC85516FF8}" type="doc">
      <dgm:prSet loTypeId="urn:diagrams.loki3.com/VaryingWidthList" loCatId="list" qsTypeId="urn:microsoft.com/office/officeart/2005/8/quickstyle/simple1" qsCatId="simple" csTypeId="urn:microsoft.com/office/officeart/2005/8/colors/accent5_2" csCatId="accent5" phldr="1"/>
      <dgm:spPr/>
    </dgm:pt>
    <dgm:pt modelId="{5AD632BC-9443-402A-9F1E-60E30CB45412}">
      <dgm:prSet phldrT="[Text]"/>
      <dgm:spPr/>
      <dgm:t>
        <a:bodyPr/>
        <a:lstStyle/>
        <a:p>
          <a:r>
            <a:rPr lang="en-US" dirty="0"/>
            <a:t>Digital Thread</a:t>
          </a:r>
        </a:p>
      </dgm:t>
    </dgm:pt>
    <dgm:pt modelId="{A9083429-7E9D-42D9-BB5A-6793AD4A03F8}" type="parTrans" cxnId="{7FFCA277-BCBF-420A-A000-847F0128BF4D}">
      <dgm:prSet/>
      <dgm:spPr/>
      <dgm:t>
        <a:bodyPr/>
        <a:lstStyle/>
        <a:p>
          <a:endParaRPr lang="en-US"/>
        </a:p>
      </dgm:t>
    </dgm:pt>
    <dgm:pt modelId="{673D6AA2-C55A-4418-BD19-BEBCD81B83DE}" type="sibTrans" cxnId="{7FFCA277-BCBF-420A-A000-847F0128BF4D}">
      <dgm:prSet/>
      <dgm:spPr/>
      <dgm:t>
        <a:bodyPr/>
        <a:lstStyle/>
        <a:p>
          <a:endParaRPr lang="en-US"/>
        </a:p>
      </dgm:t>
    </dgm:pt>
    <dgm:pt modelId="{C052E3AC-FD3A-436E-A780-5F5DF66D0E7E}">
      <dgm:prSet phldrT="[Text]"/>
      <dgm:spPr/>
      <dgm:t>
        <a:bodyPr/>
        <a:lstStyle/>
        <a:p>
          <a:r>
            <a:rPr lang="en-US" dirty="0"/>
            <a:t>Workforce Development</a:t>
          </a:r>
        </a:p>
      </dgm:t>
    </dgm:pt>
    <dgm:pt modelId="{DB0FDB32-BBA9-434A-B9E8-A5A87D6D38BE}" type="parTrans" cxnId="{F8CB63BE-3130-48B3-AC81-1FCB783075DB}">
      <dgm:prSet/>
      <dgm:spPr/>
      <dgm:t>
        <a:bodyPr/>
        <a:lstStyle/>
        <a:p>
          <a:endParaRPr lang="en-US"/>
        </a:p>
      </dgm:t>
    </dgm:pt>
    <dgm:pt modelId="{39C42B6C-BC17-44F4-ACEE-B117180479D5}" type="sibTrans" cxnId="{F8CB63BE-3130-48B3-AC81-1FCB783075DB}">
      <dgm:prSet/>
      <dgm:spPr/>
      <dgm:t>
        <a:bodyPr/>
        <a:lstStyle/>
        <a:p>
          <a:endParaRPr lang="en-US"/>
        </a:p>
      </dgm:t>
    </dgm:pt>
    <dgm:pt modelId="{F1AF6949-C5B5-4E8A-BDBA-8ACD59F49946}">
      <dgm:prSet phldrT="[Text]"/>
      <dgm:spPr/>
      <dgm:t>
        <a:bodyPr/>
        <a:lstStyle/>
        <a:p>
          <a:r>
            <a:rPr lang="en-US" dirty="0"/>
            <a:t>Communications Tools</a:t>
          </a:r>
        </a:p>
      </dgm:t>
    </dgm:pt>
    <dgm:pt modelId="{4A7F1231-C8C5-4C29-AA49-927F21872F0B}" type="parTrans" cxnId="{99668529-DD93-4D15-81CA-F1D77BCD72C0}">
      <dgm:prSet/>
      <dgm:spPr/>
      <dgm:t>
        <a:bodyPr/>
        <a:lstStyle/>
        <a:p>
          <a:endParaRPr lang="en-US"/>
        </a:p>
      </dgm:t>
    </dgm:pt>
    <dgm:pt modelId="{27FBF84A-65DC-4FE5-8117-EEBE74F5725B}" type="sibTrans" cxnId="{99668529-DD93-4D15-81CA-F1D77BCD72C0}">
      <dgm:prSet/>
      <dgm:spPr/>
      <dgm:t>
        <a:bodyPr/>
        <a:lstStyle/>
        <a:p>
          <a:endParaRPr lang="en-US"/>
        </a:p>
      </dgm:t>
    </dgm:pt>
    <dgm:pt modelId="{8208889A-DECD-453B-BA6D-AF96BC63F245}">
      <dgm:prSet phldrT="[Text]"/>
      <dgm:spPr/>
      <dgm:t>
        <a:bodyPr/>
        <a:lstStyle/>
        <a:p>
          <a:r>
            <a:rPr lang="en-US" dirty="0"/>
            <a:t>Business Practices</a:t>
          </a:r>
        </a:p>
      </dgm:t>
    </dgm:pt>
    <dgm:pt modelId="{608684E7-EB32-41AD-A1C8-CF681B4224D6}" type="parTrans" cxnId="{A3DCE40E-4354-4D50-B6E2-015F6C2860E1}">
      <dgm:prSet/>
      <dgm:spPr/>
      <dgm:t>
        <a:bodyPr/>
        <a:lstStyle/>
        <a:p>
          <a:endParaRPr lang="en-US"/>
        </a:p>
      </dgm:t>
    </dgm:pt>
    <dgm:pt modelId="{80BC16EF-9B96-435A-8C62-26898A7174D9}" type="sibTrans" cxnId="{A3DCE40E-4354-4D50-B6E2-015F6C2860E1}">
      <dgm:prSet/>
      <dgm:spPr/>
      <dgm:t>
        <a:bodyPr/>
        <a:lstStyle/>
        <a:p>
          <a:endParaRPr lang="en-US"/>
        </a:p>
      </dgm:t>
    </dgm:pt>
    <dgm:pt modelId="{1CA736A6-7167-47A7-A93D-69B0F8BCBB38}">
      <dgm:prSet phldrT="[Text]"/>
      <dgm:spPr/>
      <dgm:t>
        <a:bodyPr/>
        <a:lstStyle/>
        <a:p>
          <a:r>
            <a:rPr lang="en-US" dirty="0"/>
            <a:t>Qualification Tools </a:t>
          </a:r>
        </a:p>
      </dgm:t>
    </dgm:pt>
    <dgm:pt modelId="{523CC378-11BF-438E-B5CD-C2D60DD3E907}" type="parTrans" cxnId="{D516235E-9878-4773-B310-274B36BC60B6}">
      <dgm:prSet/>
      <dgm:spPr/>
      <dgm:t>
        <a:bodyPr/>
        <a:lstStyle/>
        <a:p>
          <a:endParaRPr lang="en-US"/>
        </a:p>
      </dgm:t>
    </dgm:pt>
    <dgm:pt modelId="{68271AFB-106B-417B-86CB-02AB54DC75AD}" type="sibTrans" cxnId="{D516235E-9878-4773-B310-274B36BC60B6}">
      <dgm:prSet/>
      <dgm:spPr/>
      <dgm:t>
        <a:bodyPr/>
        <a:lstStyle/>
        <a:p>
          <a:endParaRPr lang="en-US"/>
        </a:p>
      </dgm:t>
    </dgm:pt>
    <dgm:pt modelId="{2F89FA80-E23C-4D9C-88A3-3666CFE779E1}">
      <dgm:prSet phldrT="[Text]"/>
      <dgm:spPr/>
      <dgm:t>
        <a:bodyPr/>
        <a:lstStyle/>
        <a:p>
          <a:r>
            <a:rPr lang="en-US" dirty="0"/>
            <a:t>Cybersecurity</a:t>
          </a:r>
        </a:p>
      </dgm:t>
    </dgm:pt>
    <dgm:pt modelId="{B5CFFCED-6111-400F-8142-B63AE5B7C5F4}" type="parTrans" cxnId="{997BFFB3-FC49-4896-A882-A25FE7DD0127}">
      <dgm:prSet/>
      <dgm:spPr/>
      <dgm:t>
        <a:bodyPr/>
        <a:lstStyle/>
        <a:p>
          <a:endParaRPr lang="en-US"/>
        </a:p>
      </dgm:t>
    </dgm:pt>
    <dgm:pt modelId="{ABBCDFAA-20EC-4AEF-8697-244F6920C8D4}" type="sibTrans" cxnId="{997BFFB3-FC49-4896-A882-A25FE7DD0127}">
      <dgm:prSet/>
      <dgm:spPr/>
      <dgm:t>
        <a:bodyPr/>
        <a:lstStyle/>
        <a:p>
          <a:endParaRPr lang="en-US"/>
        </a:p>
      </dgm:t>
    </dgm:pt>
    <dgm:pt modelId="{06BDC6CC-9FC9-4069-9A71-7A7F0F5938B4}">
      <dgm:prSet phldrT="[Text]"/>
      <dgm:spPr/>
      <dgm:t>
        <a:bodyPr/>
        <a:lstStyle/>
        <a:p>
          <a:r>
            <a:rPr lang="en-US" dirty="0"/>
            <a:t>Standard data packages</a:t>
          </a:r>
        </a:p>
      </dgm:t>
    </dgm:pt>
    <dgm:pt modelId="{6C3A0C2F-5934-47B5-A18A-EB98AC2B2E06}" type="parTrans" cxnId="{C198E196-BF5A-474D-968F-8C121F143880}">
      <dgm:prSet/>
      <dgm:spPr/>
      <dgm:t>
        <a:bodyPr/>
        <a:lstStyle/>
        <a:p>
          <a:endParaRPr lang="en-US"/>
        </a:p>
      </dgm:t>
    </dgm:pt>
    <dgm:pt modelId="{7C7D63EE-F304-4C8F-B6BC-4F9DE6547D8D}" type="sibTrans" cxnId="{C198E196-BF5A-474D-968F-8C121F143880}">
      <dgm:prSet/>
      <dgm:spPr/>
      <dgm:t>
        <a:bodyPr/>
        <a:lstStyle/>
        <a:p>
          <a:endParaRPr lang="en-US"/>
        </a:p>
      </dgm:t>
    </dgm:pt>
    <dgm:pt modelId="{EF0294E1-D585-49E7-8969-33B87BE376FB}" type="pres">
      <dgm:prSet presAssocID="{1687CBC6-EE1B-4120-AF4E-E3DC85516FF8}" presName="Name0" presStyleCnt="0">
        <dgm:presLayoutVars>
          <dgm:resizeHandles/>
        </dgm:presLayoutVars>
      </dgm:prSet>
      <dgm:spPr/>
    </dgm:pt>
    <dgm:pt modelId="{F6A0CF5E-F9B9-4214-8EC7-07B0CEA388FD}" type="pres">
      <dgm:prSet presAssocID="{1CA736A6-7167-47A7-A93D-69B0F8BCBB38}" presName="text" presStyleLbl="node1" presStyleIdx="0" presStyleCnt="7">
        <dgm:presLayoutVars>
          <dgm:bulletEnabled val="1"/>
        </dgm:presLayoutVars>
      </dgm:prSet>
      <dgm:spPr/>
    </dgm:pt>
    <dgm:pt modelId="{57429B95-15E9-4FC8-B157-E64C733DF1B0}" type="pres">
      <dgm:prSet presAssocID="{68271AFB-106B-417B-86CB-02AB54DC75AD}" presName="space" presStyleCnt="0"/>
      <dgm:spPr/>
    </dgm:pt>
    <dgm:pt modelId="{8B058F41-1CDA-44BB-A488-C448115D3692}" type="pres">
      <dgm:prSet presAssocID="{5AD632BC-9443-402A-9F1E-60E30CB45412}" presName="text" presStyleLbl="node1" presStyleIdx="1" presStyleCnt="7">
        <dgm:presLayoutVars>
          <dgm:bulletEnabled val="1"/>
        </dgm:presLayoutVars>
      </dgm:prSet>
      <dgm:spPr/>
    </dgm:pt>
    <dgm:pt modelId="{0A9DAD46-B5F2-4CC7-A3A4-A4B1E0239580}" type="pres">
      <dgm:prSet presAssocID="{673D6AA2-C55A-4418-BD19-BEBCD81B83DE}" presName="space" presStyleCnt="0"/>
      <dgm:spPr/>
    </dgm:pt>
    <dgm:pt modelId="{56D6098C-48C2-40BE-9E7D-BCF2B70A179E}" type="pres">
      <dgm:prSet presAssocID="{C052E3AC-FD3A-436E-A780-5F5DF66D0E7E}" presName="text" presStyleLbl="node1" presStyleIdx="2" presStyleCnt="7">
        <dgm:presLayoutVars>
          <dgm:bulletEnabled val="1"/>
        </dgm:presLayoutVars>
      </dgm:prSet>
      <dgm:spPr/>
    </dgm:pt>
    <dgm:pt modelId="{7DFB7E94-4821-43FD-9437-88485CD41482}" type="pres">
      <dgm:prSet presAssocID="{39C42B6C-BC17-44F4-ACEE-B117180479D5}" presName="space" presStyleCnt="0"/>
      <dgm:spPr/>
    </dgm:pt>
    <dgm:pt modelId="{B434E431-7663-4A39-B1E7-F78810855E14}" type="pres">
      <dgm:prSet presAssocID="{F1AF6949-C5B5-4E8A-BDBA-8ACD59F49946}" presName="text" presStyleLbl="node1" presStyleIdx="3" presStyleCnt="7">
        <dgm:presLayoutVars>
          <dgm:bulletEnabled val="1"/>
        </dgm:presLayoutVars>
      </dgm:prSet>
      <dgm:spPr/>
    </dgm:pt>
    <dgm:pt modelId="{7E8AC438-28FC-44F7-8482-24688410CA81}" type="pres">
      <dgm:prSet presAssocID="{27FBF84A-65DC-4FE5-8117-EEBE74F5725B}" presName="space" presStyleCnt="0"/>
      <dgm:spPr/>
    </dgm:pt>
    <dgm:pt modelId="{F8B8DC43-8ECD-43CB-9521-A54C27EACDB9}" type="pres">
      <dgm:prSet presAssocID="{8208889A-DECD-453B-BA6D-AF96BC63F245}" presName="text" presStyleLbl="node1" presStyleIdx="4" presStyleCnt="7">
        <dgm:presLayoutVars>
          <dgm:bulletEnabled val="1"/>
        </dgm:presLayoutVars>
      </dgm:prSet>
      <dgm:spPr/>
    </dgm:pt>
    <dgm:pt modelId="{88BF3E8C-2DFE-4667-BF3B-BA9D36B44459}" type="pres">
      <dgm:prSet presAssocID="{80BC16EF-9B96-435A-8C62-26898A7174D9}" presName="space" presStyleCnt="0"/>
      <dgm:spPr/>
    </dgm:pt>
    <dgm:pt modelId="{802407E1-43C8-400D-A898-61B801609AC6}" type="pres">
      <dgm:prSet presAssocID="{2F89FA80-E23C-4D9C-88A3-3666CFE779E1}" presName="text" presStyleLbl="node1" presStyleIdx="5" presStyleCnt="7">
        <dgm:presLayoutVars>
          <dgm:bulletEnabled val="1"/>
        </dgm:presLayoutVars>
      </dgm:prSet>
      <dgm:spPr/>
    </dgm:pt>
    <dgm:pt modelId="{9A48BA56-CAF4-4AAA-B024-447D7C6FC163}" type="pres">
      <dgm:prSet presAssocID="{ABBCDFAA-20EC-4AEF-8697-244F6920C8D4}" presName="space" presStyleCnt="0"/>
      <dgm:spPr/>
    </dgm:pt>
    <dgm:pt modelId="{945C4BC5-FCAE-4C79-9C72-6A32A2118141}" type="pres">
      <dgm:prSet presAssocID="{06BDC6CC-9FC9-4069-9A71-7A7F0F5938B4}" presName="text" presStyleLbl="node1" presStyleIdx="6" presStyleCnt="7">
        <dgm:presLayoutVars>
          <dgm:bulletEnabled val="1"/>
        </dgm:presLayoutVars>
      </dgm:prSet>
      <dgm:spPr/>
    </dgm:pt>
  </dgm:ptLst>
  <dgm:cxnLst>
    <dgm:cxn modelId="{A3DCE40E-4354-4D50-B6E2-015F6C2860E1}" srcId="{1687CBC6-EE1B-4120-AF4E-E3DC85516FF8}" destId="{8208889A-DECD-453B-BA6D-AF96BC63F245}" srcOrd="4" destOrd="0" parTransId="{608684E7-EB32-41AD-A1C8-CF681B4224D6}" sibTransId="{80BC16EF-9B96-435A-8C62-26898A7174D9}"/>
    <dgm:cxn modelId="{99668529-DD93-4D15-81CA-F1D77BCD72C0}" srcId="{1687CBC6-EE1B-4120-AF4E-E3DC85516FF8}" destId="{F1AF6949-C5B5-4E8A-BDBA-8ACD59F49946}" srcOrd="3" destOrd="0" parTransId="{4A7F1231-C8C5-4C29-AA49-927F21872F0B}" sibTransId="{27FBF84A-65DC-4FE5-8117-EEBE74F5725B}"/>
    <dgm:cxn modelId="{CEC96A39-EF58-44D5-BF29-5C219C832AA8}" type="presOf" srcId="{06BDC6CC-9FC9-4069-9A71-7A7F0F5938B4}" destId="{945C4BC5-FCAE-4C79-9C72-6A32A2118141}" srcOrd="0" destOrd="0" presId="urn:diagrams.loki3.com/VaryingWidthList"/>
    <dgm:cxn modelId="{D516235E-9878-4773-B310-274B36BC60B6}" srcId="{1687CBC6-EE1B-4120-AF4E-E3DC85516FF8}" destId="{1CA736A6-7167-47A7-A93D-69B0F8BCBB38}" srcOrd="0" destOrd="0" parTransId="{523CC378-11BF-438E-B5CD-C2D60DD3E907}" sibTransId="{68271AFB-106B-417B-86CB-02AB54DC75AD}"/>
    <dgm:cxn modelId="{863FAF5F-6C0F-410E-B7CF-EDA3CB70BD45}" type="presOf" srcId="{5AD632BC-9443-402A-9F1E-60E30CB45412}" destId="{8B058F41-1CDA-44BB-A488-C448115D3692}" srcOrd="0" destOrd="0" presId="urn:diagrams.loki3.com/VaryingWidthList"/>
    <dgm:cxn modelId="{97114F44-7392-426A-B0AA-5BFDA355F1D8}" type="presOf" srcId="{F1AF6949-C5B5-4E8A-BDBA-8ACD59F49946}" destId="{B434E431-7663-4A39-B1E7-F78810855E14}" srcOrd="0" destOrd="0" presId="urn:diagrams.loki3.com/VaryingWidthList"/>
    <dgm:cxn modelId="{0906A04A-DD94-4344-92C8-6778312716D8}" type="presOf" srcId="{2F89FA80-E23C-4D9C-88A3-3666CFE779E1}" destId="{802407E1-43C8-400D-A898-61B801609AC6}" srcOrd="0" destOrd="0" presId="urn:diagrams.loki3.com/VaryingWidthList"/>
    <dgm:cxn modelId="{95675950-4207-4364-91C0-40C1DADC8FF5}" type="presOf" srcId="{8208889A-DECD-453B-BA6D-AF96BC63F245}" destId="{F8B8DC43-8ECD-43CB-9521-A54C27EACDB9}" srcOrd="0" destOrd="0" presId="urn:diagrams.loki3.com/VaryingWidthList"/>
    <dgm:cxn modelId="{7FFCA277-BCBF-420A-A000-847F0128BF4D}" srcId="{1687CBC6-EE1B-4120-AF4E-E3DC85516FF8}" destId="{5AD632BC-9443-402A-9F1E-60E30CB45412}" srcOrd="1" destOrd="0" parTransId="{A9083429-7E9D-42D9-BB5A-6793AD4A03F8}" sibTransId="{673D6AA2-C55A-4418-BD19-BEBCD81B83DE}"/>
    <dgm:cxn modelId="{81D61A58-0580-468C-B601-703818A0D7D9}" type="presOf" srcId="{1CA736A6-7167-47A7-A93D-69B0F8BCBB38}" destId="{F6A0CF5E-F9B9-4214-8EC7-07B0CEA388FD}" srcOrd="0" destOrd="0" presId="urn:diagrams.loki3.com/VaryingWidthList"/>
    <dgm:cxn modelId="{C198E196-BF5A-474D-968F-8C121F143880}" srcId="{1687CBC6-EE1B-4120-AF4E-E3DC85516FF8}" destId="{06BDC6CC-9FC9-4069-9A71-7A7F0F5938B4}" srcOrd="6" destOrd="0" parTransId="{6C3A0C2F-5934-47B5-A18A-EB98AC2B2E06}" sibTransId="{7C7D63EE-F304-4C8F-B6BC-4F9DE6547D8D}"/>
    <dgm:cxn modelId="{997BFFB3-FC49-4896-A882-A25FE7DD0127}" srcId="{1687CBC6-EE1B-4120-AF4E-E3DC85516FF8}" destId="{2F89FA80-E23C-4D9C-88A3-3666CFE779E1}" srcOrd="5" destOrd="0" parTransId="{B5CFFCED-6111-400F-8142-B63AE5B7C5F4}" sibTransId="{ABBCDFAA-20EC-4AEF-8697-244F6920C8D4}"/>
    <dgm:cxn modelId="{F8CB63BE-3130-48B3-AC81-1FCB783075DB}" srcId="{1687CBC6-EE1B-4120-AF4E-E3DC85516FF8}" destId="{C052E3AC-FD3A-436E-A780-5F5DF66D0E7E}" srcOrd="2" destOrd="0" parTransId="{DB0FDB32-BBA9-434A-B9E8-A5A87D6D38BE}" sibTransId="{39C42B6C-BC17-44F4-ACEE-B117180479D5}"/>
    <dgm:cxn modelId="{638CDAC6-698B-49C5-B7D4-120ED6C57278}" type="presOf" srcId="{1687CBC6-EE1B-4120-AF4E-E3DC85516FF8}" destId="{EF0294E1-D585-49E7-8969-33B87BE376FB}" srcOrd="0" destOrd="0" presId="urn:diagrams.loki3.com/VaryingWidthList"/>
    <dgm:cxn modelId="{2BFB8FED-91DC-4F56-926E-1A7326A5AD2C}" type="presOf" srcId="{C052E3AC-FD3A-436E-A780-5F5DF66D0E7E}" destId="{56D6098C-48C2-40BE-9E7D-BCF2B70A179E}" srcOrd="0" destOrd="0" presId="urn:diagrams.loki3.com/VaryingWidthList"/>
    <dgm:cxn modelId="{71BDA4E7-E2EE-471A-B134-1BB743E25A26}" type="presParOf" srcId="{EF0294E1-D585-49E7-8969-33B87BE376FB}" destId="{F6A0CF5E-F9B9-4214-8EC7-07B0CEA388FD}" srcOrd="0" destOrd="0" presId="urn:diagrams.loki3.com/VaryingWidthList"/>
    <dgm:cxn modelId="{2581365D-54C4-4BA7-9D27-D7310DE3F367}" type="presParOf" srcId="{EF0294E1-D585-49E7-8969-33B87BE376FB}" destId="{57429B95-15E9-4FC8-B157-E64C733DF1B0}" srcOrd="1" destOrd="0" presId="urn:diagrams.loki3.com/VaryingWidthList"/>
    <dgm:cxn modelId="{319FE3D4-D8FE-4DE4-AD63-D45CDD9DDA45}" type="presParOf" srcId="{EF0294E1-D585-49E7-8969-33B87BE376FB}" destId="{8B058F41-1CDA-44BB-A488-C448115D3692}" srcOrd="2" destOrd="0" presId="urn:diagrams.loki3.com/VaryingWidthList"/>
    <dgm:cxn modelId="{2BC23EA6-D4D4-4CF1-AFD9-9DF8AD9F809E}" type="presParOf" srcId="{EF0294E1-D585-49E7-8969-33B87BE376FB}" destId="{0A9DAD46-B5F2-4CC7-A3A4-A4B1E0239580}" srcOrd="3" destOrd="0" presId="urn:diagrams.loki3.com/VaryingWidthList"/>
    <dgm:cxn modelId="{AD16D82A-28DF-453C-9DC6-444797E71276}" type="presParOf" srcId="{EF0294E1-D585-49E7-8969-33B87BE376FB}" destId="{56D6098C-48C2-40BE-9E7D-BCF2B70A179E}" srcOrd="4" destOrd="0" presId="urn:diagrams.loki3.com/VaryingWidthList"/>
    <dgm:cxn modelId="{C4C529C4-00B8-4EE2-ACBD-BFF622230D43}" type="presParOf" srcId="{EF0294E1-D585-49E7-8969-33B87BE376FB}" destId="{7DFB7E94-4821-43FD-9437-88485CD41482}" srcOrd="5" destOrd="0" presId="urn:diagrams.loki3.com/VaryingWidthList"/>
    <dgm:cxn modelId="{3C23EBA9-C2C2-461A-BFF5-ED613F86AE18}" type="presParOf" srcId="{EF0294E1-D585-49E7-8969-33B87BE376FB}" destId="{B434E431-7663-4A39-B1E7-F78810855E14}" srcOrd="6" destOrd="0" presId="urn:diagrams.loki3.com/VaryingWidthList"/>
    <dgm:cxn modelId="{45876A64-C57C-4A3A-9EC0-0E9C811F2202}" type="presParOf" srcId="{EF0294E1-D585-49E7-8969-33B87BE376FB}" destId="{7E8AC438-28FC-44F7-8482-24688410CA81}" srcOrd="7" destOrd="0" presId="urn:diagrams.loki3.com/VaryingWidthList"/>
    <dgm:cxn modelId="{BDA641AD-813A-4590-832F-0A7C049ACF0A}" type="presParOf" srcId="{EF0294E1-D585-49E7-8969-33B87BE376FB}" destId="{F8B8DC43-8ECD-43CB-9521-A54C27EACDB9}" srcOrd="8" destOrd="0" presId="urn:diagrams.loki3.com/VaryingWidthList"/>
    <dgm:cxn modelId="{610D6F51-CAF1-4A0D-8C93-764ECFDFE29C}" type="presParOf" srcId="{EF0294E1-D585-49E7-8969-33B87BE376FB}" destId="{88BF3E8C-2DFE-4667-BF3B-BA9D36B44459}" srcOrd="9" destOrd="0" presId="urn:diagrams.loki3.com/VaryingWidthList"/>
    <dgm:cxn modelId="{5CDC7AD7-642E-480B-9D9F-1E3A37434625}" type="presParOf" srcId="{EF0294E1-D585-49E7-8969-33B87BE376FB}" destId="{802407E1-43C8-400D-A898-61B801609AC6}" srcOrd="10" destOrd="0" presId="urn:diagrams.loki3.com/VaryingWidthList"/>
    <dgm:cxn modelId="{32918919-AAF2-461B-9C6A-346E061C56D4}" type="presParOf" srcId="{EF0294E1-D585-49E7-8969-33B87BE376FB}" destId="{9A48BA56-CAF4-4AAA-B024-447D7C6FC163}" srcOrd="11" destOrd="0" presId="urn:diagrams.loki3.com/VaryingWidthList"/>
    <dgm:cxn modelId="{096B6414-9E75-4B0F-A573-C3AEA0CE3CFD}" type="presParOf" srcId="{EF0294E1-D585-49E7-8969-33B87BE376FB}" destId="{945C4BC5-FCAE-4C79-9C72-6A32A2118141}" srcOrd="12" destOrd="0" presId="urn:diagrams.loki3.com/VaryingWidthList"/>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C6365-0FEF-4607-81FE-944320221921}">
      <dsp:nvSpPr>
        <dsp:cNvPr id="0" name=""/>
        <dsp:cNvSpPr/>
      </dsp:nvSpPr>
      <dsp:spPr>
        <a:xfrm>
          <a:off x="2722112" y="1214775"/>
          <a:ext cx="461255" cy="2436632"/>
        </a:xfrm>
        <a:custGeom>
          <a:avLst/>
          <a:gdLst/>
          <a:ahLst/>
          <a:cxnLst/>
          <a:rect l="0" t="0" r="0" b="0"/>
          <a:pathLst>
            <a:path>
              <a:moveTo>
                <a:pt x="0" y="0"/>
              </a:moveTo>
              <a:lnTo>
                <a:pt x="0" y="2436632"/>
              </a:lnTo>
              <a:lnTo>
                <a:pt x="461255" y="24366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167293-B77E-4DEC-A7A1-954DE2C2E364}">
      <dsp:nvSpPr>
        <dsp:cNvPr id="0" name=""/>
        <dsp:cNvSpPr/>
      </dsp:nvSpPr>
      <dsp:spPr>
        <a:xfrm>
          <a:off x="2722112" y="1214775"/>
          <a:ext cx="461255" cy="1724694"/>
        </a:xfrm>
        <a:custGeom>
          <a:avLst/>
          <a:gdLst/>
          <a:ahLst/>
          <a:cxnLst/>
          <a:rect l="0" t="0" r="0" b="0"/>
          <a:pathLst>
            <a:path>
              <a:moveTo>
                <a:pt x="0" y="0"/>
              </a:moveTo>
              <a:lnTo>
                <a:pt x="0" y="1724694"/>
              </a:lnTo>
              <a:lnTo>
                <a:pt x="461255" y="17246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161E0E-0900-4CEC-9F1D-96B49F60BBAE}">
      <dsp:nvSpPr>
        <dsp:cNvPr id="0" name=""/>
        <dsp:cNvSpPr/>
      </dsp:nvSpPr>
      <dsp:spPr>
        <a:xfrm>
          <a:off x="2722112" y="1214775"/>
          <a:ext cx="461255" cy="1012756"/>
        </a:xfrm>
        <a:custGeom>
          <a:avLst/>
          <a:gdLst/>
          <a:ahLst/>
          <a:cxnLst/>
          <a:rect l="0" t="0" r="0" b="0"/>
          <a:pathLst>
            <a:path>
              <a:moveTo>
                <a:pt x="0" y="0"/>
              </a:moveTo>
              <a:lnTo>
                <a:pt x="0" y="1012756"/>
              </a:lnTo>
              <a:lnTo>
                <a:pt x="461255" y="10127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8FB80-7732-4850-83EB-EAC52E73E8F3}">
      <dsp:nvSpPr>
        <dsp:cNvPr id="0" name=""/>
        <dsp:cNvSpPr/>
      </dsp:nvSpPr>
      <dsp:spPr>
        <a:xfrm>
          <a:off x="2722112" y="1214775"/>
          <a:ext cx="461255" cy="300818"/>
        </a:xfrm>
        <a:custGeom>
          <a:avLst/>
          <a:gdLst/>
          <a:ahLst/>
          <a:cxnLst/>
          <a:rect l="0" t="0" r="0" b="0"/>
          <a:pathLst>
            <a:path>
              <a:moveTo>
                <a:pt x="0" y="0"/>
              </a:moveTo>
              <a:lnTo>
                <a:pt x="0" y="300818"/>
              </a:lnTo>
              <a:lnTo>
                <a:pt x="461255" y="3008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8E80E8-A7F3-4EEE-BA0D-2295CC027A35}">
      <dsp:nvSpPr>
        <dsp:cNvPr id="0" name=""/>
        <dsp:cNvSpPr/>
      </dsp:nvSpPr>
      <dsp:spPr>
        <a:xfrm>
          <a:off x="2676392" y="502837"/>
          <a:ext cx="91440" cy="210573"/>
        </a:xfrm>
        <a:custGeom>
          <a:avLst/>
          <a:gdLst/>
          <a:ahLst/>
          <a:cxnLst/>
          <a:rect l="0" t="0" r="0" b="0"/>
          <a:pathLst>
            <a:path>
              <a:moveTo>
                <a:pt x="45720" y="0"/>
              </a:moveTo>
              <a:lnTo>
                <a:pt x="45720" y="210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BEEF8D-3DB6-44CE-961E-966A5CB3EFD9}">
      <dsp:nvSpPr>
        <dsp:cNvPr id="0" name=""/>
        <dsp:cNvSpPr/>
      </dsp:nvSpPr>
      <dsp:spPr>
        <a:xfrm>
          <a:off x="2471430" y="1472"/>
          <a:ext cx="501364" cy="50136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7E40A-B11E-4ECD-91D6-ECF9DFB37C5F}">
      <dsp:nvSpPr>
        <dsp:cNvPr id="0" name=""/>
        <dsp:cNvSpPr/>
      </dsp:nvSpPr>
      <dsp:spPr>
        <a:xfrm>
          <a:off x="2471430" y="1472"/>
          <a:ext cx="501364" cy="50136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DB397B-7952-4D54-BF61-8340BA946947}">
      <dsp:nvSpPr>
        <dsp:cNvPr id="0" name=""/>
        <dsp:cNvSpPr/>
      </dsp:nvSpPr>
      <dsp:spPr>
        <a:xfrm>
          <a:off x="2220748" y="91718"/>
          <a:ext cx="1002729" cy="3208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Steering Group</a:t>
          </a:r>
        </a:p>
      </dsp:txBody>
      <dsp:txXfrm>
        <a:off x="2220748" y="91718"/>
        <a:ext cx="1002729" cy="320873"/>
      </dsp:txXfrm>
    </dsp:sp>
    <dsp:sp modelId="{F1F6AB0C-1A82-499C-BBB0-4C5C85D1E20C}">
      <dsp:nvSpPr>
        <dsp:cNvPr id="0" name=""/>
        <dsp:cNvSpPr/>
      </dsp:nvSpPr>
      <dsp:spPr>
        <a:xfrm>
          <a:off x="2471430" y="713410"/>
          <a:ext cx="501364" cy="50136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434A-1FA7-48E6-9B38-40AAA81FC1FC}">
      <dsp:nvSpPr>
        <dsp:cNvPr id="0" name=""/>
        <dsp:cNvSpPr/>
      </dsp:nvSpPr>
      <dsp:spPr>
        <a:xfrm>
          <a:off x="2471430" y="713410"/>
          <a:ext cx="501364" cy="50136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07F56E-FA34-47A3-A39A-40BC189EFE7A}">
      <dsp:nvSpPr>
        <dsp:cNvPr id="0" name=""/>
        <dsp:cNvSpPr/>
      </dsp:nvSpPr>
      <dsp:spPr>
        <a:xfrm>
          <a:off x="2220748" y="803656"/>
          <a:ext cx="1002729" cy="3208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Working Group</a:t>
          </a:r>
        </a:p>
      </dsp:txBody>
      <dsp:txXfrm>
        <a:off x="2220748" y="803656"/>
        <a:ext cx="1002729" cy="320873"/>
      </dsp:txXfrm>
    </dsp:sp>
    <dsp:sp modelId="{BAE10297-C78D-4AAD-8A62-E693CDEB233A}">
      <dsp:nvSpPr>
        <dsp:cNvPr id="0" name=""/>
        <dsp:cNvSpPr/>
      </dsp:nvSpPr>
      <dsp:spPr>
        <a:xfrm>
          <a:off x="3123204" y="1425348"/>
          <a:ext cx="501364" cy="50136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57678-F859-4C7C-8B81-6F18C8C2D852}">
      <dsp:nvSpPr>
        <dsp:cNvPr id="0" name=""/>
        <dsp:cNvSpPr/>
      </dsp:nvSpPr>
      <dsp:spPr>
        <a:xfrm>
          <a:off x="3123204" y="1425348"/>
          <a:ext cx="501364" cy="50136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33632-453D-4A09-911B-E0A0232ACAF1}">
      <dsp:nvSpPr>
        <dsp:cNvPr id="0" name=""/>
        <dsp:cNvSpPr/>
      </dsp:nvSpPr>
      <dsp:spPr>
        <a:xfrm>
          <a:off x="2872522" y="1515594"/>
          <a:ext cx="1002729" cy="3208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Data &amp; Model Sharing Council</a:t>
          </a:r>
        </a:p>
      </dsp:txBody>
      <dsp:txXfrm>
        <a:off x="2872522" y="1515594"/>
        <a:ext cx="1002729" cy="320873"/>
      </dsp:txXfrm>
    </dsp:sp>
    <dsp:sp modelId="{D75AF8F7-E1E1-436B-ADB9-E7071C997CD3}">
      <dsp:nvSpPr>
        <dsp:cNvPr id="0" name=""/>
        <dsp:cNvSpPr/>
      </dsp:nvSpPr>
      <dsp:spPr>
        <a:xfrm>
          <a:off x="3123204" y="2137286"/>
          <a:ext cx="501364" cy="50136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6F173-4CC4-4B0F-B558-7EA4CB402703}">
      <dsp:nvSpPr>
        <dsp:cNvPr id="0" name=""/>
        <dsp:cNvSpPr/>
      </dsp:nvSpPr>
      <dsp:spPr>
        <a:xfrm>
          <a:off x="3123204" y="2137286"/>
          <a:ext cx="501364" cy="50136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B50BD6-61B9-4CCB-A20E-0A59AF7BA819}">
      <dsp:nvSpPr>
        <dsp:cNvPr id="0" name=""/>
        <dsp:cNvSpPr/>
      </dsp:nvSpPr>
      <dsp:spPr>
        <a:xfrm>
          <a:off x="2872522" y="2227532"/>
          <a:ext cx="1002729" cy="3208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Qualification &amp; Certification Council</a:t>
          </a:r>
        </a:p>
      </dsp:txBody>
      <dsp:txXfrm>
        <a:off x="2872522" y="2227532"/>
        <a:ext cx="1002729" cy="320873"/>
      </dsp:txXfrm>
    </dsp:sp>
    <dsp:sp modelId="{39A18807-8816-479A-9CEF-FDE10BE219E1}">
      <dsp:nvSpPr>
        <dsp:cNvPr id="0" name=""/>
        <dsp:cNvSpPr/>
      </dsp:nvSpPr>
      <dsp:spPr>
        <a:xfrm>
          <a:off x="3123204" y="2849224"/>
          <a:ext cx="501364" cy="50136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A1991-155A-45EA-BB59-487299DEC6AB}">
      <dsp:nvSpPr>
        <dsp:cNvPr id="0" name=""/>
        <dsp:cNvSpPr/>
      </dsp:nvSpPr>
      <dsp:spPr>
        <a:xfrm>
          <a:off x="3123204" y="2849224"/>
          <a:ext cx="501364" cy="50136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E593F2-DD9A-4DD2-A71B-51B497D7D80D}">
      <dsp:nvSpPr>
        <dsp:cNvPr id="0" name=""/>
        <dsp:cNvSpPr/>
      </dsp:nvSpPr>
      <dsp:spPr>
        <a:xfrm>
          <a:off x="2872522" y="2939470"/>
          <a:ext cx="1002729" cy="3208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Education &amp; Workforce Development Council</a:t>
          </a:r>
        </a:p>
      </dsp:txBody>
      <dsp:txXfrm>
        <a:off x="2872522" y="2939470"/>
        <a:ext cx="1002729" cy="320873"/>
      </dsp:txXfrm>
    </dsp:sp>
    <dsp:sp modelId="{18E88B32-31B9-46F8-A141-0E1375514076}">
      <dsp:nvSpPr>
        <dsp:cNvPr id="0" name=""/>
        <dsp:cNvSpPr/>
      </dsp:nvSpPr>
      <dsp:spPr>
        <a:xfrm>
          <a:off x="3123204" y="3561162"/>
          <a:ext cx="501364" cy="50136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F2B370-3ABB-4245-8AB7-49B2092A2ADB}">
      <dsp:nvSpPr>
        <dsp:cNvPr id="0" name=""/>
        <dsp:cNvSpPr/>
      </dsp:nvSpPr>
      <dsp:spPr>
        <a:xfrm>
          <a:off x="3123204" y="3561162"/>
          <a:ext cx="501364" cy="50136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0E95E-37C5-41D7-94F9-B401DC903DD6}">
      <dsp:nvSpPr>
        <dsp:cNvPr id="0" name=""/>
        <dsp:cNvSpPr/>
      </dsp:nvSpPr>
      <dsp:spPr>
        <a:xfrm>
          <a:off x="2872522" y="3651408"/>
          <a:ext cx="1002729" cy="3208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Business Practices Council</a:t>
          </a:r>
        </a:p>
      </dsp:txBody>
      <dsp:txXfrm>
        <a:off x="2872522" y="3651408"/>
        <a:ext cx="1002729" cy="320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8AB09-DCC1-4008-8C9A-E5BA2DFB9C5D}">
      <dsp:nvSpPr>
        <dsp:cNvPr id="0" name=""/>
        <dsp:cNvSpPr/>
      </dsp:nvSpPr>
      <dsp:spPr>
        <a:xfrm>
          <a:off x="2159059" y="1554863"/>
          <a:ext cx="1089895" cy="935707"/>
        </a:xfrm>
        <a:prstGeom prst="hexagon">
          <a:avLst>
            <a:gd name="adj" fmla="val 25000"/>
            <a:gd name="vf" fmla="val 115470"/>
          </a:avLst>
        </a:prstGeom>
        <a:solidFill>
          <a:srgbClr val="268CBF">
            <a:hueOff val="0"/>
            <a:satOff val="0"/>
            <a:lumOff val="0"/>
            <a:alphaOff val="0"/>
          </a:srgbClr>
        </a:solidFill>
        <a:ln w="25400" cap="flat" cmpd="sng" algn="ctr">
          <a:solidFill>
            <a:srgbClr val="268CBF">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FFFF"/>
              </a:solidFill>
              <a:latin typeface="Arial"/>
              <a:ea typeface="+mn-ea"/>
              <a:cs typeface="+mn-cs"/>
            </a:rPr>
            <a:t>DoD AM Vision</a:t>
          </a:r>
        </a:p>
      </dsp:txBody>
      <dsp:txXfrm>
        <a:off x="2327859" y="1699783"/>
        <a:ext cx="752295" cy="645867"/>
      </dsp:txXfrm>
    </dsp:sp>
    <dsp:sp modelId="{603201B5-55A8-4030-B58E-8A665FF4F1FA}">
      <dsp:nvSpPr>
        <dsp:cNvPr id="0" name=""/>
        <dsp:cNvSpPr/>
      </dsp:nvSpPr>
      <dsp:spPr>
        <a:xfrm>
          <a:off x="2185064" y="1973279"/>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4D6B3-9659-4DCF-BF21-50A88D2C9B6C}">
      <dsp:nvSpPr>
        <dsp:cNvPr id="0" name=""/>
        <dsp:cNvSpPr/>
      </dsp:nvSpPr>
      <dsp:spPr>
        <a:xfrm>
          <a:off x="1221149" y="1037571"/>
          <a:ext cx="1089895" cy="935707"/>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268CB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2E1D6EA-72BD-4106-8D58-EF78B61833A3}">
      <dsp:nvSpPr>
        <dsp:cNvPr id="0" name=""/>
        <dsp:cNvSpPr/>
      </dsp:nvSpPr>
      <dsp:spPr>
        <a:xfrm>
          <a:off x="1967779" y="1848999"/>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18E3A7-EF68-4B50-AF1E-A97C8780EFBD}">
      <dsp:nvSpPr>
        <dsp:cNvPr id="0" name=""/>
        <dsp:cNvSpPr/>
      </dsp:nvSpPr>
      <dsp:spPr>
        <a:xfrm>
          <a:off x="3096970" y="1034583"/>
          <a:ext cx="1089895" cy="935707"/>
        </a:xfrm>
        <a:prstGeom prst="hexagon">
          <a:avLst>
            <a:gd name="adj" fmla="val 25000"/>
            <a:gd name="vf" fmla="val 115470"/>
          </a:avLst>
        </a:prstGeom>
        <a:solidFill>
          <a:srgbClr val="FB3144">
            <a:hueOff val="0"/>
            <a:satOff val="0"/>
            <a:lumOff val="0"/>
            <a:alphaOff val="0"/>
          </a:srgbClr>
        </a:solidFill>
        <a:ln w="25400" cap="flat" cmpd="sng" algn="ctr">
          <a:solidFill>
            <a:srgbClr val="FB3144">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FFFF"/>
              </a:solidFill>
              <a:latin typeface="Arial"/>
              <a:ea typeface="+mn-ea"/>
              <a:cs typeface="+mn-cs"/>
            </a:rPr>
            <a:t>Disseminate Information</a:t>
          </a:r>
        </a:p>
      </dsp:txBody>
      <dsp:txXfrm>
        <a:off x="3265770" y="1179503"/>
        <a:ext cx="752295" cy="645867"/>
      </dsp:txXfrm>
    </dsp:sp>
    <dsp:sp modelId="{916BEBCD-E875-4F75-BDC2-9334B30E5CB3}">
      <dsp:nvSpPr>
        <dsp:cNvPr id="0" name=""/>
        <dsp:cNvSpPr/>
      </dsp:nvSpPr>
      <dsp:spPr>
        <a:xfrm>
          <a:off x="3847068" y="1844018"/>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06684-B13C-4237-BB37-4B1EDFB0A838}">
      <dsp:nvSpPr>
        <dsp:cNvPr id="0" name=""/>
        <dsp:cNvSpPr/>
      </dsp:nvSpPr>
      <dsp:spPr>
        <a:xfrm>
          <a:off x="4034303" y="1552871"/>
          <a:ext cx="1089895" cy="935707"/>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25400" cap="flat" cmpd="sng" algn="ctr">
          <a:solidFill>
            <a:srgbClr val="FB314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984FC97-05C5-4662-8CCA-708FA032556F}">
      <dsp:nvSpPr>
        <dsp:cNvPr id="0" name=""/>
        <dsp:cNvSpPr/>
      </dsp:nvSpPr>
      <dsp:spPr>
        <a:xfrm>
          <a:off x="4060886" y="1969294"/>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3BFE4-D15E-4763-BC81-D58535261A4D}">
      <dsp:nvSpPr>
        <dsp:cNvPr id="0" name=""/>
        <dsp:cNvSpPr/>
      </dsp:nvSpPr>
      <dsp:spPr>
        <a:xfrm>
          <a:off x="2159059" y="520280"/>
          <a:ext cx="1089895" cy="935707"/>
        </a:xfrm>
        <a:prstGeom prst="hexagon">
          <a:avLst>
            <a:gd name="adj" fmla="val 25000"/>
            <a:gd name="vf" fmla="val 115470"/>
          </a:avLst>
        </a:prstGeom>
        <a:solidFill>
          <a:srgbClr val="666E80">
            <a:hueOff val="0"/>
            <a:satOff val="0"/>
            <a:lumOff val="0"/>
            <a:alphaOff val="0"/>
          </a:srgbClr>
        </a:solidFill>
        <a:ln w="25400" cap="flat" cmpd="sng" algn="ctr">
          <a:solidFill>
            <a:srgbClr val="666E80">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FFFFFF"/>
              </a:solidFill>
              <a:latin typeface="Arial"/>
              <a:ea typeface="+mn-ea"/>
              <a:cs typeface="+mn-cs"/>
            </a:rPr>
            <a:t>Joint AM Investment Strategy</a:t>
          </a:r>
        </a:p>
      </dsp:txBody>
      <dsp:txXfrm>
        <a:off x="2327859" y="665200"/>
        <a:ext cx="752295" cy="645867"/>
      </dsp:txXfrm>
    </dsp:sp>
    <dsp:sp modelId="{1CE11E52-F1AA-420A-864B-F65E61FD6825}">
      <dsp:nvSpPr>
        <dsp:cNvPr id="0" name=""/>
        <dsp:cNvSpPr/>
      </dsp:nvSpPr>
      <dsp:spPr>
        <a:xfrm>
          <a:off x="2905690" y="537963"/>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16011-474B-42F0-9CF9-912CE0300F68}">
      <dsp:nvSpPr>
        <dsp:cNvPr id="0" name=""/>
        <dsp:cNvSpPr/>
      </dsp:nvSpPr>
      <dsp:spPr>
        <a:xfrm>
          <a:off x="3096970" y="0"/>
          <a:ext cx="1089895" cy="935707"/>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l="-2000" r="-2000"/>
          </a:stretch>
        </a:blipFill>
        <a:ln w="25400" cap="flat" cmpd="sng" algn="ctr">
          <a:solidFill>
            <a:srgbClr val="666E8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42A6EC0-3E87-4D7A-B349-97598B038153}">
      <dsp:nvSpPr>
        <dsp:cNvPr id="0" name=""/>
        <dsp:cNvSpPr/>
      </dsp:nvSpPr>
      <dsp:spPr>
        <a:xfrm>
          <a:off x="3127598" y="414680"/>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3F855-F15D-4473-BE48-D4A027961EF6}">
      <dsp:nvSpPr>
        <dsp:cNvPr id="0" name=""/>
        <dsp:cNvSpPr/>
      </dsp:nvSpPr>
      <dsp:spPr>
        <a:xfrm>
          <a:off x="4034303" y="518287"/>
          <a:ext cx="1089895" cy="935707"/>
        </a:xfrm>
        <a:prstGeom prst="hexagon">
          <a:avLst>
            <a:gd name="adj" fmla="val 25000"/>
            <a:gd name="vf" fmla="val 115470"/>
          </a:avLst>
        </a:prstGeom>
        <a:solidFill>
          <a:srgbClr val="E2E2E2">
            <a:lumMod val="75000"/>
          </a:srgbClr>
        </a:solidFill>
        <a:ln w="25400" cap="flat" cmpd="sng" algn="ctr">
          <a:solidFill>
            <a:srgbClr val="E2E2E2">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latin typeface="Arial"/>
              <a:ea typeface="+mn-ea"/>
              <a:cs typeface="+mn-cs"/>
            </a:rPr>
            <a:t>Share Best Practices</a:t>
          </a:r>
        </a:p>
      </dsp:txBody>
      <dsp:txXfrm>
        <a:off x="4203103" y="663207"/>
        <a:ext cx="752295" cy="645867"/>
      </dsp:txXfrm>
    </dsp:sp>
    <dsp:sp modelId="{FA0ABB65-ACDD-4F6B-B051-4AB109D1E2C7}">
      <dsp:nvSpPr>
        <dsp:cNvPr id="0" name=""/>
        <dsp:cNvSpPr/>
      </dsp:nvSpPr>
      <dsp:spPr>
        <a:xfrm>
          <a:off x="4977415" y="932967"/>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CD377-8EDA-4E86-908B-3BCA1BBA4CE3}">
      <dsp:nvSpPr>
        <dsp:cNvPr id="0" name=""/>
        <dsp:cNvSpPr/>
      </dsp:nvSpPr>
      <dsp:spPr>
        <a:xfrm>
          <a:off x="4972214" y="1044296"/>
          <a:ext cx="1089895" cy="935707"/>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rgbClr val="E2E2E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818F2AE-9488-47B0-868F-AF37C80DBFD9}">
      <dsp:nvSpPr>
        <dsp:cNvPr id="0" name=""/>
        <dsp:cNvSpPr/>
      </dsp:nvSpPr>
      <dsp:spPr>
        <a:xfrm>
          <a:off x="5184877" y="1061232"/>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D0F934-05D1-4B3D-A780-3D26FD63267F}">
      <dsp:nvSpPr>
        <dsp:cNvPr id="0" name=""/>
        <dsp:cNvSpPr/>
      </dsp:nvSpPr>
      <dsp:spPr>
        <a:xfrm>
          <a:off x="4972214" y="9962"/>
          <a:ext cx="1089895" cy="935707"/>
        </a:xfrm>
        <a:prstGeom prst="hexagon">
          <a:avLst>
            <a:gd name="adj" fmla="val 25000"/>
            <a:gd name="vf" fmla="val 115470"/>
          </a:avLst>
        </a:prstGeom>
        <a:solidFill>
          <a:srgbClr val="144B74">
            <a:hueOff val="0"/>
            <a:satOff val="0"/>
            <a:lumOff val="0"/>
            <a:alphaOff val="0"/>
          </a:srgbClr>
        </a:solidFill>
        <a:ln w="25400" cap="flat" cmpd="sng" algn="ctr">
          <a:solidFill>
            <a:srgbClr val="144B74">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FFFFFF"/>
              </a:solidFill>
              <a:latin typeface="Arial"/>
              <a:ea typeface="+mn-ea"/>
              <a:cs typeface="+mn-cs"/>
            </a:rPr>
            <a:t>Joint Qualification Approaches</a:t>
          </a:r>
        </a:p>
      </dsp:txBody>
      <dsp:txXfrm>
        <a:off x="5141014" y="154882"/>
        <a:ext cx="752295" cy="645867"/>
      </dsp:txXfrm>
    </dsp:sp>
    <dsp:sp modelId="{EA5B5F5A-D3E6-4E9B-B0AF-F25EBADAF249}">
      <dsp:nvSpPr>
        <dsp:cNvPr id="0" name=""/>
        <dsp:cNvSpPr/>
      </dsp:nvSpPr>
      <dsp:spPr>
        <a:xfrm>
          <a:off x="5915326" y="429374"/>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E129D8-D2FF-4C8A-A4AC-91C861B59829}">
      <dsp:nvSpPr>
        <dsp:cNvPr id="0" name=""/>
        <dsp:cNvSpPr/>
      </dsp:nvSpPr>
      <dsp:spPr>
        <a:xfrm>
          <a:off x="5910125" y="531985"/>
          <a:ext cx="1089895" cy="935707"/>
        </a:xfrm>
        <a:prstGeom prst="hexagon">
          <a:avLst>
            <a:gd name="adj" fmla="val 25000"/>
            <a:gd name="vf" fmla="val 115470"/>
          </a:avLst>
        </a:prstGeom>
        <a:blipFill>
          <a:blip xmlns:r="http://schemas.openxmlformats.org/officeDocument/2006/relationships"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w="25400" cap="flat" cmpd="sng" algn="ctr">
          <a:solidFill>
            <a:srgbClr val="144B7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A46BAC3-ECE8-4793-93E0-D459C8963D7B}">
      <dsp:nvSpPr>
        <dsp:cNvPr id="0" name=""/>
        <dsp:cNvSpPr/>
      </dsp:nvSpPr>
      <dsp:spPr>
        <a:xfrm>
          <a:off x="6127411" y="552906"/>
          <a:ext cx="127135" cy="10958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CF5E-F9B9-4214-8EC7-07B0CEA388FD}">
      <dsp:nvSpPr>
        <dsp:cNvPr id="0" name=""/>
        <dsp:cNvSpPr/>
      </dsp:nvSpPr>
      <dsp:spPr>
        <a:xfrm>
          <a:off x="1125852" y="134"/>
          <a:ext cx="1125000" cy="2158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Qualification Tools </a:t>
          </a:r>
        </a:p>
      </dsp:txBody>
      <dsp:txXfrm>
        <a:off x="1125852" y="134"/>
        <a:ext cx="1125000" cy="215876"/>
      </dsp:txXfrm>
    </dsp:sp>
    <dsp:sp modelId="{8B058F41-1CDA-44BB-A488-C448115D3692}">
      <dsp:nvSpPr>
        <dsp:cNvPr id="0" name=""/>
        <dsp:cNvSpPr/>
      </dsp:nvSpPr>
      <dsp:spPr>
        <a:xfrm>
          <a:off x="1260852" y="226805"/>
          <a:ext cx="855000" cy="2158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Digital Thread</a:t>
          </a:r>
        </a:p>
      </dsp:txBody>
      <dsp:txXfrm>
        <a:off x="1260852" y="226805"/>
        <a:ext cx="855000" cy="215876"/>
      </dsp:txXfrm>
    </dsp:sp>
    <dsp:sp modelId="{56D6098C-48C2-40BE-9E7D-BCF2B70A179E}">
      <dsp:nvSpPr>
        <dsp:cNvPr id="0" name=""/>
        <dsp:cNvSpPr/>
      </dsp:nvSpPr>
      <dsp:spPr>
        <a:xfrm>
          <a:off x="945852" y="453475"/>
          <a:ext cx="1485000" cy="2158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Workforce Development</a:t>
          </a:r>
        </a:p>
      </dsp:txBody>
      <dsp:txXfrm>
        <a:off x="945852" y="453475"/>
        <a:ext cx="1485000" cy="215876"/>
      </dsp:txXfrm>
    </dsp:sp>
    <dsp:sp modelId="{B434E431-7663-4A39-B1E7-F78810855E14}">
      <dsp:nvSpPr>
        <dsp:cNvPr id="0" name=""/>
        <dsp:cNvSpPr/>
      </dsp:nvSpPr>
      <dsp:spPr>
        <a:xfrm>
          <a:off x="1013352" y="680146"/>
          <a:ext cx="1350000" cy="2158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Communications Tools</a:t>
          </a:r>
        </a:p>
      </dsp:txBody>
      <dsp:txXfrm>
        <a:off x="1013352" y="680146"/>
        <a:ext cx="1350000" cy="215876"/>
      </dsp:txXfrm>
    </dsp:sp>
    <dsp:sp modelId="{F8B8DC43-8ECD-43CB-9521-A54C27EACDB9}">
      <dsp:nvSpPr>
        <dsp:cNvPr id="0" name=""/>
        <dsp:cNvSpPr/>
      </dsp:nvSpPr>
      <dsp:spPr>
        <a:xfrm>
          <a:off x="1137102" y="906817"/>
          <a:ext cx="1102500" cy="2158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Business Practices</a:t>
          </a:r>
        </a:p>
      </dsp:txBody>
      <dsp:txXfrm>
        <a:off x="1137102" y="906817"/>
        <a:ext cx="1102500" cy="215876"/>
      </dsp:txXfrm>
    </dsp:sp>
    <dsp:sp modelId="{802407E1-43C8-400D-A898-61B801609AC6}">
      <dsp:nvSpPr>
        <dsp:cNvPr id="0" name=""/>
        <dsp:cNvSpPr/>
      </dsp:nvSpPr>
      <dsp:spPr>
        <a:xfrm>
          <a:off x="1260852" y="1133487"/>
          <a:ext cx="855000" cy="2158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Cybersecurity</a:t>
          </a:r>
        </a:p>
      </dsp:txBody>
      <dsp:txXfrm>
        <a:off x="1260852" y="1133487"/>
        <a:ext cx="855000" cy="215876"/>
      </dsp:txXfrm>
    </dsp:sp>
    <dsp:sp modelId="{945C4BC5-FCAE-4C79-9C72-6A32A2118141}">
      <dsp:nvSpPr>
        <dsp:cNvPr id="0" name=""/>
        <dsp:cNvSpPr/>
      </dsp:nvSpPr>
      <dsp:spPr>
        <a:xfrm>
          <a:off x="979602" y="1360158"/>
          <a:ext cx="1417500" cy="2158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Standard data packages</a:t>
          </a:r>
        </a:p>
      </dsp:txBody>
      <dsp:txXfrm>
        <a:off x="979602" y="1360158"/>
        <a:ext cx="1417500" cy="21587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486DA-7304-4C8D-9EC8-32E9192BB0EE}" type="datetimeFigureOut">
              <a:rPr lang="en-US" smtClean="0"/>
              <a:t>3/27/2020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F7058-530E-4E8F-BCA9-8F54F2E94465}" type="slidenum">
              <a:rPr lang="en-US" smtClean="0"/>
              <a:t>‹#›</a:t>
            </a:fld>
            <a:endParaRPr lang="en-US"/>
          </a:p>
        </p:txBody>
      </p:sp>
    </p:spTree>
    <p:extLst>
      <p:ext uri="{BB962C8B-B14F-4D97-AF65-F5344CB8AC3E}">
        <p14:creationId xmlns:p14="http://schemas.microsoft.com/office/powerpoint/2010/main" val="67230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2</a:t>
            </a:fld>
            <a:endParaRPr lang="en-US" dirty="0"/>
          </a:p>
        </p:txBody>
      </p:sp>
    </p:spTree>
    <p:extLst>
      <p:ext uri="{BB962C8B-B14F-4D97-AF65-F5344CB8AC3E}">
        <p14:creationId xmlns:p14="http://schemas.microsoft.com/office/powerpoint/2010/main" val="326127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17463"/>
            <a:ext cx="5265738" cy="3948112"/>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30F07-CCB0-4C9E-8521-87ED935F74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3"/>
          </p:nvPr>
        </p:nvSpPr>
        <p:spPr>
          <a:xfrm>
            <a:off x="470161" y="4178927"/>
            <a:ext cx="8346743" cy="2760346"/>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Modified from previously cleared slide in 101_DoD ManTech 20190617.  AQC-404 June 2019</a:t>
            </a:r>
          </a:p>
          <a:p>
            <a:endParaRPr lang="en-US" dirty="0"/>
          </a:p>
        </p:txBody>
      </p:sp>
    </p:spTree>
    <p:extLst>
      <p:ext uri="{BB962C8B-B14F-4D97-AF65-F5344CB8AC3E}">
        <p14:creationId xmlns:p14="http://schemas.microsoft.com/office/powerpoint/2010/main" val="17411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0"/>
            <a:ext cx="5286375" cy="3965575"/>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30F07-CCB0-4C9E-8521-87ED935F74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3"/>
          </p:nvPr>
        </p:nvSpPr>
        <p:spPr>
          <a:xfrm>
            <a:off x="209098" y="4074186"/>
            <a:ext cx="8878204" cy="2760346"/>
          </a:xfrm>
        </p:spPr>
        <p:txBody>
          <a:bodyPr/>
          <a:lstStyle/>
          <a:p>
            <a:r>
              <a:rPr lang="en-US" dirty="0"/>
              <a:t>Cleared per the 101_DoD ManTech 20190617.  AQC-404 June 2019</a:t>
            </a:r>
          </a:p>
        </p:txBody>
      </p:sp>
    </p:spTree>
    <p:extLst>
      <p:ext uri="{BB962C8B-B14F-4D97-AF65-F5344CB8AC3E}">
        <p14:creationId xmlns:p14="http://schemas.microsoft.com/office/powerpoint/2010/main" val="420988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Establishes initial Department-wide AM policy on Material Sustainment and assigns roles and responsibilities necessary for advancing the use of AM across DoD’s sustainment enterprise. </a:t>
            </a:r>
          </a:p>
          <a:p>
            <a:pPr lvl="1"/>
            <a:r>
              <a:rPr lang="en-US" dirty="0"/>
              <a:t>Assigns responsibilities of the various DoD Components</a:t>
            </a:r>
          </a:p>
          <a:p>
            <a:pPr lvl="1"/>
            <a:r>
              <a:rPr lang="en-US" dirty="0"/>
              <a:t>Provides a procedural policy on use of AM, technical compliance, acquisition, reverse engineering, technical data, training, and collaboration for the DoD.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DTM and other policies as a base, drafted document and is going through coordination now</a:t>
            </a:r>
          </a:p>
          <a:p>
            <a:endParaRPr lang="en-US" dirty="0"/>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14</a:t>
            </a:fld>
            <a:endParaRPr lang="en-US" dirty="0"/>
          </a:p>
        </p:txBody>
      </p:sp>
    </p:spTree>
    <p:extLst>
      <p:ext uri="{BB962C8B-B14F-4D97-AF65-F5344CB8AC3E}">
        <p14:creationId xmlns:p14="http://schemas.microsoft.com/office/powerpoint/2010/main" val="371677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15</a:t>
            </a:fld>
            <a:endParaRPr lang="en-US" dirty="0"/>
          </a:p>
        </p:txBody>
      </p:sp>
    </p:spTree>
    <p:extLst>
      <p:ext uri="{BB962C8B-B14F-4D97-AF65-F5344CB8AC3E}">
        <p14:creationId xmlns:p14="http://schemas.microsoft.com/office/powerpoint/2010/main" val="2643698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16</a:t>
            </a:fld>
            <a:endParaRPr lang="en-US" dirty="0"/>
          </a:p>
        </p:txBody>
      </p:sp>
    </p:spTree>
    <p:extLst>
      <p:ext uri="{BB962C8B-B14F-4D97-AF65-F5344CB8AC3E}">
        <p14:creationId xmlns:p14="http://schemas.microsoft.com/office/powerpoint/2010/main" val="261643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7F82B2-0E12-4E4B-95F3-A327C51D4B67}"/>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Cleared per the 101_DoD ManTech 20190617.  AQC-404 June 2019</a:t>
            </a:r>
          </a:p>
          <a:p>
            <a:endParaRPr lang="en-US" dirty="0"/>
          </a:p>
        </p:txBody>
      </p:sp>
    </p:spTree>
    <p:extLst>
      <p:ext uri="{BB962C8B-B14F-4D97-AF65-F5344CB8AC3E}">
        <p14:creationId xmlns:p14="http://schemas.microsoft.com/office/powerpoint/2010/main" val="15248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p:txBody>
      </p:sp>
      <p:sp>
        <p:nvSpPr>
          <p:cNvPr id="4" name="Slide Number Placeholder 3"/>
          <p:cNvSpPr>
            <a:spLocks noGrp="1"/>
          </p:cNvSpPr>
          <p:nvPr>
            <p:ph type="sldNum" sz="quarter" idx="10"/>
          </p:nvPr>
        </p:nvSpPr>
        <p:spPr/>
        <p:txBody>
          <a:bodyPr/>
          <a:lstStyle/>
          <a:p>
            <a:pPr>
              <a:defRPr/>
            </a:pPr>
            <a:fld id="{D31059DF-3C83-4274-B8E7-251153FC8101}" type="slidenum">
              <a:rPr lang="en-US" smtClean="0"/>
              <a:pPr>
                <a:defRPr/>
              </a:pPr>
              <a:t>18</a:t>
            </a:fld>
            <a:endParaRPr lang="en-US" dirty="0"/>
          </a:p>
        </p:txBody>
      </p:sp>
    </p:spTree>
    <p:extLst>
      <p:ext uri="{BB962C8B-B14F-4D97-AF65-F5344CB8AC3E}">
        <p14:creationId xmlns:p14="http://schemas.microsoft.com/office/powerpoint/2010/main" val="4507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a:p>
            <a:endParaRPr lang="en-US" dirty="0"/>
          </a:p>
        </p:txBody>
      </p:sp>
      <p:sp>
        <p:nvSpPr>
          <p:cNvPr id="4" name="Slide Number Placeholder 3"/>
          <p:cNvSpPr>
            <a:spLocks noGrp="1"/>
          </p:cNvSpPr>
          <p:nvPr>
            <p:ph type="sldNum" sz="quarter" idx="10"/>
          </p:nvPr>
        </p:nvSpPr>
        <p:spPr>
          <a:xfrm>
            <a:off x="8847298" y="6658664"/>
            <a:ext cx="446952" cy="351736"/>
          </a:xfrm>
        </p:spPr>
        <p:txBody>
          <a:bodyPr/>
          <a:lstStyle/>
          <a:p>
            <a:fld id="{35A7C679-31A5-E541-9A43-CB4F6C1C9EF0}" type="slidenum">
              <a:rPr lang="en-US" smtClean="0"/>
              <a:t>19</a:t>
            </a:fld>
            <a:endParaRPr lang="en-US" dirty="0"/>
          </a:p>
        </p:txBody>
      </p:sp>
    </p:spTree>
    <p:extLst>
      <p:ext uri="{BB962C8B-B14F-4D97-AF65-F5344CB8AC3E}">
        <p14:creationId xmlns:p14="http://schemas.microsoft.com/office/powerpoint/2010/main" val="4126778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20</a:t>
            </a:fld>
            <a:endParaRPr lang="en-US" dirty="0"/>
          </a:p>
        </p:txBody>
      </p:sp>
    </p:spTree>
    <p:extLst>
      <p:ext uri="{BB962C8B-B14F-4D97-AF65-F5344CB8AC3E}">
        <p14:creationId xmlns:p14="http://schemas.microsoft.com/office/powerpoint/2010/main" val="221252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2" y="4439899"/>
            <a:ext cx="7313506" cy="4679576"/>
          </a:xfrm>
          <a:prstGeom prst="rect">
            <a:avLst/>
          </a:prstGeom>
        </p:spPr>
        <p:txBody>
          <a:bodyPr>
            <a:normAutofit/>
          </a:bodyPr>
          <a:lstStyle/>
          <a:p>
            <a:pPr marL="0" marR="0" lvl="0" indent="0" algn="l" defTabSz="1030887" rtl="0" eaLnBrk="1" fontAlgn="base" latinLnBrk="0" hangingPunct="1">
              <a:lnSpc>
                <a:spcPct val="100000"/>
              </a:lnSpc>
              <a:spcBef>
                <a:spcPct val="30000"/>
              </a:spcBef>
              <a:spcAft>
                <a:spcPct val="0"/>
              </a:spcAft>
              <a:buClrTx/>
              <a:buSzTx/>
              <a:buFontTx/>
              <a:buNone/>
              <a:tabLst/>
              <a:defRPr/>
            </a:pPr>
            <a:r>
              <a:rPr lang="en-US" dirty="0"/>
              <a:t>Cleared per the 101_DoD ManTech 20190617.  AQC-404 June 2019</a:t>
            </a:r>
          </a:p>
          <a:p>
            <a:pPr defTabSz="1030887">
              <a:defRPr/>
            </a:pPr>
            <a:endParaRPr lang="en-US" dirty="0"/>
          </a:p>
        </p:txBody>
      </p:sp>
    </p:spTree>
    <p:extLst>
      <p:ext uri="{BB962C8B-B14F-4D97-AF65-F5344CB8AC3E}">
        <p14:creationId xmlns:p14="http://schemas.microsoft.com/office/powerpoint/2010/main" val="49615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3</a:t>
            </a:fld>
            <a:endParaRPr lang="en-US" dirty="0"/>
          </a:p>
        </p:txBody>
      </p:sp>
    </p:spTree>
    <p:extLst>
      <p:ext uri="{BB962C8B-B14F-4D97-AF65-F5344CB8AC3E}">
        <p14:creationId xmlns:p14="http://schemas.microsoft.com/office/powerpoint/2010/main" val="259618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22</a:t>
            </a:fld>
            <a:endParaRPr lang="en-US" dirty="0"/>
          </a:p>
        </p:txBody>
      </p:sp>
    </p:spTree>
    <p:extLst>
      <p:ext uri="{BB962C8B-B14F-4D97-AF65-F5344CB8AC3E}">
        <p14:creationId xmlns:p14="http://schemas.microsoft.com/office/powerpoint/2010/main" val="3954783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2" y="4439899"/>
            <a:ext cx="7313506" cy="4679576"/>
          </a:xfrm>
          <a:prstGeom prst="rect">
            <a:avLst/>
          </a:prstGeom>
        </p:spPr>
        <p:txBody>
          <a:bodyPr>
            <a:normAutofit/>
          </a:bodyPr>
          <a:lstStyle/>
          <a:p>
            <a:pPr marL="0" marR="0" lvl="0" indent="0" algn="l" defTabSz="1030887" rtl="0" eaLnBrk="1" fontAlgn="base" latinLnBrk="0" hangingPunct="1">
              <a:lnSpc>
                <a:spcPct val="100000"/>
              </a:lnSpc>
              <a:spcBef>
                <a:spcPct val="30000"/>
              </a:spcBef>
              <a:spcAft>
                <a:spcPct val="0"/>
              </a:spcAft>
              <a:buClrTx/>
              <a:buSzTx/>
              <a:buFontTx/>
              <a:buNone/>
              <a:tabLst/>
              <a:defRPr/>
            </a:pPr>
            <a:r>
              <a:rPr lang="en-US" dirty="0"/>
              <a:t>Cleared per the 101_DoD ManTech 20190617.  AQC-404 June 2019</a:t>
            </a:r>
          </a:p>
          <a:p>
            <a:pPr defTabSz="1030887">
              <a:defRPr/>
            </a:pPr>
            <a:endParaRPr lang="en-US" dirty="0"/>
          </a:p>
        </p:txBody>
      </p:sp>
    </p:spTree>
    <p:extLst>
      <p:ext uri="{BB962C8B-B14F-4D97-AF65-F5344CB8AC3E}">
        <p14:creationId xmlns:p14="http://schemas.microsoft.com/office/powerpoint/2010/main" val="3715147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24</a:t>
            </a:fld>
            <a:endParaRPr lang="en-US" dirty="0"/>
          </a:p>
        </p:txBody>
      </p:sp>
    </p:spTree>
    <p:extLst>
      <p:ext uri="{BB962C8B-B14F-4D97-AF65-F5344CB8AC3E}">
        <p14:creationId xmlns:p14="http://schemas.microsoft.com/office/powerpoint/2010/main" val="1326329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a:extLst>
              <a:ext uri="{FF2B5EF4-FFF2-40B4-BE49-F238E27FC236}">
                <a16:creationId xmlns:a16="http://schemas.microsoft.com/office/drawing/2014/main" id="{40CEFAB4-3FA0-4944-8A56-8E64CDEB8DD5}"/>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Cleared per the 101_DoD ManTech 20190617.  AQC-404 June 2019</a:t>
            </a:r>
          </a:p>
          <a:p>
            <a:endParaRPr lang="en-US" dirty="0"/>
          </a:p>
        </p:txBody>
      </p:sp>
    </p:spTree>
    <p:extLst>
      <p:ext uri="{BB962C8B-B14F-4D97-AF65-F5344CB8AC3E}">
        <p14:creationId xmlns:p14="http://schemas.microsoft.com/office/powerpoint/2010/main" val="1351642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a:p>
            <a:endParaRPr lang="en-US" dirty="0"/>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26</a:t>
            </a:fld>
            <a:endParaRPr lang="en-US" dirty="0"/>
          </a:p>
        </p:txBody>
      </p:sp>
    </p:spTree>
    <p:extLst>
      <p:ext uri="{BB962C8B-B14F-4D97-AF65-F5344CB8AC3E}">
        <p14:creationId xmlns:p14="http://schemas.microsoft.com/office/powerpoint/2010/main" val="412138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a:p>
            <a:endParaRPr lang="en-US" dirty="0"/>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5</a:t>
            </a:fld>
            <a:endParaRPr lang="en-US" dirty="0"/>
          </a:p>
        </p:txBody>
      </p:sp>
    </p:spTree>
    <p:extLst>
      <p:ext uri="{BB962C8B-B14F-4D97-AF65-F5344CB8AC3E}">
        <p14:creationId xmlns:p14="http://schemas.microsoft.com/office/powerpoint/2010/main" val="171535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Cleared per DOPSR Case #19-S-0309.</a:t>
            </a:r>
          </a:p>
          <a:p>
            <a:r>
              <a:rPr lang="en-US" sz="2000" dirty="0"/>
              <a:t>Chaired by OUSD(R&amp;E) Technology &amp; Manufacturing Industrial Base, these groups provide strategic alignment, collaboration, and enterprise-level guidance</a:t>
            </a:r>
          </a:p>
          <a:p>
            <a:r>
              <a:rPr lang="en-US" sz="2000" dirty="0"/>
              <a:t>JAMSG and JAMWG objectives are to:</a:t>
            </a:r>
          </a:p>
          <a:p>
            <a:pPr lvl="1"/>
            <a:r>
              <a:rPr lang="en-US" sz="1300" dirty="0"/>
              <a:t>Develop a DoD AM vision and strategy</a:t>
            </a:r>
          </a:p>
          <a:p>
            <a:pPr lvl="1"/>
            <a:r>
              <a:rPr lang="en-US" sz="1300" dirty="0"/>
              <a:t>Disseminate information on DoD AM efforts throughout the Services/Components</a:t>
            </a:r>
          </a:p>
          <a:p>
            <a:pPr lvl="1"/>
            <a:r>
              <a:rPr lang="en-US" sz="1300" dirty="0"/>
              <a:t>Coordinate and provide recommendations for a joint AM investments</a:t>
            </a:r>
          </a:p>
          <a:p>
            <a:pPr lvl="1"/>
            <a:r>
              <a:rPr lang="en-US" sz="1300" dirty="0"/>
              <a:t>Identify and share AM best practices</a:t>
            </a:r>
          </a:p>
          <a:p>
            <a:pPr lvl="1"/>
            <a:r>
              <a:rPr lang="en-US" sz="1300" dirty="0"/>
              <a:t>Encourage joint approaches to accelerate AM qualification and certification</a:t>
            </a:r>
          </a:p>
          <a:p>
            <a:r>
              <a:rPr lang="en-US" sz="2000" dirty="0"/>
              <a:t>JAMSG and JAMWG representation from the following communities: </a:t>
            </a:r>
          </a:p>
          <a:p>
            <a:pPr lvl="1"/>
            <a:r>
              <a:rPr lang="en-US" sz="1300" dirty="0"/>
              <a:t>DOD Services and Components – OSD, Army, Navy, Air Force, Marine Corps, Defense Logistics Agency, Missile Defense Agency</a:t>
            </a:r>
          </a:p>
          <a:p>
            <a:pPr lvl="1"/>
            <a:r>
              <a:rPr lang="en-US" sz="1300" dirty="0"/>
              <a:t>Life-cycle activities: Science &amp; Technology, Prototyping, Development, Acquisition, and Sustainment </a:t>
            </a:r>
          </a:p>
          <a:p>
            <a:r>
              <a:rPr lang="en-US" sz="2000" dirty="0"/>
              <a:t>DMS&amp;T is funding projects in support of JAMWG priorities to:</a:t>
            </a:r>
          </a:p>
          <a:p>
            <a:pPr lvl="1"/>
            <a:r>
              <a:rPr lang="en-US" sz="1300" dirty="0"/>
              <a:t>Connect the Digital Thread across DoD</a:t>
            </a:r>
          </a:p>
          <a:p>
            <a:pPr lvl="1"/>
            <a:r>
              <a:rPr lang="en-US" sz="1300" dirty="0"/>
              <a:t>Create Advanced Tools for Rapid Qualification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966612">
              <a:defRPr/>
            </a:pPr>
            <a:fld id="{97733F94-7354-48B1-B7B5-74324288C12C}" type="slidenum">
              <a:rPr lang="en-US">
                <a:solidFill>
                  <a:prstClr val="black"/>
                </a:solidFill>
                <a:latin typeface="Calibri" panose="020F0502020204030204"/>
              </a:rPr>
              <a:pPr defTabSz="966612">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7551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Congressional Briefing 11_19:  DOPSR 20-C-0038-1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D3E15-ED29-ED41-8D96-7B69BCBC5F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53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a:p>
            <a:endParaRPr lang="en-US" dirty="0"/>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8</a:t>
            </a:fld>
            <a:endParaRPr lang="en-US" dirty="0"/>
          </a:p>
        </p:txBody>
      </p:sp>
    </p:spTree>
    <p:extLst>
      <p:ext uri="{BB962C8B-B14F-4D97-AF65-F5344CB8AC3E}">
        <p14:creationId xmlns:p14="http://schemas.microsoft.com/office/powerpoint/2010/main" val="145573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a:p>
            <a:endParaRPr lang="en-US" dirty="0"/>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9</a:t>
            </a:fld>
            <a:endParaRPr lang="en-US" dirty="0"/>
          </a:p>
        </p:txBody>
      </p:sp>
    </p:spTree>
    <p:extLst>
      <p:ext uri="{BB962C8B-B14F-4D97-AF65-F5344CB8AC3E}">
        <p14:creationId xmlns:p14="http://schemas.microsoft.com/office/powerpoint/2010/main" val="9589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Priorities Oct 2019.  Based on work over the last year, input from AM Workshops and refinement of the needs.  </a:t>
            </a:r>
          </a:p>
          <a:p>
            <a:endParaRPr lang="en-US" dirty="0"/>
          </a:p>
          <a:p>
            <a:r>
              <a:rPr lang="en-US" dirty="0"/>
              <a:t>Highlight one under each that are particularly aligned with Industry to talk through.  Suggest Scoping the joint data project.  Cyber-physical security.  EWD broadly.  Policy update/work with DLA on the JAMA project.  And Metrics.</a:t>
            </a:r>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10</a:t>
            </a:fld>
            <a:endParaRPr lang="en-US" dirty="0"/>
          </a:p>
        </p:txBody>
      </p:sp>
    </p:spTree>
    <p:extLst>
      <p:ext uri="{BB962C8B-B14F-4D97-AF65-F5344CB8AC3E}">
        <p14:creationId xmlns:p14="http://schemas.microsoft.com/office/powerpoint/2010/main" val="274170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Congressional Briefing 11_19:  DOPSR 20-C-0038-1</a:t>
            </a:r>
          </a:p>
        </p:txBody>
      </p:sp>
      <p:sp>
        <p:nvSpPr>
          <p:cNvPr id="4" name="Slide Number Placeholder 3"/>
          <p:cNvSpPr>
            <a:spLocks noGrp="1"/>
          </p:cNvSpPr>
          <p:nvPr>
            <p:ph type="sldNum" sz="quarter" idx="5"/>
          </p:nvPr>
        </p:nvSpPr>
        <p:spPr/>
        <p:txBody>
          <a:bodyPr/>
          <a:lstStyle/>
          <a:p>
            <a:pPr>
              <a:defRPr/>
            </a:pPr>
            <a:fld id="{D31059DF-3C83-4274-B8E7-251153FC8101}" type="slidenum">
              <a:rPr lang="en-US" smtClean="0"/>
              <a:pPr>
                <a:defRPr/>
              </a:pPr>
              <a:t>11</a:t>
            </a:fld>
            <a:endParaRPr lang="en-US" dirty="0"/>
          </a:p>
        </p:txBody>
      </p:sp>
    </p:spTree>
    <p:extLst>
      <p:ext uri="{BB962C8B-B14F-4D97-AF65-F5344CB8AC3E}">
        <p14:creationId xmlns:p14="http://schemas.microsoft.com/office/powerpoint/2010/main" val="2799854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outdoor, large, man, parked&#10;&#10;Description automatically generated">
            <a:extLst>
              <a:ext uri="{FF2B5EF4-FFF2-40B4-BE49-F238E27FC236}">
                <a16:creationId xmlns:a16="http://schemas.microsoft.com/office/drawing/2014/main" id="{607C3AE6-AF93-904C-AEB0-B9FE8A4D2856}"/>
              </a:ext>
            </a:extLst>
          </p:cNvPr>
          <p:cNvPicPr>
            <a:picLocks noChangeAspect="1"/>
          </p:cNvPicPr>
          <p:nvPr userDrawn="1"/>
        </p:nvPicPr>
        <p:blipFill>
          <a:blip r:embed="rId2"/>
          <a:stretch>
            <a:fillRect/>
          </a:stretch>
        </p:blipFill>
        <p:spPr>
          <a:xfrm>
            <a:off x="0" y="80963"/>
            <a:ext cx="9144000" cy="6858000"/>
          </a:xfrm>
          <a:prstGeom prst="rect">
            <a:avLst/>
          </a:prstGeom>
        </p:spPr>
      </p:pic>
      <p:sp>
        <p:nvSpPr>
          <p:cNvPr id="2" name="Title 1"/>
          <p:cNvSpPr>
            <a:spLocks noGrp="1"/>
          </p:cNvSpPr>
          <p:nvPr>
            <p:ph type="ctrTitle"/>
          </p:nvPr>
        </p:nvSpPr>
        <p:spPr>
          <a:xfrm>
            <a:off x="254642" y="1512669"/>
            <a:ext cx="8110959" cy="1285171"/>
          </a:xfrm>
        </p:spPr>
        <p:txBody>
          <a:bodyPr anchor="ctr">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254642" y="3212639"/>
            <a:ext cx="4572000" cy="1655762"/>
          </a:xfrm>
        </p:spPr>
        <p:txBody>
          <a:bodyPr/>
          <a:lstStyle>
            <a:lvl1pPr marL="0" indent="0" algn="l">
              <a:buNone/>
              <a:defRPr sz="240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02/05/2020</a:t>
            </a:r>
          </a:p>
        </p:txBody>
      </p:sp>
      <p:sp>
        <p:nvSpPr>
          <p:cNvPr id="5" name="Footer Placeholder 4"/>
          <p:cNvSpPr>
            <a:spLocks noGrp="1"/>
          </p:cNvSpPr>
          <p:nvPr>
            <p:ph type="ftr" sz="quarter" idx="11"/>
          </p:nvPr>
        </p:nvSpPr>
        <p:spPr/>
        <p:txBody>
          <a:bodyPr/>
          <a:lstStyle/>
          <a:p>
            <a:r>
              <a:rPr lang="en-US"/>
              <a:t>Distribution Statement A:  Approved for public release.  Distribution is unlimited. //UNCLASSIFIED</a:t>
            </a:r>
          </a:p>
        </p:txBody>
      </p:sp>
      <p:sp>
        <p:nvSpPr>
          <p:cNvPr id="6" name="Slide Number Placeholder 5"/>
          <p:cNvSpPr>
            <a:spLocks noGrp="1"/>
          </p:cNvSpPr>
          <p:nvPr>
            <p:ph type="sldNum" sz="quarter" idx="12"/>
          </p:nvPr>
        </p:nvSpPr>
        <p:spPr/>
        <p:txBody>
          <a:bodyPr/>
          <a:lstStyle/>
          <a:p>
            <a:fld id="{32798ED9-3D55-4757-98C1-7DAA64905B1A}" type="slidenum">
              <a:rPr lang="en-US" smtClean="0"/>
              <a:t>‹#›</a:t>
            </a:fld>
            <a:endParaRPr lang="en-US"/>
          </a:p>
        </p:txBody>
      </p:sp>
      <p:pic>
        <p:nvPicPr>
          <p:cNvPr id="8" name="Picture 7">
            <a:extLst>
              <a:ext uri="{FF2B5EF4-FFF2-40B4-BE49-F238E27FC236}">
                <a16:creationId xmlns:a16="http://schemas.microsoft.com/office/drawing/2014/main" id="{D03625E9-DB60-4E46-A61F-DAA323EBB1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82554"/>
            <a:ext cx="731520" cy="731520"/>
          </a:xfrm>
          <a:prstGeom prst="rect">
            <a:avLst/>
          </a:prstGeom>
        </p:spPr>
      </p:pic>
      <p:pic>
        <p:nvPicPr>
          <p:cNvPr id="9" name="Picture 8">
            <a:extLst>
              <a:ext uri="{FF2B5EF4-FFF2-40B4-BE49-F238E27FC236}">
                <a16:creationId xmlns:a16="http://schemas.microsoft.com/office/drawing/2014/main" id="{2E913603-B50B-C849-A664-701CB4A32D7C}"/>
              </a:ext>
            </a:extLst>
          </p:cNvPr>
          <p:cNvPicPr>
            <a:picLocks noChangeAspect="1"/>
          </p:cNvPicPr>
          <p:nvPr userDrawn="1"/>
        </p:nvPicPr>
        <p:blipFill>
          <a:blip r:embed="rId4"/>
          <a:stretch>
            <a:fillRect/>
          </a:stretch>
        </p:blipFill>
        <p:spPr>
          <a:xfrm>
            <a:off x="8279765" y="82554"/>
            <a:ext cx="731520" cy="731520"/>
          </a:xfrm>
          <a:prstGeom prst="rect">
            <a:avLst/>
          </a:prstGeom>
        </p:spPr>
      </p:pic>
    </p:spTree>
    <p:extLst>
      <p:ext uri="{BB962C8B-B14F-4D97-AF65-F5344CB8AC3E}">
        <p14:creationId xmlns:p14="http://schemas.microsoft.com/office/powerpoint/2010/main" val="26962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02/05/2020</a:t>
            </a:r>
          </a:p>
        </p:txBody>
      </p:sp>
      <p:sp>
        <p:nvSpPr>
          <p:cNvPr id="5" name="Footer Placeholder 4"/>
          <p:cNvSpPr>
            <a:spLocks noGrp="1"/>
          </p:cNvSpPr>
          <p:nvPr>
            <p:ph type="ftr" sz="quarter" idx="11"/>
          </p:nvPr>
        </p:nvSpPr>
        <p:spPr/>
        <p:txBody>
          <a:bodyPr/>
          <a:lstStyle/>
          <a:p>
            <a:r>
              <a:rPr lang="en-US"/>
              <a:t>Distribution Statement A:  Approved for public release.  Distribution is unlimited. //UNCLASSIFIED</a:t>
            </a:r>
          </a:p>
        </p:txBody>
      </p:sp>
      <p:sp>
        <p:nvSpPr>
          <p:cNvPr id="6" name="Slide Number Placeholder 5"/>
          <p:cNvSpPr>
            <a:spLocks noGrp="1"/>
          </p:cNvSpPr>
          <p:nvPr>
            <p:ph type="sldNum" sz="quarter" idx="12"/>
          </p:nvPr>
        </p:nvSpPr>
        <p:spPr/>
        <p:txBody>
          <a:bodyPr/>
          <a:lstStyle/>
          <a:p>
            <a:fld id="{32798ED9-3D55-4757-98C1-7DAA64905B1A}" type="slidenum">
              <a:rPr lang="en-US" smtClean="0"/>
              <a:t>‹#›</a:t>
            </a:fld>
            <a:endParaRPr lang="en-US"/>
          </a:p>
        </p:txBody>
      </p:sp>
    </p:spTree>
    <p:extLst>
      <p:ext uri="{BB962C8B-B14F-4D97-AF65-F5344CB8AC3E}">
        <p14:creationId xmlns:p14="http://schemas.microsoft.com/office/powerpoint/2010/main" val="26788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tx2">
                    <a:lumMod val="60000"/>
                    <a:lumOff val="4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02/05/2020</a:t>
            </a:r>
          </a:p>
        </p:txBody>
      </p:sp>
      <p:sp>
        <p:nvSpPr>
          <p:cNvPr id="5" name="Footer Placeholder 4"/>
          <p:cNvSpPr>
            <a:spLocks noGrp="1"/>
          </p:cNvSpPr>
          <p:nvPr>
            <p:ph type="ftr" sz="quarter" idx="11"/>
          </p:nvPr>
        </p:nvSpPr>
        <p:spPr/>
        <p:txBody>
          <a:bodyPr/>
          <a:lstStyle/>
          <a:p>
            <a:r>
              <a:rPr lang="en-US"/>
              <a:t>Distribution Statement A:  Approved for public release.  Distribution is unlimited. //UNCLASSIFIED</a:t>
            </a:r>
          </a:p>
        </p:txBody>
      </p:sp>
      <p:sp>
        <p:nvSpPr>
          <p:cNvPr id="6" name="Slide Number Placeholder 5"/>
          <p:cNvSpPr>
            <a:spLocks noGrp="1"/>
          </p:cNvSpPr>
          <p:nvPr>
            <p:ph type="sldNum" sz="quarter" idx="12"/>
          </p:nvPr>
        </p:nvSpPr>
        <p:spPr/>
        <p:txBody>
          <a:bodyPr/>
          <a:lstStyle/>
          <a:p>
            <a:fld id="{32798ED9-3D55-4757-98C1-7DAA64905B1A}" type="slidenum">
              <a:rPr lang="en-US" smtClean="0"/>
              <a:t>‹#›</a:t>
            </a:fld>
            <a:endParaRPr lang="en-US"/>
          </a:p>
        </p:txBody>
      </p:sp>
    </p:spTree>
    <p:extLst>
      <p:ext uri="{BB962C8B-B14F-4D97-AF65-F5344CB8AC3E}">
        <p14:creationId xmlns:p14="http://schemas.microsoft.com/office/powerpoint/2010/main" val="383043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1328" y="1270039"/>
            <a:ext cx="3886200" cy="4748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270040"/>
            <a:ext cx="3886200" cy="47487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02/05/2020</a:t>
            </a:r>
          </a:p>
        </p:txBody>
      </p:sp>
      <p:sp>
        <p:nvSpPr>
          <p:cNvPr id="6" name="Footer Placeholder 5"/>
          <p:cNvSpPr>
            <a:spLocks noGrp="1"/>
          </p:cNvSpPr>
          <p:nvPr>
            <p:ph type="ftr" sz="quarter" idx="11"/>
          </p:nvPr>
        </p:nvSpPr>
        <p:spPr/>
        <p:txBody>
          <a:bodyPr/>
          <a:lstStyle/>
          <a:p>
            <a:r>
              <a:rPr lang="en-US"/>
              <a:t>Distribution Statement A:  Approved for public release.  Distribution is unlimited. //UNCLASSIFIED</a:t>
            </a:r>
          </a:p>
        </p:txBody>
      </p:sp>
      <p:sp>
        <p:nvSpPr>
          <p:cNvPr id="7" name="Slide Number Placeholder 6"/>
          <p:cNvSpPr>
            <a:spLocks noGrp="1"/>
          </p:cNvSpPr>
          <p:nvPr>
            <p:ph type="sldNum" sz="quarter" idx="12"/>
          </p:nvPr>
        </p:nvSpPr>
        <p:spPr/>
        <p:txBody>
          <a:bodyPr/>
          <a:lstStyle/>
          <a:p>
            <a:fld id="{32798ED9-3D55-4757-98C1-7DAA64905B1A}" type="slidenum">
              <a:rPr lang="en-US" smtClean="0"/>
              <a:t>‹#›</a:t>
            </a:fld>
            <a:endParaRPr lang="en-US"/>
          </a:p>
        </p:txBody>
      </p:sp>
    </p:spTree>
    <p:extLst>
      <p:ext uri="{BB962C8B-B14F-4D97-AF65-F5344CB8AC3E}">
        <p14:creationId xmlns:p14="http://schemas.microsoft.com/office/powerpoint/2010/main" val="20144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0946" y="1177122"/>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90946" y="2093119"/>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49" y="11858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49" y="20980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02/05/2020</a:t>
            </a:r>
          </a:p>
        </p:txBody>
      </p:sp>
      <p:sp>
        <p:nvSpPr>
          <p:cNvPr id="8" name="Footer Placeholder 7"/>
          <p:cNvSpPr>
            <a:spLocks noGrp="1"/>
          </p:cNvSpPr>
          <p:nvPr>
            <p:ph type="ftr" sz="quarter" idx="11"/>
          </p:nvPr>
        </p:nvSpPr>
        <p:spPr/>
        <p:txBody>
          <a:bodyPr/>
          <a:lstStyle/>
          <a:p>
            <a:r>
              <a:rPr lang="en-US"/>
              <a:t>Distribution Statement A:  Approved for public release.  Distribution is unlimited. //UNCLASSIFIED</a:t>
            </a:r>
          </a:p>
        </p:txBody>
      </p:sp>
      <p:sp>
        <p:nvSpPr>
          <p:cNvPr id="9" name="Slide Number Placeholder 8"/>
          <p:cNvSpPr>
            <a:spLocks noGrp="1"/>
          </p:cNvSpPr>
          <p:nvPr>
            <p:ph type="sldNum" sz="quarter" idx="12"/>
          </p:nvPr>
        </p:nvSpPr>
        <p:spPr/>
        <p:txBody>
          <a:bodyPr/>
          <a:lstStyle/>
          <a:p>
            <a:fld id="{32798ED9-3D55-4757-98C1-7DAA64905B1A}" type="slidenum">
              <a:rPr lang="en-US" smtClean="0"/>
              <a:t>‹#›</a:t>
            </a:fld>
            <a:endParaRPr lang="en-US"/>
          </a:p>
        </p:txBody>
      </p:sp>
      <p:sp>
        <p:nvSpPr>
          <p:cNvPr id="10" name="Title 1"/>
          <p:cNvSpPr>
            <a:spLocks noGrp="1"/>
          </p:cNvSpPr>
          <p:nvPr>
            <p:ph type="title"/>
          </p:nvPr>
        </p:nvSpPr>
        <p:spPr>
          <a:xfrm>
            <a:off x="975891" y="82553"/>
            <a:ext cx="7303874" cy="731521"/>
          </a:xfrm>
        </p:spPr>
        <p:txBody>
          <a:bodyPr/>
          <a:lstStyle/>
          <a:p>
            <a:r>
              <a:rPr lang="en-US"/>
              <a:t>Click to edit Master title style</a:t>
            </a:r>
            <a:endParaRPr lang="en-US" dirty="0"/>
          </a:p>
        </p:txBody>
      </p:sp>
    </p:spTree>
    <p:extLst>
      <p:ext uri="{BB962C8B-B14F-4D97-AF65-F5344CB8AC3E}">
        <p14:creationId xmlns:p14="http://schemas.microsoft.com/office/powerpoint/2010/main" val="272868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02/05/2020</a:t>
            </a:r>
          </a:p>
        </p:txBody>
      </p:sp>
      <p:sp>
        <p:nvSpPr>
          <p:cNvPr id="4" name="Footer Placeholder 3"/>
          <p:cNvSpPr>
            <a:spLocks noGrp="1"/>
          </p:cNvSpPr>
          <p:nvPr>
            <p:ph type="ftr" sz="quarter" idx="11"/>
          </p:nvPr>
        </p:nvSpPr>
        <p:spPr/>
        <p:txBody>
          <a:bodyPr/>
          <a:lstStyle/>
          <a:p>
            <a:r>
              <a:rPr lang="en-US"/>
              <a:t>Distribution Statement A:  Approved for public release.  Distribution is unlimited. //UNCLASSIFIED</a:t>
            </a:r>
          </a:p>
        </p:txBody>
      </p:sp>
      <p:sp>
        <p:nvSpPr>
          <p:cNvPr id="5" name="Slide Number Placeholder 4"/>
          <p:cNvSpPr>
            <a:spLocks noGrp="1"/>
          </p:cNvSpPr>
          <p:nvPr>
            <p:ph type="sldNum" sz="quarter" idx="12"/>
          </p:nvPr>
        </p:nvSpPr>
        <p:spPr/>
        <p:txBody>
          <a:bodyPr/>
          <a:lstStyle/>
          <a:p>
            <a:fld id="{32798ED9-3D55-4757-98C1-7DAA64905B1A}" type="slidenum">
              <a:rPr lang="en-US" smtClean="0"/>
              <a:t>‹#›</a:t>
            </a:fld>
            <a:endParaRPr lang="en-US"/>
          </a:p>
        </p:txBody>
      </p:sp>
    </p:spTree>
    <p:extLst>
      <p:ext uri="{BB962C8B-B14F-4D97-AF65-F5344CB8AC3E}">
        <p14:creationId xmlns:p14="http://schemas.microsoft.com/office/powerpoint/2010/main" val="97035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02/05/2020</a:t>
            </a:r>
          </a:p>
        </p:txBody>
      </p:sp>
      <p:sp>
        <p:nvSpPr>
          <p:cNvPr id="3" name="Footer Placeholder 2"/>
          <p:cNvSpPr>
            <a:spLocks noGrp="1"/>
          </p:cNvSpPr>
          <p:nvPr>
            <p:ph type="ftr" sz="quarter" idx="11"/>
          </p:nvPr>
        </p:nvSpPr>
        <p:spPr/>
        <p:txBody>
          <a:bodyPr/>
          <a:lstStyle/>
          <a:p>
            <a:r>
              <a:rPr lang="en-US"/>
              <a:t>Distribution Statement A:  Approved for public release.  Distribution is unlimited. //UNCLASSIFIED</a:t>
            </a:r>
          </a:p>
        </p:txBody>
      </p:sp>
      <p:sp>
        <p:nvSpPr>
          <p:cNvPr id="4" name="Slide Number Placeholder 3"/>
          <p:cNvSpPr>
            <a:spLocks noGrp="1"/>
          </p:cNvSpPr>
          <p:nvPr>
            <p:ph type="sldNum" sz="quarter" idx="12"/>
          </p:nvPr>
        </p:nvSpPr>
        <p:spPr/>
        <p:txBody>
          <a:bodyPr/>
          <a:lstStyle/>
          <a:p>
            <a:fld id="{32798ED9-3D55-4757-98C1-7DAA64905B1A}" type="slidenum">
              <a:rPr lang="en-US" smtClean="0"/>
              <a:t>‹#›</a:t>
            </a:fld>
            <a:endParaRPr lang="en-US"/>
          </a:p>
        </p:txBody>
      </p:sp>
    </p:spTree>
    <p:extLst>
      <p:ext uri="{BB962C8B-B14F-4D97-AF65-F5344CB8AC3E}">
        <p14:creationId xmlns:p14="http://schemas.microsoft.com/office/powerpoint/2010/main" val="134967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with Banner Below">
    <p:spTree>
      <p:nvGrpSpPr>
        <p:cNvPr id="1" name=""/>
        <p:cNvGrpSpPr/>
        <p:nvPr/>
      </p:nvGrpSpPr>
      <p:grpSpPr>
        <a:xfrm>
          <a:off x="0" y="0"/>
          <a:ext cx="0" cy="0"/>
          <a:chOff x="0" y="0"/>
          <a:chExt cx="0" cy="0"/>
        </a:xfrm>
      </p:grpSpPr>
      <p:sp>
        <p:nvSpPr>
          <p:cNvPr id="3" name="Rectangle 4"/>
          <p:cNvSpPr>
            <a:spLocks noGrp="1" noChangeArrowheads="1"/>
          </p:cNvSpPr>
          <p:nvPr userDrawn="1">
            <p:ph type="body" idx="1"/>
          </p:nvPr>
        </p:nvSpPr>
        <p:spPr>
          <a:xfrm>
            <a:off x="457200" y="1360353"/>
            <a:ext cx="8167816" cy="43111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0" hasCustomPrompt="1"/>
          </p:nvPr>
        </p:nvSpPr>
        <p:spPr>
          <a:xfrm>
            <a:off x="457200" y="5707944"/>
            <a:ext cx="8167688" cy="830997"/>
          </a:xfrm>
          <a:solidFill>
            <a:srgbClr val="000066"/>
          </a:solidFill>
          <a:ln w="9525">
            <a:noFill/>
            <a:miter lim="800000"/>
            <a:headEnd/>
            <a:tailEnd/>
          </a:ln>
        </p:spPr>
        <p:txBody>
          <a:bodyPr vert="horz" wrap="square" lIns="91440" tIns="45720" rIns="91440" bIns="45720" numCol="1" anchor="ctr" anchorCtr="0" compatLnSpc="1">
            <a:prstTxWarp prst="textNoShape">
              <a:avLst/>
            </a:prstTxWarp>
            <a:spAutoFit/>
          </a:bodyPr>
          <a:lstStyle>
            <a:lvl1pPr marL="342900" marR="0" indent="-342900" algn="ctr" defTabSz="914400" rtl="0" eaLnBrk="1" fontAlgn="base" latinLnBrk="0" hangingPunct="1">
              <a:lnSpc>
                <a:spcPct val="100000"/>
              </a:lnSpc>
              <a:spcBef>
                <a:spcPts val="600"/>
              </a:spcBef>
              <a:spcAft>
                <a:spcPts val="600"/>
              </a:spcAft>
              <a:buClrTx/>
              <a:buSzTx/>
              <a:buFontTx/>
              <a:buNone/>
              <a:tabLst/>
              <a:defRPr lang="en-US" sz="2400" baseline="0">
                <a:solidFill>
                  <a:schemeClr val="bg1"/>
                </a:solidFill>
              </a:defRPr>
            </a:lvl1pPr>
          </a:lstStyle>
          <a:p>
            <a:pPr marL="342900" marR="0" lvl="0" indent="-342900" algn="ctr" defTabSz="914400" rtl="0" eaLnBrk="1" fontAlgn="base" latinLnBrk="0" hangingPunct="1">
              <a:lnSpc>
                <a:spcPct val="100000"/>
              </a:lnSpc>
              <a:spcBef>
                <a:spcPts val="600"/>
              </a:spcBef>
              <a:spcAft>
                <a:spcPts val="600"/>
              </a:spcAft>
              <a:buClrTx/>
              <a:buSzTx/>
              <a:buFontTx/>
              <a:buNone/>
              <a:tabLst/>
              <a:defRPr/>
            </a:pPr>
            <a:r>
              <a:rPr lang="en-US" dirty="0"/>
              <a:t>Bumper Sticker Franklin Gothic Medium 24 </a:t>
            </a:r>
            <a:r>
              <a:rPr lang="en-US" dirty="0" err="1"/>
              <a:t>pt</a:t>
            </a:r>
            <a:r>
              <a:rPr lang="en-US" dirty="0"/>
              <a:t> White on Standard Blue 204</a:t>
            </a:r>
          </a:p>
        </p:txBody>
      </p:sp>
      <p:sp>
        <p:nvSpPr>
          <p:cNvPr id="6" name="Date Placeholder 3"/>
          <p:cNvSpPr>
            <a:spLocks noGrp="1"/>
          </p:cNvSpPr>
          <p:nvPr>
            <p:ph type="dt" sz="half" idx="2"/>
          </p:nvPr>
        </p:nvSpPr>
        <p:spPr>
          <a:xfrm>
            <a:off x="0" y="6484160"/>
            <a:ext cx="2057400" cy="365125"/>
          </a:xfrm>
          <a:prstGeom prst="rect">
            <a:avLst/>
          </a:prstGeom>
        </p:spPr>
        <p:txBody>
          <a:bodyPr vert="horz" lIns="91440" tIns="45720" rIns="91440" bIns="45720" rtlCol="0" anchor="ctr"/>
          <a:lstStyle>
            <a:lvl1pPr algn="l">
              <a:defRPr sz="1050">
                <a:solidFill>
                  <a:schemeClr val="bg1"/>
                </a:solidFill>
              </a:defRPr>
            </a:lvl1pPr>
          </a:lstStyle>
          <a:p>
            <a:r>
              <a:rPr lang="en-US"/>
              <a:t>02/05/2020</a:t>
            </a:r>
            <a:endParaRPr lang="en-US" dirty="0"/>
          </a:p>
        </p:txBody>
      </p:sp>
      <p:sp>
        <p:nvSpPr>
          <p:cNvPr id="7" name="Footer Placeholder 4"/>
          <p:cNvSpPr>
            <a:spLocks noGrp="1"/>
          </p:cNvSpPr>
          <p:nvPr>
            <p:ph type="ftr" sz="quarter" idx="3"/>
          </p:nvPr>
        </p:nvSpPr>
        <p:spPr>
          <a:xfrm>
            <a:off x="1097280" y="6492875"/>
            <a:ext cx="6547104" cy="365125"/>
          </a:xfrm>
          <a:prstGeom prst="rect">
            <a:avLst/>
          </a:prstGeom>
        </p:spPr>
        <p:txBody>
          <a:bodyPr vert="horz" lIns="91440" tIns="45720" rIns="91440" bIns="45720" rtlCol="0" anchor="ctr"/>
          <a:lstStyle>
            <a:lvl1pPr algn="ctr">
              <a:defRPr sz="1050">
                <a:solidFill>
                  <a:schemeClr val="bg1"/>
                </a:solidFill>
              </a:defRPr>
            </a:lvl1pPr>
          </a:lstStyle>
          <a:p>
            <a:r>
              <a:rPr lang="en-US"/>
              <a:t>Distribution Statement A:  Approved for public release.  Distribution is unlimited. //UNCLASSIFIED</a:t>
            </a:r>
            <a:endParaRPr lang="en-US" dirty="0"/>
          </a:p>
        </p:txBody>
      </p:sp>
      <p:sp>
        <p:nvSpPr>
          <p:cNvPr id="8" name="Slide Number Placeholder 5"/>
          <p:cNvSpPr>
            <a:spLocks noGrp="1"/>
          </p:cNvSpPr>
          <p:nvPr>
            <p:ph type="sldNum" sz="quarter" idx="4"/>
          </p:nvPr>
        </p:nvSpPr>
        <p:spPr>
          <a:xfrm>
            <a:off x="7086600" y="6638544"/>
            <a:ext cx="2057400" cy="228171"/>
          </a:xfrm>
          <a:prstGeom prst="rect">
            <a:avLst/>
          </a:prstGeom>
        </p:spPr>
        <p:txBody>
          <a:bodyPr vert="horz" lIns="91440" tIns="45720" rIns="91440" bIns="45720" rtlCol="0" anchor="ctr"/>
          <a:lstStyle>
            <a:lvl1pPr algn="r">
              <a:defRPr sz="1050">
                <a:solidFill>
                  <a:schemeClr val="bg1"/>
                </a:solidFill>
              </a:defRPr>
            </a:lvl1pPr>
          </a:lstStyle>
          <a:p>
            <a:fld id="{32798ED9-3D55-4757-98C1-7DAA64905B1A}" type="slidenum">
              <a:rPr lang="en-US" smtClean="0"/>
              <a:pPr/>
              <a:t>‹#›</a:t>
            </a:fld>
            <a:endParaRPr lang="en-US" dirty="0"/>
          </a:p>
        </p:txBody>
      </p:sp>
      <p:sp>
        <p:nvSpPr>
          <p:cNvPr id="9" name="Title 1"/>
          <p:cNvSpPr>
            <a:spLocks noGrp="1"/>
          </p:cNvSpPr>
          <p:nvPr>
            <p:ph type="title"/>
          </p:nvPr>
        </p:nvSpPr>
        <p:spPr>
          <a:xfrm>
            <a:off x="975891" y="82553"/>
            <a:ext cx="7303874" cy="731521"/>
          </a:xfrm>
        </p:spPr>
        <p:txBody>
          <a:bodyPr/>
          <a:lstStyle/>
          <a:p>
            <a:r>
              <a:rPr lang="en-US"/>
              <a:t>Click to edit Master title style</a:t>
            </a:r>
            <a:endParaRPr lang="en-US" dirty="0"/>
          </a:p>
        </p:txBody>
      </p:sp>
    </p:spTree>
    <p:extLst>
      <p:ext uri="{BB962C8B-B14F-4D97-AF65-F5344CB8AC3E}">
        <p14:creationId xmlns:p14="http://schemas.microsoft.com/office/powerpoint/2010/main" val="63280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nner Over Bullets">
    <p:spTree>
      <p:nvGrpSpPr>
        <p:cNvPr id="1" name=""/>
        <p:cNvGrpSpPr/>
        <p:nvPr/>
      </p:nvGrpSpPr>
      <p:grpSpPr>
        <a:xfrm>
          <a:off x="0" y="0"/>
          <a:ext cx="0" cy="0"/>
          <a:chOff x="0" y="0"/>
          <a:chExt cx="0" cy="0"/>
        </a:xfrm>
      </p:grpSpPr>
      <p:sp>
        <p:nvSpPr>
          <p:cNvPr id="5" name="Rectangle 4"/>
          <p:cNvSpPr>
            <a:spLocks noGrp="1" noChangeArrowheads="1"/>
          </p:cNvSpPr>
          <p:nvPr userDrawn="1">
            <p:ph type="body" idx="1"/>
          </p:nvPr>
        </p:nvSpPr>
        <p:spPr>
          <a:xfrm>
            <a:off x="457200" y="2217357"/>
            <a:ext cx="8167816" cy="4158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hasCustomPrompt="1"/>
          </p:nvPr>
        </p:nvSpPr>
        <p:spPr>
          <a:xfrm>
            <a:off x="457200" y="1373357"/>
            <a:ext cx="8167688" cy="830997"/>
          </a:xfrm>
          <a:solidFill>
            <a:srgbClr val="000066"/>
          </a:solidFill>
        </p:spPr>
        <p:txBody>
          <a:bodyPr anchor="ctr">
            <a:spAutoFit/>
          </a:bodyPr>
          <a:lstStyle>
            <a:lvl1pPr marL="342900" marR="0" indent="-342900" algn="ctr" defTabSz="914400" rtl="0" eaLnBrk="1" fontAlgn="base" latinLnBrk="0" hangingPunct="1">
              <a:lnSpc>
                <a:spcPct val="100000"/>
              </a:lnSpc>
              <a:spcBef>
                <a:spcPts val="600"/>
              </a:spcBef>
              <a:spcAft>
                <a:spcPts val="600"/>
              </a:spcAft>
              <a:buClrTx/>
              <a:buSzTx/>
              <a:buFontTx/>
              <a:buNone/>
              <a:tabLst/>
              <a:defRPr sz="2400" baseline="0">
                <a:solidFill>
                  <a:schemeClr val="bg1"/>
                </a:solidFill>
                <a:latin typeface="Franklin Gothic Medium" panose="020B0603020102020204" pitchFamily="34" charset="0"/>
              </a:defRPr>
            </a:lvl1pPr>
            <a:lvl2pPr algn="ctr">
              <a:buNone/>
              <a:defRPr/>
            </a:lvl2pPr>
          </a:lstStyle>
          <a:p>
            <a:pPr marL="342900" marR="0" lvl="0" indent="-342900" algn="ctr" defTabSz="914400" rtl="0" eaLnBrk="1" fontAlgn="base" latinLnBrk="0" hangingPunct="1">
              <a:lnSpc>
                <a:spcPct val="100000"/>
              </a:lnSpc>
              <a:spcBef>
                <a:spcPts val="600"/>
              </a:spcBef>
              <a:spcAft>
                <a:spcPts val="600"/>
              </a:spcAft>
              <a:buClrTx/>
              <a:buSzTx/>
              <a:buFontTx/>
              <a:buNone/>
              <a:tabLst/>
              <a:defRPr/>
            </a:pPr>
            <a:r>
              <a:rPr lang="en-US" dirty="0"/>
              <a:t>Bumper Sticker Franklin Gothic Medium 24 </a:t>
            </a:r>
            <a:r>
              <a:rPr lang="en-US" dirty="0" err="1"/>
              <a:t>pt</a:t>
            </a:r>
            <a:r>
              <a:rPr lang="en-US" dirty="0"/>
              <a:t> White on Standard Blue 204</a:t>
            </a:r>
          </a:p>
        </p:txBody>
      </p:sp>
      <p:sp>
        <p:nvSpPr>
          <p:cNvPr id="7" name="Date Placeholder 3"/>
          <p:cNvSpPr>
            <a:spLocks noGrp="1"/>
          </p:cNvSpPr>
          <p:nvPr>
            <p:ph type="dt" sz="half" idx="2"/>
          </p:nvPr>
        </p:nvSpPr>
        <p:spPr>
          <a:xfrm>
            <a:off x="0" y="6484160"/>
            <a:ext cx="2057400" cy="365125"/>
          </a:xfrm>
          <a:prstGeom prst="rect">
            <a:avLst/>
          </a:prstGeom>
        </p:spPr>
        <p:txBody>
          <a:bodyPr vert="horz" lIns="91440" tIns="45720" rIns="91440" bIns="45720" rtlCol="0" anchor="ctr"/>
          <a:lstStyle>
            <a:lvl1pPr algn="l">
              <a:defRPr sz="1050">
                <a:solidFill>
                  <a:schemeClr val="bg1"/>
                </a:solidFill>
              </a:defRPr>
            </a:lvl1pPr>
          </a:lstStyle>
          <a:p>
            <a:r>
              <a:rPr lang="en-US"/>
              <a:t>02/05/2020</a:t>
            </a:r>
            <a:endParaRPr lang="en-US" dirty="0"/>
          </a:p>
        </p:txBody>
      </p:sp>
      <p:sp>
        <p:nvSpPr>
          <p:cNvPr id="9" name="Footer Placeholder 4"/>
          <p:cNvSpPr>
            <a:spLocks noGrp="1"/>
          </p:cNvSpPr>
          <p:nvPr>
            <p:ph type="ftr" sz="quarter" idx="3"/>
          </p:nvPr>
        </p:nvSpPr>
        <p:spPr>
          <a:xfrm>
            <a:off x="1097280" y="6492875"/>
            <a:ext cx="6547104" cy="365125"/>
          </a:xfrm>
          <a:prstGeom prst="rect">
            <a:avLst/>
          </a:prstGeom>
        </p:spPr>
        <p:txBody>
          <a:bodyPr vert="horz" lIns="91440" tIns="45720" rIns="91440" bIns="45720" rtlCol="0" anchor="ctr"/>
          <a:lstStyle>
            <a:lvl1pPr algn="ctr">
              <a:defRPr sz="1050">
                <a:solidFill>
                  <a:schemeClr val="bg1"/>
                </a:solidFill>
              </a:defRPr>
            </a:lvl1pPr>
          </a:lstStyle>
          <a:p>
            <a:r>
              <a:rPr lang="en-US"/>
              <a:t>Distribution Statement A:  Approved for public release.  Distribution is unlimited. //UNCLASSIFIED</a:t>
            </a:r>
            <a:endParaRPr lang="en-US" dirty="0"/>
          </a:p>
        </p:txBody>
      </p:sp>
      <p:sp>
        <p:nvSpPr>
          <p:cNvPr id="10" name="Slide Number Placeholder 5"/>
          <p:cNvSpPr>
            <a:spLocks noGrp="1"/>
          </p:cNvSpPr>
          <p:nvPr>
            <p:ph type="sldNum" sz="quarter" idx="4"/>
          </p:nvPr>
        </p:nvSpPr>
        <p:spPr>
          <a:xfrm>
            <a:off x="7086600" y="6638544"/>
            <a:ext cx="2057400" cy="228171"/>
          </a:xfrm>
          <a:prstGeom prst="rect">
            <a:avLst/>
          </a:prstGeom>
        </p:spPr>
        <p:txBody>
          <a:bodyPr vert="horz" lIns="91440" tIns="45720" rIns="91440" bIns="45720" rtlCol="0" anchor="ctr"/>
          <a:lstStyle>
            <a:lvl1pPr algn="r">
              <a:defRPr sz="1050">
                <a:solidFill>
                  <a:schemeClr val="bg1"/>
                </a:solidFill>
              </a:defRPr>
            </a:lvl1pPr>
          </a:lstStyle>
          <a:p>
            <a:fld id="{32798ED9-3D55-4757-98C1-7DAA64905B1A}" type="slidenum">
              <a:rPr lang="en-US" smtClean="0"/>
              <a:pPr/>
              <a:t>‹#›</a:t>
            </a:fld>
            <a:endParaRPr lang="en-US" dirty="0"/>
          </a:p>
        </p:txBody>
      </p:sp>
      <p:sp>
        <p:nvSpPr>
          <p:cNvPr id="11" name="Title 1"/>
          <p:cNvSpPr>
            <a:spLocks noGrp="1"/>
          </p:cNvSpPr>
          <p:nvPr>
            <p:ph type="title"/>
          </p:nvPr>
        </p:nvSpPr>
        <p:spPr>
          <a:xfrm>
            <a:off x="975891" y="82553"/>
            <a:ext cx="7303874" cy="731521"/>
          </a:xfrm>
        </p:spPr>
        <p:txBody>
          <a:bodyPr/>
          <a:lstStyle/>
          <a:p>
            <a:r>
              <a:rPr lang="en-US"/>
              <a:t>Click to edit Master title style</a:t>
            </a:r>
            <a:endParaRPr lang="en-US" dirty="0"/>
          </a:p>
        </p:txBody>
      </p:sp>
    </p:spTree>
    <p:extLst>
      <p:ext uri="{BB962C8B-B14F-4D97-AF65-F5344CB8AC3E}">
        <p14:creationId xmlns:p14="http://schemas.microsoft.com/office/powerpoint/2010/main" val="322491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5891" y="82553"/>
            <a:ext cx="7303874" cy="7315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6842" y="1107567"/>
            <a:ext cx="8186002" cy="489926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84160"/>
            <a:ext cx="2057400" cy="365125"/>
          </a:xfrm>
          <a:prstGeom prst="rect">
            <a:avLst/>
          </a:prstGeom>
        </p:spPr>
        <p:txBody>
          <a:bodyPr vert="horz" lIns="91440" tIns="45720" rIns="91440" bIns="45720" rtlCol="0" anchor="ctr"/>
          <a:lstStyle>
            <a:lvl1pPr algn="l">
              <a:defRPr sz="1050">
                <a:solidFill>
                  <a:schemeClr val="bg1"/>
                </a:solidFill>
              </a:defRPr>
            </a:lvl1pPr>
          </a:lstStyle>
          <a:p>
            <a:r>
              <a:rPr lang="en-US"/>
              <a:t>02/05/2020</a:t>
            </a:r>
            <a:endParaRPr lang="en-US" dirty="0"/>
          </a:p>
        </p:txBody>
      </p:sp>
      <p:sp>
        <p:nvSpPr>
          <p:cNvPr id="5" name="Footer Placeholder 4"/>
          <p:cNvSpPr>
            <a:spLocks noGrp="1"/>
          </p:cNvSpPr>
          <p:nvPr>
            <p:ph type="ftr" sz="quarter" idx="3"/>
          </p:nvPr>
        </p:nvSpPr>
        <p:spPr>
          <a:xfrm>
            <a:off x="1097280" y="6492875"/>
            <a:ext cx="6547104" cy="365125"/>
          </a:xfrm>
          <a:prstGeom prst="rect">
            <a:avLst/>
          </a:prstGeom>
        </p:spPr>
        <p:txBody>
          <a:bodyPr vert="horz" lIns="91440" tIns="45720" rIns="91440" bIns="45720" rtlCol="0" anchor="ctr"/>
          <a:lstStyle>
            <a:lvl1pPr algn="ctr">
              <a:defRPr sz="1050">
                <a:solidFill>
                  <a:schemeClr val="bg1"/>
                </a:solidFill>
              </a:defRPr>
            </a:lvl1pPr>
          </a:lstStyle>
          <a:p>
            <a:r>
              <a:rPr lang="en-US"/>
              <a:t>Distribution Statement A:  Approved for public release.  Distribution is unlimited. //UNCLASSIFIED</a:t>
            </a:r>
            <a:endParaRPr lang="en-US" dirty="0"/>
          </a:p>
        </p:txBody>
      </p:sp>
      <p:sp>
        <p:nvSpPr>
          <p:cNvPr id="6" name="Slide Number Placeholder 5"/>
          <p:cNvSpPr>
            <a:spLocks noGrp="1"/>
          </p:cNvSpPr>
          <p:nvPr>
            <p:ph type="sldNum" sz="quarter" idx="4"/>
          </p:nvPr>
        </p:nvSpPr>
        <p:spPr>
          <a:xfrm>
            <a:off x="7086600" y="6638544"/>
            <a:ext cx="2057400" cy="228171"/>
          </a:xfrm>
          <a:prstGeom prst="rect">
            <a:avLst/>
          </a:prstGeom>
        </p:spPr>
        <p:txBody>
          <a:bodyPr vert="horz" lIns="91440" tIns="45720" rIns="91440" bIns="45720" rtlCol="0" anchor="ctr"/>
          <a:lstStyle>
            <a:lvl1pPr algn="r">
              <a:defRPr sz="1050">
                <a:solidFill>
                  <a:schemeClr val="bg1"/>
                </a:solidFill>
              </a:defRPr>
            </a:lvl1pPr>
          </a:lstStyle>
          <a:p>
            <a:fld id="{32798ED9-3D55-4757-98C1-7DAA64905B1A}" type="slidenum">
              <a:rPr lang="en-US" smtClean="0"/>
              <a:pPr/>
              <a:t>‹#›</a:t>
            </a:fld>
            <a:endParaRPr lang="en-US" dirty="0"/>
          </a:p>
        </p:txBody>
      </p:sp>
      <p:pic>
        <p:nvPicPr>
          <p:cNvPr id="7" name="Picture 6">
            <a:extLst>
              <a:ext uri="{FF2B5EF4-FFF2-40B4-BE49-F238E27FC236}">
                <a16:creationId xmlns:a16="http://schemas.microsoft.com/office/drawing/2014/main" id="{D03625E9-DB60-4E46-A61F-DAA323EBB11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52400" y="82554"/>
            <a:ext cx="731520" cy="731520"/>
          </a:xfrm>
          <a:prstGeom prst="rect">
            <a:avLst/>
          </a:prstGeom>
        </p:spPr>
      </p:pic>
      <p:pic>
        <p:nvPicPr>
          <p:cNvPr id="8" name="Picture 7">
            <a:extLst>
              <a:ext uri="{FF2B5EF4-FFF2-40B4-BE49-F238E27FC236}">
                <a16:creationId xmlns:a16="http://schemas.microsoft.com/office/drawing/2014/main" id="{2E913603-B50B-C849-A664-701CB4A32D7C}"/>
              </a:ext>
            </a:extLst>
          </p:cNvPr>
          <p:cNvPicPr>
            <a:picLocks noChangeAspect="1"/>
          </p:cNvPicPr>
          <p:nvPr userDrawn="1"/>
        </p:nvPicPr>
        <p:blipFill>
          <a:blip r:embed="rId13"/>
          <a:stretch>
            <a:fillRect/>
          </a:stretch>
        </p:blipFill>
        <p:spPr>
          <a:xfrm>
            <a:off x="8279765" y="82554"/>
            <a:ext cx="731520" cy="731520"/>
          </a:xfrm>
          <a:prstGeom prst="rect">
            <a:avLst/>
          </a:prstGeom>
        </p:spPr>
      </p:pic>
    </p:spTree>
    <p:extLst>
      <p:ext uri="{BB962C8B-B14F-4D97-AF65-F5344CB8AC3E}">
        <p14:creationId xmlns:p14="http://schemas.microsoft.com/office/powerpoint/2010/main" val="10796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marL="0" algn="l" defTabSz="914400" rtl="0" eaLnBrk="1" latinLnBrk="0" hangingPunct="1">
        <a:lnSpc>
          <a:spcPct val="90000"/>
        </a:lnSpc>
        <a:spcBef>
          <a:spcPct val="0"/>
        </a:spcBef>
        <a:buNone/>
        <a:defRPr lang="en-US" sz="3200" b="1" i="0" kern="1200" dirty="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1145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Kelly.t.visconti.ctr@mail.mil"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9.emf"/><Relationship Id="rId11" Type="http://schemas.openxmlformats.org/officeDocument/2006/relationships/image" Target="../media/image64.emf"/><Relationship Id="rId5" Type="http://schemas.openxmlformats.org/officeDocument/2006/relationships/image" Target="../media/image58.emf"/><Relationship Id="rId10" Type="http://schemas.openxmlformats.org/officeDocument/2006/relationships/image" Target="../media/image63.jpeg"/><Relationship Id="rId4" Type="http://schemas.openxmlformats.org/officeDocument/2006/relationships/image" Target="../media/image57.emf"/><Relationship Id="rId9"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1.png"/><Relationship Id="rId18" Type="http://schemas.openxmlformats.org/officeDocument/2006/relationships/diagramColors" Target="../diagrams/colors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QuickStyle" Target="../diagrams/quickStyle3.xml"/><Relationship Id="rId2" Type="http://schemas.openxmlformats.org/officeDocument/2006/relationships/notesSlide" Target="../notesSlides/notesSlide4.xml"/><Relationship Id="rId16" Type="http://schemas.openxmlformats.org/officeDocument/2006/relationships/diagramLayout" Target="../diagrams/layout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Data" Target="../diagrams/data3.xml"/><Relationship Id="rId10" Type="http://schemas.openxmlformats.org/officeDocument/2006/relationships/diagramQuickStyle" Target="../diagrams/quickStyle2.xml"/><Relationship Id="rId19"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JAMWG Update to JTEG</a:t>
            </a:r>
          </a:p>
        </p:txBody>
      </p:sp>
      <p:sp>
        <p:nvSpPr>
          <p:cNvPr id="3" name="Subtitle 2"/>
          <p:cNvSpPr>
            <a:spLocks noGrp="1"/>
          </p:cNvSpPr>
          <p:nvPr>
            <p:ph type="subTitle" idx="1"/>
          </p:nvPr>
        </p:nvSpPr>
        <p:spPr>
          <a:xfrm>
            <a:off x="254642" y="3212638"/>
            <a:ext cx="3678261" cy="2125979"/>
          </a:xfrm>
        </p:spPr>
        <p:txBody>
          <a:bodyPr>
            <a:normAutofit fontScale="77500" lnSpcReduction="20000"/>
          </a:bodyPr>
          <a:lstStyle/>
          <a:p>
            <a:r>
              <a:rPr lang="en-US" sz="2900" i="1" dirty="0"/>
              <a:t>Ms. Kelly Visconti</a:t>
            </a:r>
          </a:p>
          <a:p>
            <a:r>
              <a:rPr lang="en-US" i="1" dirty="0"/>
              <a:t>OSD ManTech CTR</a:t>
            </a:r>
          </a:p>
          <a:p>
            <a:r>
              <a:rPr lang="en-US" i="1" dirty="0"/>
              <a:t>Support</a:t>
            </a:r>
          </a:p>
          <a:p>
            <a:r>
              <a:rPr lang="en-US" i="1" dirty="0">
                <a:hlinkClick r:id="rId2"/>
              </a:rPr>
              <a:t>kelly.t.visconti.ctr@mail.mil</a:t>
            </a:r>
            <a:endParaRPr lang="en-US" i="1" dirty="0"/>
          </a:p>
          <a:p>
            <a:br>
              <a:rPr lang="en-US" i="1" dirty="0"/>
            </a:br>
            <a:br>
              <a:rPr lang="en-US" dirty="0"/>
            </a:br>
            <a:endParaRPr lang="en-US" dirty="0">
              <a:solidFill>
                <a:schemeClr val="bg1">
                  <a:lumMod val="85000"/>
                </a:schemeClr>
              </a:solidFill>
            </a:endParaRPr>
          </a:p>
        </p:txBody>
      </p:sp>
      <p:sp>
        <p:nvSpPr>
          <p:cNvPr id="5" name="Rectangle 4"/>
          <p:cNvSpPr/>
          <p:nvPr/>
        </p:nvSpPr>
        <p:spPr bwMode="auto">
          <a:xfrm>
            <a:off x="4017292" y="6357464"/>
            <a:ext cx="4751039" cy="401626"/>
          </a:xfrm>
          <a:prstGeom prst="roundRect">
            <a:avLst/>
          </a:prstGeom>
          <a:solidFill>
            <a:schemeClr val="tx2">
              <a:lumMod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i="1" dirty="0">
                <a:solidFill>
                  <a:srgbClr val="FFFFFF"/>
                </a:solidFill>
                <a:latin typeface="Calibri" panose="020F0502020204030204" pitchFamily="34" charset="0"/>
                <a:cs typeface="Calibri" panose="020F0502020204030204" pitchFamily="34" charset="0"/>
              </a:rPr>
              <a:t>https://www.CTO.mil                             @DoDCTO</a:t>
            </a:r>
          </a:p>
          <a:p>
            <a:endParaRPr lang="en-US" sz="1600" baseline="-25000" dirty="0">
              <a:solidFill>
                <a:schemeClr val="bg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874593" y="6400800"/>
            <a:ext cx="314954" cy="314954"/>
          </a:xfrm>
          <a:prstGeom prst="rect">
            <a:avLst/>
          </a:prstGeom>
        </p:spPr>
      </p:pic>
    </p:spTree>
    <p:extLst>
      <p:ext uri="{BB962C8B-B14F-4D97-AF65-F5344CB8AC3E}">
        <p14:creationId xmlns:p14="http://schemas.microsoft.com/office/powerpoint/2010/main" val="166059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C3DF6-829A-4D45-95E7-D77061AD87B2}"/>
              </a:ext>
            </a:extLst>
          </p:cNvPr>
          <p:cNvSpPr>
            <a:spLocks noGrp="1"/>
          </p:cNvSpPr>
          <p:nvPr>
            <p:ph type="title"/>
          </p:nvPr>
        </p:nvSpPr>
        <p:spPr/>
        <p:txBody>
          <a:bodyPr/>
          <a:lstStyle/>
          <a:p>
            <a:r>
              <a:rPr lang="en-US" dirty="0"/>
              <a:t>JAMWG FY20-21 Priorities</a:t>
            </a:r>
          </a:p>
        </p:txBody>
      </p:sp>
      <p:sp>
        <p:nvSpPr>
          <p:cNvPr id="2" name="Content Placeholder 1">
            <a:extLst>
              <a:ext uri="{FF2B5EF4-FFF2-40B4-BE49-F238E27FC236}">
                <a16:creationId xmlns:a16="http://schemas.microsoft.com/office/drawing/2014/main" id="{3DE6D89B-78AB-4708-9C63-1D0AC865E72A}"/>
              </a:ext>
            </a:extLst>
          </p:cNvPr>
          <p:cNvSpPr>
            <a:spLocks noGrp="1"/>
          </p:cNvSpPr>
          <p:nvPr>
            <p:ph idx="1"/>
          </p:nvPr>
        </p:nvSpPr>
        <p:spPr>
          <a:xfrm>
            <a:off x="416842" y="1107567"/>
            <a:ext cx="8186002" cy="5155581"/>
          </a:xfrm>
        </p:spPr>
        <p:txBody>
          <a:bodyPr>
            <a:normAutofit fontScale="55000" lnSpcReduction="20000"/>
          </a:bodyPr>
          <a:lstStyle/>
          <a:p>
            <a:r>
              <a:rPr lang="en-US" dirty="0"/>
              <a:t>Accelerate qualification and certification of AM materials, machines and parts. </a:t>
            </a:r>
          </a:p>
          <a:p>
            <a:pPr lvl="1"/>
            <a:r>
              <a:rPr lang="en-US" dirty="0"/>
              <a:t>Scope a joint AM Qualification data generation pathfinder project for metals.</a:t>
            </a:r>
          </a:p>
          <a:p>
            <a:pPr lvl="1"/>
            <a:r>
              <a:rPr lang="en-US" dirty="0"/>
              <a:t>Execute pilot materials data federation project and scope) a joint AM materials database approach if appropriate. </a:t>
            </a:r>
          </a:p>
          <a:p>
            <a:pPr lvl="1"/>
            <a:r>
              <a:rPr lang="en-US" dirty="0"/>
              <a:t>Increase engagement with standards development organizations. </a:t>
            </a:r>
          </a:p>
          <a:p>
            <a:pPr lvl="1"/>
            <a:r>
              <a:rPr lang="en-US" dirty="0"/>
              <a:t>Promote and transition R&amp;D to mature AM technologies that will increase reliability and accelerate qualification.</a:t>
            </a:r>
          </a:p>
          <a:p>
            <a:r>
              <a:rPr lang="en-US" dirty="0"/>
              <a:t>Enhance a secure common digital thread across DoD and industry.</a:t>
            </a:r>
          </a:p>
          <a:p>
            <a:pPr lvl="1"/>
            <a:r>
              <a:rPr lang="en-US" dirty="0"/>
              <a:t>Complete demonstration of Joint Additive Manufacturing Model Exchange (JAMMEX) system, roll out to users and define future requirements.</a:t>
            </a:r>
          </a:p>
          <a:p>
            <a:pPr lvl="1"/>
            <a:r>
              <a:rPr lang="en-US" dirty="0"/>
              <a:t>Common Technical Data Package standard developed, accepted by all Services and published.</a:t>
            </a:r>
          </a:p>
          <a:p>
            <a:pPr lvl="1"/>
            <a:r>
              <a:rPr lang="en-US" dirty="0"/>
              <a:t>Identify challenges and scope possible solutions to key cyber-physical security needs for AM across DoD.</a:t>
            </a:r>
          </a:p>
          <a:p>
            <a:r>
              <a:rPr lang="en-US" dirty="0"/>
              <a:t>Expand proficiency in AM: learn, practice and share knowledge. </a:t>
            </a:r>
          </a:p>
          <a:p>
            <a:pPr lvl="1"/>
            <a:r>
              <a:rPr lang="en-US" dirty="0"/>
              <a:t>Identify common requirements, complete asset mapping and a path to fill in gaps with joint Education and Workforce (EWD) Development programs to support Service Implementation plans.</a:t>
            </a:r>
          </a:p>
          <a:p>
            <a:pPr lvl="1"/>
            <a:r>
              <a:rPr lang="en-US" dirty="0"/>
              <a:t>Develop an artisan/technician certification program and share outcomes across DoD.</a:t>
            </a:r>
          </a:p>
          <a:p>
            <a:r>
              <a:rPr lang="en-US" dirty="0"/>
              <a:t>Develop DoD and supply chain integration policies and guidance.</a:t>
            </a:r>
          </a:p>
          <a:p>
            <a:pPr lvl="1"/>
            <a:r>
              <a:rPr lang="en-US" dirty="0"/>
              <a:t>Publish DoD Instruction (Policy) on AM.</a:t>
            </a:r>
          </a:p>
          <a:p>
            <a:pPr lvl="1"/>
            <a:r>
              <a:rPr lang="en-US" dirty="0"/>
              <a:t>Share and issue best practices for AM acquisition and cataloging. </a:t>
            </a:r>
          </a:p>
          <a:p>
            <a:pPr lvl="1"/>
            <a:r>
              <a:rPr lang="en-US" dirty="0"/>
              <a:t>Provide policy and guidance to integrate the supply chain. </a:t>
            </a:r>
          </a:p>
          <a:p>
            <a:r>
              <a:rPr lang="en-US" dirty="0"/>
              <a:t>Improve internal and external communication effectiveness on AM. </a:t>
            </a:r>
          </a:p>
          <a:p>
            <a:pPr lvl="1"/>
            <a:r>
              <a:rPr lang="en-US" dirty="0"/>
              <a:t>Publish DoD AM strategy.  </a:t>
            </a:r>
          </a:p>
          <a:p>
            <a:pPr lvl="1"/>
            <a:r>
              <a:rPr lang="en-US" dirty="0"/>
              <a:t>Develop AM communication plan and utilize AM collaboration tools.</a:t>
            </a:r>
          </a:p>
          <a:p>
            <a:pPr lvl="1"/>
            <a:r>
              <a:rPr lang="en-US" dirty="0"/>
              <a:t>Share information on metrics to capture value of AM and agree on common metrics. </a:t>
            </a:r>
          </a:p>
        </p:txBody>
      </p:sp>
      <p:sp>
        <p:nvSpPr>
          <p:cNvPr id="3" name="Date Placeholder 2"/>
          <p:cNvSpPr>
            <a:spLocks noGrp="1"/>
          </p:cNvSpPr>
          <p:nvPr>
            <p:ph type="dt" sz="half" idx="10"/>
          </p:nvPr>
        </p:nvSpPr>
        <p:spPr/>
        <p:txBody>
          <a:bodyPr/>
          <a:lstStyle/>
          <a:p>
            <a:r>
              <a:rPr lang="en-US"/>
              <a:t>02/05/2020</a:t>
            </a:r>
          </a:p>
        </p:txBody>
      </p:sp>
      <p:sp>
        <p:nvSpPr>
          <p:cNvPr id="5" name="Footer Placeholder 4"/>
          <p:cNvSpPr>
            <a:spLocks noGrp="1"/>
          </p:cNvSpPr>
          <p:nvPr>
            <p:ph type="ftr" sz="quarter" idx="11"/>
          </p:nvPr>
        </p:nvSpPr>
        <p:spPr/>
        <p:txBody>
          <a:bodyPr/>
          <a:lstStyle/>
          <a:p>
            <a:r>
              <a:rPr lang="en-US"/>
              <a:t>Distribution Statement A:  Approved for public release.  Distribution is unlimited. //UNCLASSIFIED</a:t>
            </a:r>
          </a:p>
        </p:txBody>
      </p:sp>
      <p:sp>
        <p:nvSpPr>
          <p:cNvPr id="7" name="Slide Number Placeholder 6"/>
          <p:cNvSpPr>
            <a:spLocks noGrp="1"/>
          </p:cNvSpPr>
          <p:nvPr>
            <p:ph type="sldNum" sz="quarter" idx="12"/>
          </p:nvPr>
        </p:nvSpPr>
        <p:spPr/>
        <p:txBody>
          <a:bodyPr/>
          <a:lstStyle/>
          <a:p>
            <a:fld id="{32798ED9-3D55-4757-98C1-7DAA64905B1A}" type="slidenum">
              <a:rPr lang="en-US" smtClean="0"/>
              <a:t>10</a:t>
            </a:fld>
            <a:endParaRPr lang="en-US"/>
          </a:p>
        </p:txBody>
      </p:sp>
    </p:spTree>
    <p:extLst>
      <p:ext uri="{BB962C8B-B14F-4D97-AF65-F5344CB8AC3E}">
        <p14:creationId xmlns:p14="http://schemas.microsoft.com/office/powerpoint/2010/main" val="85257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59772" y="1164680"/>
            <a:ext cx="8224456" cy="4528640"/>
            <a:chOff x="432475" y="2217354"/>
            <a:chExt cx="8224456" cy="3015047"/>
          </a:xfrm>
        </p:grpSpPr>
        <p:sp>
          <p:nvSpPr>
            <p:cNvPr id="9" name="Freeform 8"/>
            <p:cNvSpPr/>
            <p:nvPr/>
          </p:nvSpPr>
          <p:spPr>
            <a:xfrm>
              <a:off x="3290975" y="2969235"/>
              <a:ext cx="2507456" cy="2263166"/>
            </a:xfrm>
            <a:custGeom>
              <a:avLst/>
              <a:gdLst>
                <a:gd name="connsiteX0" fmla="*/ 0 w 2507456"/>
                <a:gd name="connsiteY0" fmla="*/ 0 h 2391581"/>
                <a:gd name="connsiteX1" fmla="*/ 2507456 w 2507456"/>
                <a:gd name="connsiteY1" fmla="*/ 0 h 2391581"/>
                <a:gd name="connsiteX2" fmla="*/ 2507456 w 2507456"/>
                <a:gd name="connsiteY2" fmla="*/ 2391581 h 2391581"/>
                <a:gd name="connsiteX3" fmla="*/ 0 w 2507456"/>
                <a:gd name="connsiteY3" fmla="*/ 2391581 h 2391581"/>
                <a:gd name="connsiteX4" fmla="*/ 0 w 2507456"/>
                <a:gd name="connsiteY4" fmla="*/ 0 h 239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391581">
                  <a:moveTo>
                    <a:pt x="0" y="0"/>
                  </a:moveTo>
                  <a:lnTo>
                    <a:pt x="2507456" y="0"/>
                  </a:lnTo>
                  <a:lnTo>
                    <a:pt x="2507456" y="2391581"/>
                  </a:lnTo>
                  <a:lnTo>
                    <a:pt x="0" y="2391581"/>
                  </a:lnTo>
                  <a:lnTo>
                    <a:pt x="0" y="0"/>
                  </a:lnTo>
                  <a:close/>
                </a:path>
              </a:pathLst>
            </a:custGeom>
            <a:solidFill>
              <a:schemeClr val="bg1">
                <a:alpha val="9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lnSpc>
                  <a:spcPct val="90000"/>
                </a:lnSpc>
                <a:spcBef>
                  <a:spcPct val="0"/>
                </a:spcBef>
                <a:spcAft>
                  <a:spcPct val="15000"/>
                </a:spcAft>
                <a:buChar char="••"/>
              </a:pPr>
              <a:r>
                <a:rPr lang="en-US" sz="1400" dirty="0"/>
                <a:t>Manufacturing Innovation Institutes:</a:t>
              </a:r>
            </a:p>
            <a:p>
              <a:pPr marL="342900" lvl="2" indent="-171450" defTabSz="711200">
                <a:lnSpc>
                  <a:spcPct val="90000"/>
                </a:lnSpc>
                <a:spcBef>
                  <a:spcPct val="0"/>
                </a:spcBef>
                <a:spcAft>
                  <a:spcPct val="15000"/>
                </a:spcAft>
                <a:buChar char="••"/>
              </a:pPr>
              <a:r>
                <a:rPr lang="en-US" sz="1400" dirty="0"/>
                <a:t>America Makes</a:t>
              </a:r>
            </a:p>
            <a:p>
              <a:pPr marL="342900" lvl="2" indent="-171450" defTabSz="711200">
                <a:lnSpc>
                  <a:spcPct val="90000"/>
                </a:lnSpc>
                <a:spcBef>
                  <a:spcPct val="0"/>
                </a:spcBef>
                <a:spcAft>
                  <a:spcPct val="15000"/>
                </a:spcAft>
                <a:buChar char="••"/>
              </a:pPr>
              <a:r>
                <a:rPr lang="en-US" sz="1400" dirty="0"/>
                <a:t>Manufacturing times Digital (</a:t>
              </a:r>
              <a:r>
                <a:rPr lang="en-US" sz="1400" dirty="0" err="1"/>
                <a:t>MxD</a:t>
              </a:r>
              <a:r>
                <a:rPr lang="en-US" sz="1400" dirty="0"/>
                <a:t>)</a:t>
              </a:r>
            </a:p>
            <a:p>
              <a:pPr marL="342900" lvl="2" indent="-171450" defTabSz="711200">
                <a:lnSpc>
                  <a:spcPct val="90000"/>
                </a:lnSpc>
                <a:spcBef>
                  <a:spcPct val="0"/>
                </a:spcBef>
                <a:spcAft>
                  <a:spcPct val="15000"/>
                </a:spcAft>
                <a:buChar char="••"/>
              </a:pPr>
              <a:r>
                <a:rPr lang="en-US" sz="1400" dirty="0"/>
                <a:t>Lightweight Innovations for Tomorrow (LIFT)</a:t>
              </a:r>
            </a:p>
            <a:p>
              <a:pPr marL="342900" lvl="2" indent="-171450" defTabSz="711200">
                <a:lnSpc>
                  <a:spcPct val="90000"/>
                </a:lnSpc>
                <a:spcBef>
                  <a:spcPct val="0"/>
                </a:spcBef>
                <a:spcAft>
                  <a:spcPct val="15000"/>
                </a:spcAft>
                <a:buChar char="••"/>
              </a:pPr>
              <a:r>
                <a:rPr lang="en-US" sz="1400" dirty="0" err="1"/>
                <a:t>NextFlex</a:t>
              </a:r>
              <a:endParaRPr lang="en-US" sz="1400" dirty="0"/>
            </a:p>
            <a:p>
              <a:pPr marL="0" lvl="1" indent="-285750" defTabSz="711200">
                <a:lnSpc>
                  <a:spcPct val="90000"/>
                </a:lnSpc>
                <a:spcBef>
                  <a:spcPct val="0"/>
                </a:spcBef>
                <a:spcAft>
                  <a:spcPct val="15000"/>
                </a:spcAft>
                <a:buChar char="••"/>
              </a:pPr>
              <a:r>
                <a:rPr lang="en-US" sz="1400" dirty="0"/>
                <a:t>Other Partnerships:</a:t>
              </a:r>
            </a:p>
            <a:p>
              <a:pPr marL="457200" lvl="2" indent="-285750" defTabSz="711200">
                <a:lnSpc>
                  <a:spcPct val="90000"/>
                </a:lnSpc>
                <a:spcBef>
                  <a:spcPct val="0"/>
                </a:spcBef>
                <a:spcAft>
                  <a:spcPct val="15000"/>
                </a:spcAft>
                <a:buChar char="••"/>
              </a:pPr>
              <a:r>
                <a:rPr lang="en-US" sz="1400" dirty="0"/>
                <a:t>NDIA Manufacturing Division</a:t>
              </a:r>
            </a:p>
            <a:p>
              <a:pPr marL="457200" lvl="2" indent="-285750" defTabSz="711200">
                <a:lnSpc>
                  <a:spcPct val="90000"/>
                </a:lnSpc>
                <a:spcBef>
                  <a:spcPct val="0"/>
                </a:spcBef>
                <a:spcAft>
                  <a:spcPct val="15000"/>
                </a:spcAft>
                <a:buChar char="••"/>
              </a:pPr>
              <a:r>
                <a:rPr lang="en-US" sz="1400" dirty="0"/>
                <a:t>Additive Manufacturing for Maintenance Operations</a:t>
              </a:r>
            </a:p>
          </p:txBody>
        </p:sp>
        <p:sp>
          <p:nvSpPr>
            <p:cNvPr id="12" name="Freeform 11"/>
            <p:cNvSpPr/>
            <p:nvPr/>
          </p:nvSpPr>
          <p:spPr>
            <a:xfrm>
              <a:off x="6149475" y="2969235"/>
              <a:ext cx="2507456" cy="2263166"/>
            </a:xfrm>
            <a:custGeom>
              <a:avLst/>
              <a:gdLst>
                <a:gd name="connsiteX0" fmla="*/ 0 w 2507456"/>
                <a:gd name="connsiteY0" fmla="*/ 0 h 2391581"/>
                <a:gd name="connsiteX1" fmla="*/ 2507456 w 2507456"/>
                <a:gd name="connsiteY1" fmla="*/ 0 h 2391581"/>
                <a:gd name="connsiteX2" fmla="*/ 2507456 w 2507456"/>
                <a:gd name="connsiteY2" fmla="*/ 2391581 h 2391581"/>
                <a:gd name="connsiteX3" fmla="*/ 0 w 2507456"/>
                <a:gd name="connsiteY3" fmla="*/ 2391581 h 2391581"/>
                <a:gd name="connsiteX4" fmla="*/ 0 w 2507456"/>
                <a:gd name="connsiteY4" fmla="*/ 0 h 239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391581">
                  <a:moveTo>
                    <a:pt x="0" y="0"/>
                  </a:moveTo>
                  <a:lnTo>
                    <a:pt x="2507456" y="0"/>
                  </a:lnTo>
                  <a:lnTo>
                    <a:pt x="2507456" y="2391581"/>
                  </a:lnTo>
                  <a:lnTo>
                    <a:pt x="0" y="2391581"/>
                  </a:lnTo>
                  <a:lnTo>
                    <a:pt x="0" y="0"/>
                  </a:lnTo>
                  <a:close/>
                </a:path>
              </a:pathLst>
            </a:custGeom>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Manufacturing of Gradient Index (GRIN) Polymer Lenses for Military Optics</a:t>
              </a:r>
            </a:p>
            <a:p>
              <a:pPr marL="171450" lvl="1" indent="-171450" algn="l" defTabSz="711200">
                <a:lnSpc>
                  <a:spcPct val="90000"/>
                </a:lnSpc>
                <a:spcBef>
                  <a:spcPct val="0"/>
                </a:spcBef>
                <a:spcAft>
                  <a:spcPct val="15000"/>
                </a:spcAft>
                <a:buChar char="••"/>
              </a:pPr>
              <a:r>
                <a:rPr lang="en-US" altLang="en-US" sz="1600" kern="1200" dirty="0"/>
                <a:t>Cold Spray Additive Manufacturing (AM) &amp; Structural Repair (SR)</a:t>
              </a:r>
            </a:p>
            <a:p>
              <a:pPr marL="171450" lvl="1" indent="-171450" algn="l" defTabSz="711200">
                <a:lnSpc>
                  <a:spcPct val="90000"/>
                </a:lnSpc>
                <a:spcBef>
                  <a:spcPct val="0"/>
                </a:spcBef>
                <a:spcAft>
                  <a:spcPct val="15000"/>
                </a:spcAft>
                <a:buChar char="••"/>
              </a:pPr>
              <a:r>
                <a:rPr lang="en-US" sz="1600" dirty="0"/>
                <a:t>Enhanced Energetics</a:t>
              </a:r>
            </a:p>
            <a:p>
              <a:pPr marL="171450" lvl="1" indent="-171450" algn="l" defTabSz="711200">
                <a:lnSpc>
                  <a:spcPct val="90000"/>
                </a:lnSpc>
                <a:spcBef>
                  <a:spcPct val="0"/>
                </a:spcBef>
                <a:spcAft>
                  <a:spcPct val="15000"/>
                </a:spcAft>
                <a:buChar char="••"/>
              </a:pPr>
              <a:r>
                <a:rPr lang="en-US" sz="1600" kern="1200" dirty="0"/>
                <a:t>Conformal Antennas</a:t>
              </a:r>
            </a:p>
          </p:txBody>
        </p:sp>
        <p:sp>
          <p:nvSpPr>
            <p:cNvPr id="13" name="Freeform 12"/>
            <p:cNvSpPr/>
            <p:nvPr/>
          </p:nvSpPr>
          <p:spPr>
            <a:xfrm>
              <a:off x="432475" y="2969235"/>
              <a:ext cx="2507456" cy="2263166"/>
            </a:xfrm>
            <a:custGeom>
              <a:avLst/>
              <a:gdLst>
                <a:gd name="connsiteX0" fmla="*/ 0 w 2507456"/>
                <a:gd name="connsiteY0" fmla="*/ 0 h 2391581"/>
                <a:gd name="connsiteX1" fmla="*/ 2507456 w 2507456"/>
                <a:gd name="connsiteY1" fmla="*/ 0 h 2391581"/>
                <a:gd name="connsiteX2" fmla="*/ 2507456 w 2507456"/>
                <a:gd name="connsiteY2" fmla="*/ 2391581 h 2391581"/>
                <a:gd name="connsiteX3" fmla="*/ 0 w 2507456"/>
                <a:gd name="connsiteY3" fmla="*/ 2391581 h 2391581"/>
                <a:gd name="connsiteX4" fmla="*/ 0 w 2507456"/>
                <a:gd name="connsiteY4" fmla="*/ 0 h 239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391581">
                  <a:moveTo>
                    <a:pt x="0" y="0"/>
                  </a:moveTo>
                  <a:lnTo>
                    <a:pt x="2507456" y="0"/>
                  </a:lnTo>
                  <a:lnTo>
                    <a:pt x="2507456" y="2391581"/>
                  </a:lnTo>
                  <a:lnTo>
                    <a:pt x="0" y="2391581"/>
                  </a:lnTo>
                  <a:lnTo>
                    <a:pt x="0" y="0"/>
                  </a:lnTo>
                  <a:close/>
                </a:path>
              </a:pathLst>
            </a:custGeom>
            <a:solidFill>
              <a:srgbClr val="C8CFCF">
                <a:alpha val="90000"/>
              </a:srgb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lnSpc>
                  <a:spcPct val="90000"/>
                </a:lnSpc>
                <a:spcAft>
                  <a:spcPct val="15000"/>
                </a:spcAft>
                <a:buChar char="••"/>
              </a:pPr>
              <a:r>
                <a:rPr lang="en-US" sz="1600" dirty="0"/>
                <a:t>Joint AM coordination and collaboration</a:t>
              </a:r>
            </a:p>
            <a:p>
              <a:pPr marL="171450" lvl="1" indent="-171450" defTabSz="711200">
                <a:lnSpc>
                  <a:spcPct val="90000"/>
                </a:lnSpc>
                <a:spcAft>
                  <a:spcPct val="15000"/>
                </a:spcAft>
                <a:buChar char="••"/>
              </a:pPr>
              <a:r>
                <a:rPr lang="en-US" sz="1600" dirty="0"/>
                <a:t>Funding to support joint priority AM projects</a:t>
              </a:r>
            </a:p>
            <a:p>
              <a:pPr marL="171450" lvl="1" indent="-171450" defTabSz="711200">
                <a:lnSpc>
                  <a:spcPct val="90000"/>
                </a:lnSpc>
                <a:spcAft>
                  <a:spcPct val="15000"/>
                </a:spcAft>
                <a:buChar char="••"/>
              </a:pPr>
              <a:r>
                <a:rPr lang="en-US" sz="1600" dirty="0"/>
                <a:t>Develop DoD AM Strategy</a:t>
              </a:r>
            </a:p>
            <a:p>
              <a:pPr marL="171450" lvl="1" indent="-171450" defTabSz="711200">
                <a:lnSpc>
                  <a:spcPct val="90000"/>
                </a:lnSpc>
                <a:spcAft>
                  <a:spcPct val="15000"/>
                </a:spcAft>
                <a:buChar char="••"/>
              </a:pPr>
              <a:r>
                <a:rPr lang="en-US" sz="1600" dirty="0"/>
                <a:t>Develop DoD AM Policy</a:t>
              </a:r>
            </a:p>
          </p:txBody>
        </p:sp>
        <p:sp>
          <p:nvSpPr>
            <p:cNvPr id="5" name="Freeform 4"/>
            <p:cNvSpPr/>
            <p:nvPr/>
          </p:nvSpPr>
          <p:spPr>
            <a:xfrm>
              <a:off x="432475" y="2217354"/>
              <a:ext cx="2507456" cy="722775"/>
            </a:xfrm>
            <a:custGeom>
              <a:avLst/>
              <a:gdLst>
                <a:gd name="connsiteX0" fmla="*/ 0 w 2507456"/>
                <a:gd name="connsiteY0" fmla="*/ 0 h 722775"/>
                <a:gd name="connsiteX1" fmla="*/ 2507456 w 2507456"/>
                <a:gd name="connsiteY1" fmla="*/ 0 h 722775"/>
                <a:gd name="connsiteX2" fmla="*/ 2507456 w 2507456"/>
                <a:gd name="connsiteY2" fmla="*/ 722775 h 722775"/>
                <a:gd name="connsiteX3" fmla="*/ 0 w 2507456"/>
                <a:gd name="connsiteY3" fmla="*/ 722775 h 722775"/>
                <a:gd name="connsiteX4" fmla="*/ 0 w 2507456"/>
                <a:gd name="connsiteY4" fmla="*/ 0 h 72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722775">
                  <a:moveTo>
                    <a:pt x="0" y="0"/>
                  </a:moveTo>
                  <a:lnTo>
                    <a:pt x="2507456" y="0"/>
                  </a:lnTo>
                  <a:lnTo>
                    <a:pt x="2507456" y="722775"/>
                  </a:lnTo>
                  <a:lnTo>
                    <a:pt x="0" y="722775"/>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Lead and Facilitate</a:t>
              </a:r>
            </a:p>
          </p:txBody>
        </p:sp>
        <p:sp>
          <p:nvSpPr>
            <p:cNvPr id="8" name="Freeform 7"/>
            <p:cNvSpPr/>
            <p:nvPr/>
          </p:nvSpPr>
          <p:spPr>
            <a:xfrm>
              <a:off x="3290975" y="2217354"/>
              <a:ext cx="2507456" cy="722775"/>
            </a:xfrm>
            <a:custGeom>
              <a:avLst/>
              <a:gdLst>
                <a:gd name="connsiteX0" fmla="*/ 0 w 2507456"/>
                <a:gd name="connsiteY0" fmla="*/ 0 h 722775"/>
                <a:gd name="connsiteX1" fmla="*/ 2507456 w 2507456"/>
                <a:gd name="connsiteY1" fmla="*/ 0 h 722775"/>
                <a:gd name="connsiteX2" fmla="*/ 2507456 w 2507456"/>
                <a:gd name="connsiteY2" fmla="*/ 722775 h 722775"/>
                <a:gd name="connsiteX3" fmla="*/ 0 w 2507456"/>
                <a:gd name="connsiteY3" fmla="*/ 722775 h 722775"/>
                <a:gd name="connsiteX4" fmla="*/ 0 w 2507456"/>
                <a:gd name="connsiteY4" fmla="*/ 0 h 72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722775">
                  <a:moveTo>
                    <a:pt x="0" y="0"/>
                  </a:moveTo>
                  <a:lnTo>
                    <a:pt x="2507456" y="0"/>
                  </a:lnTo>
                  <a:lnTo>
                    <a:pt x="2507456" y="722775"/>
                  </a:lnTo>
                  <a:lnTo>
                    <a:pt x="0" y="722775"/>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Partner</a:t>
              </a:r>
            </a:p>
          </p:txBody>
        </p:sp>
        <p:sp>
          <p:nvSpPr>
            <p:cNvPr id="10" name="Freeform 9"/>
            <p:cNvSpPr/>
            <p:nvPr/>
          </p:nvSpPr>
          <p:spPr>
            <a:xfrm>
              <a:off x="6149475" y="2217354"/>
              <a:ext cx="2507456" cy="722775"/>
            </a:xfrm>
            <a:custGeom>
              <a:avLst/>
              <a:gdLst>
                <a:gd name="connsiteX0" fmla="*/ 0 w 2507456"/>
                <a:gd name="connsiteY0" fmla="*/ 0 h 722775"/>
                <a:gd name="connsiteX1" fmla="*/ 2507456 w 2507456"/>
                <a:gd name="connsiteY1" fmla="*/ 0 h 722775"/>
                <a:gd name="connsiteX2" fmla="*/ 2507456 w 2507456"/>
                <a:gd name="connsiteY2" fmla="*/ 722775 h 722775"/>
                <a:gd name="connsiteX3" fmla="*/ 0 w 2507456"/>
                <a:gd name="connsiteY3" fmla="*/ 722775 h 722775"/>
                <a:gd name="connsiteX4" fmla="*/ 0 w 2507456"/>
                <a:gd name="connsiteY4" fmla="*/ 0 h 72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722775">
                  <a:moveTo>
                    <a:pt x="0" y="0"/>
                  </a:moveTo>
                  <a:lnTo>
                    <a:pt x="2507456" y="0"/>
                  </a:lnTo>
                  <a:lnTo>
                    <a:pt x="2507456" y="722775"/>
                  </a:lnTo>
                  <a:lnTo>
                    <a:pt x="0" y="722775"/>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Invest in R&amp;D</a:t>
              </a:r>
            </a:p>
          </p:txBody>
        </p:sp>
      </p:grpSp>
      <p:sp>
        <p:nvSpPr>
          <p:cNvPr id="3" name="Title 2">
            <a:extLst>
              <a:ext uri="{FF2B5EF4-FFF2-40B4-BE49-F238E27FC236}">
                <a16:creationId xmlns:a16="http://schemas.microsoft.com/office/drawing/2014/main" id="{178373AE-5E92-4E2B-B350-AF48A4F17146}"/>
              </a:ext>
            </a:extLst>
          </p:cNvPr>
          <p:cNvSpPr>
            <a:spLocks noGrp="1"/>
          </p:cNvSpPr>
          <p:nvPr>
            <p:ph type="title"/>
          </p:nvPr>
        </p:nvSpPr>
        <p:spPr/>
        <p:txBody>
          <a:bodyPr/>
          <a:lstStyle/>
          <a:p>
            <a:r>
              <a:rPr lang="en-US" dirty="0"/>
              <a:t>OUSD R&amp;E Approaches</a:t>
            </a:r>
          </a:p>
        </p:txBody>
      </p:sp>
      <p:sp>
        <p:nvSpPr>
          <p:cNvPr id="2" name="Date Placeholder 1"/>
          <p:cNvSpPr>
            <a:spLocks noGrp="1"/>
          </p:cNvSpPr>
          <p:nvPr>
            <p:ph type="dt" sz="half" idx="10"/>
          </p:nvPr>
        </p:nvSpPr>
        <p:spPr/>
        <p:txBody>
          <a:bodyPr/>
          <a:lstStyle/>
          <a:p>
            <a:r>
              <a:rPr lang="en-US"/>
              <a:t>02/05/2020</a:t>
            </a:r>
          </a:p>
        </p:txBody>
      </p:sp>
      <p:sp>
        <p:nvSpPr>
          <p:cNvPr id="4" name="Footer Placeholder 3"/>
          <p:cNvSpPr>
            <a:spLocks noGrp="1"/>
          </p:cNvSpPr>
          <p:nvPr>
            <p:ph type="ftr" sz="quarter" idx="11"/>
          </p:nvPr>
        </p:nvSpPr>
        <p:spPr/>
        <p:txBody>
          <a:bodyPr/>
          <a:lstStyle/>
          <a:p>
            <a:r>
              <a:rPr lang="en-US"/>
              <a:t>Distribution Statement A:  Approved for public release.  Distribution is unlimited. //UNCLASSIFIED</a:t>
            </a:r>
          </a:p>
        </p:txBody>
      </p:sp>
      <p:sp>
        <p:nvSpPr>
          <p:cNvPr id="6" name="Slide Number Placeholder 5"/>
          <p:cNvSpPr>
            <a:spLocks noGrp="1"/>
          </p:cNvSpPr>
          <p:nvPr>
            <p:ph type="sldNum" sz="quarter" idx="12"/>
          </p:nvPr>
        </p:nvSpPr>
        <p:spPr/>
        <p:txBody>
          <a:bodyPr/>
          <a:lstStyle/>
          <a:p>
            <a:fld id="{32798ED9-3D55-4757-98C1-7DAA64905B1A}" type="slidenum">
              <a:rPr lang="en-US" smtClean="0"/>
              <a:t>11</a:t>
            </a:fld>
            <a:endParaRPr lang="en-US"/>
          </a:p>
        </p:txBody>
      </p:sp>
    </p:spTree>
    <p:extLst>
      <p:ext uri="{BB962C8B-B14F-4D97-AF65-F5344CB8AC3E}">
        <p14:creationId xmlns:p14="http://schemas.microsoft.com/office/powerpoint/2010/main" val="3521529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0" y="448485"/>
            <a:ext cx="9144000" cy="930792"/>
          </a:xfrm>
          <a:prstGeom prst="rect">
            <a:avLst/>
          </a:prstGeom>
          <a:noFill/>
          <a:ln w="9525">
            <a:noFill/>
            <a:miter lim="800000"/>
            <a:headEnd/>
            <a:tailEnd/>
          </a:ln>
        </p:spPr>
        <p:txBody>
          <a:bodyPr vert="horz" wrap="square" lIns="91440" tIns="91440" rIns="91440" bIns="45720" numCol="1" anchor="ctr" anchorCtr="1" compatLnSpc="1">
            <a:prstTxWarp prst="textNoShape">
              <a:avLst/>
            </a:prstTxWarp>
            <a:normAutofit/>
          </a:bodyPr>
          <a:lstStyle>
            <a:lvl1pPr algn="ctr" rtl="0" fontAlgn="base">
              <a:lnSpc>
                <a:spcPct val="100000"/>
              </a:lnSpc>
              <a:spcBef>
                <a:spcPct val="0"/>
              </a:spcBef>
              <a:spcAft>
                <a:spcPct val="0"/>
              </a:spcAft>
              <a:defRPr lang="en-US" sz="3600" b="0" i="1" kern="1200" dirty="0" smtClean="0">
                <a:solidFill>
                  <a:srgbClr val="091762"/>
                </a:solidFill>
                <a:effectLst>
                  <a:outerShdw blurRad="38100" dist="38100" dir="2700000" algn="tl">
                    <a:srgbClr val="000000">
                      <a:alpha val="43137"/>
                    </a:srgbClr>
                  </a:outerShdw>
                </a:effectLst>
                <a:latin typeface="Franklin Gothic Medium" pitchFamily="34" charset="0"/>
                <a:ea typeface="+mj-ea"/>
                <a:cs typeface="+mj-cs"/>
              </a:defRPr>
            </a:lvl1pPr>
            <a:lvl2pPr algn="l" rtl="0" fontAlgn="base">
              <a:spcBef>
                <a:spcPct val="0"/>
              </a:spcBef>
              <a:spcAft>
                <a:spcPct val="0"/>
              </a:spcAft>
              <a:defRPr sz="3200" b="1">
                <a:solidFill>
                  <a:schemeClr val="tx1"/>
                </a:solidFill>
                <a:latin typeface="Calibri" pitchFamily="34" charset="0"/>
              </a:defRPr>
            </a:lvl2pPr>
            <a:lvl3pPr algn="l" rtl="0" fontAlgn="base">
              <a:spcBef>
                <a:spcPct val="0"/>
              </a:spcBef>
              <a:spcAft>
                <a:spcPct val="0"/>
              </a:spcAft>
              <a:defRPr sz="3200" b="1">
                <a:solidFill>
                  <a:schemeClr val="tx1"/>
                </a:solidFill>
                <a:latin typeface="Calibri" pitchFamily="34" charset="0"/>
              </a:defRPr>
            </a:lvl3pPr>
            <a:lvl4pPr algn="l" rtl="0" fontAlgn="base">
              <a:spcBef>
                <a:spcPct val="0"/>
              </a:spcBef>
              <a:spcAft>
                <a:spcPct val="0"/>
              </a:spcAft>
              <a:defRPr sz="3200" b="1">
                <a:solidFill>
                  <a:schemeClr val="tx1"/>
                </a:solidFill>
                <a:latin typeface="Calibri" pitchFamily="34" charset="0"/>
              </a:defRPr>
            </a:lvl4pPr>
            <a:lvl5pPr algn="l" rtl="0" fontAlgn="base">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1" u="none" strike="noStrike" kern="1200" cap="none" spc="0" normalizeH="0" baseline="0" noProof="0" dirty="0">
              <a:ln>
                <a:noFill/>
              </a:ln>
              <a:solidFill>
                <a:srgbClr val="091762"/>
              </a:solidFill>
              <a:effectLst>
                <a:outerShdw blurRad="38100" dist="38100" dir="2700000" algn="tl">
                  <a:srgbClr val="000000">
                    <a:alpha val="43137"/>
                  </a:srgbClr>
                </a:outerShdw>
              </a:effectLst>
              <a:uLnTx/>
              <a:uFillTx/>
              <a:latin typeface="Franklin Gothic Medium" pitchFamily="34" charset="0"/>
              <a:ea typeface="+mj-ea"/>
              <a:cs typeface="+mj-cs"/>
            </a:endParaRPr>
          </a:p>
        </p:txBody>
      </p:sp>
      <p:sp>
        <p:nvSpPr>
          <p:cNvPr id="5" name="Text Placeholder 2"/>
          <p:cNvSpPr txBox="1">
            <a:spLocks/>
          </p:cNvSpPr>
          <p:nvPr/>
        </p:nvSpPr>
        <p:spPr bwMode="auto">
          <a:xfrm>
            <a:off x="6307077" y="2206199"/>
            <a:ext cx="2545768" cy="1892136"/>
          </a:xfrm>
          <a:prstGeom prst="rect">
            <a:avLst/>
          </a:prstGeom>
          <a:solidFill>
            <a:srgbClr val="002060"/>
          </a:solidFill>
          <a:ln w="9525">
            <a:solidFill>
              <a:srgbClr val="C2C1C2"/>
            </a:solidFill>
            <a:miter lim="800000"/>
            <a:headEnd/>
            <a:tailEnd/>
          </a:ln>
        </p:spPr>
        <p:txBody>
          <a:bodyPr anchor="ct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i="0" u="none" strike="noStrike" kern="0" cap="none" spc="0" normalizeH="0" baseline="0" noProof="0" dirty="0">
                <a:ln>
                  <a:noFill/>
                </a:ln>
                <a:solidFill>
                  <a:srgbClr val="FFFFFF"/>
                </a:solidFill>
                <a:effectLst/>
                <a:uLnTx/>
                <a:uFillTx/>
                <a:ea typeface="ＭＳ Ｐゴシック" charset="-128"/>
                <a:cs typeface="Calibri" panose="020F0502020204030204" pitchFamily="34" charset="0"/>
              </a:rPr>
              <a:t>Develop manufacturing-specific education &amp; workforce development resources to ensure innovative technology is manufacturable</a:t>
            </a:r>
          </a:p>
        </p:txBody>
      </p:sp>
      <p:sp>
        <p:nvSpPr>
          <p:cNvPr id="6" name="Rectangle 5"/>
          <p:cNvSpPr/>
          <p:nvPr/>
        </p:nvSpPr>
        <p:spPr>
          <a:xfrm>
            <a:off x="274449" y="1512442"/>
            <a:ext cx="2545769" cy="658632"/>
          </a:xfrm>
          <a:prstGeom prst="rect">
            <a:avLst/>
          </a:prstGeom>
          <a:solidFill>
            <a:srgbClr val="01A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Advancing Research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&amp; Technology</a:t>
            </a:r>
          </a:p>
        </p:txBody>
      </p:sp>
      <p:sp>
        <p:nvSpPr>
          <p:cNvPr id="7" name="Rectangle 6"/>
          <p:cNvSpPr/>
          <p:nvPr/>
        </p:nvSpPr>
        <p:spPr>
          <a:xfrm>
            <a:off x="3172390" y="1512442"/>
            <a:ext cx="2799220" cy="670901"/>
          </a:xfrm>
          <a:prstGeom prst="rect">
            <a:avLst/>
          </a:prstGeom>
          <a:solidFill>
            <a:srgbClr val="01A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Establishing &amp; Growing Manufacturing Ecosystems</a:t>
            </a:r>
          </a:p>
        </p:txBody>
      </p:sp>
      <p:sp>
        <p:nvSpPr>
          <p:cNvPr id="8" name="Rectangle 7"/>
          <p:cNvSpPr/>
          <p:nvPr/>
        </p:nvSpPr>
        <p:spPr>
          <a:xfrm>
            <a:off x="6307077" y="1493220"/>
            <a:ext cx="2545769" cy="677854"/>
          </a:xfrm>
          <a:prstGeom prst="rect">
            <a:avLst/>
          </a:prstGeom>
          <a:solidFill>
            <a:srgbClr val="01A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Securing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Human Capital </a:t>
            </a:r>
          </a:p>
        </p:txBody>
      </p:sp>
      <p:sp>
        <p:nvSpPr>
          <p:cNvPr id="9" name="Text Placeholder 2"/>
          <p:cNvSpPr txBox="1">
            <a:spLocks/>
          </p:cNvSpPr>
          <p:nvPr/>
        </p:nvSpPr>
        <p:spPr bwMode="auto">
          <a:xfrm>
            <a:off x="3172390" y="2210934"/>
            <a:ext cx="2799220" cy="1882709"/>
          </a:xfrm>
          <a:prstGeom prst="rect">
            <a:avLst/>
          </a:prstGeom>
          <a:solidFill>
            <a:srgbClr val="002060"/>
          </a:solidFill>
          <a:ln w="9525">
            <a:solidFill>
              <a:srgbClr val="C2C1C2"/>
            </a:solidFill>
            <a:miter lim="800000"/>
            <a:headEnd/>
            <a:tailEnd/>
          </a:ln>
        </p:spPr>
        <p:txBody>
          <a:bodyPr anchor="ct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ea typeface="ＭＳ Ｐゴシック" charset="-128"/>
                <a:cs typeface="Calibri" panose="020F0502020204030204" pitchFamily="34" charset="0"/>
              </a:rPr>
              <a:t>Establish regional manufacturing hubs and ecosystems for long-term, national Impact </a:t>
            </a:r>
          </a:p>
        </p:txBody>
      </p:sp>
      <p:sp>
        <p:nvSpPr>
          <p:cNvPr id="10" name="Text Placeholder 2"/>
          <p:cNvSpPr txBox="1">
            <a:spLocks/>
          </p:cNvSpPr>
          <p:nvPr/>
        </p:nvSpPr>
        <p:spPr bwMode="auto">
          <a:xfrm>
            <a:off x="274450" y="2206199"/>
            <a:ext cx="2545769" cy="1861645"/>
          </a:xfrm>
          <a:prstGeom prst="rect">
            <a:avLst/>
          </a:prstGeom>
          <a:solidFill>
            <a:srgbClr val="002060"/>
          </a:solidFill>
          <a:ln w="9525">
            <a:solidFill>
              <a:srgbClr val="C2C1C2"/>
            </a:solidFill>
            <a:miter lim="800000"/>
            <a:headEnd/>
            <a:tailEnd/>
          </a:ln>
        </p:spPr>
        <p:txBody>
          <a:bodyPr anchor="ct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ea typeface="ＭＳ Ｐゴシック" charset="-128"/>
                <a:cs typeface="Calibri" panose="020F0502020204030204" pitchFamily="34" charset="0"/>
              </a:rPr>
              <a:t>Partner with industry to investment in applied research &amp; industrially-relevant manufacturing technologies       </a:t>
            </a:r>
          </a:p>
        </p:txBody>
      </p:sp>
      <p:sp>
        <p:nvSpPr>
          <p:cNvPr id="11" name="Rectangle 10"/>
          <p:cNvSpPr/>
          <p:nvPr/>
        </p:nvSpPr>
        <p:spPr>
          <a:xfrm>
            <a:off x="556557" y="4416447"/>
            <a:ext cx="8142541" cy="1438855"/>
          </a:xfrm>
          <a:prstGeom prst="rect">
            <a:avLst/>
          </a:prstGeom>
        </p:spPr>
        <p:txBody>
          <a:bodyPr wrap="square">
            <a:spAutoFit/>
          </a:bodyPr>
          <a:lstStyle/>
          <a:p>
            <a:pPr marL="231775" marR="0" lvl="0" indent="-231775" algn="l" defTabSz="914400" rtl="0" eaLnBrk="1" fontAlgn="base" latinLnBrk="0" hangingPunct="1">
              <a:lnSpc>
                <a:spcPct val="80000"/>
              </a:lnSpc>
              <a:spcBef>
                <a:spcPts val="600"/>
              </a:spcBef>
              <a:spcAft>
                <a:spcPts val="300"/>
              </a:spcAft>
              <a:buClr>
                <a:srgbClr val="002060"/>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Industry driven, public-private partnerships are a resource for the entire DoD and other Federal agencies</a:t>
            </a:r>
          </a:p>
          <a:p>
            <a:pPr marL="231775" marR="0" lvl="0" indent="-231775" algn="l" defTabSz="914400" rtl="0" eaLnBrk="1" fontAlgn="base" latinLnBrk="0" hangingPunct="1">
              <a:lnSpc>
                <a:spcPct val="80000"/>
              </a:lnSpc>
              <a:spcBef>
                <a:spcPts val="600"/>
              </a:spcBef>
              <a:spcAft>
                <a:spcPts val="300"/>
              </a:spcAft>
              <a:buClr>
                <a:srgbClr val="002060"/>
              </a:buClr>
              <a:buSzTx/>
              <a:buFont typeface="Wingdings" pitchFamily="2" charset="2"/>
              <a:buChar char="§"/>
              <a:tabLst/>
              <a:defRPr/>
            </a:pPr>
            <a:r>
              <a:rPr kumimoji="0" lang="en-US" altLang="en-US" sz="2000" b="0" i="0" u="none" strike="noStrike" kern="1200" cap="none" spc="0" normalizeH="0" baseline="0" noProof="0" dirty="0">
                <a:ln>
                  <a:noFill/>
                </a:ln>
                <a:solidFill>
                  <a:prstClr val="black"/>
                </a:solidFill>
                <a:effectLst/>
                <a:uLnTx/>
                <a:uFillTx/>
                <a:ea typeface="+mn-ea"/>
                <a:cs typeface="+mn-cs"/>
              </a:rPr>
              <a:t>Tenets support DoD ManTech’s congressionally mandated mission to support the Warfighter w</a:t>
            </a:r>
            <a:r>
              <a:rPr kumimoji="0" lang="en-US" sz="2000" b="0" i="0" u="none" strike="noStrike" kern="1200" cap="none" spc="0" normalizeH="0" baseline="0" noProof="0" dirty="0">
                <a:ln>
                  <a:noFill/>
                </a:ln>
                <a:solidFill>
                  <a:prstClr val="black"/>
                </a:solidFill>
                <a:effectLst/>
                <a:uLnTx/>
                <a:uFillTx/>
                <a:ea typeface="+mn-ea"/>
                <a:cs typeface="+mn-cs"/>
              </a:rPr>
              <a:t>hile promoting the U.S. manufacturing base companies, expertise, &amp; intellectual property </a:t>
            </a:r>
          </a:p>
        </p:txBody>
      </p:sp>
      <p:sp>
        <p:nvSpPr>
          <p:cNvPr id="3" name="Title 2">
            <a:extLst>
              <a:ext uri="{FF2B5EF4-FFF2-40B4-BE49-F238E27FC236}">
                <a16:creationId xmlns:a16="http://schemas.microsoft.com/office/drawing/2014/main" id="{40183BFE-05BB-4970-829A-07B1473651B9}"/>
              </a:ext>
            </a:extLst>
          </p:cNvPr>
          <p:cNvSpPr>
            <a:spLocks noGrp="1"/>
          </p:cNvSpPr>
          <p:nvPr>
            <p:ph type="title"/>
          </p:nvPr>
        </p:nvSpPr>
        <p:spPr/>
        <p:txBody>
          <a:bodyPr>
            <a:normAutofit fontScale="90000"/>
          </a:bodyPr>
          <a:lstStyle/>
          <a:p>
            <a:r>
              <a:rPr lang="en-US" dirty="0"/>
              <a:t>DoD Manufacturing Innovation Institutes (MIIs): Chartering Tenets</a:t>
            </a:r>
          </a:p>
        </p:txBody>
      </p:sp>
      <p:sp>
        <p:nvSpPr>
          <p:cNvPr id="2" name="Date Placeholder 1"/>
          <p:cNvSpPr>
            <a:spLocks noGrp="1"/>
          </p:cNvSpPr>
          <p:nvPr>
            <p:ph type="dt" sz="half" idx="10"/>
          </p:nvPr>
        </p:nvSpPr>
        <p:spPr/>
        <p:txBody>
          <a:bodyPr/>
          <a:lstStyle/>
          <a:p>
            <a:r>
              <a:rPr lang="en-US"/>
              <a:t>02/05/2020</a:t>
            </a:r>
          </a:p>
        </p:txBody>
      </p:sp>
      <p:sp>
        <p:nvSpPr>
          <p:cNvPr id="14" name="Footer Placeholder 13"/>
          <p:cNvSpPr>
            <a:spLocks noGrp="1"/>
          </p:cNvSpPr>
          <p:nvPr>
            <p:ph type="ftr" sz="quarter" idx="11"/>
          </p:nvPr>
        </p:nvSpPr>
        <p:spPr/>
        <p:txBody>
          <a:bodyPr/>
          <a:lstStyle/>
          <a:p>
            <a:r>
              <a:rPr lang="en-US"/>
              <a:t>Distribution Statement A:  Approved for public release.  Distribution is unlimited. //UNCLASSIFIED</a:t>
            </a:r>
          </a:p>
        </p:txBody>
      </p:sp>
      <p:sp>
        <p:nvSpPr>
          <p:cNvPr id="15" name="Slide Number Placeholder 14"/>
          <p:cNvSpPr>
            <a:spLocks noGrp="1"/>
          </p:cNvSpPr>
          <p:nvPr>
            <p:ph type="sldNum" sz="quarter" idx="12"/>
          </p:nvPr>
        </p:nvSpPr>
        <p:spPr/>
        <p:txBody>
          <a:bodyPr/>
          <a:lstStyle/>
          <a:p>
            <a:fld id="{32798ED9-3D55-4757-98C1-7DAA64905B1A}" type="slidenum">
              <a:rPr lang="en-US" smtClean="0"/>
              <a:t>12</a:t>
            </a:fld>
            <a:endParaRPr lang="en-US"/>
          </a:p>
        </p:txBody>
      </p:sp>
    </p:spTree>
    <p:extLst>
      <p:ext uri="{BB962C8B-B14F-4D97-AF65-F5344CB8AC3E}">
        <p14:creationId xmlns:p14="http://schemas.microsoft.com/office/powerpoint/2010/main" val="34832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857" y="908544"/>
            <a:ext cx="7834199" cy="5416868"/>
          </a:xfrm>
          <a:prstGeom prst="rect">
            <a:avLst/>
          </a:prstGeom>
        </p:spPr>
        <p:txBody>
          <a:bodyPr wrap="square">
            <a:spAutoFit/>
          </a:bodyPr>
          <a:lstStyle/>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America Makes: The National Additive Manufacturing Innovation Institute</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Est. AUG 2012  (Youngstown, Ohio)</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endParaRPr kumimoji="0" lang="en-US" sz="20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MxD: Manufacturing x Digital (Formerly DMDII)</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Est. FEB 2014  (Chicago, Ill.)</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          </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LIFT: Lightweight Innovations For Tomorrow</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Est. FEB 2014  (Detroit, Mich.)</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	</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AIM Photonics: American Institute for Manufacturing Integrated Photonics</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Est. JUL 2015  (Albany &amp; Rochester, N.Y.)</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NextFlex: America’s Flexible Hybrid Electronics Institute</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Est. AUG 2015 (San Jose, Calif.)</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AFFOA: Advanced Functional Fabrics of America </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Est. APR 2016 (Cambridge, Mass.)</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BioFabUSA: Advanced Regenerative Manufacturing Institute </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Est. DEC 2016 (Manchester, N.H.)</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Advanced Robotics for Manufacturing (ARM)</a:t>
            </a:r>
          </a:p>
          <a:p>
            <a:pPr marL="1371600" marR="0" lvl="3" indent="0" algn="l" defTabSz="914400" rtl="0" eaLnBrk="1" fontAlgn="auto" latinLnBrk="0" hangingPunct="1">
              <a:lnSpc>
                <a:spcPct val="100000"/>
              </a:lnSpc>
              <a:spcBef>
                <a:spcPts val="0"/>
              </a:spcBef>
              <a:spcAft>
                <a:spcPts val="0"/>
              </a:spcAft>
              <a:buClrTx/>
              <a:buSzTx/>
              <a:buFontTx/>
              <a:buNone/>
              <a:tabLst>
                <a:tab pos="347663" algn="l"/>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Vrinda" panose="020B0502040204020203" pitchFamily="34" charset="0"/>
              </a:rPr>
              <a:t>Est. JAN 2017 (Pittsburgh, Pa.)</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618" y="908544"/>
            <a:ext cx="982041" cy="54012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6036" y="2323881"/>
            <a:ext cx="707325" cy="530495"/>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418" y="3137518"/>
            <a:ext cx="1108559" cy="294804"/>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728" y="4422349"/>
            <a:ext cx="835731" cy="407827"/>
          </a:xfrm>
          <a:prstGeom prst="rect">
            <a:avLst/>
          </a:prstGeom>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7932" y="5131073"/>
            <a:ext cx="1037222" cy="33591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6654" y="3836579"/>
            <a:ext cx="1179778" cy="245449"/>
          </a:xfrm>
          <a:prstGeom prst="rect">
            <a:avLst/>
          </a:prstGeom>
        </p:spPr>
      </p:pic>
      <p:pic>
        <p:nvPicPr>
          <p:cNvPr id="9" name="Picture 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54648" y="5708299"/>
            <a:ext cx="520613" cy="512945"/>
          </a:xfrm>
          <a:prstGeom prst="rect">
            <a:avLst/>
          </a:prstGeom>
        </p:spPr>
      </p:pic>
      <p:pic>
        <p:nvPicPr>
          <p:cNvPr id="11"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2854" y="1734598"/>
            <a:ext cx="922705" cy="404219"/>
          </a:xfrm>
          <a:prstGeom prst="rect">
            <a:avLst/>
          </a:prstGeom>
        </p:spPr>
      </p:pic>
      <p:sp>
        <p:nvSpPr>
          <p:cNvPr id="12" name="Rectangle: Rounded Corners 11">
            <a:extLst>
              <a:ext uri="{FF2B5EF4-FFF2-40B4-BE49-F238E27FC236}">
                <a16:creationId xmlns:a16="http://schemas.microsoft.com/office/drawing/2014/main" id="{DE669651-9F51-40C7-BC41-9BA4B90B706F}"/>
              </a:ext>
            </a:extLst>
          </p:cNvPr>
          <p:cNvSpPr/>
          <p:nvPr/>
        </p:nvSpPr>
        <p:spPr>
          <a:xfrm>
            <a:off x="482267" y="3689925"/>
            <a:ext cx="8301790" cy="58271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Franklin Gothic Medium" panose="020B0603020102020204" pitchFamily="34" charset="0"/>
            </a:endParaRPr>
          </a:p>
        </p:txBody>
      </p:sp>
      <p:sp>
        <p:nvSpPr>
          <p:cNvPr id="16" name="Rectangle: Rounded Corners 15">
            <a:extLst>
              <a:ext uri="{FF2B5EF4-FFF2-40B4-BE49-F238E27FC236}">
                <a16:creationId xmlns:a16="http://schemas.microsoft.com/office/drawing/2014/main" id="{A4E4A04B-2E88-4804-BDD4-AC23658F0D63}"/>
              </a:ext>
            </a:extLst>
          </p:cNvPr>
          <p:cNvSpPr/>
          <p:nvPr/>
        </p:nvSpPr>
        <p:spPr>
          <a:xfrm>
            <a:off x="482267" y="2328723"/>
            <a:ext cx="8301790" cy="58271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Franklin Gothic Medium" panose="020B0603020102020204" pitchFamily="34" charset="0"/>
            </a:endParaRPr>
          </a:p>
        </p:txBody>
      </p:sp>
      <p:sp>
        <p:nvSpPr>
          <p:cNvPr id="17" name="Rectangle: Rounded Corners 16">
            <a:extLst>
              <a:ext uri="{FF2B5EF4-FFF2-40B4-BE49-F238E27FC236}">
                <a16:creationId xmlns:a16="http://schemas.microsoft.com/office/drawing/2014/main" id="{BFF7FEA4-5E04-4295-A7D5-5910BBFFF3B4}"/>
              </a:ext>
            </a:extLst>
          </p:cNvPr>
          <p:cNvSpPr/>
          <p:nvPr/>
        </p:nvSpPr>
        <p:spPr>
          <a:xfrm>
            <a:off x="482267" y="1628068"/>
            <a:ext cx="8301789" cy="58271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Franklin Gothic Medium" panose="020B0603020102020204" pitchFamily="34" charset="0"/>
            </a:endParaRPr>
          </a:p>
        </p:txBody>
      </p:sp>
      <p:sp>
        <p:nvSpPr>
          <p:cNvPr id="18" name="Rectangle: Rounded Corners 17">
            <a:extLst>
              <a:ext uri="{FF2B5EF4-FFF2-40B4-BE49-F238E27FC236}">
                <a16:creationId xmlns:a16="http://schemas.microsoft.com/office/drawing/2014/main" id="{7DE86C25-09DE-4B00-9318-F02379D00327}"/>
              </a:ext>
            </a:extLst>
          </p:cNvPr>
          <p:cNvSpPr/>
          <p:nvPr/>
        </p:nvSpPr>
        <p:spPr>
          <a:xfrm>
            <a:off x="482267" y="907306"/>
            <a:ext cx="8301789" cy="58271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Franklin Gothic Medium" panose="020B0603020102020204" pitchFamily="34" charset="0"/>
            </a:endParaRPr>
          </a:p>
        </p:txBody>
      </p:sp>
      <p:sp>
        <p:nvSpPr>
          <p:cNvPr id="20" name="Title 19">
            <a:extLst>
              <a:ext uri="{FF2B5EF4-FFF2-40B4-BE49-F238E27FC236}">
                <a16:creationId xmlns:a16="http://schemas.microsoft.com/office/drawing/2014/main" id="{C8409E95-3B97-4E25-9720-EF5945087D08}"/>
              </a:ext>
            </a:extLst>
          </p:cNvPr>
          <p:cNvSpPr>
            <a:spLocks noGrp="1"/>
          </p:cNvSpPr>
          <p:nvPr>
            <p:ph type="title"/>
          </p:nvPr>
        </p:nvSpPr>
        <p:spPr/>
        <p:txBody>
          <a:bodyPr>
            <a:normAutofit fontScale="90000"/>
          </a:bodyPr>
          <a:lstStyle/>
          <a:p>
            <a:r>
              <a:rPr lang="en-US" dirty="0"/>
              <a:t>Current DoD MIIs with Substantial AM Activities</a:t>
            </a:r>
          </a:p>
        </p:txBody>
      </p:sp>
      <p:sp>
        <p:nvSpPr>
          <p:cNvPr id="25" name="Rectangle: Rounded Corners 17">
            <a:extLst>
              <a:ext uri="{FF2B5EF4-FFF2-40B4-BE49-F238E27FC236}">
                <a16:creationId xmlns:a16="http://schemas.microsoft.com/office/drawing/2014/main" id="{7DE86C25-09DE-4B00-9318-F02379D00327}"/>
              </a:ext>
            </a:extLst>
          </p:cNvPr>
          <p:cNvSpPr/>
          <p:nvPr/>
        </p:nvSpPr>
        <p:spPr>
          <a:xfrm>
            <a:off x="482267" y="5650854"/>
            <a:ext cx="8301789" cy="582719"/>
          </a:xfrm>
          <a:prstGeom prst="roundRect">
            <a:avLst/>
          </a:prstGeom>
          <a:solidFill>
            <a:schemeClr val="bg1">
              <a:lumMod val="95000"/>
              <a:alpha val="62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Franklin Gothic Medium" panose="020B0603020102020204" pitchFamily="34" charset="0"/>
            </a:endParaRPr>
          </a:p>
        </p:txBody>
      </p:sp>
      <p:sp>
        <p:nvSpPr>
          <p:cNvPr id="26" name="Rectangle: Rounded Corners 17">
            <a:extLst>
              <a:ext uri="{FF2B5EF4-FFF2-40B4-BE49-F238E27FC236}">
                <a16:creationId xmlns:a16="http://schemas.microsoft.com/office/drawing/2014/main" id="{7DE86C25-09DE-4B00-9318-F02379D00327}"/>
              </a:ext>
            </a:extLst>
          </p:cNvPr>
          <p:cNvSpPr/>
          <p:nvPr/>
        </p:nvSpPr>
        <p:spPr>
          <a:xfrm>
            <a:off x="506223" y="4991036"/>
            <a:ext cx="8301789" cy="582719"/>
          </a:xfrm>
          <a:prstGeom prst="roundRect">
            <a:avLst/>
          </a:prstGeom>
          <a:solidFill>
            <a:schemeClr val="bg1">
              <a:lumMod val="95000"/>
              <a:alpha val="62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Franklin Gothic Medium" panose="020B0603020102020204" pitchFamily="34" charset="0"/>
            </a:endParaRPr>
          </a:p>
        </p:txBody>
      </p:sp>
      <p:sp>
        <p:nvSpPr>
          <p:cNvPr id="27" name="Rectangle: Rounded Corners 17">
            <a:extLst>
              <a:ext uri="{FF2B5EF4-FFF2-40B4-BE49-F238E27FC236}">
                <a16:creationId xmlns:a16="http://schemas.microsoft.com/office/drawing/2014/main" id="{7DE86C25-09DE-4B00-9318-F02379D00327}"/>
              </a:ext>
            </a:extLst>
          </p:cNvPr>
          <p:cNvSpPr/>
          <p:nvPr/>
        </p:nvSpPr>
        <p:spPr>
          <a:xfrm>
            <a:off x="482267" y="4341791"/>
            <a:ext cx="8301789" cy="582719"/>
          </a:xfrm>
          <a:prstGeom prst="roundRect">
            <a:avLst/>
          </a:prstGeom>
          <a:solidFill>
            <a:schemeClr val="bg1">
              <a:lumMod val="95000"/>
              <a:alpha val="62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Franklin Gothic Medium" panose="020B0603020102020204" pitchFamily="34" charset="0"/>
            </a:endParaRPr>
          </a:p>
        </p:txBody>
      </p:sp>
      <p:sp>
        <p:nvSpPr>
          <p:cNvPr id="28" name="Rectangle: Rounded Corners 17">
            <a:extLst>
              <a:ext uri="{FF2B5EF4-FFF2-40B4-BE49-F238E27FC236}">
                <a16:creationId xmlns:a16="http://schemas.microsoft.com/office/drawing/2014/main" id="{7DE86C25-09DE-4B00-9318-F02379D00327}"/>
              </a:ext>
            </a:extLst>
          </p:cNvPr>
          <p:cNvSpPr/>
          <p:nvPr/>
        </p:nvSpPr>
        <p:spPr>
          <a:xfrm>
            <a:off x="482267" y="2991162"/>
            <a:ext cx="8301789" cy="582719"/>
          </a:xfrm>
          <a:prstGeom prst="roundRect">
            <a:avLst/>
          </a:prstGeom>
          <a:solidFill>
            <a:schemeClr val="bg1">
              <a:lumMod val="95000"/>
              <a:alpha val="62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Franklin Gothic Medium" panose="020B0603020102020204" pitchFamily="34" charset="0"/>
            </a:endParaRPr>
          </a:p>
        </p:txBody>
      </p:sp>
      <p:sp>
        <p:nvSpPr>
          <p:cNvPr id="10" name="Date Placeholder 9"/>
          <p:cNvSpPr>
            <a:spLocks noGrp="1"/>
          </p:cNvSpPr>
          <p:nvPr>
            <p:ph type="dt" sz="half" idx="10"/>
          </p:nvPr>
        </p:nvSpPr>
        <p:spPr/>
        <p:txBody>
          <a:bodyPr/>
          <a:lstStyle/>
          <a:p>
            <a:r>
              <a:rPr lang="en-US"/>
              <a:t>02/05/2020</a:t>
            </a:r>
          </a:p>
        </p:txBody>
      </p:sp>
      <p:sp>
        <p:nvSpPr>
          <p:cNvPr id="13" name="Footer Placeholder 12"/>
          <p:cNvSpPr>
            <a:spLocks noGrp="1"/>
          </p:cNvSpPr>
          <p:nvPr>
            <p:ph type="ftr" sz="quarter" idx="11"/>
          </p:nvPr>
        </p:nvSpPr>
        <p:spPr/>
        <p:txBody>
          <a:bodyPr/>
          <a:lstStyle/>
          <a:p>
            <a:r>
              <a:rPr lang="en-US"/>
              <a:t>Distribution Statement A:  Approved for public release.  Distribution is unlimited. //UNCLASSIFIED</a:t>
            </a:r>
          </a:p>
        </p:txBody>
      </p:sp>
      <p:sp>
        <p:nvSpPr>
          <p:cNvPr id="14" name="Slide Number Placeholder 13"/>
          <p:cNvSpPr>
            <a:spLocks noGrp="1"/>
          </p:cNvSpPr>
          <p:nvPr>
            <p:ph type="sldNum" sz="quarter" idx="12"/>
          </p:nvPr>
        </p:nvSpPr>
        <p:spPr/>
        <p:txBody>
          <a:bodyPr/>
          <a:lstStyle/>
          <a:p>
            <a:fld id="{32798ED9-3D55-4757-98C1-7DAA64905B1A}" type="slidenum">
              <a:rPr lang="en-US" smtClean="0"/>
              <a:t>13</a:t>
            </a:fld>
            <a:endParaRPr lang="en-US"/>
          </a:p>
        </p:txBody>
      </p:sp>
    </p:spTree>
    <p:extLst>
      <p:ext uri="{BB962C8B-B14F-4D97-AF65-F5344CB8AC3E}">
        <p14:creationId xmlns:p14="http://schemas.microsoft.com/office/powerpoint/2010/main" val="21680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DC8F-1E5C-4F7E-B258-B6D1AD977FCA}"/>
              </a:ext>
            </a:extLst>
          </p:cNvPr>
          <p:cNvSpPr>
            <a:spLocks noGrp="1"/>
          </p:cNvSpPr>
          <p:nvPr>
            <p:ph type="title"/>
          </p:nvPr>
        </p:nvSpPr>
        <p:spPr/>
        <p:txBody>
          <a:bodyPr/>
          <a:lstStyle/>
          <a:p>
            <a:r>
              <a:rPr lang="en-US" dirty="0"/>
              <a:t>DoD AM Policy</a:t>
            </a:r>
          </a:p>
        </p:txBody>
      </p:sp>
      <p:sp>
        <p:nvSpPr>
          <p:cNvPr id="4" name="Text Placeholder 3">
            <a:extLst>
              <a:ext uri="{FF2B5EF4-FFF2-40B4-BE49-F238E27FC236}">
                <a16:creationId xmlns:a16="http://schemas.microsoft.com/office/drawing/2014/main" id="{32036C63-09A6-4F6A-AB29-3E86BCCBAC6F}"/>
              </a:ext>
            </a:extLst>
          </p:cNvPr>
          <p:cNvSpPr>
            <a:spLocks noGrp="1"/>
          </p:cNvSpPr>
          <p:nvPr>
            <p:ph idx="1"/>
          </p:nvPr>
        </p:nvSpPr>
        <p:spPr/>
        <p:txBody>
          <a:bodyPr>
            <a:normAutofit fontScale="92500" lnSpcReduction="10000"/>
          </a:bodyPr>
          <a:lstStyle/>
          <a:p>
            <a:r>
              <a:rPr lang="en-US" dirty="0"/>
              <a:t>Mar 2019:  The Under Secretary for Defense for Acquisition and Sustainment, in coordination with the DoD Services and Agencies, released a 12 month interim Directive Type Memorandum (DTM), “The Use of Additive Manufacturing in Support of Materiel Sustainment.”</a:t>
            </a:r>
          </a:p>
          <a:p>
            <a:r>
              <a:rPr lang="en-US" dirty="0"/>
              <a:t>Oct 2019:  Department of Army released Advanced Manufacturing Policy – a “unified strategy to enable the Army to leverage the full potential of advanced manufacturing and maintain a competitive edge.”</a:t>
            </a:r>
          </a:p>
          <a:p>
            <a:r>
              <a:rPr lang="en-US" dirty="0"/>
              <a:t>Anticipated Spring 2020:  DoD permanent Additive Manufacturing policy to include other portions of the acquisition lifecycle such as S&amp;T, development, and production. </a:t>
            </a:r>
          </a:p>
          <a:p>
            <a:pPr lvl="1"/>
            <a:endParaRPr lang="en-US" dirty="0"/>
          </a:p>
          <a:p>
            <a:endParaRPr lang="en-US" dirty="0"/>
          </a:p>
        </p:txBody>
      </p:sp>
      <p:sp>
        <p:nvSpPr>
          <p:cNvPr id="3" name="Date Placeholder 2"/>
          <p:cNvSpPr>
            <a:spLocks noGrp="1"/>
          </p:cNvSpPr>
          <p:nvPr>
            <p:ph type="dt" sz="half" idx="10"/>
          </p:nvPr>
        </p:nvSpPr>
        <p:spPr/>
        <p:txBody>
          <a:bodyPr/>
          <a:lstStyle/>
          <a:p>
            <a:r>
              <a:rPr lang="en-US"/>
              <a:t>02/05/2020</a:t>
            </a:r>
          </a:p>
        </p:txBody>
      </p:sp>
      <p:sp>
        <p:nvSpPr>
          <p:cNvPr id="5" name="Footer Placeholder 4"/>
          <p:cNvSpPr>
            <a:spLocks noGrp="1"/>
          </p:cNvSpPr>
          <p:nvPr>
            <p:ph type="ftr" sz="quarter" idx="11"/>
          </p:nvPr>
        </p:nvSpPr>
        <p:spPr/>
        <p:txBody>
          <a:bodyPr/>
          <a:lstStyle/>
          <a:p>
            <a:r>
              <a:rPr lang="en-US"/>
              <a:t>Distribution Statement A:  Approved for public release.  Distribution is unlimited. //UNCLASSIFIED</a:t>
            </a:r>
          </a:p>
        </p:txBody>
      </p:sp>
      <p:sp>
        <p:nvSpPr>
          <p:cNvPr id="6" name="Slide Number Placeholder 5"/>
          <p:cNvSpPr>
            <a:spLocks noGrp="1"/>
          </p:cNvSpPr>
          <p:nvPr>
            <p:ph type="sldNum" sz="quarter" idx="12"/>
          </p:nvPr>
        </p:nvSpPr>
        <p:spPr/>
        <p:txBody>
          <a:bodyPr/>
          <a:lstStyle/>
          <a:p>
            <a:fld id="{32798ED9-3D55-4757-98C1-7DAA64905B1A}" type="slidenum">
              <a:rPr lang="en-US" smtClean="0"/>
              <a:t>14</a:t>
            </a:fld>
            <a:endParaRPr lang="en-US"/>
          </a:p>
        </p:txBody>
      </p:sp>
    </p:spTree>
    <p:extLst>
      <p:ext uri="{BB962C8B-B14F-4D97-AF65-F5344CB8AC3E}">
        <p14:creationId xmlns:p14="http://schemas.microsoft.com/office/powerpoint/2010/main" val="743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AD6723-59EB-4E02-9664-3E4B14611392}"/>
              </a:ext>
            </a:extLst>
          </p:cNvPr>
          <p:cNvSpPr>
            <a:spLocks noGrp="1"/>
          </p:cNvSpPr>
          <p:nvPr>
            <p:ph sz="quarter" idx="10"/>
          </p:nvPr>
        </p:nvSpPr>
        <p:spPr>
          <a:xfrm>
            <a:off x="105943" y="5672168"/>
            <a:ext cx="8932111" cy="830997"/>
          </a:xfrm>
          <a:solidFill>
            <a:srgbClr val="000066"/>
          </a:solidFill>
        </p:spPr>
        <p:txBody>
          <a:bodyPr wrap="square" rtlCol="0">
            <a:spAutoFit/>
          </a:bodyPr>
          <a:lstStyle/>
          <a:p>
            <a:r>
              <a:rPr lang="en-US" dirty="0">
                <a:solidFill>
                  <a:sysClr val="window" lastClr="FFFFFF"/>
                </a:solidFill>
                <a:latin typeface="Franklin Gothic Medium" panose="020B0603020102020204" pitchFamily="34" charset="0"/>
              </a:rPr>
              <a:t>DoD Investing in AM to Support Modernization, Material Readiness and Warfighter Capability</a:t>
            </a:r>
          </a:p>
        </p:txBody>
      </p:sp>
      <p:grpSp>
        <p:nvGrpSpPr>
          <p:cNvPr id="2" name="Group 1"/>
          <p:cNvGrpSpPr/>
          <p:nvPr/>
        </p:nvGrpSpPr>
        <p:grpSpPr>
          <a:xfrm>
            <a:off x="520653" y="1146034"/>
            <a:ext cx="8031572" cy="1888206"/>
            <a:chOff x="520653" y="1146034"/>
            <a:chExt cx="8031572" cy="1888206"/>
          </a:xfrm>
        </p:grpSpPr>
        <p:sp>
          <p:nvSpPr>
            <p:cNvPr id="4" name="Freeform 3"/>
            <p:cNvSpPr/>
            <p:nvPr/>
          </p:nvSpPr>
          <p:spPr>
            <a:xfrm>
              <a:off x="557361" y="1146034"/>
              <a:ext cx="2608270" cy="579953"/>
            </a:xfrm>
            <a:custGeom>
              <a:avLst/>
              <a:gdLst>
                <a:gd name="connsiteX0" fmla="*/ 0 w 2608270"/>
                <a:gd name="connsiteY0" fmla="*/ 0 h 579953"/>
                <a:gd name="connsiteX1" fmla="*/ 2608270 w 2608270"/>
                <a:gd name="connsiteY1" fmla="*/ 0 h 579953"/>
                <a:gd name="connsiteX2" fmla="*/ 2608270 w 2608270"/>
                <a:gd name="connsiteY2" fmla="*/ 579953 h 579953"/>
                <a:gd name="connsiteX3" fmla="*/ 0 w 2608270"/>
                <a:gd name="connsiteY3" fmla="*/ 579953 h 579953"/>
                <a:gd name="connsiteX4" fmla="*/ 0 w 2608270"/>
                <a:gd name="connsiteY4" fmla="*/ 0 h 57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270" h="579953">
                  <a:moveTo>
                    <a:pt x="0" y="0"/>
                  </a:moveTo>
                  <a:lnTo>
                    <a:pt x="2608270" y="0"/>
                  </a:lnTo>
                  <a:lnTo>
                    <a:pt x="2608270" y="579953"/>
                  </a:lnTo>
                  <a:lnTo>
                    <a:pt x="0" y="579953"/>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Lead and Facilitate</a:t>
              </a:r>
            </a:p>
          </p:txBody>
        </p:sp>
        <p:sp>
          <p:nvSpPr>
            <p:cNvPr id="6" name="Freeform 5"/>
            <p:cNvSpPr/>
            <p:nvPr/>
          </p:nvSpPr>
          <p:spPr>
            <a:xfrm>
              <a:off x="520653" y="1725987"/>
              <a:ext cx="2681687" cy="1307992"/>
            </a:xfrm>
            <a:custGeom>
              <a:avLst/>
              <a:gdLst>
                <a:gd name="connsiteX0" fmla="*/ 0 w 2681687"/>
                <a:gd name="connsiteY0" fmla="*/ 0 h 1307992"/>
                <a:gd name="connsiteX1" fmla="*/ 2681687 w 2681687"/>
                <a:gd name="connsiteY1" fmla="*/ 0 h 1307992"/>
                <a:gd name="connsiteX2" fmla="*/ 2681687 w 2681687"/>
                <a:gd name="connsiteY2" fmla="*/ 1307992 h 1307992"/>
                <a:gd name="connsiteX3" fmla="*/ 0 w 2681687"/>
                <a:gd name="connsiteY3" fmla="*/ 1307992 h 1307992"/>
                <a:gd name="connsiteX4" fmla="*/ 0 w 2681687"/>
                <a:gd name="connsiteY4" fmla="*/ 0 h 130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687" h="1307992">
                  <a:moveTo>
                    <a:pt x="0" y="0"/>
                  </a:moveTo>
                  <a:lnTo>
                    <a:pt x="2681687" y="0"/>
                  </a:lnTo>
                  <a:lnTo>
                    <a:pt x="2681687" y="1307992"/>
                  </a:lnTo>
                  <a:lnTo>
                    <a:pt x="0" y="1307992"/>
                  </a:lnTo>
                  <a:lnTo>
                    <a:pt x="0" y="0"/>
                  </a:lnTo>
                  <a:close/>
                </a:path>
              </a:pathLst>
            </a:custGeom>
            <a:noFill/>
            <a:ln>
              <a:noFill/>
            </a:ln>
            <a:effectLst/>
          </p:spPr>
          <p:style>
            <a:lnRef idx="1">
              <a:scrgbClr r="0" g="0" b="0"/>
            </a:lnRef>
            <a:fillRef idx="1">
              <a:scrgbClr r="0" g="0" b="0"/>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Joint AM Groups Coordination and Collaboration</a:t>
              </a:r>
            </a:p>
            <a:p>
              <a:pPr marL="114300" lvl="1" indent="-114300" algn="l" defTabSz="666750">
                <a:lnSpc>
                  <a:spcPct val="90000"/>
                </a:lnSpc>
                <a:spcBef>
                  <a:spcPct val="0"/>
                </a:spcBef>
                <a:spcAft>
                  <a:spcPct val="15000"/>
                </a:spcAft>
                <a:buChar char="••"/>
              </a:pPr>
              <a:r>
                <a:rPr lang="en-US" sz="1500" kern="1200" dirty="0"/>
                <a:t>Joint Priority AM Projects</a:t>
              </a:r>
            </a:p>
          </p:txBody>
        </p:sp>
        <p:sp>
          <p:nvSpPr>
            <p:cNvPr id="7" name="Freeform 6"/>
            <p:cNvSpPr/>
            <p:nvPr/>
          </p:nvSpPr>
          <p:spPr>
            <a:xfrm>
              <a:off x="3507859" y="1146034"/>
              <a:ext cx="2269001" cy="579953"/>
            </a:xfrm>
            <a:custGeom>
              <a:avLst/>
              <a:gdLst>
                <a:gd name="connsiteX0" fmla="*/ 0 w 2269001"/>
                <a:gd name="connsiteY0" fmla="*/ 0 h 579953"/>
                <a:gd name="connsiteX1" fmla="*/ 2269001 w 2269001"/>
                <a:gd name="connsiteY1" fmla="*/ 0 h 579953"/>
                <a:gd name="connsiteX2" fmla="*/ 2269001 w 2269001"/>
                <a:gd name="connsiteY2" fmla="*/ 579953 h 579953"/>
                <a:gd name="connsiteX3" fmla="*/ 0 w 2269001"/>
                <a:gd name="connsiteY3" fmla="*/ 579953 h 579953"/>
                <a:gd name="connsiteX4" fmla="*/ 0 w 2269001"/>
                <a:gd name="connsiteY4" fmla="*/ 0 h 57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001" h="579953">
                  <a:moveTo>
                    <a:pt x="0" y="0"/>
                  </a:moveTo>
                  <a:lnTo>
                    <a:pt x="2269001" y="0"/>
                  </a:lnTo>
                  <a:lnTo>
                    <a:pt x="2269001" y="579953"/>
                  </a:lnTo>
                  <a:lnTo>
                    <a:pt x="0" y="579953"/>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Partner</a:t>
              </a:r>
            </a:p>
          </p:txBody>
        </p:sp>
        <p:sp>
          <p:nvSpPr>
            <p:cNvPr id="10" name="Freeform 9"/>
            <p:cNvSpPr/>
            <p:nvPr/>
          </p:nvSpPr>
          <p:spPr>
            <a:xfrm>
              <a:off x="3460505" y="1726248"/>
              <a:ext cx="2335060" cy="1307992"/>
            </a:xfrm>
            <a:custGeom>
              <a:avLst/>
              <a:gdLst>
                <a:gd name="connsiteX0" fmla="*/ 0 w 2335060"/>
                <a:gd name="connsiteY0" fmla="*/ 0 h 1307992"/>
                <a:gd name="connsiteX1" fmla="*/ 2335060 w 2335060"/>
                <a:gd name="connsiteY1" fmla="*/ 0 h 1307992"/>
                <a:gd name="connsiteX2" fmla="*/ 2335060 w 2335060"/>
                <a:gd name="connsiteY2" fmla="*/ 1307992 h 1307992"/>
                <a:gd name="connsiteX3" fmla="*/ 0 w 2335060"/>
                <a:gd name="connsiteY3" fmla="*/ 1307992 h 1307992"/>
                <a:gd name="connsiteX4" fmla="*/ 0 w 2335060"/>
                <a:gd name="connsiteY4" fmla="*/ 0 h 130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060" h="1307992">
                  <a:moveTo>
                    <a:pt x="0" y="0"/>
                  </a:moveTo>
                  <a:lnTo>
                    <a:pt x="2335060" y="0"/>
                  </a:lnTo>
                  <a:lnTo>
                    <a:pt x="2335060" y="1307992"/>
                  </a:lnTo>
                  <a:lnTo>
                    <a:pt x="0" y="1307992"/>
                  </a:lnTo>
                  <a:lnTo>
                    <a:pt x="0" y="0"/>
                  </a:lnTo>
                  <a:close/>
                </a:path>
              </a:pathLst>
            </a:custGeom>
            <a:noFill/>
            <a:ln>
              <a:noFill/>
            </a:ln>
            <a:effectLst/>
          </p:spPr>
          <p:style>
            <a:lnRef idx="1">
              <a:scrgbClr r="0" g="0" b="0"/>
            </a:lnRef>
            <a:fillRef idx="1">
              <a:scrgbClr r="0" g="0" b="0"/>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Institutes with AM projects</a:t>
              </a:r>
            </a:p>
            <a:p>
              <a:pPr marL="114300" lvl="1" indent="-114300" algn="l" defTabSz="666750">
                <a:lnSpc>
                  <a:spcPct val="90000"/>
                </a:lnSpc>
                <a:spcBef>
                  <a:spcPct val="0"/>
                </a:spcBef>
                <a:spcAft>
                  <a:spcPct val="15000"/>
                </a:spcAft>
                <a:buChar char="••"/>
              </a:pPr>
              <a:r>
                <a:rPr lang="en-US" sz="1500" kern="1200" dirty="0"/>
                <a:t>America Makes, </a:t>
              </a:r>
              <a:r>
                <a:rPr lang="en-US" sz="1500" kern="1200" dirty="0" err="1"/>
                <a:t>MxD</a:t>
              </a:r>
              <a:r>
                <a:rPr lang="en-US" sz="1500" kern="1200" dirty="0"/>
                <a:t>, LIFT, </a:t>
              </a:r>
              <a:r>
                <a:rPr lang="en-US" sz="1500" kern="1200" dirty="0" err="1"/>
                <a:t>NextFlex</a:t>
              </a:r>
              <a:endParaRPr lang="en-US" sz="1500" kern="1200" dirty="0"/>
            </a:p>
          </p:txBody>
        </p:sp>
        <p:sp>
          <p:nvSpPr>
            <p:cNvPr id="11" name="Freeform 10"/>
            <p:cNvSpPr/>
            <p:nvPr/>
          </p:nvSpPr>
          <p:spPr>
            <a:xfrm>
              <a:off x="6082380" y="1146034"/>
              <a:ext cx="2469845" cy="579953"/>
            </a:xfrm>
            <a:custGeom>
              <a:avLst/>
              <a:gdLst>
                <a:gd name="connsiteX0" fmla="*/ 0 w 2469845"/>
                <a:gd name="connsiteY0" fmla="*/ 0 h 579953"/>
                <a:gd name="connsiteX1" fmla="*/ 2469845 w 2469845"/>
                <a:gd name="connsiteY1" fmla="*/ 0 h 579953"/>
                <a:gd name="connsiteX2" fmla="*/ 2469845 w 2469845"/>
                <a:gd name="connsiteY2" fmla="*/ 579953 h 579953"/>
                <a:gd name="connsiteX3" fmla="*/ 0 w 2469845"/>
                <a:gd name="connsiteY3" fmla="*/ 579953 h 579953"/>
                <a:gd name="connsiteX4" fmla="*/ 0 w 2469845"/>
                <a:gd name="connsiteY4" fmla="*/ 0 h 57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845" h="579953">
                  <a:moveTo>
                    <a:pt x="0" y="0"/>
                  </a:moveTo>
                  <a:lnTo>
                    <a:pt x="2469845" y="0"/>
                  </a:lnTo>
                  <a:lnTo>
                    <a:pt x="2469845" y="579953"/>
                  </a:lnTo>
                  <a:lnTo>
                    <a:pt x="0" y="579953"/>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Invest in R&amp;D</a:t>
              </a:r>
            </a:p>
          </p:txBody>
        </p:sp>
        <p:sp>
          <p:nvSpPr>
            <p:cNvPr id="12" name="Freeform 11"/>
            <p:cNvSpPr/>
            <p:nvPr/>
          </p:nvSpPr>
          <p:spPr>
            <a:xfrm>
              <a:off x="6016944" y="1704066"/>
              <a:ext cx="2462916" cy="1307992"/>
            </a:xfrm>
            <a:custGeom>
              <a:avLst/>
              <a:gdLst>
                <a:gd name="connsiteX0" fmla="*/ 0 w 2462916"/>
                <a:gd name="connsiteY0" fmla="*/ 0 h 1307992"/>
                <a:gd name="connsiteX1" fmla="*/ 2462916 w 2462916"/>
                <a:gd name="connsiteY1" fmla="*/ 0 h 1307992"/>
                <a:gd name="connsiteX2" fmla="*/ 2462916 w 2462916"/>
                <a:gd name="connsiteY2" fmla="*/ 1307992 h 1307992"/>
                <a:gd name="connsiteX3" fmla="*/ 0 w 2462916"/>
                <a:gd name="connsiteY3" fmla="*/ 1307992 h 1307992"/>
                <a:gd name="connsiteX4" fmla="*/ 0 w 2462916"/>
                <a:gd name="connsiteY4" fmla="*/ 0 h 130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916" h="1307992">
                  <a:moveTo>
                    <a:pt x="0" y="0"/>
                  </a:moveTo>
                  <a:lnTo>
                    <a:pt x="2462916" y="0"/>
                  </a:lnTo>
                  <a:lnTo>
                    <a:pt x="2462916" y="1307992"/>
                  </a:lnTo>
                  <a:lnTo>
                    <a:pt x="0" y="1307992"/>
                  </a:lnTo>
                  <a:lnTo>
                    <a:pt x="0" y="0"/>
                  </a:lnTo>
                  <a:close/>
                </a:path>
              </a:pathLst>
            </a:custGeom>
            <a:noFill/>
            <a:ln>
              <a:noFill/>
            </a:ln>
            <a:effectLst/>
          </p:spPr>
          <p:style>
            <a:lnRef idx="1">
              <a:scrgbClr r="0" g="0" b="0"/>
            </a:lnRef>
            <a:fillRef idx="1">
              <a:scrgbClr r="0" g="0" b="0"/>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AM for GRIN Polymer Lenses for Military Optics</a:t>
              </a:r>
            </a:p>
            <a:p>
              <a:pPr marL="114300" lvl="1" indent="-114300" algn="l" defTabSz="666750">
                <a:lnSpc>
                  <a:spcPct val="90000"/>
                </a:lnSpc>
                <a:spcBef>
                  <a:spcPct val="0"/>
                </a:spcBef>
                <a:spcAft>
                  <a:spcPct val="15000"/>
                </a:spcAft>
                <a:buChar char="••"/>
              </a:pPr>
              <a:r>
                <a:rPr lang="en-US" sz="1500" kern="1200" dirty="0"/>
                <a:t>Cold Spray AM for Structural Repair</a:t>
              </a:r>
            </a:p>
          </p:txBody>
        </p:sp>
      </p:grpSp>
      <p:sp>
        <p:nvSpPr>
          <p:cNvPr id="9" name="Content Placeholder 4">
            <a:extLst>
              <a:ext uri="{FF2B5EF4-FFF2-40B4-BE49-F238E27FC236}">
                <a16:creationId xmlns:a16="http://schemas.microsoft.com/office/drawing/2014/main" id="{15AD6723-59EB-4E02-9664-3E4B14611392}"/>
              </a:ext>
            </a:extLst>
          </p:cNvPr>
          <p:cNvSpPr txBox="1">
            <a:spLocks/>
          </p:cNvSpPr>
          <p:nvPr/>
        </p:nvSpPr>
        <p:spPr bwMode="auto">
          <a:xfrm>
            <a:off x="105944" y="2925124"/>
            <a:ext cx="8932112" cy="2693045"/>
          </a:xfrm>
          <a:prstGeom prst="rect">
            <a:avLst/>
          </a:prstGeom>
          <a:noFill/>
          <a:ln w="19050">
            <a:solidFill>
              <a:srgbClr val="1F2F53"/>
            </a:solidFill>
            <a:miter lim="800000"/>
            <a:headEnd/>
            <a:tailEnd/>
          </a:ln>
        </p:spPr>
        <p:txBody>
          <a:bodyPr vert="horz" wrap="square" lIns="91440" tIns="45720" rIns="91440" bIns="45720" numCol="1" anchor="ctr" anchorCtr="0" compatLnSpc="1">
            <a:prstTxWarp prst="textNoShape">
              <a:avLst/>
            </a:prstTxWarp>
            <a:spAutoFit/>
          </a:bodyPr>
          <a:lstStyle>
            <a:lvl1pPr marL="342900" marR="0" indent="-342900" algn="ctr" defTabSz="914400" rtl="0" eaLnBrk="1" fontAlgn="base" latinLnBrk="0" hangingPunct="1">
              <a:lnSpc>
                <a:spcPct val="100000"/>
              </a:lnSpc>
              <a:spcBef>
                <a:spcPts val="600"/>
              </a:spcBef>
              <a:spcAft>
                <a:spcPts val="600"/>
              </a:spcAft>
              <a:buClrTx/>
              <a:buSzTx/>
              <a:buFontTx/>
              <a:buNone/>
              <a:tabLst/>
              <a:defRPr sz="2400" kern="1200" baseline="0">
                <a:solidFill>
                  <a:schemeClr val="bg1"/>
                </a:solidFill>
                <a:latin typeface="Franklin Gothic Medium" panose="020B0603020102020204" pitchFamily="34" charset="0"/>
                <a:ea typeface="+mn-ea"/>
                <a:cs typeface="+mn-cs"/>
              </a:defRPr>
            </a:lvl1pPr>
            <a:lvl2pPr marL="573088" indent="-225425" algn="ctr" rtl="0" fontAlgn="base">
              <a:spcBef>
                <a:spcPts val="400"/>
              </a:spcBef>
              <a:spcAft>
                <a:spcPct val="0"/>
              </a:spcAft>
              <a:buFont typeface="Arial" charset="0"/>
              <a:buNone/>
              <a:defRPr sz="2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20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solidFill>
                  <a:schemeClr val="tx1"/>
                </a:solidFill>
              </a:rPr>
              <a:t>DoD AM investments advancing the state of the art</a:t>
            </a:r>
          </a:p>
          <a:p>
            <a:pPr algn="l">
              <a:spcBef>
                <a:spcPts val="0"/>
              </a:spcBef>
              <a:buFont typeface="Courier New" panose="02070309020205020404" pitchFamily="49" charset="0"/>
              <a:buChar char="o"/>
            </a:pPr>
            <a:r>
              <a:rPr lang="en-US" sz="1400" dirty="0">
                <a:solidFill>
                  <a:schemeClr val="tx1"/>
                </a:solidFill>
              </a:rPr>
              <a:t>Optimized investments addressing joint Service AM requirements - total lifetime est. savings $97M (cold spray)</a:t>
            </a:r>
          </a:p>
          <a:p>
            <a:pPr algn="l">
              <a:spcBef>
                <a:spcPts val="0"/>
              </a:spcBef>
              <a:buFont typeface="Courier New" panose="02070309020205020404" pitchFamily="49" charset="0"/>
              <a:buChar char="o"/>
            </a:pPr>
            <a:r>
              <a:rPr lang="en-US" sz="1400" dirty="0">
                <a:solidFill>
                  <a:schemeClr val="tx1"/>
                </a:solidFill>
              </a:rPr>
              <a:t>Increased efficiency - connecting 3D print files across DoD</a:t>
            </a:r>
          </a:p>
          <a:p>
            <a:pPr algn="l">
              <a:spcBef>
                <a:spcPts val="0"/>
              </a:spcBef>
              <a:buFont typeface="Courier New" panose="02070309020205020404" pitchFamily="49" charset="0"/>
              <a:buChar char="o"/>
            </a:pPr>
            <a:r>
              <a:rPr lang="en-US" sz="1400" dirty="0">
                <a:solidFill>
                  <a:schemeClr val="tx1"/>
                </a:solidFill>
              </a:rPr>
              <a:t>New tools and data to enable more rapid qualification and use of AM Parts - Reduction of the cost and lead time to fabricate replacement components for legacy aircraft as well as for tooling, fixtures, jigs, masks, and other support equipment</a:t>
            </a:r>
          </a:p>
          <a:p>
            <a:pPr algn="l">
              <a:spcBef>
                <a:spcPts val="0"/>
              </a:spcBef>
              <a:buFont typeface="Courier New" panose="02070309020205020404" pitchFamily="49" charset="0"/>
              <a:buChar char="o"/>
            </a:pPr>
            <a:r>
              <a:rPr lang="en-US" sz="1400" dirty="0">
                <a:solidFill>
                  <a:schemeClr val="tx1"/>
                </a:solidFill>
              </a:rPr>
              <a:t>Portable, field deployable equipment - handheld equipment for field armor repair</a:t>
            </a:r>
          </a:p>
          <a:p>
            <a:pPr algn="l">
              <a:spcBef>
                <a:spcPts val="0"/>
              </a:spcBef>
              <a:buFont typeface="Courier New" panose="02070309020205020404" pitchFamily="49" charset="0"/>
              <a:buChar char="o"/>
            </a:pPr>
            <a:r>
              <a:rPr lang="en-US" sz="1400" dirty="0">
                <a:solidFill>
                  <a:schemeClr val="tx1"/>
                </a:solidFill>
              </a:rPr>
              <a:t>Education and workforce development - certification pathway for civilian artisan community (apprentice, journeyman, master craftsman); workforce education and technology demonstrations for future implementation of additive manufacturing and related advanced manufacturing processes</a:t>
            </a:r>
          </a:p>
        </p:txBody>
      </p:sp>
      <p:sp>
        <p:nvSpPr>
          <p:cNvPr id="15" name="Date Placeholder 3"/>
          <p:cNvSpPr>
            <a:spLocks noGrp="1"/>
          </p:cNvSpPr>
          <p:nvPr>
            <p:ph type="dt" sz="half" idx="2"/>
          </p:nvPr>
        </p:nvSpPr>
        <p:spPr>
          <a:xfrm>
            <a:off x="0" y="6484160"/>
            <a:ext cx="2057400" cy="365125"/>
          </a:xfrm>
          <a:prstGeom prst="rect">
            <a:avLst/>
          </a:prstGeom>
        </p:spPr>
        <p:txBody>
          <a:bodyPr vert="horz" lIns="91440" tIns="45720" rIns="91440" bIns="45720" rtlCol="0" anchor="ctr"/>
          <a:lstStyle>
            <a:lvl1pPr algn="l">
              <a:defRPr sz="1050">
                <a:solidFill>
                  <a:schemeClr val="bg1"/>
                </a:solidFill>
              </a:defRPr>
            </a:lvl1pPr>
          </a:lstStyle>
          <a:p>
            <a:r>
              <a:rPr lang="en-US"/>
              <a:t>02/05/2020</a:t>
            </a:r>
            <a:endParaRPr lang="en-US" dirty="0"/>
          </a:p>
        </p:txBody>
      </p:sp>
      <p:sp>
        <p:nvSpPr>
          <p:cNvPr id="16" name="Footer Placeholder 4"/>
          <p:cNvSpPr>
            <a:spLocks noGrp="1"/>
          </p:cNvSpPr>
          <p:nvPr>
            <p:ph type="ftr" sz="quarter" idx="3"/>
          </p:nvPr>
        </p:nvSpPr>
        <p:spPr>
          <a:xfrm>
            <a:off x="1097280" y="6492875"/>
            <a:ext cx="6547104" cy="365125"/>
          </a:xfrm>
          <a:prstGeom prst="rect">
            <a:avLst/>
          </a:prstGeom>
        </p:spPr>
        <p:txBody>
          <a:bodyPr vert="horz" lIns="91440" tIns="45720" rIns="91440" bIns="45720" rtlCol="0" anchor="ctr"/>
          <a:lstStyle>
            <a:lvl1pPr algn="ctr">
              <a:defRPr sz="1050">
                <a:solidFill>
                  <a:schemeClr val="bg1"/>
                </a:solidFill>
              </a:defRPr>
            </a:lvl1pPr>
          </a:lstStyle>
          <a:p>
            <a:r>
              <a:rPr lang="en-US"/>
              <a:t>Distribution Statement A:  Approved for public release.  Distribution is unlimited. //UNCLASSIFIED</a:t>
            </a:r>
            <a:endParaRPr lang="en-US" dirty="0"/>
          </a:p>
        </p:txBody>
      </p:sp>
      <p:sp>
        <p:nvSpPr>
          <p:cNvPr id="17" name="Slide Number Placeholder 5"/>
          <p:cNvSpPr>
            <a:spLocks noGrp="1"/>
          </p:cNvSpPr>
          <p:nvPr>
            <p:ph type="sldNum" sz="quarter" idx="4"/>
          </p:nvPr>
        </p:nvSpPr>
        <p:spPr>
          <a:xfrm>
            <a:off x="7086600" y="6638544"/>
            <a:ext cx="2057400" cy="228171"/>
          </a:xfrm>
          <a:prstGeom prst="rect">
            <a:avLst/>
          </a:prstGeom>
        </p:spPr>
        <p:txBody>
          <a:bodyPr vert="horz" lIns="91440" tIns="45720" rIns="91440" bIns="45720" rtlCol="0" anchor="ctr"/>
          <a:lstStyle>
            <a:lvl1pPr algn="r">
              <a:defRPr sz="1050">
                <a:solidFill>
                  <a:schemeClr val="bg1"/>
                </a:solidFill>
              </a:defRPr>
            </a:lvl1pPr>
          </a:lstStyle>
          <a:p>
            <a:fld id="{32798ED9-3D55-4757-98C1-7DAA64905B1A}" type="slidenum">
              <a:rPr lang="en-US" smtClean="0"/>
              <a:pPr/>
              <a:t>15</a:t>
            </a:fld>
            <a:endParaRPr lang="en-US" dirty="0"/>
          </a:p>
        </p:txBody>
      </p:sp>
      <p:sp>
        <p:nvSpPr>
          <p:cNvPr id="18" name="Title 1">
            <a:extLst>
              <a:ext uri="{FF2B5EF4-FFF2-40B4-BE49-F238E27FC236}">
                <a16:creationId xmlns:a16="http://schemas.microsoft.com/office/drawing/2014/main" id="{009FDC8F-1E5C-4F7E-B258-B6D1AD977FCA}"/>
              </a:ext>
            </a:extLst>
          </p:cNvPr>
          <p:cNvSpPr txBox="1">
            <a:spLocks/>
          </p:cNvSpPr>
          <p:nvPr/>
        </p:nvSpPr>
        <p:spPr>
          <a:xfrm>
            <a:off x="975891" y="82553"/>
            <a:ext cx="7303874" cy="731521"/>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3200" b="1" i="0" kern="1200" dirty="0">
                <a:solidFill>
                  <a:schemeClr val="bg1"/>
                </a:solidFill>
                <a:latin typeface="Arial" panose="020B0604020202020204" pitchFamily="34" charset="0"/>
                <a:ea typeface="+mj-ea"/>
                <a:cs typeface="Arial" panose="020B0604020202020204" pitchFamily="34" charset="0"/>
              </a:defRPr>
            </a:lvl1pPr>
          </a:lstStyle>
          <a:p>
            <a:r>
              <a:rPr lang="en-US" dirty="0"/>
              <a:t>Summary</a:t>
            </a:r>
          </a:p>
        </p:txBody>
      </p:sp>
    </p:spTree>
    <p:extLst>
      <p:ext uri="{BB962C8B-B14F-4D97-AF65-F5344CB8AC3E}">
        <p14:creationId xmlns:p14="http://schemas.microsoft.com/office/powerpoint/2010/main" val="79971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16842" y="2124075"/>
            <a:ext cx="8186002" cy="3882759"/>
          </a:xfrm>
        </p:spPr>
        <p:txBody>
          <a:bodyPr/>
          <a:lstStyle/>
          <a:p>
            <a:pPr marL="0" indent="0" algn="ctr">
              <a:buNone/>
            </a:pPr>
            <a:r>
              <a:rPr lang="en-US" dirty="0"/>
              <a:t>Backup</a:t>
            </a:r>
          </a:p>
          <a:p>
            <a:endParaRPr lang="en-US" dirty="0"/>
          </a:p>
        </p:txBody>
      </p:sp>
      <p:sp>
        <p:nvSpPr>
          <p:cNvPr id="2" name="Date Placeholder 1"/>
          <p:cNvSpPr>
            <a:spLocks noGrp="1"/>
          </p:cNvSpPr>
          <p:nvPr>
            <p:ph type="dt" sz="half" idx="10"/>
          </p:nvPr>
        </p:nvSpPr>
        <p:spPr/>
        <p:txBody>
          <a:bodyPr/>
          <a:lstStyle/>
          <a:p>
            <a:r>
              <a:rPr lang="en-US"/>
              <a:t>02/05/2020</a:t>
            </a:r>
          </a:p>
        </p:txBody>
      </p:sp>
      <p:sp>
        <p:nvSpPr>
          <p:cNvPr id="3" name="Footer Placeholder 2"/>
          <p:cNvSpPr>
            <a:spLocks noGrp="1"/>
          </p:cNvSpPr>
          <p:nvPr>
            <p:ph type="ftr" sz="quarter" idx="11"/>
          </p:nvPr>
        </p:nvSpPr>
        <p:spPr/>
        <p:txBody>
          <a:bodyPr/>
          <a:lstStyle/>
          <a:p>
            <a:r>
              <a:rPr lang="en-US"/>
              <a:t>Distribution Statement A:  Approved for public release.  Distribution is unlimited. //UNCLASSIFIED</a:t>
            </a:r>
          </a:p>
        </p:txBody>
      </p:sp>
      <p:sp>
        <p:nvSpPr>
          <p:cNvPr id="4" name="Slide Number Placeholder 3"/>
          <p:cNvSpPr>
            <a:spLocks noGrp="1"/>
          </p:cNvSpPr>
          <p:nvPr>
            <p:ph type="sldNum" sz="quarter" idx="12"/>
          </p:nvPr>
        </p:nvSpPr>
        <p:spPr/>
        <p:txBody>
          <a:bodyPr/>
          <a:lstStyle/>
          <a:p>
            <a:fld id="{32798ED9-3D55-4757-98C1-7DAA64905B1A}" type="slidenum">
              <a:rPr lang="en-US" smtClean="0"/>
              <a:t>16</a:t>
            </a:fld>
            <a:endParaRPr lang="en-US"/>
          </a:p>
        </p:txBody>
      </p:sp>
      <p:sp>
        <p:nvSpPr>
          <p:cNvPr id="8" name="Title 7">
            <a:extLst>
              <a:ext uri="{FF2B5EF4-FFF2-40B4-BE49-F238E27FC236}">
                <a16:creationId xmlns:a16="http://schemas.microsoft.com/office/drawing/2014/main" id="{D789227F-7480-4BCD-A772-E455379CBED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3716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117911" y="894682"/>
            <a:ext cx="4779531" cy="5350183"/>
          </a:xfrm>
          <a:prstGeom prst="rect">
            <a:avLst/>
          </a:prstGeom>
          <a:noFill/>
        </p:spPr>
        <p:txBody>
          <a:bodyPr wrap="square" rtlCol="0">
            <a:spAutoFit/>
          </a:bodyPr>
          <a:lstStyle/>
          <a:p>
            <a:pPr algn="ctr">
              <a:spcAft>
                <a:spcPts val="200"/>
              </a:spcAft>
            </a:pPr>
            <a:r>
              <a:rPr lang="en-US" sz="1300" b="1" dirty="0">
                <a:solidFill>
                  <a:srgbClr val="C00000"/>
                </a:solidFill>
                <a:latin typeface="Franklin Gothic Book" panose="020B0503020102020204" pitchFamily="34" charset="0"/>
              </a:rPr>
              <a:t>TECHNOLOGY DEVELOPMENT</a:t>
            </a:r>
          </a:p>
          <a:p>
            <a:pPr algn="just">
              <a:spcAft>
                <a:spcPts val="200"/>
              </a:spcAft>
            </a:pPr>
            <a:r>
              <a:rPr lang="en-US" sz="1300" dirty="0">
                <a:solidFill>
                  <a:srgbClr val="002060"/>
                </a:solidFill>
                <a:latin typeface="Franklin Gothic Book" panose="020B0503020102020204" pitchFamily="34" charset="0"/>
              </a:rPr>
              <a:t>Since launching in 2012, America Makes has executed </a:t>
            </a:r>
            <a:r>
              <a:rPr lang="en-US" sz="1300" b="1" dirty="0">
                <a:solidFill>
                  <a:srgbClr val="002060"/>
                </a:solidFill>
                <a:latin typeface="Franklin Gothic Book" panose="020B0503020102020204" pitchFamily="34" charset="0"/>
              </a:rPr>
              <a:t>over 63 projects</a:t>
            </a:r>
            <a:r>
              <a:rPr lang="en-US" sz="1300" dirty="0">
                <a:solidFill>
                  <a:srgbClr val="002060"/>
                </a:solidFill>
                <a:latin typeface="Franklin Gothic Book" panose="020B0503020102020204" pitchFamily="34" charset="0"/>
              </a:rPr>
              <a:t> against a consortium developed AM technology roadmap.  Projects range from those addressing design tools, materials, and processes to those supporting an integrated value chain.</a:t>
            </a:r>
          </a:p>
          <a:p>
            <a:pPr algn="just">
              <a:spcAft>
                <a:spcPts val="200"/>
              </a:spcAft>
            </a:pPr>
            <a:endParaRPr lang="en-US" sz="13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DoD APPLICATIONS</a:t>
            </a:r>
          </a:p>
          <a:p>
            <a:pPr algn="just">
              <a:spcAft>
                <a:spcPts val="200"/>
              </a:spcAft>
            </a:pPr>
            <a:r>
              <a:rPr lang="en-US" sz="1300" dirty="0">
                <a:solidFill>
                  <a:srgbClr val="002060"/>
                </a:solidFill>
                <a:latin typeface="Franklin Gothic Book" panose="020B0503020102020204" pitchFamily="34" charset="0"/>
              </a:rPr>
              <a:t>America Makes delivered AM repair and replacement solutions along with training for DoD sustainment organizations to improve warfighter readiness.  America Makes coordinated the AM  community to prioritize and accelerate formation of standards and specifications critical to industry and organic DoD adoption of AM.</a:t>
            </a:r>
          </a:p>
          <a:p>
            <a:pPr algn="just">
              <a:spcAft>
                <a:spcPts val="200"/>
              </a:spcAft>
            </a:pPr>
            <a:endParaRPr lang="en-US" sz="13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WORKFORCE READINESS</a:t>
            </a:r>
          </a:p>
          <a:p>
            <a:pPr algn="just">
              <a:spcAft>
                <a:spcPts val="200"/>
              </a:spcAft>
            </a:pPr>
            <a:r>
              <a:rPr lang="en-US" sz="1300" dirty="0">
                <a:solidFill>
                  <a:srgbClr val="002060"/>
                </a:solidFill>
                <a:latin typeface="Franklin Gothic Book" panose="020B0503020102020204" pitchFamily="34" charset="0"/>
              </a:rPr>
              <a:t>Application-based training programs were developed to fill a critical training gap for design and materials engineers to improve Design for AM (DfAM) skills.  America Makes is developing the next generation of workforce training program to generate industry accepted labor certifications and credentials for DoD personnel.</a:t>
            </a:r>
          </a:p>
          <a:p>
            <a:pPr algn="just">
              <a:spcAft>
                <a:spcPts val="200"/>
              </a:spcAft>
            </a:pPr>
            <a:endParaRPr lang="en-US" sz="13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FACILITIES &amp; CAPABILITIES</a:t>
            </a:r>
          </a:p>
          <a:p>
            <a:pPr algn="just">
              <a:spcAft>
                <a:spcPts val="200"/>
              </a:spcAft>
            </a:pPr>
            <a:r>
              <a:rPr lang="en-US" sz="1300" dirty="0">
                <a:solidFill>
                  <a:srgbClr val="002060"/>
                </a:solidFill>
                <a:latin typeface="Franklin Gothic Book" panose="020B0503020102020204" pitchFamily="34" charset="0"/>
              </a:rPr>
              <a:t>America Makes is an impartial </a:t>
            </a:r>
            <a:r>
              <a:rPr lang="en-US" sz="1300" b="1" dirty="0">
                <a:solidFill>
                  <a:srgbClr val="002060"/>
                </a:solidFill>
                <a:latin typeface="Franklin Gothic Book" panose="020B0503020102020204" pitchFamily="34" charset="0"/>
              </a:rPr>
              <a:t>convener</a:t>
            </a:r>
            <a:r>
              <a:rPr lang="en-US" sz="1300" dirty="0">
                <a:solidFill>
                  <a:srgbClr val="002060"/>
                </a:solidFill>
                <a:latin typeface="Franklin Gothic Book" panose="020B0503020102020204" pitchFamily="34" charset="0"/>
              </a:rPr>
              <a:t> of AM stakeholders, a </a:t>
            </a:r>
            <a:r>
              <a:rPr lang="en-US" sz="1300" b="1" dirty="0">
                <a:solidFill>
                  <a:srgbClr val="002060"/>
                </a:solidFill>
                <a:latin typeface="Franklin Gothic Book" panose="020B0503020102020204" pitchFamily="34" charset="0"/>
              </a:rPr>
              <a:t>coordinator</a:t>
            </a:r>
            <a:r>
              <a:rPr lang="en-US" sz="1300" dirty="0">
                <a:solidFill>
                  <a:srgbClr val="002060"/>
                </a:solidFill>
                <a:latin typeface="Franklin Gothic Book" panose="020B0503020102020204" pitchFamily="34" charset="0"/>
              </a:rPr>
              <a:t> of technical and workforce information, and an activation </a:t>
            </a:r>
            <a:r>
              <a:rPr lang="en-US" sz="1300" b="1" dirty="0">
                <a:solidFill>
                  <a:srgbClr val="002060"/>
                </a:solidFill>
                <a:latin typeface="Franklin Gothic Book" panose="020B0503020102020204" pitchFamily="34" charset="0"/>
              </a:rPr>
              <a:t>catalyst</a:t>
            </a:r>
            <a:r>
              <a:rPr lang="en-US" sz="1300" dirty="0">
                <a:solidFill>
                  <a:srgbClr val="002060"/>
                </a:solidFill>
                <a:latin typeface="Franklin Gothic Book" panose="020B0503020102020204" pitchFamily="34" charset="0"/>
              </a:rPr>
              <a:t> through the execution high-impact projects.</a:t>
            </a:r>
          </a:p>
        </p:txBody>
      </p:sp>
      <p:sp>
        <p:nvSpPr>
          <p:cNvPr id="41" name="Rectangle 40"/>
          <p:cNvSpPr/>
          <p:nvPr/>
        </p:nvSpPr>
        <p:spPr>
          <a:xfrm>
            <a:off x="310872" y="1731816"/>
            <a:ext cx="3381719" cy="2593933"/>
          </a:xfrm>
          <a:prstGeom prst="rect">
            <a:avLst/>
          </a:prstGeom>
          <a:solidFill>
            <a:srgbClr val="D9D9D9"/>
          </a:solidFill>
          <a:ln w="28575">
            <a:solidFill>
              <a:srgbClr val="C00000"/>
            </a:solidFill>
          </a:ln>
          <a:effectLst>
            <a:outerShdw blurRad="63500" sx="102000" sy="102000" algn="ctr" rotWithShape="0">
              <a:prstClr val="black">
                <a:alpha val="40000"/>
              </a:prstClr>
            </a:outerShdw>
          </a:effectLst>
        </p:spPr>
        <p:txBody>
          <a:bodyPr wrap="square" anchor="ctr" anchorCtr="0">
            <a:noAutofit/>
          </a:bodyPr>
          <a:lstStyle/>
          <a:p>
            <a:pPr marL="0" lvl="1" algn="just" defTabSz="457200">
              <a:spcBef>
                <a:spcPts val="600"/>
              </a:spcBef>
            </a:pPr>
            <a:r>
              <a:rPr lang="en-US" sz="1400" b="1" dirty="0">
                <a:solidFill>
                  <a:srgbClr val="000000"/>
                </a:solidFill>
                <a:latin typeface="Franklin Gothic Medium" panose="020B0603020102020204" pitchFamily="34" charset="0"/>
                <a:cs typeface="Calibri" pitchFamily="34" charset="0"/>
              </a:rPr>
              <a:t>Established: </a:t>
            </a:r>
            <a:r>
              <a:rPr lang="en-US" sz="1400" dirty="0">
                <a:solidFill>
                  <a:srgbClr val="000000"/>
                </a:solidFill>
                <a:latin typeface="Franklin Gothic Medium" panose="020B0603020102020204" pitchFamily="34" charset="0"/>
                <a:cs typeface="Calibri" pitchFamily="34" charset="0"/>
              </a:rPr>
              <a:t>August 2012</a:t>
            </a:r>
            <a:endParaRPr lang="en-US" sz="1400" b="1" dirty="0">
              <a:solidFill>
                <a:srgbClr val="000000"/>
              </a:solidFill>
              <a:latin typeface="Franklin Gothic Medium" panose="020B0603020102020204" pitchFamily="34" charset="0"/>
              <a:cs typeface="Calibri" pitchFamily="34" charset="0"/>
            </a:endParaRPr>
          </a:p>
          <a:p>
            <a:pPr marL="0" lvl="1" algn="just" defTabSz="457200">
              <a:spcBef>
                <a:spcPts val="600"/>
              </a:spcBef>
            </a:pPr>
            <a:r>
              <a:rPr lang="en-US" sz="1400" b="1" dirty="0">
                <a:solidFill>
                  <a:srgbClr val="000000"/>
                </a:solidFill>
                <a:latin typeface="Franklin Gothic Medium" panose="020B0603020102020204" pitchFamily="34" charset="0"/>
                <a:cs typeface="Calibri" pitchFamily="34" charset="0"/>
              </a:rPr>
              <a:t>Hub Location: </a:t>
            </a:r>
            <a:r>
              <a:rPr lang="en-US" sz="1400" dirty="0">
                <a:solidFill>
                  <a:srgbClr val="000000"/>
                </a:solidFill>
                <a:latin typeface="Franklin Gothic Medium" panose="020B0603020102020204" pitchFamily="34" charset="0"/>
                <a:cs typeface="Calibri" pitchFamily="34" charset="0"/>
              </a:rPr>
              <a:t>Youngstown, Ohio</a:t>
            </a:r>
          </a:p>
          <a:p>
            <a:pPr marL="0" lvl="1" algn="just" defTabSz="457200">
              <a:spcBef>
                <a:spcPts val="600"/>
              </a:spcBef>
            </a:pPr>
            <a:r>
              <a:rPr lang="en-US" sz="1400" b="1" dirty="0">
                <a:solidFill>
                  <a:srgbClr val="000000"/>
                </a:solidFill>
                <a:latin typeface="Franklin Gothic Medium" panose="020B0603020102020204" pitchFamily="34" charset="0"/>
                <a:cs typeface="Calibri" pitchFamily="34" charset="0"/>
              </a:rPr>
              <a:t>Lead: </a:t>
            </a:r>
            <a:r>
              <a:rPr lang="en-US" sz="1400" dirty="0">
                <a:solidFill>
                  <a:srgbClr val="000000"/>
                </a:solidFill>
                <a:latin typeface="Franklin Gothic Medium" panose="020B0603020102020204" pitchFamily="34" charset="0"/>
                <a:cs typeface="Calibri" pitchFamily="34" charset="0"/>
              </a:rPr>
              <a:t>National Center for Defense Manufacturing and Machining (NCDMM)</a:t>
            </a:r>
          </a:p>
          <a:p>
            <a:pPr marL="0" lvl="1" algn="ctr" defTabSz="457200">
              <a:spcBef>
                <a:spcPts val="600"/>
              </a:spcBef>
            </a:pPr>
            <a:endParaRPr lang="en-US" sz="1600" dirty="0">
              <a:solidFill>
                <a:srgbClr val="000000"/>
              </a:solidFill>
              <a:cs typeface="Calibri" pitchFamily="34" charset="0"/>
            </a:endParaRPr>
          </a:p>
          <a:p>
            <a:pPr marL="0" lvl="1" algn="just" defTabSz="457200">
              <a:spcBef>
                <a:spcPts val="600"/>
              </a:spcBef>
            </a:pPr>
            <a:r>
              <a:rPr lang="en-US" sz="1400" u="sng" dirty="0">
                <a:solidFill>
                  <a:srgbClr val="C00000"/>
                </a:solidFill>
                <a:latin typeface="Franklin Gothic Medium Cond" panose="020B0606030402020204" pitchFamily="34" charset="0"/>
                <a:cs typeface="Arial" pitchFamily="34" charset="0"/>
              </a:rPr>
              <a:t>Mission</a:t>
            </a:r>
            <a:r>
              <a:rPr lang="en-US" sz="1400" dirty="0">
                <a:solidFill>
                  <a:srgbClr val="C00000"/>
                </a:solidFill>
                <a:latin typeface="Franklin Gothic Medium Cond" panose="020B0606030402020204" pitchFamily="34" charset="0"/>
                <a:cs typeface="Arial" pitchFamily="34" charset="0"/>
              </a:rPr>
              <a:t>: Accelerate the adoption of Additive Manufacturing (AM) in the United States industrial base to reduce cost, reduce lead time, and increase capability of DoD warfighter products.</a:t>
            </a:r>
            <a:endParaRPr lang="en-US" sz="1400" dirty="0">
              <a:solidFill>
                <a:srgbClr val="002060"/>
              </a:solidFill>
              <a:latin typeface="Franklin Gothic Medium Cond" panose="020B0606030402020204" pitchFamily="34" charset="0"/>
              <a:cs typeface="Calibri" pitchFamily="34" charset="0"/>
            </a:endParaRPr>
          </a:p>
        </p:txBody>
      </p:sp>
      <p:sp>
        <p:nvSpPr>
          <p:cNvPr id="45" name="Content Placeholder 2"/>
          <p:cNvSpPr txBox="1">
            <a:spLocks/>
          </p:cNvSpPr>
          <p:nvPr/>
        </p:nvSpPr>
        <p:spPr>
          <a:xfrm>
            <a:off x="246558" y="3214580"/>
            <a:ext cx="3628360" cy="1145038"/>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Wingdings" pitchFamily="2" charset="2"/>
              <a:buChar char="Ø"/>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800"/>
              </a:spcBef>
              <a:buFont typeface="Wingdings" pitchFamily="2" charset="2"/>
              <a:buNone/>
            </a:pPr>
            <a:endParaRPr lang="en-US" sz="1400" dirty="0">
              <a:solidFill>
                <a:srgbClr val="C00000"/>
              </a:solidFill>
              <a:latin typeface="Arial Narrow" panose="020B0606020202030204" pitchFamily="34" charset="0"/>
              <a:cs typeface="Arial" pitchFamily="34" charset="0"/>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1636" y="4441865"/>
            <a:ext cx="1711315" cy="1570848"/>
          </a:xfrm>
          <a:prstGeom prst="rect">
            <a:avLst/>
          </a:prstGeom>
          <a:ln>
            <a:noFill/>
          </a:ln>
          <a:effec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4197" y="1005177"/>
            <a:ext cx="1494775" cy="544202"/>
          </a:xfrm>
          <a:prstGeom prst="rect">
            <a:avLst/>
          </a:prstGeom>
        </p:spPr>
      </p:pic>
      <p:sp>
        <p:nvSpPr>
          <p:cNvPr id="4" name="5-Point Star 3"/>
          <p:cNvSpPr/>
          <p:nvPr/>
        </p:nvSpPr>
        <p:spPr>
          <a:xfrm>
            <a:off x="1005223" y="2921593"/>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5-Point Star 14"/>
          <p:cNvSpPr/>
          <p:nvPr/>
        </p:nvSpPr>
        <p:spPr>
          <a:xfrm>
            <a:off x="1925532" y="2921593"/>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5-Point Star 15"/>
          <p:cNvSpPr/>
          <p:nvPr/>
        </p:nvSpPr>
        <p:spPr>
          <a:xfrm>
            <a:off x="2845841" y="2921593"/>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p:cNvPicPr>
            <a:picLocks noChangeAspect="1"/>
          </p:cNvPicPr>
          <p:nvPr/>
        </p:nvPicPr>
        <p:blipFill>
          <a:blip r:embed="rId5"/>
          <a:stretch>
            <a:fillRect/>
          </a:stretch>
        </p:blipFill>
        <p:spPr>
          <a:xfrm>
            <a:off x="1609202" y="5018520"/>
            <a:ext cx="1396105" cy="1176630"/>
          </a:xfrm>
          <a:prstGeom prst="rect">
            <a:avLst/>
          </a:prstGeom>
        </p:spPr>
      </p:pic>
      <p:pic>
        <p:nvPicPr>
          <p:cNvPr id="43" name="Picture 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555019" y="4485539"/>
            <a:ext cx="1163625" cy="86576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832B224E-C97D-4A4F-9506-C5D3A2B32D4B}"/>
              </a:ext>
            </a:extLst>
          </p:cNvPr>
          <p:cNvSpPr>
            <a:spLocks noGrp="1"/>
          </p:cNvSpPr>
          <p:nvPr>
            <p:ph type="title"/>
          </p:nvPr>
        </p:nvSpPr>
        <p:spPr/>
        <p:txBody>
          <a:bodyPr>
            <a:noAutofit/>
          </a:bodyPr>
          <a:lstStyle/>
          <a:p>
            <a:r>
              <a:rPr lang="en-US" sz="2800" dirty="0"/>
              <a:t>America Makes</a:t>
            </a:r>
            <a:br>
              <a:rPr lang="en-US" sz="2800" dirty="0"/>
            </a:br>
            <a:r>
              <a:rPr lang="en-US" sz="2000" dirty="0"/>
              <a:t>The National Additive Manufacturing Innovation Institute</a:t>
            </a:r>
            <a:endParaRPr lang="en-US" sz="2800" dirty="0"/>
          </a:p>
        </p:txBody>
      </p:sp>
      <p:sp>
        <p:nvSpPr>
          <p:cNvPr id="6" name="Date Placeholder 5"/>
          <p:cNvSpPr>
            <a:spLocks noGrp="1"/>
          </p:cNvSpPr>
          <p:nvPr>
            <p:ph type="dt" sz="half" idx="10"/>
          </p:nvPr>
        </p:nvSpPr>
        <p:spPr/>
        <p:txBody>
          <a:bodyPr/>
          <a:lstStyle/>
          <a:p>
            <a:r>
              <a:rPr lang="en-US"/>
              <a:t>02/05/2020</a:t>
            </a:r>
          </a:p>
        </p:txBody>
      </p:sp>
      <p:sp>
        <p:nvSpPr>
          <p:cNvPr id="7" name="Footer Placeholder 6"/>
          <p:cNvSpPr>
            <a:spLocks noGrp="1"/>
          </p:cNvSpPr>
          <p:nvPr>
            <p:ph type="ftr" sz="quarter" idx="11"/>
          </p:nvPr>
        </p:nvSpPr>
        <p:spPr/>
        <p:txBody>
          <a:bodyPr/>
          <a:lstStyle/>
          <a:p>
            <a:r>
              <a:rPr lang="en-US"/>
              <a:t>Distribution Statement A:  Approved for public release.  Distribution is unlimited. //UNCLASSIFIED</a:t>
            </a:r>
          </a:p>
        </p:txBody>
      </p:sp>
      <p:sp>
        <p:nvSpPr>
          <p:cNvPr id="8" name="Slide Number Placeholder 7"/>
          <p:cNvSpPr>
            <a:spLocks noGrp="1"/>
          </p:cNvSpPr>
          <p:nvPr>
            <p:ph type="sldNum" sz="quarter" idx="12"/>
          </p:nvPr>
        </p:nvSpPr>
        <p:spPr/>
        <p:txBody>
          <a:bodyPr/>
          <a:lstStyle/>
          <a:p>
            <a:fld id="{32798ED9-3D55-4757-98C1-7DAA64905B1A}" type="slidenum">
              <a:rPr lang="en-US" smtClean="0"/>
              <a:t>17</a:t>
            </a:fld>
            <a:endParaRPr lang="en-US"/>
          </a:p>
        </p:txBody>
      </p:sp>
    </p:spTree>
    <p:extLst>
      <p:ext uri="{BB962C8B-B14F-4D97-AF65-F5344CB8AC3E}">
        <p14:creationId xmlns:p14="http://schemas.microsoft.com/office/powerpoint/2010/main" val="3744710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 Makes: Workforce Development Project</a:t>
            </a:r>
          </a:p>
        </p:txBody>
      </p:sp>
      <p:sp>
        <p:nvSpPr>
          <p:cNvPr id="3" name="Content Placeholder 2"/>
          <p:cNvSpPr>
            <a:spLocks noGrp="1"/>
          </p:cNvSpPr>
          <p:nvPr>
            <p:ph idx="1"/>
          </p:nvPr>
        </p:nvSpPr>
        <p:spPr>
          <a:xfrm>
            <a:off x="416842" y="2414844"/>
            <a:ext cx="8186002" cy="3591990"/>
          </a:xfrm>
        </p:spPr>
        <p:txBody>
          <a:bodyPr>
            <a:normAutofit fontScale="62500" lnSpcReduction="20000"/>
          </a:bodyPr>
          <a:lstStyle/>
          <a:p>
            <a:r>
              <a:rPr lang="en-US" dirty="0">
                <a:solidFill>
                  <a:schemeClr val="tx1">
                    <a:lumMod val="85000"/>
                    <a:lumOff val="15000"/>
                  </a:schemeClr>
                </a:solidFill>
              </a:rPr>
              <a:t>Department of the Navy (</a:t>
            </a:r>
            <a:r>
              <a:rPr lang="en-US" dirty="0" err="1">
                <a:solidFill>
                  <a:schemeClr val="tx1">
                    <a:lumMod val="85000"/>
                    <a:lumOff val="15000"/>
                  </a:schemeClr>
                </a:solidFill>
              </a:rPr>
              <a:t>DoN</a:t>
            </a:r>
            <a:r>
              <a:rPr lang="en-US" dirty="0">
                <a:solidFill>
                  <a:schemeClr val="tx1">
                    <a:lumMod val="85000"/>
                    <a:lumOff val="15000"/>
                  </a:schemeClr>
                </a:solidFill>
              </a:rPr>
              <a:t>) America Makes Program</a:t>
            </a:r>
          </a:p>
          <a:p>
            <a:r>
              <a:rPr lang="en-US" dirty="0">
                <a:solidFill>
                  <a:schemeClr val="tx1">
                    <a:lumMod val="85000"/>
                    <a:lumOff val="15000"/>
                  </a:schemeClr>
                </a:solidFill>
              </a:rPr>
              <a:t>Workforce Challenge:</a:t>
            </a:r>
          </a:p>
          <a:p>
            <a:pPr lvl="1"/>
            <a:r>
              <a:rPr lang="en-US" dirty="0">
                <a:solidFill>
                  <a:schemeClr val="tx1">
                    <a:lumMod val="85000"/>
                    <a:lumOff val="15000"/>
                  </a:schemeClr>
                </a:solidFill>
              </a:rPr>
              <a:t>Artisan/technical skill sets required for civilians using AM are developed through on-the-job training, and remain more art rather than science</a:t>
            </a:r>
          </a:p>
          <a:p>
            <a:pPr lvl="1"/>
            <a:r>
              <a:rPr lang="en-US" dirty="0">
                <a:solidFill>
                  <a:schemeClr val="tx1">
                    <a:lumMod val="85000"/>
                    <a:lumOff val="15000"/>
                  </a:schemeClr>
                </a:solidFill>
              </a:rPr>
              <a:t>Without formalization, AM will be challenged to scale for fleet use and result in AM benefits not being fully realized by </a:t>
            </a:r>
            <a:r>
              <a:rPr lang="en-US" dirty="0" err="1">
                <a:solidFill>
                  <a:schemeClr val="tx1">
                    <a:lumMod val="85000"/>
                    <a:lumOff val="15000"/>
                  </a:schemeClr>
                </a:solidFill>
              </a:rPr>
              <a:t>DoN</a:t>
            </a:r>
            <a:r>
              <a:rPr lang="en-US" dirty="0">
                <a:solidFill>
                  <a:schemeClr val="tx1">
                    <a:lumMod val="85000"/>
                    <a:lumOff val="15000"/>
                  </a:schemeClr>
                </a:solidFill>
              </a:rPr>
              <a:t> and the other Services</a:t>
            </a:r>
          </a:p>
          <a:p>
            <a:r>
              <a:rPr lang="en-US" dirty="0">
                <a:solidFill>
                  <a:schemeClr val="tx1">
                    <a:lumMod val="85000"/>
                    <a:lumOff val="15000"/>
                  </a:schemeClr>
                </a:solidFill>
              </a:rPr>
              <a:t>Objectives:</a:t>
            </a:r>
          </a:p>
          <a:p>
            <a:pPr lvl="1"/>
            <a:r>
              <a:rPr lang="en-US" dirty="0">
                <a:solidFill>
                  <a:schemeClr val="tx1">
                    <a:lumMod val="85000"/>
                    <a:lumOff val="15000"/>
                  </a:schemeClr>
                </a:solidFill>
              </a:rPr>
              <a:t>Develop formalized AM education, training, and certification programs for civilian artisans, working in shipyards, regional maintenance centers, warfare centers, etc. </a:t>
            </a:r>
          </a:p>
          <a:p>
            <a:pPr lvl="1"/>
            <a:r>
              <a:rPr lang="en-US" dirty="0">
                <a:solidFill>
                  <a:schemeClr val="tx1">
                    <a:lumMod val="85000"/>
                    <a:lumOff val="15000"/>
                  </a:schemeClr>
                </a:solidFill>
              </a:rPr>
              <a:t>Developed via America Makes to ensure Industry buy-in and standards integration</a:t>
            </a:r>
          </a:p>
          <a:p>
            <a:pPr lvl="1"/>
            <a:r>
              <a:rPr lang="en-US" dirty="0">
                <a:solidFill>
                  <a:schemeClr val="tx1">
                    <a:lumMod val="85000"/>
                    <a:lumOff val="15000"/>
                  </a:schemeClr>
                </a:solidFill>
              </a:rPr>
              <a:t>Includes curriculum development (e-learning and instructor led content)</a:t>
            </a:r>
          </a:p>
          <a:p>
            <a:r>
              <a:rPr lang="en-US" dirty="0">
                <a:solidFill>
                  <a:schemeClr val="tx1">
                    <a:lumMod val="85000"/>
                    <a:lumOff val="15000"/>
                  </a:schemeClr>
                </a:solidFill>
              </a:rPr>
              <a:t>Benefits:</a:t>
            </a:r>
          </a:p>
          <a:p>
            <a:pPr lvl="1"/>
            <a:r>
              <a:rPr lang="en-US" dirty="0">
                <a:solidFill>
                  <a:schemeClr val="tx1">
                    <a:lumMod val="85000"/>
                    <a:lumOff val="15000"/>
                  </a:schemeClr>
                </a:solidFill>
              </a:rPr>
              <a:t>Certification pathway for civilian artisan community (apprentice, journeyman, master craftsman)</a:t>
            </a:r>
          </a:p>
          <a:p>
            <a:r>
              <a:rPr lang="en-US" dirty="0">
                <a:solidFill>
                  <a:schemeClr val="tx1">
                    <a:lumMod val="85000"/>
                    <a:lumOff val="15000"/>
                  </a:schemeClr>
                </a:solidFill>
              </a:rPr>
              <a:t>Kickoff: October 2019</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4193" y="1013466"/>
            <a:ext cx="4443413" cy="58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6383994" y="1600200"/>
            <a:ext cx="887477" cy="50563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33349" y="1628776"/>
            <a:ext cx="990600" cy="47705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26969" y="1707682"/>
            <a:ext cx="1290637" cy="38095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126568" y="1628775"/>
            <a:ext cx="1159158" cy="45985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1295400" y="841975"/>
            <a:ext cx="2627604" cy="1731414"/>
          </a:xfrm>
          <a:prstGeom prst="rect">
            <a:avLst/>
          </a:prstGeom>
        </p:spPr>
      </p:pic>
      <p:sp>
        <p:nvSpPr>
          <p:cNvPr id="13" name="Date Placeholder 12"/>
          <p:cNvSpPr>
            <a:spLocks noGrp="1"/>
          </p:cNvSpPr>
          <p:nvPr>
            <p:ph type="dt" sz="half" idx="10"/>
          </p:nvPr>
        </p:nvSpPr>
        <p:spPr/>
        <p:txBody>
          <a:bodyPr/>
          <a:lstStyle/>
          <a:p>
            <a:r>
              <a:rPr lang="en-US"/>
              <a:t>02/05/2020</a:t>
            </a:r>
          </a:p>
        </p:txBody>
      </p:sp>
      <p:sp>
        <p:nvSpPr>
          <p:cNvPr id="14" name="Footer Placeholder 13"/>
          <p:cNvSpPr>
            <a:spLocks noGrp="1"/>
          </p:cNvSpPr>
          <p:nvPr>
            <p:ph type="ftr" sz="quarter" idx="11"/>
          </p:nvPr>
        </p:nvSpPr>
        <p:spPr/>
        <p:txBody>
          <a:bodyPr/>
          <a:lstStyle/>
          <a:p>
            <a:r>
              <a:rPr lang="en-US"/>
              <a:t>Distribution Statement A:  Approved for public release.  Distribution is unlimited. //UNCLASSIFIED</a:t>
            </a:r>
          </a:p>
        </p:txBody>
      </p:sp>
      <p:sp>
        <p:nvSpPr>
          <p:cNvPr id="15" name="Slide Number Placeholder 14"/>
          <p:cNvSpPr>
            <a:spLocks noGrp="1"/>
          </p:cNvSpPr>
          <p:nvPr>
            <p:ph type="sldNum" sz="quarter" idx="12"/>
          </p:nvPr>
        </p:nvSpPr>
        <p:spPr/>
        <p:txBody>
          <a:bodyPr/>
          <a:lstStyle/>
          <a:p>
            <a:fld id="{32798ED9-3D55-4757-98C1-7DAA64905B1A}" type="slidenum">
              <a:rPr lang="en-US" smtClean="0"/>
              <a:t>18</a:t>
            </a:fld>
            <a:endParaRPr lang="en-US"/>
          </a:p>
        </p:txBody>
      </p:sp>
    </p:spTree>
    <p:extLst>
      <p:ext uri="{BB962C8B-B14F-4D97-AF65-F5344CB8AC3E}">
        <p14:creationId xmlns:p14="http://schemas.microsoft.com/office/powerpoint/2010/main" val="267563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DC9928-A9BB-4E6F-AA35-05B047E894F9}"/>
              </a:ext>
            </a:extLst>
          </p:cNvPr>
          <p:cNvSpPr>
            <a:spLocks noGrp="1"/>
          </p:cNvSpPr>
          <p:nvPr>
            <p:ph type="title"/>
          </p:nvPr>
        </p:nvSpPr>
        <p:spPr/>
        <p:txBody>
          <a:bodyPr>
            <a:noAutofit/>
          </a:bodyPr>
          <a:lstStyle/>
          <a:p>
            <a:r>
              <a:rPr lang="en-US" sz="2400" dirty="0"/>
              <a:t>America Makes:</a:t>
            </a:r>
            <a:br>
              <a:rPr lang="en-US" sz="2400" dirty="0"/>
            </a:br>
            <a:r>
              <a:rPr lang="en-US" sz="2000" dirty="0"/>
              <a:t>Maturation of Advanced Manufacturing for Low-Cost Sustainment (MAMLS)</a:t>
            </a:r>
            <a:endParaRPr lang="en-US" sz="2400" dirty="0"/>
          </a:p>
        </p:txBody>
      </p:sp>
      <p:sp>
        <p:nvSpPr>
          <p:cNvPr id="7" name="Content Placeholder 6">
            <a:extLst>
              <a:ext uri="{FF2B5EF4-FFF2-40B4-BE49-F238E27FC236}">
                <a16:creationId xmlns:a16="http://schemas.microsoft.com/office/drawing/2014/main" id="{AECA2BE1-9A45-43CD-AEC2-A558449420B3}"/>
              </a:ext>
            </a:extLst>
          </p:cNvPr>
          <p:cNvSpPr>
            <a:spLocks noGrp="1"/>
          </p:cNvSpPr>
          <p:nvPr>
            <p:ph idx="1"/>
          </p:nvPr>
        </p:nvSpPr>
        <p:spPr/>
        <p:txBody>
          <a:bodyPr>
            <a:normAutofit fontScale="70000" lnSpcReduction="20000"/>
          </a:bodyPr>
          <a:lstStyle/>
          <a:p>
            <a:r>
              <a:rPr lang="en-US" dirty="0"/>
              <a:t>Air Force Directed Program through America Makes</a:t>
            </a:r>
          </a:p>
          <a:p>
            <a:r>
              <a:rPr lang="en-US" dirty="0"/>
              <a:t>Objectives:</a:t>
            </a:r>
          </a:p>
          <a:p>
            <a:pPr lvl="1"/>
            <a:r>
              <a:rPr lang="en-US" dirty="0"/>
              <a:t>Accelerate implementation of advanced manufacturing technologies that improve rapid part replacement or support agile maintenance processes.</a:t>
            </a:r>
          </a:p>
          <a:p>
            <a:pPr lvl="1"/>
            <a:r>
              <a:rPr lang="en-US" dirty="0"/>
              <a:t>Enable on-demand replacement of critically damaged or obsolete components that do not meet economic requirements of conventional supply chains.</a:t>
            </a:r>
          </a:p>
          <a:p>
            <a:pPr lvl="1"/>
            <a:r>
              <a:rPr lang="en-US" dirty="0"/>
              <a:t>Accelerate rapid design and fabrication of shop tools such as assembly aids, jigs, and fixtures for sustainment operations.</a:t>
            </a:r>
          </a:p>
          <a:p>
            <a:pPr lvl="1"/>
            <a:r>
              <a:rPr lang="en-US" dirty="0"/>
              <a:t>Identify technology gaps and workforce issues to be solved prior to implementation and address as many possible.</a:t>
            </a:r>
          </a:p>
          <a:p>
            <a:pPr lvl="1"/>
            <a:r>
              <a:rPr lang="en-US" dirty="0"/>
              <a:t>Conduct air worthiness pathfinding research to develop data and process strategies to qualify additive manufactured parts for various part families.</a:t>
            </a:r>
          </a:p>
          <a:p>
            <a:r>
              <a:rPr lang="en-US" dirty="0"/>
              <a:t>Benefits:</a:t>
            </a:r>
          </a:p>
          <a:p>
            <a:pPr lvl="1"/>
            <a:r>
              <a:rPr lang="en-US" dirty="0"/>
              <a:t>Reduction of the cost and lead time to fabricate replacement components for legacy aircraft as well as for tooling, fixtures, jigs, masks, and other support equipment.</a:t>
            </a:r>
          </a:p>
          <a:p>
            <a:pPr lvl="1"/>
            <a:r>
              <a:rPr lang="en-US" dirty="0"/>
              <a:t>Workforce education and technology demonstrations for future implementation of additive manufacturing and related advanced manufacturing processes</a:t>
            </a:r>
          </a:p>
          <a:p>
            <a:r>
              <a:rPr lang="en-US" dirty="0"/>
              <a:t>Execution:</a:t>
            </a:r>
          </a:p>
          <a:p>
            <a:pPr lvl="1"/>
            <a:r>
              <a:rPr lang="en-US" dirty="0"/>
              <a:t>3 Phases; 63 Projects; Engaged 60 America Makes partners</a:t>
            </a:r>
          </a:p>
        </p:txBody>
      </p:sp>
      <p:sp>
        <p:nvSpPr>
          <p:cNvPr id="3" name="Content Placeholder 2"/>
          <p:cNvSpPr txBox="1">
            <a:spLocks/>
          </p:cNvSpPr>
          <p:nvPr/>
        </p:nvSpPr>
        <p:spPr>
          <a:xfrm>
            <a:off x="570029" y="2573766"/>
            <a:ext cx="8003942" cy="3993779"/>
          </a:xfrm>
          <a:prstGeom prst="rect">
            <a:avLst/>
          </a:prstGeom>
        </p:spPr>
        <p:txBody>
          <a:bodyPr>
            <a:normAutofit/>
          </a:bodyPr>
          <a:lstStyle>
            <a:lvl1pPr marL="257175" indent="-257175" algn="l" defTabSz="342900" rtl="0" eaLnBrk="1" latinLnBrk="0" hangingPunct="1">
              <a:spcBef>
                <a:spcPct val="20000"/>
              </a:spcBef>
              <a:buFont typeface="Wingdings" panose="05000000000000000000" pitchFamily="2" charset="2"/>
              <a:buChar char="§"/>
              <a:defRPr sz="1875" b="0" i="0" kern="1200">
                <a:solidFill>
                  <a:schemeClr val="tx1"/>
                </a:solidFill>
                <a:latin typeface="Arial"/>
                <a:ea typeface="+mn-ea"/>
                <a:cs typeface="Arial"/>
              </a:defRPr>
            </a:lvl1pPr>
            <a:lvl2pPr marL="557213" indent="-214313" algn="l" defTabSz="342900" rtl="0" eaLnBrk="1" latinLnBrk="0" hangingPunct="1">
              <a:spcBef>
                <a:spcPct val="20000"/>
              </a:spcBef>
              <a:buFont typeface="Arial" panose="020B0604020202020204" pitchFamily="34" charset="0"/>
              <a:buChar char="•"/>
              <a:defRPr sz="1500" b="0" i="0" kern="1200">
                <a:solidFill>
                  <a:schemeClr val="tx1"/>
                </a:solidFill>
                <a:latin typeface="Arial"/>
                <a:ea typeface="+mn-ea"/>
                <a:cs typeface="Arial"/>
              </a:defRPr>
            </a:lvl2pPr>
            <a:lvl3pPr marL="900113" indent="-214313" algn="l" defTabSz="342900" rtl="0" eaLnBrk="1" latinLnBrk="0" hangingPunct="1">
              <a:spcBef>
                <a:spcPct val="20000"/>
              </a:spcBef>
              <a:buFont typeface="Wingdings" panose="05000000000000000000" pitchFamily="2" charset="2"/>
              <a:buChar char=""/>
              <a:defRPr sz="1350" b="0" i="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125" b="0" i="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050" b="0" i="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00025" indent="-28575">
              <a:lnSpc>
                <a:spcPct val="150000"/>
              </a:lnSpc>
              <a:buNone/>
            </a:pPr>
            <a:endParaRPr lang="en-US" sz="1425" dirty="0"/>
          </a:p>
        </p:txBody>
      </p:sp>
      <p:sp>
        <p:nvSpPr>
          <p:cNvPr id="6" name="Rectangle 5">
            <a:extLst>
              <a:ext uri="{FF2B5EF4-FFF2-40B4-BE49-F238E27FC236}">
                <a16:creationId xmlns:a16="http://schemas.microsoft.com/office/drawing/2014/main" id="{0DDDC7F6-D3A0-4307-95AA-E3D538336BE8}"/>
              </a:ext>
            </a:extLst>
          </p:cNvPr>
          <p:cNvSpPr/>
          <p:nvPr/>
        </p:nvSpPr>
        <p:spPr>
          <a:xfrm>
            <a:off x="830179" y="1428748"/>
            <a:ext cx="4572000" cy="369332"/>
          </a:xfrm>
          <a:prstGeom prst="rect">
            <a:avLst/>
          </a:prstGeom>
        </p:spPr>
        <p:txBody>
          <a:bodyPr>
            <a:spAutoFit/>
          </a:bodyPr>
          <a:lstStyle/>
          <a:p>
            <a:endParaRPr lang="en-US" dirty="0"/>
          </a:p>
        </p:txBody>
      </p:sp>
      <p:sp>
        <p:nvSpPr>
          <p:cNvPr id="2" name="Date Placeholder 1"/>
          <p:cNvSpPr>
            <a:spLocks noGrp="1"/>
          </p:cNvSpPr>
          <p:nvPr>
            <p:ph type="dt" sz="half" idx="10"/>
          </p:nvPr>
        </p:nvSpPr>
        <p:spPr/>
        <p:txBody>
          <a:bodyPr/>
          <a:lstStyle/>
          <a:p>
            <a:r>
              <a:rPr lang="en-US"/>
              <a:t>02/05/2020</a:t>
            </a:r>
          </a:p>
        </p:txBody>
      </p:sp>
      <p:sp>
        <p:nvSpPr>
          <p:cNvPr id="4" name="Footer Placeholder 3"/>
          <p:cNvSpPr>
            <a:spLocks noGrp="1"/>
          </p:cNvSpPr>
          <p:nvPr>
            <p:ph type="ftr" sz="quarter" idx="11"/>
          </p:nvPr>
        </p:nvSpPr>
        <p:spPr/>
        <p:txBody>
          <a:bodyPr/>
          <a:lstStyle/>
          <a:p>
            <a:r>
              <a:rPr lang="en-US"/>
              <a:t>Distribution Statement A:  Approved for public release.  Distribution is unlimited. //UNCLASSIFIED</a:t>
            </a:r>
          </a:p>
        </p:txBody>
      </p:sp>
      <p:sp>
        <p:nvSpPr>
          <p:cNvPr id="9" name="Slide Number Placeholder 8"/>
          <p:cNvSpPr>
            <a:spLocks noGrp="1"/>
          </p:cNvSpPr>
          <p:nvPr>
            <p:ph type="sldNum" sz="quarter" idx="12"/>
          </p:nvPr>
        </p:nvSpPr>
        <p:spPr/>
        <p:txBody>
          <a:bodyPr/>
          <a:lstStyle/>
          <a:p>
            <a:fld id="{32798ED9-3D55-4757-98C1-7DAA64905B1A}" type="slidenum">
              <a:rPr lang="en-US" smtClean="0"/>
              <a:t>19</a:t>
            </a:fld>
            <a:endParaRPr lang="en-US"/>
          </a:p>
        </p:txBody>
      </p:sp>
    </p:spTree>
    <p:extLst>
      <p:ext uri="{BB962C8B-B14F-4D97-AF65-F5344CB8AC3E}">
        <p14:creationId xmlns:p14="http://schemas.microsoft.com/office/powerpoint/2010/main" val="45263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4EE8794-4170-43FB-A72B-64B0CE9A775D}"/>
              </a:ext>
            </a:extLst>
          </p:cNvPr>
          <p:cNvSpPr>
            <a:spLocks noGrp="1"/>
          </p:cNvSpPr>
          <p:nvPr>
            <p:ph type="title"/>
          </p:nvPr>
        </p:nvSpPr>
        <p:spPr/>
        <p:txBody>
          <a:bodyPr/>
          <a:lstStyle/>
          <a:p>
            <a:r>
              <a:rPr lang="en-US" dirty="0"/>
              <a:t>Overview</a:t>
            </a:r>
          </a:p>
        </p:txBody>
      </p:sp>
      <p:sp>
        <p:nvSpPr>
          <p:cNvPr id="2" name="Content Placeholder 1">
            <a:extLst>
              <a:ext uri="{FF2B5EF4-FFF2-40B4-BE49-F238E27FC236}">
                <a16:creationId xmlns:a16="http://schemas.microsoft.com/office/drawing/2014/main" id="{95DA7B0E-6C24-48A1-96F8-2364C11DDA2F}"/>
              </a:ext>
            </a:extLst>
          </p:cNvPr>
          <p:cNvSpPr>
            <a:spLocks noGrp="1"/>
          </p:cNvSpPr>
          <p:nvPr>
            <p:ph idx="1"/>
          </p:nvPr>
        </p:nvSpPr>
        <p:spPr/>
        <p:txBody>
          <a:bodyPr/>
          <a:lstStyle/>
          <a:p>
            <a:r>
              <a:rPr lang="en-US" dirty="0"/>
              <a:t>Department of Defense (DoD) Additive Manufacturing (AM) Strategy</a:t>
            </a:r>
          </a:p>
          <a:p>
            <a:pPr lvl="1"/>
            <a:r>
              <a:rPr lang="en-US" dirty="0"/>
              <a:t>Modernize National Defense Systems</a:t>
            </a:r>
          </a:p>
          <a:p>
            <a:pPr lvl="1"/>
            <a:r>
              <a:rPr lang="en-US" dirty="0"/>
              <a:t>Increase Material Readiness</a:t>
            </a:r>
          </a:p>
          <a:p>
            <a:pPr lvl="1"/>
            <a:r>
              <a:rPr lang="en-US" dirty="0"/>
              <a:t>Enhance Warfighter Innovation &amp; Capability</a:t>
            </a:r>
          </a:p>
          <a:p>
            <a:r>
              <a:rPr lang="en-US" dirty="0"/>
              <a:t>Office of the Under Secretary of Defense (Research &amp; Engineering) (OUSD R&amp;E) Role and Approaches</a:t>
            </a:r>
          </a:p>
          <a:p>
            <a:pPr lvl="1"/>
            <a:r>
              <a:rPr lang="en-US" dirty="0"/>
              <a:t>Lead and Facilitate Collaboration</a:t>
            </a:r>
          </a:p>
          <a:p>
            <a:pPr lvl="1"/>
            <a:r>
              <a:rPr lang="en-US" dirty="0"/>
              <a:t>Partner with External Stakeholders</a:t>
            </a:r>
          </a:p>
          <a:p>
            <a:pPr lvl="1"/>
            <a:r>
              <a:rPr lang="en-US" dirty="0"/>
              <a:t>Invest in R&amp;D to Address Foundational AM Challenges </a:t>
            </a:r>
          </a:p>
          <a:p>
            <a:r>
              <a:rPr lang="en-US" dirty="0"/>
              <a:t>DoD AM Policy</a:t>
            </a:r>
          </a:p>
        </p:txBody>
      </p:sp>
      <p:sp>
        <p:nvSpPr>
          <p:cNvPr id="3" name="Date Placeholder 2"/>
          <p:cNvSpPr>
            <a:spLocks noGrp="1"/>
          </p:cNvSpPr>
          <p:nvPr>
            <p:ph type="dt" sz="half" idx="10"/>
          </p:nvPr>
        </p:nvSpPr>
        <p:spPr/>
        <p:txBody>
          <a:bodyPr/>
          <a:lstStyle/>
          <a:p>
            <a:r>
              <a:rPr lang="en-US"/>
              <a:t>02/05/2020</a:t>
            </a:r>
          </a:p>
        </p:txBody>
      </p:sp>
      <p:sp>
        <p:nvSpPr>
          <p:cNvPr id="4" name="Footer Placeholder 3"/>
          <p:cNvSpPr>
            <a:spLocks noGrp="1"/>
          </p:cNvSpPr>
          <p:nvPr>
            <p:ph type="ftr" sz="quarter" idx="11"/>
          </p:nvPr>
        </p:nvSpPr>
        <p:spPr/>
        <p:txBody>
          <a:bodyPr/>
          <a:lstStyle/>
          <a:p>
            <a:r>
              <a:rPr lang="en-US"/>
              <a:t>Distribution Statement A:  Approved for public release.  Distribution is unlimited. //UNCLASSIFIED</a:t>
            </a:r>
          </a:p>
        </p:txBody>
      </p:sp>
      <p:sp>
        <p:nvSpPr>
          <p:cNvPr id="5" name="Slide Number Placeholder 4"/>
          <p:cNvSpPr>
            <a:spLocks noGrp="1"/>
          </p:cNvSpPr>
          <p:nvPr>
            <p:ph type="sldNum" sz="quarter" idx="12"/>
          </p:nvPr>
        </p:nvSpPr>
        <p:spPr/>
        <p:txBody>
          <a:bodyPr/>
          <a:lstStyle/>
          <a:p>
            <a:fld id="{32798ED9-3D55-4757-98C1-7DAA64905B1A}" type="slidenum">
              <a:rPr lang="en-US" smtClean="0"/>
              <a:t>2</a:t>
            </a:fld>
            <a:endParaRPr lang="en-US"/>
          </a:p>
        </p:txBody>
      </p:sp>
    </p:spTree>
    <p:extLst>
      <p:ext uri="{BB962C8B-B14F-4D97-AF65-F5344CB8AC3E}">
        <p14:creationId xmlns:p14="http://schemas.microsoft.com/office/powerpoint/2010/main" val="355937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9A9498FC-1D18-45F7-A357-40E85FDF5C6B}"/>
              </a:ext>
            </a:extLst>
          </p:cNvPr>
          <p:cNvSpPr>
            <a:spLocks noGrp="1"/>
          </p:cNvSpPr>
          <p:nvPr>
            <p:ph type="title"/>
          </p:nvPr>
        </p:nvSpPr>
        <p:spPr/>
        <p:txBody>
          <a:bodyPr/>
          <a:lstStyle/>
          <a:p>
            <a:r>
              <a:rPr lang="en-US" dirty="0"/>
              <a:t>Impact of MAMLS</a:t>
            </a:r>
          </a:p>
        </p:txBody>
      </p:sp>
      <p:sp>
        <p:nvSpPr>
          <p:cNvPr id="4" name="TextBox 3">
            <a:extLst>
              <a:ext uri="{FF2B5EF4-FFF2-40B4-BE49-F238E27FC236}">
                <a16:creationId xmlns:a16="http://schemas.microsoft.com/office/drawing/2014/main" id="{1B6DB3DD-5052-44DC-BE02-302B9EC97C81}"/>
              </a:ext>
            </a:extLst>
          </p:cNvPr>
          <p:cNvSpPr txBox="1"/>
          <p:nvPr/>
        </p:nvSpPr>
        <p:spPr>
          <a:xfrm>
            <a:off x="3447167" y="886525"/>
            <a:ext cx="5398367" cy="5663159"/>
          </a:xfrm>
          <a:prstGeom prst="rect">
            <a:avLst/>
          </a:prstGeom>
          <a:noFill/>
        </p:spPr>
        <p:txBody>
          <a:bodyPr wrap="square" rtlCol="0">
            <a:normAutofit lnSpcReduction="10000"/>
          </a:bodyPr>
          <a:lstStyle/>
          <a:p>
            <a:pPr marL="214313" indent="-214313" defTabSz="342900" fontAlgn="auto">
              <a:spcBef>
                <a:spcPts val="0"/>
              </a:spcBef>
              <a:spcAft>
                <a:spcPts val="0"/>
              </a:spcAft>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MAMLS team member University of Dayton Research Institute (UDRI) developed an open research laser powder bed system (Advanced Technology Laser Additive System) which is now licensed by the Universal Technology Company and commercialized as OPENSLM</a:t>
            </a:r>
            <a:r>
              <a:rPr lang="en-US" sz="800" dirty="0">
                <a:solidFill>
                  <a:prstClr val="black"/>
                </a:solidFill>
                <a:latin typeface="Calibri" panose="020F0502020204030204" pitchFamily="34" charset="0"/>
                <a:cs typeface="Calibri" panose="020F0502020204030204" pitchFamily="34" charset="0"/>
              </a:rPr>
              <a:t>TM</a:t>
            </a:r>
            <a:r>
              <a:rPr lang="en-US" sz="1600" dirty="0">
                <a:solidFill>
                  <a:prstClr val="black"/>
                </a:solidFill>
                <a:latin typeface="Calibri" panose="020F0502020204030204" pitchFamily="34" charset="0"/>
                <a:cs typeface="Calibri" panose="020F0502020204030204" pitchFamily="34" charset="0"/>
              </a:rPr>
              <a:t>.  The OPENSLM</a:t>
            </a:r>
            <a:r>
              <a:rPr lang="en-US" sz="800" dirty="0">
                <a:solidFill>
                  <a:prstClr val="black"/>
                </a:solidFill>
                <a:latin typeface="Calibri" panose="020F0502020204030204" pitchFamily="34" charset="0"/>
                <a:cs typeface="Calibri" panose="020F0502020204030204" pitchFamily="34" charset="0"/>
              </a:rPr>
              <a:t>TM</a:t>
            </a:r>
            <a:r>
              <a:rPr lang="en-US" sz="1600" dirty="0">
                <a:solidFill>
                  <a:prstClr val="black"/>
                </a:solidFill>
                <a:latin typeface="Calibri" panose="020F0502020204030204" pitchFamily="34" charset="0"/>
                <a:cs typeface="Calibri" panose="020F0502020204030204" pitchFamily="34" charset="0"/>
              </a:rPr>
              <a:t> system is now </a:t>
            </a:r>
            <a:r>
              <a:rPr lang="en-US" sz="1600" i="1" u="sng" dirty="0">
                <a:solidFill>
                  <a:prstClr val="black"/>
                </a:solidFill>
                <a:latin typeface="Calibri" panose="020F0502020204030204" pitchFamily="34" charset="0"/>
                <a:cs typeface="Calibri" panose="020F0502020204030204" pitchFamily="34" charset="0"/>
              </a:rPr>
              <a:t>accelerating AM implementation through new research activities</a:t>
            </a:r>
            <a:r>
              <a:rPr lang="en-US" sz="1600" dirty="0">
                <a:solidFill>
                  <a:prstClr val="black"/>
                </a:solidFill>
                <a:latin typeface="Calibri" panose="020F0502020204030204" pitchFamily="34" charset="0"/>
                <a:cs typeface="Calibri" panose="020F0502020204030204" pitchFamily="34" charset="0"/>
              </a:rPr>
              <a:t>.</a:t>
            </a:r>
          </a:p>
          <a:p>
            <a:pPr defTabSz="342900" fontAlgn="auto">
              <a:spcBef>
                <a:spcPts val="0"/>
              </a:spcBef>
              <a:spcAft>
                <a:spcPts val="0"/>
              </a:spcAft>
            </a:pPr>
            <a:endParaRPr lang="en-US" sz="700" dirty="0">
              <a:solidFill>
                <a:prstClr val="black"/>
              </a:solidFill>
              <a:latin typeface="Calibri" panose="020F0502020204030204" pitchFamily="34" charset="0"/>
              <a:cs typeface="Calibri" panose="020F0502020204030204" pitchFamily="34" charset="0"/>
            </a:endParaRPr>
          </a:p>
          <a:p>
            <a:pPr marL="214313" indent="-214313" defTabSz="342900" fontAlgn="auto">
              <a:spcBef>
                <a:spcPts val="0"/>
              </a:spcBef>
              <a:spcAft>
                <a:spcPts val="0"/>
              </a:spcAft>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MAMLS developed initial process parameters for titanium laser powder bed fusion structural repair brackets with team member Lockheed in both the first and second phases.  That </a:t>
            </a:r>
            <a:r>
              <a:rPr lang="en-US" sz="1600" i="1" u="sng" dirty="0">
                <a:solidFill>
                  <a:prstClr val="black"/>
                </a:solidFill>
                <a:latin typeface="Calibri" panose="020F0502020204030204" pitchFamily="34" charset="0"/>
                <a:cs typeface="Calibri" panose="020F0502020204030204" pitchFamily="34" charset="0"/>
              </a:rPr>
              <a:t>process development led to the first qualified metallic printed part installed on the F-22</a:t>
            </a:r>
            <a:r>
              <a:rPr lang="en-US" sz="1600" dirty="0">
                <a:solidFill>
                  <a:prstClr val="black"/>
                </a:solidFill>
                <a:latin typeface="Calibri" panose="020F0502020204030204" pitchFamily="34" charset="0"/>
                <a:cs typeface="Calibri" panose="020F0502020204030204" pitchFamily="34" charset="0"/>
              </a:rPr>
              <a:t>.</a:t>
            </a:r>
          </a:p>
          <a:p>
            <a:pPr defTabSz="342900" fontAlgn="auto">
              <a:spcBef>
                <a:spcPts val="0"/>
              </a:spcBef>
              <a:spcAft>
                <a:spcPts val="0"/>
              </a:spcAft>
            </a:pPr>
            <a:endParaRPr lang="en-US" sz="800" dirty="0">
              <a:solidFill>
                <a:prstClr val="black"/>
              </a:solidFill>
              <a:latin typeface="Calibri" panose="020F0502020204030204" pitchFamily="34" charset="0"/>
              <a:cs typeface="Calibri" panose="020F0502020204030204" pitchFamily="34" charset="0"/>
            </a:endParaRPr>
          </a:p>
          <a:p>
            <a:pPr marL="214313" indent="-214313" defTabSz="342900" fontAlgn="auto">
              <a:spcBef>
                <a:spcPts val="0"/>
              </a:spcBef>
              <a:spcAft>
                <a:spcPts val="0"/>
              </a:spcAft>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MAMLS conducted initial manufacturing development trials for a replacement C-17 avionics cooling duct with team member Boeing.  The manufacturing development led to the </a:t>
            </a:r>
            <a:r>
              <a:rPr lang="en-US" sz="1600" i="1" u="sng" dirty="0">
                <a:solidFill>
                  <a:prstClr val="black"/>
                </a:solidFill>
                <a:latin typeface="Calibri" panose="020F0502020204030204" pitchFamily="34" charset="0"/>
                <a:cs typeface="Calibri" panose="020F0502020204030204" pitchFamily="34" charset="0"/>
              </a:rPr>
              <a:t>qualification of an Ultem printed duct as an alternative source for the “no-bid” part </a:t>
            </a:r>
            <a:r>
              <a:rPr lang="en-US" sz="1600" dirty="0">
                <a:solidFill>
                  <a:prstClr val="black"/>
                </a:solidFill>
                <a:latin typeface="Calibri" panose="020F0502020204030204" pitchFamily="34" charset="0"/>
                <a:cs typeface="Calibri" panose="020F0502020204030204" pitchFamily="34" charset="0"/>
              </a:rPr>
              <a:t>and is now being flight tested.</a:t>
            </a:r>
          </a:p>
          <a:p>
            <a:pPr defTabSz="342900" fontAlgn="auto">
              <a:spcBef>
                <a:spcPts val="0"/>
              </a:spcBef>
              <a:spcAft>
                <a:spcPts val="0"/>
              </a:spcAft>
            </a:pPr>
            <a:endParaRPr lang="en-US" sz="800" dirty="0">
              <a:solidFill>
                <a:prstClr val="black"/>
              </a:solidFill>
              <a:latin typeface="Calibri" panose="020F0502020204030204" pitchFamily="34" charset="0"/>
              <a:cs typeface="Calibri" panose="020F0502020204030204" pitchFamily="34" charset="0"/>
            </a:endParaRPr>
          </a:p>
          <a:p>
            <a:pPr marL="214313" indent="-214313" defTabSz="342900" fontAlgn="auto">
              <a:spcBef>
                <a:spcPts val="0"/>
              </a:spcBef>
              <a:spcAft>
                <a:spcPts val="0"/>
              </a:spcAft>
              <a:buFont typeface="Arial" panose="020B0604020202020204" pitchFamily="34" charset="0"/>
              <a:buChar char="•"/>
            </a:pPr>
            <a:r>
              <a:rPr lang="en-US" sz="1600" dirty="0">
                <a:solidFill>
                  <a:prstClr val="black"/>
                </a:solidFill>
                <a:latin typeface="Calibri" panose="020F0502020204030204" pitchFamily="34" charset="0"/>
                <a:cs typeface="Calibri" panose="020F0502020204030204" pitchFamily="34" charset="0"/>
              </a:rPr>
              <a:t>MAMLS developed and demonstrated numerous polymer shop maintenance aids at various member locations for </a:t>
            </a:r>
            <a:r>
              <a:rPr lang="en-US" sz="1600" i="1" u="sng" dirty="0">
                <a:solidFill>
                  <a:prstClr val="black"/>
                </a:solidFill>
                <a:latin typeface="Calibri" panose="020F0502020204030204" pitchFamily="34" charset="0"/>
                <a:cs typeface="Calibri" panose="020F0502020204030204" pitchFamily="34" charset="0"/>
              </a:rPr>
              <a:t>improved, more efficient sustainment operations</a:t>
            </a:r>
            <a:r>
              <a:rPr lang="en-US" sz="1600" dirty="0">
                <a:solidFill>
                  <a:prstClr val="black"/>
                </a:solidFill>
                <a:latin typeface="Calibri" panose="020F0502020204030204" pitchFamily="34" charset="0"/>
                <a:cs typeface="Calibri" panose="020F0502020204030204" pitchFamily="34" charset="0"/>
              </a:rPr>
              <a:t>.</a:t>
            </a:r>
          </a:p>
          <a:p>
            <a:pPr marL="342900" lvl="1" defTabSz="342900" fontAlgn="auto">
              <a:spcBef>
                <a:spcPts val="0"/>
              </a:spcBef>
              <a:spcAft>
                <a:spcPts val="0"/>
              </a:spcAft>
            </a:pPr>
            <a:r>
              <a:rPr lang="en-US" sz="1600" dirty="0">
                <a:solidFill>
                  <a:prstClr val="black"/>
                </a:solidFill>
                <a:latin typeface="Calibri" panose="020F0502020204030204" pitchFamily="34" charset="0"/>
                <a:cs typeface="Calibri" panose="020F0502020204030204" pitchFamily="34" charset="0"/>
              </a:rPr>
              <a:t>-  These many projects also trained maintenance personnel on additive processes at  both government and industry locations.</a:t>
            </a:r>
          </a:p>
        </p:txBody>
      </p:sp>
      <p:grpSp>
        <p:nvGrpSpPr>
          <p:cNvPr id="5" name="Group 4">
            <a:extLst>
              <a:ext uri="{FF2B5EF4-FFF2-40B4-BE49-F238E27FC236}">
                <a16:creationId xmlns:a16="http://schemas.microsoft.com/office/drawing/2014/main" id="{E4611424-1C46-49E3-A609-6B26D9C0F3FE}"/>
              </a:ext>
            </a:extLst>
          </p:cNvPr>
          <p:cNvGrpSpPr/>
          <p:nvPr/>
        </p:nvGrpSpPr>
        <p:grpSpPr>
          <a:xfrm>
            <a:off x="510712" y="1141798"/>
            <a:ext cx="2662520" cy="914451"/>
            <a:chOff x="8328209" y="726073"/>
            <a:chExt cx="3478309" cy="1219268"/>
          </a:xfrm>
        </p:grpSpPr>
        <p:sp>
          <p:nvSpPr>
            <p:cNvPr id="6" name="Rectangle 5">
              <a:extLst>
                <a:ext uri="{FF2B5EF4-FFF2-40B4-BE49-F238E27FC236}">
                  <a16:creationId xmlns:a16="http://schemas.microsoft.com/office/drawing/2014/main" id="{BF0A9B3E-2FE8-4924-83FD-526AEC4DA6C7}"/>
                </a:ext>
              </a:extLst>
            </p:cNvPr>
            <p:cNvSpPr/>
            <p:nvPr/>
          </p:nvSpPr>
          <p:spPr>
            <a:xfrm>
              <a:off x="8328209" y="726073"/>
              <a:ext cx="3478309" cy="1219268"/>
            </a:xfrm>
            <a:prstGeom prst="rect">
              <a:avLst/>
            </a:prstGeom>
            <a:ln w="25400">
              <a:solidFill>
                <a:schemeClr val="accent6">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Calibri" panose="020F0502020204030204"/>
              </a:endParaRPr>
            </a:p>
          </p:txBody>
        </p:sp>
        <p:pic>
          <p:nvPicPr>
            <p:cNvPr id="7" name="Picture 6" descr="W:\AMTD\ATLAS\Documentation\Photos of ATLAS for Documentation\IMG_1100.jpg">
              <a:extLst>
                <a:ext uri="{FF2B5EF4-FFF2-40B4-BE49-F238E27FC236}">
                  <a16:creationId xmlns:a16="http://schemas.microsoft.com/office/drawing/2014/main" id="{D983860B-6845-4384-ABE8-8B7A4A779BD9}"/>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8426820" y="820054"/>
              <a:ext cx="1434359" cy="1026670"/>
            </a:xfrm>
            <a:prstGeom prst="rect">
              <a:avLst/>
            </a:prstGeom>
            <a:noFill/>
            <a:ln w="12700">
              <a:solidFill>
                <a:srgbClr val="000000"/>
              </a:solidFill>
            </a:ln>
          </p:spPr>
        </p:pic>
        <p:pic>
          <p:nvPicPr>
            <p:cNvPr id="8" name="Picture 7">
              <a:extLst>
                <a:ext uri="{FF2B5EF4-FFF2-40B4-BE49-F238E27FC236}">
                  <a16:creationId xmlns:a16="http://schemas.microsoft.com/office/drawing/2014/main" id="{285FCDBF-388E-439C-B42B-146941322A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71534" y="880895"/>
              <a:ext cx="1963207" cy="1008200"/>
            </a:xfrm>
            <a:prstGeom prst="rect">
              <a:avLst/>
            </a:prstGeom>
            <a:ln w="12700">
              <a:solidFill>
                <a:srgbClr val="000000"/>
              </a:solidFill>
            </a:ln>
          </p:spPr>
        </p:pic>
      </p:grpSp>
      <p:grpSp>
        <p:nvGrpSpPr>
          <p:cNvPr id="9" name="Group 8">
            <a:extLst>
              <a:ext uri="{FF2B5EF4-FFF2-40B4-BE49-F238E27FC236}">
                <a16:creationId xmlns:a16="http://schemas.microsoft.com/office/drawing/2014/main" id="{EF25ED16-1AD7-4766-BC72-ECDD24FF2E0C}"/>
              </a:ext>
            </a:extLst>
          </p:cNvPr>
          <p:cNvGrpSpPr/>
          <p:nvPr/>
        </p:nvGrpSpPr>
        <p:grpSpPr>
          <a:xfrm>
            <a:off x="481101" y="2424668"/>
            <a:ext cx="2662520" cy="918873"/>
            <a:chOff x="8328209" y="1971074"/>
            <a:chExt cx="3550026" cy="1150924"/>
          </a:xfrm>
        </p:grpSpPr>
        <p:sp>
          <p:nvSpPr>
            <p:cNvPr id="10" name="Rectangle 9">
              <a:extLst>
                <a:ext uri="{FF2B5EF4-FFF2-40B4-BE49-F238E27FC236}">
                  <a16:creationId xmlns:a16="http://schemas.microsoft.com/office/drawing/2014/main" id="{6301AF2A-698A-4FD2-8C26-2A07A8FC162D}"/>
                </a:ext>
              </a:extLst>
            </p:cNvPr>
            <p:cNvSpPr/>
            <p:nvPr/>
          </p:nvSpPr>
          <p:spPr>
            <a:xfrm>
              <a:off x="8328209" y="1971074"/>
              <a:ext cx="3550026" cy="1150924"/>
            </a:xfrm>
            <a:prstGeom prst="rect">
              <a:avLst/>
            </a:prstGeom>
            <a:ln w="25400">
              <a:solidFill>
                <a:schemeClr val="accent6">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Calibri" panose="020F0502020204030204"/>
              </a:endParaRPr>
            </a:p>
          </p:txBody>
        </p:sp>
        <p:pic>
          <p:nvPicPr>
            <p:cNvPr id="11" name="Picture 10">
              <a:extLst>
                <a:ext uri="{FF2B5EF4-FFF2-40B4-BE49-F238E27FC236}">
                  <a16:creationId xmlns:a16="http://schemas.microsoft.com/office/drawing/2014/main" id="{A3545759-CA91-4728-9A6B-EAFEC09284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426820" y="2024863"/>
              <a:ext cx="1571898" cy="944026"/>
            </a:xfrm>
            <a:prstGeom prst="rect">
              <a:avLst/>
            </a:prstGeom>
            <a:ln w="12700">
              <a:solidFill>
                <a:srgbClr val="000000"/>
              </a:solidFill>
            </a:ln>
          </p:spPr>
        </p:pic>
        <p:pic>
          <p:nvPicPr>
            <p:cNvPr id="12" name="Picture 11">
              <a:extLst>
                <a:ext uri="{FF2B5EF4-FFF2-40B4-BE49-F238E27FC236}">
                  <a16:creationId xmlns:a16="http://schemas.microsoft.com/office/drawing/2014/main" id="{5547898B-2122-4BD1-A014-65CA791BEF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23930" y="2077062"/>
              <a:ext cx="1882588" cy="1006798"/>
            </a:xfrm>
            <a:prstGeom prst="rect">
              <a:avLst/>
            </a:prstGeom>
          </p:spPr>
        </p:pic>
      </p:grpSp>
      <p:grpSp>
        <p:nvGrpSpPr>
          <p:cNvPr id="13" name="Group 12">
            <a:extLst>
              <a:ext uri="{FF2B5EF4-FFF2-40B4-BE49-F238E27FC236}">
                <a16:creationId xmlns:a16="http://schemas.microsoft.com/office/drawing/2014/main" id="{6F8FF3B2-2DD6-4DF0-8228-332D3701C9EA}"/>
              </a:ext>
            </a:extLst>
          </p:cNvPr>
          <p:cNvGrpSpPr/>
          <p:nvPr/>
        </p:nvGrpSpPr>
        <p:grpSpPr>
          <a:xfrm>
            <a:off x="468052" y="3690121"/>
            <a:ext cx="2662520" cy="895346"/>
            <a:chOff x="8328209" y="3361558"/>
            <a:chExt cx="3476769" cy="1193794"/>
          </a:xfrm>
        </p:grpSpPr>
        <p:sp>
          <p:nvSpPr>
            <p:cNvPr id="14" name="Rectangle 13">
              <a:extLst>
                <a:ext uri="{FF2B5EF4-FFF2-40B4-BE49-F238E27FC236}">
                  <a16:creationId xmlns:a16="http://schemas.microsoft.com/office/drawing/2014/main" id="{EB94C3ED-74C1-43C5-A1EA-37702E2240A0}"/>
                </a:ext>
              </a:extLst>
            </p:cNvPr>
            <p:cNvSpPr/>
            <p:nvPr/>
          </p:nvSpPr>
          <p:spPr>
            <a:xfrm>
              <a:off x="8328209" y="3361558"/>
              <a:ext cx="3476769" cy="1193794"/>
            </a:xfrm>
            <a:prstGeom prst="rect">
              <a:avLst/>
            </a:prstGeom>
            <a:ln w="25400">
              <a:solidFill>
                <a:schemeClr val="accent6">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Calibri" panose="020F0502020204030204"/>
              </a:endParaRPr>
            </a:p>
          </p:txBody>
        </p:sp>
        <p:pic>
          <p:nvPicPr>
            <p:cNvPr id="15" name="Picture 14" descr="\\mw\data\POD\Projects\MAMLS - 2016-2017\C-17\IMG_7507.JPG">
              <a:extLst>
                <a:ext uri="{FF2B5EF4-FFF2-40B4-BE49-F238E27FC236}">
                  <a16:creationId xmlns:a16="http://schemas.microsoft.com/office/drawing/2014/main" id="{93F888AD-6636-46F6-BAF2-F287A4370328}"/>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8487912" y="3469137"/>
              <a:ext cx="1595721" cy="872252"/>
            </a:xfrm>
            <a:prstGeom prst="rect">
              <a:avLst/>
            </a:prstGeom>
            <a:noFill/>
            <a:ln w="12700">
              <a:solidFill>
                <a:srgbClr val="000000"/>
              </a:solidFill>
            </a:ln>
            <a:extLst>
              <a:ext uri="{53640926-AAD7-44D8-BBD7-CCE9431645EC}">
                <a14:shadowObscured xmlns:a14="http://schemas.microsoft.com/office/drawing/2010/main"/>
              </a:ext>
            </a:extLst>
          </p:spPr>
        </p:pic>
        <p:pic>
          <p:nvPicPr>
            <p:cNvPr id="16" name="Picture 15" descr="C:\Users\jm960e\Documents\1 task\2016\C-17 513 duct Qual\testing pictures\Second qual testing\Pressure Cycle Test\IMG_20161129_163325.jpg">
              <a:extLst>
                <a:ext uri="{FF2B5EF4-FFF2-40B4-BE49-F238E27FC236}">
                  <a16:creationId xmlns:a16="http://schemas.microsoft.com/office/drawing/2014/main" id="{C5069810-3B26-4E20-92DC-2CA4199BB839}"/>
                </a:ext>
              </a:extLst>
            </p:cNvPr>
            <p:cNvPicPr/>
            <p:nvPr/>
          </p:nvPicPr>
          <p:blipFill rotWithShape="1">
            <a:blip r:embed="rId8" cstate="screen">
              <a:extLst>
                <a:ext uri="{28A0092B-C50C-407E-A947-70E740481C1C}">
                  <a14:useLocalDpi xmlns:a14="http://schemas.microsoft.com/office/drawing/2010/main"/>
                </a:ext>
              </a:extLst>
            </a:blip>
            <a:srcRect/>
            <a:stretch/>
          </p:blipFill>
          <p:spPr bwMode="auto">
            <a:xfrm>
              <a:off x="9995648" y="3514217"/>
              <a:ext cx="1667434" cy="977101"/>
            </a:xfrm>
            <a:prstGeom prst="rect">
              <a:avLst/>
            </a:prstGeom>
            <a:noFill/>
            <a:ln>
              <a:solidFill>
                <a:srgbClr val="000000"/>
              </a:solidFill>
            </a:ln>
            <a:extLst>
              <a:ext uri="{53640926-AAD7-44D8-BBD7-CCE9431645EC}">
                <a14:shadowObscured xmlns:a14="http://schemas.microsoft.com/office/drawing/2010/main"/>
              </a:ext>
            </a:extLst>
          </p:spPr>
        </p:pic>
      </p:grpSp>
      <p:grpSp>
        <p:nvGrpSpPr>
          <p:cNvPr id="17" name="Group 16">
            <a:extLst>
              <a:ext uri="{FF2B5EF4-FFF2-40B4-BE49-F238E27FC236}">
                <a16:creationId xmlns:a16="http://schemas.microsoft.com/office/drawing/2014/main" id="{DE05912F-34CF-4AB1-9712-A60934C3ECD0}"/>
              </a:ext>
            </a:extLst>
          </p:cNvPr>
          <p:cNvGrpSpPr/>
          <p:nvPr/>
        </p:nvGrpSpPr>
        <p:grpSpPr>
          <a:xfrm>
            <a:off x="468052" y="4978315"/>
            <a:ext cx="2705180" cy="955636"/>
            <a:chOff x="8446901" y="4852918"/>
            <a:chExt cx="3713758" cy="1405426"/>
          </a:xfrm>
        </p:grpSpPr>
        <p:sp>
          <p:nvSpPr>
            <p:cNvPr id="18" name="Rectangle 17">
              <a:extLst>
                <a:ext uri="{FF2B5EF4-FFF2-40B4-BE49-F238E27FC236}">
                  <a16:creationId xmlns:a16="http://schemas.microsoft.com/office/drawing/2014/main" id="{FC9B5E59-7CF2-4E03-8CEF-D4148B38798D}"/>
                </a:ext>
              </a:extLst>
            </p:cNvPr>
            <p:cNvSpPr/>
            <p:nvPr/>
          </p:nvSpPr>
          <p:spPr>
            <a:xfrm>
              <a:off x="8446901" y="4852918"/>
              <a:ext cx="3664418" cy="1405426"/>
            </a:xfrm>
            <a:prstGeom prst="rect">
              <a:avLst/>
            </a:prstGeom>
            <a:ln w="25400">
              <a:solidFill>
                <a:schemeClr val="accent6">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Calibri" panose="020F0502020204030204"/>
              </a:endParaRPr>
            </a:p>
          </p:txBody>
        </p:sp>
        <p:sp>
          <p:nvSpPr>
            <p:cNvPr id="19" name="object 17">
              <a:extLst>
                <a:ext uri="{FF2B5EF4-FFF2-40B4-BE49-F238E27FC236}">
                  <a16:creationId xmlns:a16="http://schemas.microsoft.com/office/drawing/2014/main" id="{C82B7641-3360-4691-B148-5AB0F5ADB265}"/>
                </a:ext>
              </a:extLst>
            </p:cNvPr>
            <p:cNvSpPr/>
            <p:nvPr/>
          </p:nvSpPr>
          <p:spPr>
            <a:xfrm>
              <a:off x="8541300" y="4945551"/>
              <a:ext cx="1012294" cy="722950"/>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defTabSz="342900" fontAlgn="auto">
                <a:spcBef>
                  <a:spcPts val="0"/>
                </a:spcBef>
                <a:spcAft>
                  <a:spcPts val="0"/>
                </a:spcAft>
              </a:pPr>
              <a:endParaRPr sz="1350" dirty="0">
                <a:solidFill>
                  <a:prstClr val="black"/>
                </a:solidFill>
                <a:latin typeface="Calibri" panose="020F0502020204030204"/>
              </a:endParaRPr>
            </a:p>
          </p:txBody>
        </p:sp>
        <p:pic>
          <p:nvPicPr>
            <p:cNvPr id="20" name="Picture 2" descr="20171116_084810">
              <a:extLst>
                <a:ext uri="{FF2B5EF4-FFF2-40B4-BE49-F238E27FC236}">
                  <a16:creationId xmlns:a16="http://schemas.microsoft.com/office/drawing/2014/main" id="{90FFB379-570D-462C-AA8E-E0EF3CCFF79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654590" y="5328334"/>
              <a:ext cx="1105737" cy="67670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2C4A1D7-1AEA-4B84-97CE-96A097C8A050}"/>
                </a:ext>
              </a:extLst>
            </p:cNvPr>
            <p:cNvSpPr txBox="1"/>
            <p:nvPr/>
          </p:nvSpPr>
          <p:spPr>
            <a:xfrm>
              <a:off x="8523922" y="5641606"/>
              <a:ext cx="1108592" cy="407374"/>
            </a:xfrm>
            <a:prstGeom prst="rect">
              <a:avLst/>
            </a:prstGeom>
            <a:noFill/>
          </p:spPr>
          <p:txBody>
            <a:bodyPr wrap="square" rtlCol="0">
              <a:spAutoFit/>
            </a:bodyPr>
            <a:lstStyle/>
            <a:p>
              <a:pPr algn="ctr" defTabSz="342900" fontAlgn="auto">
                <a:spcBef>
                  <a:spcPts val="0"/>
                </a:spcBef>
                <a:spcAft>
                  <a:spcPts val="0"/>
                </a:spcAft>
              </a:pPr>
              <a:r>
                <a:rPr lang="en-US" sz="600" dirty="0">
                  <a:solidFill>
                    <a:srgbClr val="70AD47">
                      <a:lumMod val="10000"/>
                    </a:srgbClr>
                  </a:solidFill>
                  <a:latin typeface="Calibri" panose="020F0502020204030204"/>
                </a:rPr>
                <a:t>Maintenance Covers, Jigs, etc.</a:t>
              </a:r>
            </a:p>
          </p:txBody>
        </p:sp>
        <p:sp>
          <p:nvSpPr>
            <p:cNvPr id="22" name="TextBox 21">
              <a:extLst>
                <a:ext uri="{FF2B5EF4-FFF2-40B4-BE49-F238E27FC236}">
                  <a16:creationId xmlns:a16="http://schemas.microsoft.com/office/drawing/2014/main" id="{5EB02DB4-9D74-4EE1-A7E6-FA2EAB0930D4}"/>
                </a:ext>
              </a:extLst>
            </p:cNvPr>
            <p:cNvSpPr txBox="1"/>
            <p:nvPr/>
          </p:nvSpPr>
          <p:spPr>
            <a:xfrm>
              <a:off x="9598949" y="5978567"/>
              <a:ext cx="1258132" cy="271583"/>
            </a:xfrm>
            <a:prstGeom prst="rect">
              <a:avLst/>
            </a:prstGeom>
            <a:noFill/>
          </p:spPr>
          <p:txBody>
            <a:bodyPr wrap="square" rtlCol="0">
              <a:spAutoFit/>
            </a:bodyPr>
            <a:lstStyle/>
            <a:p>
              <a:pPr defTabSz="342900" fontAlgn="auto">
                <a:spcBef>
                  <a:spcPts val="0"/>
                </a:spcBef>
                <a:spcAft>
                  <a:spcPts val="0"/>
                </a:spcAft>
              </a:pPr>
              <a:r>
                <a:rPr lang="en-US" sz="600" dirty="0">
                  <a:solidFill>
                    <a:srgbClr val="70AD47">
                      <a:lumMod val="10000"/>
                    </a:srgbClr>
                  </a:solidFill>
                  <a:latin typeface="Calibri" panose="020F0502020204030204"/>
                </a:rPr>
                <a:t>Component Masking</a:t>
              </a:r>
            </a:p>
          </p:txBody>
        </p:sp>
        <p:pic>
          <p:nvPicPr>
            <p:cNvPr id="23" name="Picture 22">
              <a:extLst>
                <a:ext uri="{FF2B5EF4-FFF2-40B4-BE49-F238E27FC236}">
                  <a16:creationId xmlns:a16="http://schemas.microsoft.com/office/drawing/2014/main" id="{BCA04E43-0316-4D4A-B53E-D7D10E62FAA4}"/>
                </a:ext>
              </a:extLst>
            </p:cNvPr>
            <p:cNvPicPr/>
            <p:nvPr/>
          </p:nvPicPr>
          <p:blipFill rotWithShape="1">
            <a:blip r:embed="rId11" cstate="screen">
              <a:extLst>
                <a:ext uri="{28A0092B-C50C-407E-A947-70E740481C1C}">
                  <a14:useLocalDpi xmlns:a14="http://schemas.microsoft.com/office/drawing/2010/main"/>
                </a:ext>
              </a:extLst>
            </a:blip>
            <a:srcRect/>
            <a:stretch/>
          </p:blipFill>
          <p:spPr>
            <a:xfrm>
              <a:off x="10846763" y="4966365"/>
              <a:ext cx="1201270" cy="810090"/>
            </a:xfrm>
            <a:prstGeom prst="rect">
              <a:avLst/>
            </a:prstGeom>
            <a:ln w="12700">
              <a:solidFill>
                <a:srgbClr val="000000"/>
              </a:solidFill>
            </a:ln>
          </p:spPr>
        </p:pic>
        <p:sp>
          <p:nvSpPr>
            <p:cNvPr id="24" name="TextBox 23">
              <a:extLst>
                <a:ext uri="{FF2B5EF4-FFF2-40B4-BE49-F238E27FC236}">
                  <a16:creationId xmlns:a16="http://schemas.microsoft.com/office/drawing/2014/main" id="{8A9CA782-BB87-4773-A39D-EF196494C0EE}"/>
                </a:ext>
              </a:extLst>
            </p:cNvPr>
            <p:cNvSpPr txBox="1"/>
            <p:nvPr/>
          </p:nvSpPr>
          <p:spPr>
            <a:xfrm>
              <a:off x="10828302" y="5758145"/>
              <a:ext cx="1332357" cy="407374"/>
            </a:xfrm>
            <a:prstGeom prst="rect">
              <a:avLst/>
            </a:prstGeom>
            <a:noFill/>
          </p:spPr>
          <p:txBody>
            <a:bodyPr wrap="square" rtlCol="0">
              <a:spAutoFit/>
            </a:bodyPr>
            <a:lstStyle/>
            <a:p>
              <a:pPr algn="ctr" defTabSz="342900" fontAlgn="auto">
                <a:spcBef>
                  <a:spcPts val="0"/>
                </a:spcBef>
                <a:spcAft>
                  <a:spcPts val="0"/>
                </a:spcAft>
              </a:pPr>
              <a:r>
                <a:rPr lang="en-US" sz="600" dirty="0">
                  <a:solidFill>
                    <a:srgbClr val="70AD47">
                      <a:lumMod val="10000"/>
                    </a:srgbClr>
                  </a:solidFill>
                  <a:latin typeface="Calibri" panose="020F0502020204030204"/>
                </a:rPr>
                <a:t>Replacement Parts                     for Equipment</a:t>
              </a:r>
            </a:p>
          </p:txBody>
        </p:sp>
      </p:grpSp>
      <p:sp>
        <p:nvSpPr>
          <p:cNvPr id="25" name="TextBox 24">
            <a:extLst>
              <a:ext uri="{FF2B5EF4-FFF2-40B4-BE49-F238E27FC236}">
                <a16:creationId xmlns:a16="http://schemas.microsoft.com/office/drawing/2014/main" id="{728CF3C1-DC84-4790-A3B5-9CE9598CCE9E}"/>
              </a:ext>
            </a:extLst>
          </p:cNvPr>
          <p:cNvSpPr txBox="1"/>
          <p:nvPr/>
        </p:nvSpPr>
        <p:spPr>
          <a:xfrm>
            <a:off x="2208490" y="4572278"/>
            <a:ext cx="1048871" cy="196208"/>
          </a:xfrm>
          <a:prstGeom prst="rect">
            <a:avLst/>
          </a:prstGeom>
          <a:noFill/>
        </p:spPr>
        <p:txBody>
          <a:bodyPr wrap="square" rtlCol="0">
            <a:spAutoFit/>
          </a:bodyPr>
          <a:lstStyle/>
          <a:p>
            <a:pPr defTabSz="342900" fontAlgn="auto">
              <a:spcBef>
                <a:spcPts val="0"/>
              </a:spcBef>
              <a:spcAft>
                <a:spcPts val="0"/>
              </a:spcAft>
            </a:pPr>
            <a:r>
              <a:rPr lang="en-US" sz="675" dirty="0">
                <a:solidFill>
                  <a:prstClr val="white"/>
                </a:solidFill>
                <a:latin typeface="Calibri" panose="020F0502020204030204"/>
              </a:rPr>
              <a:t>Qualification Testing</a:t>
            </a:r>
          </a:p>
        </p:txBody>
      </p:sp>
      <p:sp>
        <p:nvSpPr>
          <p:cNvPr id="26" name="TextBox 25">
            <a:extLst>
              <a:ext uri="{FF2B5EF4-FFF2-40B4-BE49-F238E27FC236}">
                <a16:creationId xmlns:a16="http://schemas.microsoft.com/office/drawing/2014/main" id="{E6034D35-76A4-4027-BAE3-61FD5F3F1C29}"/>
              </a:ext>
            </a:extLst>
          </p:cNvPr>
          <p:cNvSpPr txBox="1"/>
          <p:nvPr/>
        </p:nvSpPr>
        <p:spPr>
          <a:xfrm>
            <a:off x="695695" y="4412899"/>
            <a:ext cx="1048871" cy="184666"/>
          </a:xfrm>
          <a:prstGeom prst="rect">
            <a:avLst/>
          </a:prstGeom>
          <a:noFill/>
        </p:spPr>
        <p:txBody>
          <a:bodyPr wrap="square" rtlCol="0">
            <a:spAutoFit/>
          </a:bodyPr>
          <a:lstStyle/>
          <a:p>
            <a:pPr defTabSz="342900" fontAlgn="auto">
              <a:spcBef>
                <a:spcPts val="0"/>
              </a:spcBef>
              <a:spcAft>
                <a:spcPts val="0"/>
              </a:spcAft>
            </a:pPr>
            <a:r>
              <a:rPr lang="en-US" sz="600" dirty="0">
                <a:solidFill>
                  <a:srgbClr val="70AD47">
                    <a:lumMod val="10000"/>
                  </a:srgbClr>
                </a:solidFill>
                <a:latin typeface="Calibri" panose="020F0502020204030204"/>
              </a:rPr>
              <a:t>Printed Duct</a:t>
            </a:r>
          </a:p>
        </p:txBody>
      </p:sp>
      <p:sp>
        <p:nvSpPr>
          <p:cNvPr id="27" name="TextBox 26">
            <a:extLst>
              <a:ext uri="{FF2B5EF4-FFF2-40B4-BE49-F238E27FC236}">
                <a16:creationId xmlns:a16="http://schemas.microsoft.com/office/drawing/2014/main" id="{5BCEDEC1-7A95-4D97-BD0C-6809EF1C1714}"/>
              </a:ext>
            </a:extLst>
          </p:cNvPr>
          <p:cNvSpPr txBox="1"/>
          <p:nvPr/>
        </p:nvSpPr>
        <p:spPr>
          <a:xfrm>
            <a:off x="786525" y="1968905"/>
            <a:ext cx="2057401" cy="196208"/>
          </a:xfrm>
          <a:prstGeom prst="rect">
            <a:avLst/>
          </a:prstGeom>
          <a:solidFill>
            <a:schemeClr val="bg1"/>
          </a:solidFill>
          <a:ln w="19050">
            <a:solidFill>
              <a:schemeClr val="accent6">
                <a:lumMod val="10000"/>
              </a:schemeClr>
            </a:solidFill>
          </a:ln>
        </p:spPr>
        <p:txBody>
          <a:bodyPr wrap="square" rtlCol="0">
            <a:spAutoFit/>
          </a:bodyPr>
          <a:lstStyle/>
          <a:p>
            <a:pPr algn="ctr" defTabSz="342900" fontAlgn="auto">
              <a:spcBef>
                <a:spcPts val="0"/>
              </a:spcBef>
              <a:spcAft>
                <a:spcPts val="0"/>
              </a:spcAft>
            </a:pPr>
            <a:r>
              <a:rPr lang="en-US" sz="675" b="1" dirty="0">
                <a:solidFill>
                  <a:srgbClr val="70AD47">
                    <a:lumMod val="10000"/>
                  </a:srgbClr>
                </a:solidFill>
                <a:latin typeface="Calibri" panose="020F0502020204030204"/>
              </a:rPr>
              <a:t>OPEN RESEARCH SYSTEM COMMERCIALIZATION</a:t>
            </a:r>
          </a:p>
        </p:txBody>
      </p:sp>
      <p:sp>
        <p:nvSpPr>
          <p:cNvPr id="28" name="TextBox 27">
            <a:extLst>
              <a:ext uri="{FF2B5EF4-FFF2-40B4-BE49-F238E27FC236}">
                <a16:creationId xmlns:a16="http://schemas.microsoft.com/office/drawing/2014/main" id="{30C93AB4-040F-4952-9978-934E057BFE83}"/>
              </a:ext>
            </a:extLst>
          </p:cNvPr>
          <p:cNvSpPr txBox="1"/>
          <p:nvPr/>
        </p:nvSpPr>
        <p:spPr>
          <a:xfrm>
            <a:off x="736746" y="3227589"/>
            <a:ext cx="2178422" cy="196208"/>
          </a:xfrm>
          <a:prstGeom prst="rect">
            <a:avLst/>
          </a:prstGeom>
          <a:solidFill>
            <a:schemeClr val="bg1"/>
          </a:solidFill>
          <a:ln w="19050">
            <a:solidFill>
              <a:schemeClr val="accent6">
                <a:lumMod val="10000"/>
              </a:schemeClr>
            </a:solidFill>
          </a:ln>
        </p:spPr>
        <p:txBody>
          <a:bodyPr wrap="square" rtlCol="0">
            <a:spAutoFit/>
          </a:bodyPr>
          <a:lstStyle/>
          <a:p>
            <a:pPr algn="ctr" defTabSz="342900" fontAlgn="auto">
              <a:spcBef>
                <a:spcPts val="0"/>
              </a:spcBef>
              <a:spcAft>
                <a:spcPts val="0"/>
              </a:spcAft>
            </a:pPr>
            <a:r>
              <a:rPr lang="en-US" sz="675" b="1" dirty="0">
                <a:solidFill>
                  <a:srgbClr val="70AD47">
                    <a:lumMod val="10000"/>
                  </a:srgbClr>
                </a:solidFill>
                <a:latin typeface="Calibri" panose="020F0502020204030204"/>
              </a:rPr>
              <a:t>PROCESS DEVELOPMENT FOR F-22 IMPLEMENTATION </a:t>
            </a:r>
          </a:p>
        </p:txBody>
      </p:sp>
      <p:sp>
        <p:nvSpPr>
          <p:cNvPr id="29" name="TextBox 28">
            <a:extLst>
              <a:ext uri="{FF2B5EF4-FFF2-40B4-BE49-F238E27FC236}">
                <a16:creationId xmlns:a16="http://schemas.microsoft.com/office/drawing/2014/main" id="{DAEDD8EE-5BDE-447F-A2B7-5AA7F951B980}"/>
              </a:ext>
            </a:extLst>
          </p:cNvPr>
          <p:cNvSpPr txBox="1"/>
          <p:nvPr/>
        </p:nvSpPr>
        <p:spPr>
          <a:xfrm>
            <a:off x="790931" y="4503886"/>
            <a:ext cx="2230978" cy="196208"/>
          </a:xfrm>
          <a:prstGeom prst="rect">
            <a:avLst/>
          </a:prstGeom>
          <a:solidFill>
            <a:schemeClr val="bg1"/>
          </a:solidFill>
          <a:ln w="19050">
            <a:solidFill>
              <a:schemeClr val="accent6">
                <a:lumMod val="10000"/>
              </a:schemeClr>
            </a:solidFill>
          </a:ln>
        </p:spPr>
        <p:txBody>
          <a:bodyPr wrap="square" rtlCol="0">
            <a:spAutoFit/>
          </a:bodyPr>
          <a:lstStyle/>
          <a:p>
            <a:pPr algn="ctr" defTabSz="342900" fontAlgn="auto">
              <a:spcBef>
                <a:spcPts val="0"/>
              </a:spcBef>
              <a:spcAft>
                <a:spcPts val="0"/>
              </a:spcAft>
            </a:pPr>
            <a:r>
              <a:rPr lang="en-US" sz="675" b="1" dirty="0">
                <a:solidFill>
                  <a:srgbClr val="70AD47">
                    <a:lumMod val="10000"/>
                  </a:srgbClr>
                </a:solidFill>
                <a:latin typeface="Calibri" panose="020F0502020204030204"/>
              </a:rPr>
              <a:t>PROCESS DEVELOPMENT FOR C-17 IMPLEMENTATION </a:t>
            </a:r>
          </a:p>
        </p:txBody>
      </p:sp>
      <p:sp>
        <p:nvSpPr>
          <p:cNvPr id="30" name="TextBox 29">
            <a:extLst>
              <a:ext uri="{FF2B5EF4-FFF2-40B4-BE49-F238E27FC236}">
                <a16:creationId xmlns:a16="http://schemas.microsoft.com/office/drawing/2014/main" id="{4E8277A6-7E9C-492F-BCB0-DD2E2E2DFE12}"/>
              </a:ext>
            </a:extLst>
          </p:cNvPr>
          <p:cNvSpPr txBox="1"/>
          <p:nvPr/>
        </p:nvSpPr>
        <p:spPr>
          <a:xfrm>
            <a:off x="790933" y="5880162"/>
            <a:ext cx="2111188" cy="196208"/>
          </a:xfrm>
          <a:prstGeom prst="rect">
            <a:avLst/>
          </a:prstGeom>
          <a:solidFill>
            <a:schemeClr val="bg1"/>
          </a:solidFill>
          <a:ln w="19050">
            <a:solidFill>
              <a:schemeClr val="accent6">
                <a:lumMod val="10000"/>
              </a:schemeClr>
            </a:solidFill>
          </a:ln>
        </p:spPr>
        <p:txBody>
          <a:bodyPr wrap="square" rtlCol="0">
            <a:spAutoFit/>
          </a:bodyPr>
          <a:lstStyle/>
          <a:p>
            <a:pPr algn="ctr" defTabSz="342900" fontAlgn="auto">
              <a:spcBef>
                <a:spcPts val="0"/>
              </a:spcBef>
              <a:spcAft>
                <a:spcPts val="0"/>
              </a:spcAft>
            </a:pPr>
            <a:r>
              <a:rPr lang="en-US" sz="675" b="1" dirty="0">
                <a:solidFill>
                  <a:srgbClr val="70AD47">
                    <a:lumMod val="10000"/>
                  </a:srgbClr>
                </a:solidFill>
                <a:latin typeface="Calibri" panose="020F0502020204030204"/>
              </a:rPr>
              <a:t>FABRICATION OF SHOP MAINTENANCE AIDS </a:t>
            </a:r>
          </a:p>
        </p:txBody>
      </p:sp>
      <p:sp>
        <p:nvSpPr>
          <p:cNvPr id="2" name="Date Placeholder 1"/>
          <p:cNvSpPr>
            <a:spLocks noGrp="1"/>
          </p:cNvSpPr>
          <p:nvPr>
            <p:ph type="dt" sz="half" idx="10"/>
          </p:nvPr>
        </p:nvSpPr>
        <p:spPr/>
        <p:txBody>
          <a:bodyPr/>
          <a:lstStyle/>
          <a:p>
            <a:r>
              <a:rPr lang="en-US"/>
              <a:t>02/05/2020</a:t>
            </a:r>
          </a:p>
        </p:txBody>
      </p:sp>
      <p:sp>
        <p:nvSpPr>
          <p:cNvPr id="3" name="Footer Placeholder 2"/>
          <p:cNvSpPr>
            <a:spLocks noGrp="1"/>
          </p:cNvSpPr>
          <p:nvPr>
            <p:ph type="ftr" sz="quarter" idx="11"/>
          </p:nvPr>
        </p:nvSpPr>
        <p:spPr/>
        <p:txBody>
          <a:bodyPr/>
          <a:lstStyle/>
          <a:p>
            <a:r>
              <a:rPr lang="en-US"/>
              <a:t>Distribution Statement A:  Approved for public release.  Distribution is unlimited. //UNCLASSIFIED</a:t>
            </a:r>
          </a:p>
        </p:txBody>
      </p:sp>
      <p:sp>
        <p:nvSpPr>
          <p:cNvPr id="34" name="Slide Number Placeholder 33"/>
          <p:cNvSpPr>
            <a:spLocks noGrp="1"/>
          </p:cNvSpPr>
          <p:nvPr>
            <p:ph type="sldNum" sz="quarter" idx="12"/>
          </p:nvPr>
        </p:nvSpPr>
        <p:spPr/>
        <p:txBody>
          <a:bodyPr/>
          <a:lstStyle/>
          <a:p>
            <a:fld id="{32798ED9-3D55-4757-98C1-7DAA64905B1A}" type="slidenum">
              <a:rPr lang="en-US" smtClean="0"/>
              <a:t>20</a:t>
            </a:fld>
            <a:endParaRPr lang="en-US"/>
          </a:p>
        </p:txBody>
      </p:sp>
    </p:spTree>
    <p:extLst>
      <p:ext uri="{BB962C8B-B14F-4D97-AF65-F5344CB8AC3E}">
        <p14:creationId xmlns:p14="http://schemas.microsoft.com/office/powerpoint/2010/main" val="53245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7084" y="4282074"/>
            <a:ext cx="2032352" cy="2117029"/>
          </a:xfrm>
          <a:prstGeom prst="rect">
            <a:avLst/>
          </a:prstGeom>
          <a:ln>
            <a:noFill/>
          </a:ln>
          <a:effectLst/>
        </p:spPr>
      </p:pic>
      <p:sp>
        <p:nvSpPr>
          <p:cNvPr id="41" name="Rectangle 40"/>
          <p:cNvSpPr/>
          <p:nvPr/>
        </p:nvSpPr>
        <p:spPr>
          <a:xfrm>
            <a:off x="315543" y="1702201"/>
            <a:ext cx="3305583" cy="2677602"/>
          </a:xfrm>
          <a:prstGeom prst="rect">
            <a:avLst/>
          </a:prstGeom>
          <a:solidFill>
            <a:srgbClr val="D9D9D9"/>
          </a:solidFill>
          <a:ln w="28575">
            <a:solidFill>
              <a:srgbClr val="C00000"/>
            </a:solidFill>
          </a:ln>
          <a:effectLst>
            <a:outerShdw blurRad="63500" sx="102000" sy="102000" algn="ctr" rotWithShape="0">
              <a:prstClr val="black">
                <a:alpha val="40000"/>
              </a:prstClr>
            </a:outerShdw>
          </a:effectLst>
        </p:spPr>
        <p:txBody>
          <a:bodyPr wrap="square" anchor="t" anchorCtr="0">
            <a:noAutofit/>
          </a:bodyPr>
          <a:lstStyle/>
          <a:p>
            <a:pPr defTabSz="457200">
              <a:spcBef>
                <a:spcPts val="600"/>
              </a:spcBef>
            </a:pPr>
            <a:r>
              <a:rPr lang="en-US" sz="1400" b="1" dirty="0">
                <a:solidFill>
                  <a:srgbClr val="000000"/>
                </a:solidFill>
                <a:latin typeface="Franklin Gothic Medium" panose="020B0603020102020204" pitchFamily="34" charset="0"/>
                <a:cs typeface="Calibri" pitchFamily="34" charset="0"/>
              </a:rPr>
              <a:t>Established: </a:t>
            </a:r>
            <a:r>
              <a:rPr lang="en-US" sz="1400" dirty="0">
                <a:solidFill>
                  <a:srgbClr val="000000"/>
                </a:solidFill>
                <a:latin typeface="Franklin Gothic Medium" panose="020B0603020102020204" pitchFamily="34" charset="0"/>
                <a:cs typeface="Calibri" pitchFamily="34" charset="0"/>
              </a:rPr>
              <a:t>February 2014</a:t>
            </a:r>
          </a:p>
          <a:p>
            <a:pPr defTabSz="457200">
              <a:spcBef>
                <a:spcPts val="600"/>
              </a:spcBef>
            </a:pPr>
            <a:r>
              <a:rPr lang="en-US" sz="1400" b="1" dirty="0">
                <a:solidFill>
                  <a:srgbClr val="000000"/>
                </a:solidFill>
                <a:latin typeface="Franklin Gothic Medium" panose="020B0603020102020204" pitchFamily="34" charset="0"/>
                <a:cs typeface="Calibri" pitchFamily="34" charset="0"/>
              </a:rPr>
              <a:t>Hub Location:</a:t>
            </a:r>
            <a:r>
              <a:rPr lang="en-US" sz="1400" dirty="0">
                <a:solidFill>
                  <a:srgbClr val="000000"/>
                </a:solidFill>
                <a:latin typeface="Franklin Gothic Medium" panose="020B0603020102020204" pitchFamily="34" charset="0"/>
                <a:cs typeface="Calibri" pitchFamily="34" charset="0"/>
              </a:rPr>
              <a:t> Chicago, IL</a:t>
            </a:r>
          </a:p>
          <a:p>
            <a:pPr defTabSz="457200">
              <a:spcBef>
                <a:spcPts val="600"/>
              </a:spcBef>
            </a:pPr>
            <a:r>
              <a:rPr lang="en-US" sz="1400" b="1" dirty="0">
                <a:solidFill>
                  <a:srgbClr val="000000"/>
                </a:solidFill>
                <a:latin typeface="Franklin Gothic Medium" panose="020B0603020102020204" pitchFamily="34" charset="0"/>
                <a:cs typeface="Calibri" pitchFamily="34" charset="0"/>
              </a:rPr>
              <a:t>Lead: </a:t>
            </a:r>
            <a:r>
              <a:rPr lang="en-US" sz="1400" dirty="0">
                <a:solidFill>
                  <a:srgbClr val="000000"/>
                </a:solidFill>
                <a:latin typeface="Franklin Gothic Medium" panose="020B0603020102020204" pitchFamily="34" charset="0"/>
                <a:cs typeface="Calibri" pitchFamily="34" charset="0"/>
              </a:rPr>
              <a:t>UI LABS</a:t>
            </a:r>
          </a:p>
          <a:p>
            <a:pPr algn="just" defTabSz="457200">
              <a:spcBef>
                <a:spcPts val="600"/>
              </a:spcBef>
              <a:defRPr/>
            </a:pPr>
            <a:endParaRPr lang="en-US" sz="1600" dirty="0">
              <a:solidFill>
                <a:srgbClr val="002060"/>
              </a:solidFill>
            </a:endParaRPr>
          </a:p>
          <a:p>
            <a:pPr algn="just" defTabSz="457200">
              <a:spcBef>
                <a:spcPts val="600"/>
              </a:spcBef>
              <a:defRPr/>
            </a:pPr>
            <a:r>
              <a:rPr lang="en-US" sz="1300" u="sng" dirty="0">
                <a:solidFill>
                  <a:srgbClr val="C00000"/>
                </a:solidFill>
                <a:latin typeface="Franklin Gothic Medium Cond" panose="020B0606030402020204" pitchFamily="34" charset="0"/>
                <a:cs typeface="Arial" pitchFamily="34" charset="0"/>
              </a:rPr>
              <a:t>Mission</a:t>
            </a:r>
            <a:r>
              <a:rPr lang="en-US" sz="1300" dirty="0">
                <a:solidFill>
                  <a:srgbClr val="C00000"/>
                </a:solidFill>
                <a:latin typeface="Franklin Gothic Medium Cond" panose="020B0606030402020204" pitchFamily="34" charset="0"/>
                <a:cs typeface="Arial" pitchFamily="34" charset="0"/>
              </a:rPr>
              <a:t>: Accelerate the development and transition of digital manufacturing technologies into the DoD.  Provide the U.S. government and American manufacturers with the digital tools needed secure the manufacturing enterprise, reduce development &amp; production cost, and accelerate product development.</a:t>
            </a:r>
            <a:endParaRPr lang="en-US" sz="1300" kern="0" dirty="0">
              <a:solidFill>
                <a:srgbClr val="002060"/>
              </a:solidFill>
              <a:latin typeface="Franklin Gothic Medium Cond" panose="020B0606030402020204" pitchFamily="34" charset="0"/>
            </a:endParaRPr>
          </a:p>
        </p:txBody>
      </p:sp>
      <p:sp>
        <p:nvSpPr>
          <p:cNvPr id="33" name="Content Placeholder 2"/>
          <p:cNvSpPr txBox="1">
            <a:spLocks/>
          </p:cNvSpPr>
          <p:nvPr/>
        </p:nvSpPr>
        <p:spPr>
          <a:xfrm>
            <a:off x="386404" y="3848876"/>
            <a:ext cx="3467147" cy="44236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Wingdings" pitchFamily="2" charset="2"/>
              <a:buChar char="Ø"/>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800"/>
              </a:spcBef>
              <a:buFont typeface="Wingdings" pitchFamily="2" charset="2"/>
              <a:buNone/>
            </a:pPr>
            <a:endParaRPr lang="en-US" sz="1400" b="1" dirty="0">
              <a:solidFill>
                <a:srgbClr val="C00000"/>
              </a:solidFill>
              <a:latin typeface="Arial Narrow" panose="020B0606020202030204" pitchFamily="34" charset="0"/>
              <a:cs typeface="Arial" pitchFamily="34" charset="0"/>
            </a:endParaRPr>
          </a:p>
        </p:txBody>
      </p:sp>
      <p:pic>
        <p:nvPicPr>
          <p:cNvPr id="47" name="Picture 46"/>
          <p:cNvPicPr/>
          <p:nvPr/>
        </p:nvPicPr>
        <p:blipFill rotWithShape="1">
          <a:blip r:embed="rId4" cstate="screen">
            <a:extLst>
              <a:ext uri="{28A0092B-C50C-407E-A947-70E740481C1C}">
                <a14:useLocalDpi xmlns:a14="http://schemas.microsoft.com/office/drawing/2010/main"/>
              </a:ext>
            </a:extLst>
          </a:blip>
          <a:srcRect/>
          <a:stretch/>
        </p:blipFill>
        <p:spPr bwMode="auto">
          <a:xfrm>
            <a:off x="1707284" y="4494103"/>
            <a:ext cx="2061411" cy="1600200"/>
          </a:xfrm>
          <a:prstGeom prst="rect">
            <a:avLst/>
          </a:prstGeom>
          <a:ln>
            <a:noFill/>
          </a:ln>
          <a:effectLst/>
          <a:extLst>
            <a:ext uri="{53640926-AAD7-44D8-BBD7-CCE9431645EC}">
              <a14:shadowObscured xmlns:a14="http://schemas.microsoft.com/office/drawing/2010/main"/>
            </a:ext>
          </a:extLst>
        </p:spPr>
      </p:pic>
      <p:sp>
        <p:nvSpPr>
          <p:cNvPr id="23" name="TextBox 22"/>
          <p:cNvSpPr txBox="1"/>
          <p:nvPr/>
        </p:nvSpPr>
        <p:spPr>
          <a:xfrm>
            <a:off x="4026485" y="936803"/>
            <a:ext cx="4897178" cy="5245026"/>
          </a:xfrm>
          <a:prstGeom prst="rect">
            <a:avLst/>
          </a:prstGeom>
          <a:noFill/>
        </p:spPr>
        <p:txBody>
          <a:bodyPr wrap="square" rtlCol="0">
            <a:spAutoFit/>
          </a:bodyPr>
          <a:lstStyle/>
          <a:p>
            <a:pPr algn="ctr">
              <a:spcAft>
                <a:spcPts val="200"/>
              </a:spcAft>
            </a:pPr>
            <a:r>
              <a:rPr lang="en-US" sz="1300" b="1" dirty="0">
                <a:solidFill>
                  <a:srgbClr val="C00000"/>
                </a:solidFill>
                <a:latin typeface="Franklin Gothic Book" panose="020B0503020102020204" pitchFamily="34" charset="0"/>
              </a:rPr>
              <a:t>TECHNOLOGY DEVELOPMENT</a:t>
            </a:r>
            <a:endParaRPr lang="en-US" sz="1300" b="1" dirty="0">
              <a:solidFill>
                <a:srgbClr val="002060"/>
              </a:solidFill>
              <a:latin typeface="Franklin Gothic Book" panose="020B0503020102020204" pitchFamily="34" charset="0"/>
            </a:endParaRPr>
          </a:p>
          <a:p>
            <a:pPr algn="just">
              <a:spcAft>
                <a:spcPts val="600"/>
              </a:spcAft>
            </a:pPr>
            <a:r>
              <a:rPr lang="en-US" sz="1300" dirty="0">
                <a:solidFill>
                  <a:srgbClr val="002060"/>
                </a:solidFill>
                <a:latin typeface="Franklin Gothic Book" panose="020B0503020102020204" pitchFamily="34" charset="0"/>
              </a:rPr>
              <a:t>Since launching in 2014, DMDII has completed </a:t>
            </a:r>
            <a:r>
              <a:rPr lang="en-US" sz="1300" b="1" dirty="0">
                <a:solidFill>
                  <a:srgbClr val="002060"/>
                </a:solidFill>
                <a:latin typeface="Franklin Gothic Book" panose="020B0503020102020204" pitchFamily="34" charset="0"/>
              </a:rPr>
              <a:t>35</a:t>
            </a:r>
            <a:r>
              <a:rPr lang="en-US" sz="1300" dirty="0">
                <a:solidFill>
                  <a:srgbClr val="002060"/>
                </a:solidFill>
                <a:latin typeface="Franklin Gothic Book" panose="020B0503020102020204" pitchFamily="34" charset="0"/>
              </a:rPr>
              <a:t> projects with </a:t>
            </a:r>
            <a:r>
              <a:rPr lang="en-US" sz="1300" b="1" dirty="0">
                <a:solidFill>
                  <a:srgbClr val="002060"/>
                </a:solidFill>
                <a:latin typeface="Franklin Gothic Book" panose="020B0503020102020204" pitchFamily="34" charset="0"/>
              </a:rPr>
              <a:t>15 </a:t>
            </a:r>
            <a:r>
              <a:rPr lang="en-US" sz="1300" dirty="0">
                <a:solidFill>
                  <a:srgbClr val="002060"/>
                </a:solidFill>
                <a:latin typeface="Franklin Gothic Book" panose="020B0503020102020204" pitchFamily="34" charset="0"/>
              </a:rPr>
              <a:t>projects ongoing. Projects seek to solve technology challenges in digital manufacturing that are too big for any one organization.</a:t>
            </a:r>
            <a:r>
              <a:rPr lang="en-US" sz="1300" b="1" dirty="0">
                <a:solidFill>
                  <a:srgbClr val="002060"/>
                </a:solidFill>
                <a:latin typeface="Franklin Gothic Book" panose="020B0503020102020204" pitchFamily="34" charset="0"/>
              </a:rPr>
              <a:t>   </a:t>
            </a:r>
          </a:p>
          <a:p>
            <a:pPr algn="just">
              <a:spcAft>
                <a:spcPts val="600"/>
              </a:spcAft>
            </a:pPr>
            <a:endParaRPr lang="en-US" sz="1300" dirty="0">
              <a:solidFill>
                <a:srgbClr val="002060"/>
              </a:solidFill>
              <a:latin typeface="Franklin Gothic Book" panose="020B0503020102020204" pitchFamily="34" charset="0"/>
            </a:endParaRPr>
          </a:p>
          <a:p>
            <a:pPr algn="ctr">
              <a:spcAft>
                <a:spcPts val="100"/>
              </a:spcAft>
            </a:pPr>
            <a:r>
              <a:rPr lang="en-US" sz="1300" b="1" dirty="0">
                <a:solidFill>
                  <a:srgbClr val="C00000"/>
                </a:solidFill>
                <a:latin typeface="Franklin Gothic Book" panose="020B0503020102020204" pitchFamily="34" charset="0"/>
              </a:rPr>
              <a:t>DoD APPLICATIONS</a:t>
            </a:r>
          </a:p>
          <a:p>
            <a:pPr algn="just">
              <a:spcAft>
                <a:spcPts val="600"/>
              </a:spcAft>
            </a:pPr>
            <a:r>
              <a:rPr lang="en-US" sz="1300" dirty="0">
                <a:solidFill>
                  <a:srgbClr val="002060"/>
                </a:solidFill>
                <a:latin typeface="Franklin Gothic Book" panose="020B0503020102020204" pitchFamily="34" charset="0"/>
              </a:rPr>
              <a:t>In 2018, MxD executed a Model Based Enterprise assessment of Rock Island Arsenal that provides Army leadership with a roadmap for leveraging digital manufacturing technologies that would increase technical workforce productivity 40-45% and lower maintenance downtime by 30-50%.  </a:t>
            </a:r>
          </a:p>
          <a:p>
            <a:pPr algn="just">
              <a:spcAft>
                <a:spcPts val="600"/>
              </a:spcAft>
            </a:pPr>
            <a:endParaRPr lang="en-US" sz="13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WORKFORCE READINESS</a:t>
            </a:r>
          </a:p>
          <a:p>
            <a:pPr algn="just">
              <a:spcAft>
                <a:spcPts val="600"/>
              </a:spcAft>
            </a:pPr>
            <a:r>
              <a:rPr lang="en-US" sz="1300" dirty="0">
                <a:solidFill>
                  <a:srgbClr val="002060"/>
                </a:solidFill>
                <a:latin typeface="Franklin Gothic Book" panose="020B0503020102020204" pitchFamily="34" charset="0"/>
              </a:rPr>
              <a:t>The year 2018 marks one year since MxD’s creation of </a:t>
            </a:r>
            <a:r>
              <a:rPr lang="en-US" sz="1300" b="1" dirty="0">
                <a:solidFill>
                  <a:srgbClr val="002060"/>
                </a:solidFill>
                <a:latin typeface="Franklin Gothic Book" panose="020B0503020102020204" pitchFamily="34" charset="0"/>
              </a:rPr>
              <a:t>the first massive open online course on digital manufacturing and design </a:t>
            </a:r>
            <a:r>
              <a:rPr lang="en-US" sz="1300" dirty="0">
                <a:solidFill>
                  <a:srgbClr val="002060"/>
                </a:solidFill>
                <a:latin typeface="Franklin Gothic Book" panose="020B0503020102020204" pitchFamily="34" charset="0"/>
              </a:rPr>
              <a:t>being available to anyone online. More than </a:t>
            </a:r>
            <a:r>
              <a:rPr lang="en-US" sz="1300" b="1" dirty="0">
                <a:solidFill>
                  <a:srgbClr val="002060"/>
                </a:solidFill>
                <a:latin typeface="Franklin Gothic Book" panose="020B0503020102020204" pitchFamily="34" charset="0"/>
              </a:rPr>
              <a:t>30,000 people </a:t>
            </a:r>
            <a:r>
              <a:rPr lang="en-US" sz="1300" dirty="0">
                <a:solidFill>
                  <a:srgbClr val="002060"/>
                </a:solidFill>
                <a:latin typeface="Franklin Gothic Book" panose="020B0503020102020204" pitchFamily="34" charset="0"/>
              </a:rPr>
              <a:t>have accessed the curriculum so far.</a:t>
            </a:r>
          </a:p>
          <a:p>
            <a:pPr algn="just">
              <a:spcAft>
                <a:spcPts val="600"/>
              </a:spcAft>
            </a:pPr>
            <a:endParaRPr lang="en-US" sz="13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FACILITIES &amp; CAPABILITIES</a:t>
            </a:r>
          </a:p>
          <a:p>
            <a:pPr algn="just">
              <a:spcAft>
                <a:spcPts val="800"/>
              </a:spcAft>
            </a:pPr>
            <a:r>
              <a:rPr lang="en-US" sz="1300" dirty="0">
                <a:solidFill>
                  <a:srgbClr val="002060"/>
                </a:solidFill>
                <a:latin typeface="Franklin Gothic Book" panose="020B0503020102020204" pitchFamily="34" charset="0"/>
              </a:rPr>
              <a:t>MxD also launched the </a:t>
            </a:r>
            <a:r>
              <a:rPr lang="en-US" sz="1300" b="1" dirty="0">
                <a:solidFill>
                  <a:srgbClr val="002060"/>
                </a:solidFill>
                <a:latin typeface="Franklin Gothic Book" panose="020B0503020102020204" pitchFamily="34" charset="0"/>
              </a:rPr>
              <a:t>National Center for Manufacturing Cybersecurity. </a:t>
            </a:r>
            <a:r>
              <a:rPr lang="en-US" sz="1300" dirty="0">
                <a:solidFill>
                  <a:srgbClr val="002060"/>
                </a:solidFill>
                <a:latin typeface="Franklin Gothic Book" panose="020B0503020102020204" pitchFamily="34" charset="0"/>
              </a:rPr>
              <a:t>The hub will be a testbed for the creation and adoption of new cybersecurity technologies to help secure the supply chain and the warfighters who rely on these capabilities.</a:t>
            </a:r>
          </a:p>
        </p:txBody>
      </p:sp>
      <p:sp>
        <p:nvSpPr>
          <p:cNvPr id="29" name="Title 1"/>
          <p:cNvSpPr txBox="1">
            <a:spLocks/>
          </p:cNvSpPr>
          <p:nvPr/>
        </p:nvSpPr>
        <p:spPr>
          <a:xfrm>
            <a:off x="304800" y="205282"/>
            <a:ext cx="8502650" cy="995069"/>
          </a:xfrm>
          <a:prstGeom prst="rect">
            <a:avLst/>
          </a:prstGeom>
        </p:spPr>
        <p:txBody>
          <a:bodyPr anchor="ctr"/>
          <a:lstStyle>
            <a:lvl1pPr algn="ctr" rtl="0" eaLnBrk="1" fontAlgn="base" hangingPunct="1">
              <a:lnSpc>
                <a:spcPct val="85000"/>
              </a:lnSpc>
              <a:spcBef>
                <a:spcPct val="0"/>
              </a:spcBef>
              <a:spcAft>
                <a:spcPct val="0"/>
              </a:spcAft>
              <a:defRPr sz="3200" b="1" i="0">
                <a:solidFill>
                  <a:schemeClr val="tx1"/>
                </a:solidFill>
                <a:latin typeface="Source Sans Pro" panose="020B0503030403020204" pitchFamily="34" charset="0"/>
                <a:ea typeface="ＭＳ Ｐゴシック" pitchFamily="1" charset="-128"/>
                <a:cs typeface="+mj-cs"/>
              </a:defRPr>
            </a:lvl1pPr>
            <a:lvl2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2pPr>
            <a:lvl3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3pPr>
            <a:lvl4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4pPr>
            <a:lvl5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5pPr>
            <a:lvl6pPr marL="457200" algn="ctr" rtl="0" eaLnBrk="1" fontAlgn="base" hangingPunct="1">
              <a:lnSpc>
                <a:spcPct val="85000"/>
              </a:lnSpc>
              <a:spcBef>
                <a:spcPct val="0"/>
              </a:spcBef>
              <a:spcAft>
                <a:spcPct val="0"/>
              </a:spcAft>
              <a:defRPr sz="3600" b="1">
                <a:solidFill>
                  <a:schemeClr val="tx2"/>
                </a:solidFill>
                <a:latin typeface="Arial" charset="0"/>
              </a:defRPr>
            </a:lvl6pPr>
            <a:lvl7pPr marL="914400" algn="ctr" rtl="0" eaLnBrk="1" fontAlgn="base" hangingPunct="1">
              <a:lnSpc>
                <a:spcPct val="85000"/>
              </a:lnSpc>
              <a:spcBef>
                <a:spcPct val="0"/>
              </a:spcBef>
              <a:spcAft>
                <a:spcPct val="0"/>
              </a:spcAft>
              <a:defRPr sz="3600" b="1">
                <a:solidFill>
                  <a:schemeClr val="tx2"/>
                </a:solidFill>
                <a:latin typeface="Arial" charset="0"/>
              </a:defRPr>
            </a:lvl7pPr>
            <a:lvl8pPr marL="1371600" algn="ctr" rtl="0" eaLnBrk="1" fontAlgn="base" hangingPunct="1">
              <a:lnSpc>
                <a:spcPct val="85000"/>
              </a:lnSpc>
              <a:spcBef>
                <a:spcPct val="0"/>
              </a:spcBef>
              <a:spcAft>
                <a:spcPct val="0"/>
              </a:spcAft>
              <a:defRPr sz="3600" b="1">
                <a:solidFill>
                  <a:schemeClr val="tx2"/>
                </a:solidFill>
                <a:latin typeface="Arial" charset="0"/>
              </a:defRPr>
            </a:lvl8pPr>
            <a:lvl9pPr marL="1828800" algn="ctr" rtl="0" eaLnBrk="1" fontAlgn="base" hangingPunct="1">
              <a:lnSpc>
                <a:spcPct val="85000"/>
              </a:lnSpc>
              <a:spcBef>
                <a:spcPct val="0"/>
              </a:spcBef>
              <a:spcAft>
                <a:spcPct val="0"/>
              </a:spcAft>
              <a:defRPr sz="3600" b="1">
                <a:solidFill>
                  <a:schemeClr val="tx2"/>
                </a:solidFill>
                <a:latin typeface="Arial" charset="0"/>
              </a:defRPr>
            </a:lvl9pPr>
          </a:lstStyle>
          <a:p>
            <a:pPr>
              <a:lnSpc>
                <a:spcPct val="100000"/>
              </a:lnSpc>
            </a:pPr>
            <a:endParaRPr lang="en-US" sz="2200" b="0" i="1" kern="0" dirty="0">
              <a:solidFill>
                <a:srgbClr val="002060"/>
              </a:solidFill>
              <a:latin typeface="Franklin Gothic Medium" panose="020B0603020102020204" pitchFamily="34" charset="0"/>
            </a:endParaRP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1298" y="936803"/>
            <a:ext cx="1486026" cy="651000"/>
          </a:xfrm>
          <a:prstGeom prst="rect">
            <a:avLst/>
          </a:prstGeom>
        </p:spPr>
      </p:pic>
      <p:sp>
        <p:nvSpPr>
          <p:cNvPr id="12" name="5-Point Star 11"/>
          <p:cNvSpPr/>
          <p:nvPr/>
        </p:nvSpPr>
        <p:spPr>
          <a:xfrm>
            <a:off x="1001399" y="2664339"/>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5-Point Star 13"/>
          <p:cNvSpPr/>
          <p:nvPr/>
        </p:nvSpPr>
        <p:spPr>
          <a:xfrm>
            <a:off x="1921708" y="2664339"/>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5-Point Star 14"/>
          <p:cNvSpPr/>
          <p:nvPr/>
        </p:nvSpPr>
        <p:spPr>
          <a:xfrm>
            <a:off x="2842017" y="2664339"/>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itle 2">
            <a:extLst>
              <a:ext uri="{FF2B5EF4-FFF2-40B4-BE49-F238E27FC236}">
                <a16:creationId xmlns:a16="http://schemas.microsoft.com/office/drawing/2014/main" id="{094BFDE0-ED5D-4CBE-85BC-8E5A3CC16367}"/>
              </a:ext>
            </a:extLst>
          </p:cNvPr>
          <p:cNvSpPr>
            <a:spLocks noGrp="1"/>
          </p:cNvSpPr>
          <p:nvPr>
            <p:ph type="title"/>
          </p:nvPr>
        </p:nvSpPr>
        <p:spPr/>
        <p:txBody>
          <a:bodyPr>
            <a:normAutofit fontScale="90000"/>
          </a:bodyPr>
          <a:lstStyle/>
          <a:p>
            <a:r>
              <a:rPr lang="en-US" dirty="0" err="1"/>
              <a:t>MxD</a:t>
            </a:r>
            <a:br>
              <a:rPr lang="en-US" dirty="0"/>
            </a:br>
            <a:r>
              <a:rPr lang="en-US" dirty="0"/>
              <a:t>Manufacturing x Digital (formerly DMDII)</a:t>
            </a:r>
          </a:p>
        </p:txBody>
      </p:sp>
      <p:sp>
        <p:nvSpPr>
          <p:cNvPr id="2" name="Date Placeholder 1"/>
          <p:cNvSpPr>
            <a:spLocks noGrp="1"/>
          </p:cNvSpPr>
          <p:nvPr>
            <p:ph type="dt" sz="half" idx="10"/>
          </p:nvPr>
        </p:nvSpPr>
        <p:spPr/>
        <p:txBody>
          <a:bodyPr/>
          <a:lstStyle/>
          <a:p>
            <a:r>
              <a:rPr lang="en-US"/>
              <a:t>02/05/2020</a:t>
            </a:r>
          </a:p>
        </p:txBody>
      </p:sp>
      <p:sp>
        <p:nvSpPr>
          <p:cNvPr id="4" name="Footer Placeholder 3"/>
          <p:cNvSpPr>
            <a:spLocks noGrp="1"/>
          </p:cNvSpPr>
          <p:nvPr>
            <p:ph type="ftr" sz="quarter" idx="11"/>
          </p:nvPr>
        </p:nvSpPr>
        <p:spPr/>
        <p:txBody>
          <a:bodyPr/>
          <a:lstStyle/>
          <a:p>
            <a:r>
              <a:rPr lang="en-US"/>
              <a:t>Distribution Statement A:  Approved for public release.  Distribution is unlimited. //UNCLASSIFIED</a:t>
            </a:r>
          </a:p>
        </p:txBody>
      </p:sp>
      <p:sp>
        <p:nvSpPr>
          <p:cNvPr id="5" name="Slide Number Placeholder 4"/>
          <p:cNvSpPr>
            <a:spLocks noGrp="1"/>
          </p:cNvSpPr>
          <p:nvPr>
            <p:ph type="sldNum" sz="quarter" idx="12"/>
          </p:nvPr>
        </p:nvSpPr>
        <p:spPr/>
        <p:txBody>
          <a:bodyPr/>
          <a:lstStyle/>
          <a:p>
            <a:fld id="{32798ED9-3D55-4757-98C1-7DAA64905B1A}" type="slidenum">
              <a:rPr lang="en-US" smtClean="0"/>
              <a:t>21</a:t>
            </a:fld>
            <a:endParaRPr lang="en-US"/>
          </a:p>
        </p:txBody>
      </p:sp>
    </p:spTree>
    <p:extLst>
      <p:ext uri="{BB962C8B-B14F-4D97-AF65-F5344CB8AC3E}">
        <p14:creationId xmlns:p14="http://schemas.microsoft.com/office/powerpoint/2010/main" val="2411691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029E-B483-4ADD-8895-236611346E3E}"/>
              </a:ext>
            </a:extLst>
          </p:cNvPr>
          <p:cNvSpPr>
            <a:spLocks noGrp="1"/>
          </p:cNvSpPr>
          <p:nvPr>
            <p:ph type="title"/>
          </p:nvPr>
        </p:nvSpPr>
        <p:spPr/>
        <p:txBody>
          <a:bodyPr>
            <a:normAutofit fontScale="90000"/>
          </a:bodyPr>
          <a:lstStyle/>
          <a:p>
            <a:r>
              <a:rPr lang="en-US" dirty="0"/>
              <a:t>MxD Project Example: </a:t>
            </a:r>
            <a:br>
              <a:rPr lang="en-US" dirty="0"/>
            </a:br>
            <a:r>
              <a:rPr lang="en-US" dirty="0"/>
              <a:t>From Art to Part</a:t>
            </a:r>
          </a:p>
        </p:txBody>
      </p:sp>
      <p:sp>
        <p:nvSpPr>
          <p:cNvPr id="10" name="Content Placeholder 2">
            <a:extLst>
              <a:ext uri="{FF2B5EF4-FFF2-40B4-BE49-F238E27FC236}">
                <a16:creationId xmlns:a16="http://schemas.microsoft.com/office/drawing/2014/main" id="{1E68C3C9-FFB9-4C22-B702-1EC042C8059F}"/>
              </a:ext>
            </a:extLst>
          </p:cNvPr>
          <p:cNvSpPr txBox="1">
            <a:spLocks/>
          </p:cNvSpPr>
          <p:nvPr/>
        </p:nvSpPr>
        <p:spPr>
          <a:xfrm>
            <a:off x="316268" y="1217279"/>
            <a:ext cx="2693194" cy="317500"/>
          </a:xfrm>
          <a:prstGeom prst="rect">
            <a:avLst/>
          </a:prstGeom>
          <a:solidFill>
            <a:srgbClr val="C00000"/>
          </a:solidFill>
        </p:spPr>
        <p:txBody>
          <a:bodyPr/>
          <a:lstStyle>
            <a:lvl1pPr marL="0" indent="0" algn="ctr" defTabSz="685800" rtl="0" eaLnBrk="1" latinLnBrk="0" hangingPunct="1">
              <a:lnSpc>
                <a:spcPct val="90000"/>
              </a:lnSpc>
              <a:spcBef>
                <a:spcPts val="750"/>
              </a:spcBef>
              <a:buFont typeface="Arial" panose="020B0604020202020204" pitchFamily="34" charset="0"/>
              <a:buNone/>
              <a:defRPr sz="1050" b="1" kern="1200">
                <a:solidFill>
                  <a:schemeClr val="bg1"/>
                </a:solidFill>
                <a:latin typeface="+mn-lt"/>
                <a:ea typeface="+mn-ea"/>
                <a:cs typeface="+mn-cs"/>
              </a:defRPr>
            </a:lvl1pPr>
            <a:lvl2pPr marL="5143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2pPr>
            <a:lvl3pPr marL="8572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3pPr>
            <a:lvl4pPr marL="12001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4pPr>
            <a:lvl5pPr marL="15430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ysClr val="window" lastClr="FFFFFF"/>
                </a:solidFill>
                <a:effectLst/>
                <a:uLnTx/>
                <a:uFillTx/>
                <a:latin typeface="Arial" panose="020B0604020202020204"/>
                <a:ea typeface="+mn-ea"/>
                <a:cs typeface="+mn-cs"/>
              </a:rPr>
              <a:t>INDUSTRY CHALLENGE</a:t>
            </a:r>
          </a:p>
        </p:txBody>
      </p:sp>
      <p:sp>
        <p:nvSpPr>
          <p:cNvPr id="11" name="Content Placeholder 3">
            <a:extLst>
              <a:ext uri="{FF2B5EF4-FFF2-40B4-BE49-F238E27FC236}">
                <a16:creationId xmlns:a16="http://schemas.microsoft.com/office/drawing/2014/main" id="{B9314AFD-8C0E-4358-8469-1B5D4E39772D}"/>
              </a:ext>
            </a:extLst>
          </p:cNvPr>
          <p:cNvSpPr txBox="1">
            <a:spLocks/>
          </p:cNvSpPr>
          <p:nvPr/>
        </p:nvSpPr>
        <p:spPr>
          <a:xfrm>
            <a:off x="6125919" y="1217279"/>
            <a:ext cx="2693194" cy="317500"/>
          </a:xfrm>
          <a:prstGeom prst="rect">
            <a:avLst/>
          </a:prstGeom>
          <a:solidFill>
            <a:srgbClr val="C00000"/>
          </a:solidFill>
        </p:spPr>
        <p:txBody>
          <a:bodyPr/>
          <a:lstStyle>
            <a:lvl1pPr marL="0" indent="0" algn="ctr" defTabSz="685800" rtl="0" eaLnBrk="1" latinLnBrk="0" hangingPunct="1">
              <a:lnSpc>
                <a:spcPct val="90000"/>
              </a:lnSpc>
              <a:spcBef>
                <a:spcPts val="750"/>
              </a:spcBef>
              <a:buFont typeface="Arial" panose="020B0604020202020204" pitchFamily="34" charset="0"/>
              <a:buNone/>
              <a:defRPr sz="1050" b="1" kern="1200">
                <a:solidFill>
                  <a:schemeClr val="bg1"/>
                </a:solidFill>
                <a:latin typeface="+mn-lt"/>
                <a:ea typeface="+mn-ea"/>
                <a:cs typeface="+mn-cs"/>
              </a:defRPr>
            </a:lvl1pPr>
            <a:lvl2pPr marL="5143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2pPr>
            <a:lvl3pPr marL="8572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3pPr>
            <a:lvl4pPr marL="12001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4pPr>
            <a:lvl5pPr marL="15430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ysClr val="window" lastClr="FFFFFF"/>
                </a:solidFill>
                <a:effectLst/>
                <a:uLnTx/>
                <a:uFillTx/>
                <a:latin typeface="Arial" panose="020B0604020202020204"/>
                <a:ea typeface="+mn-ea"/>
                <a:cs typeface="+mn-cs"/>
              </a:rPr>
              <a:t>VALUE</a:t>
            </a:r>
            <a:r>
              <a:rPr kumimoji="0" lang="en-US" sz="1050" b="1" i="0" u="none" strike="noStrike" kern="1200" cap="none" spc="0" normalizeH="0" noProof="0" dirty="0">
                <a:ln>
                  <a:noFill/>
                </a:ln>
                <a:solidFill>
                  <a:sysClr val="window" lastClr="FFFFFF"/>
                </a:solidFill>
                <a:effectLst/>
                <a:uLnTx/>
                <a:uFillTx/>
                <a:latin typeface="Arial" panose="020B0604020202020204"/>
                <a:ea typeface="+mn-ea"/>
                <a:cs typeface="+mn-cs"/>
              </a:rPr>
              <a:t> AND EFFICIENCY</a:t>
            </a:r>
            <a:endParaRPr kumimoji="0" lang="en-US" sz="1050" b="1" i="0" u="none" strike="noStrike" kern="1200" cap="none" spc="0" normalizeH="0" baseline="0" noProof="0" dirty="0">
              <a:ln>
                <a:noFill/>
              </a:ln>
              <a:solidFill>
                <a:sysClr val="window" lastClr="FFFFFF"/>
              </a:solidFill>
              <a:effectLst/>
              <a:uLnTx/>
              <a:uFillTx/>
              <a:latin typeface="Arial" panose="020B0604020202020204"/>
              <a:ea typeface="+mn-ea"/>
              <a:cs typeface="+mn-cs"/>
            </a:endParaRPr>
          </a:p>
        </p:txBody>
      </p:sp>
      <p:sp>
        <p:nvSpPr>
          <p:cNvPr id="12" name="Content Placeholder 4">
            <a:extLst>
              <a:ext uri="{FF2B5EF4-FFF2-40B4-BE49-F238E27FC236}">
                <a16:creationId xmlns:a16="http://schemas.microsoft.com/office/drawing/2014/main" id="{C6E9CF8E-5BF1-41DB-B803-D3C67AEAB9B0}"/>
              </a:ext>
            </a:extLst>
          </p:cNvPr>
          <p:cNvSpPr txBox="1">
            <a:spLocks/>
          </p:cNvSpPr>
          <p:nvPr/>
        </p:nvSpPr>
        <p:spPr>
          <a:xfrm>
            <a:off x="3225403" y="1217279"/>
            <a:ext cx="2693194" cy="317500"/>
          </a:xfrm>
          <a:prstGeom prst="rect">
            <a:avLst/>
          </a:prstGeom>
          <a:solidFill>
            <a:srgbClr val="C00000"/>
          </a:solidFill>
        </p:spPr>
        <p:txBody>
          <a:bodyPr/>
          <a:lstStyle>
            <a:lvl1pPr marL="0" indent="0" algn="ctr" defTabSz="685800" rtl="0" eaLnBrk="1" latinLnBrk="0" hangingPunct="1">
              <a:lnSpc>
                <a:spcPct val="90000"/>
              </a:lnSpc>
              <a:spcBef>
                <a:spcPts val="750"/>
              </a:spcBef>
              <a:buFont typeface="Arial" panose="020B0604020202020204" pitchFamily="34" charset="0"/>
              <a:buNone/>
              <a:defRPr sz="1050" b="1" kern="1200">
                <a:solidFill>
                  <a:schemeClr val="bg1"/>
                </a:solidFill>
                <a:latin typeface="+mn-lt"/>
                <a:ea typeface="+mn-ea"/>
                <a:cs typeface="+mn-cs"/>
              </a:defRPr>
            </a:lvl1pPr>
            <a:lvl2pPr marL="5143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2pPr>
            <a:lvl3pPr marL="8572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3pPr>
            <a:lvl4pPr marL="12001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4pPr>
            <a:lvl5pPr marL="1543050" indent="-171450" algn="ctr" defTabSz="685800" rtl="0" eaLnBrk="1" latinLnBrk="0" hangingPunct="1">
              <a:lnSpc>
                <a:spcPct val="90000"/>
              </a:lnSpc>
              <a:spcBef>
                <a:spcPts val="375"/>
              </a:spcBef>
              <a:buFont typeface="Arial" panose="020B0604020202020204" pitchFamily="34" charset="0"/>
              <a:buChar char="•"/>
              <a:defRPr sz="105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ysClr val="window" lastClr="FFFFFF"/>
                </a:solidFill>
                <a:effectLst/>
                <a:uLnTx/>
                <a:uFillTx/>
                <a:latin typeface="Arial" panose="020B0604020202020204"/>
                <a:ea typeface="+mn-ea"/>
                <a:cs typeface="+mn-cs"/>
              </a:rPr>
              <a:t>PROJECT SOLUTION AND OUTCOMES</a:t>
            </a:r>
          </a:p>
        </p:txBody>
      </p:sp>
      <p:sp>
        <p:nvSpPr>
          <p:cNvPr id="13" name="Content Placeholder 5">
            <a:extLst>
              <a:ext uri="{FF2B5EF4-FFF2-40B4-BE49-F238E27FC236}">
                <a16:creationId xmlns:a16="http://schemas.microsoft.com/office/drawing/2014/main" id="{8FB38A64-528F-4D57-BD6A-F3A193741B76}"/>
              </a:ext>
            </a:extLst>
          </p:cNvPr>
          <p:cNvSpPr txBox="1">
            <a:spLocks/>
          </p:cNvSpPr>
          <p:nvPr/>
        </p:nvSpPr>
        <p:spPr>
          <a:xfrm>
            <a:off x="312418" y="1534779"/>
            <a:ext cx="2692004" cy="1541023"/>
          </a:xfrm>
          <a:prstGeom prst="rect">
            <a:avLst/>
          </a:prstGeom>
          <a:ln w="19050">
            <a:solidFill>
              <a:srgbClr val="F7F8F9"/>
            </a:solidFill>
          </a:ln>
        </p:spPr>
        <p:txBody>
          <a:bodyPr/>
          <a:lst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825"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DA2328"/>
              </a:buClr>
              <a:buSzTx/>
              <a:buFont typeface="Wingdings" panose="05000000000000000000" pitchFamily="2" charset="2"/>
              <a:buNone/>
              <a:tabLst/>
              <a:defRPr/>
            </a:pPr>
            <a:r>
              <a:rPr kumimoji="0" lang="en-US"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3D printing of alloy structures enables entirely new classes of parts. </a:t>
            </a:r>
            <a:endParaRPr lang="en-US" sz="1100" dirty="0">
              <a:solidFill>
                <a:sysClr val="windowText" lastClr="000000"/>
              </a:solidFill>
              <a:latin typeface="Arial" panose="020B0604020202020204"/>
            </a:endParaRPr>
          </a:p>
          <a:p>
            <a:pPr marL="0" marR="0" lvl="0" indent="0" algn="l" defTabSz="685800" rtl="0" eaLnBrk="1" fontAlgn="auto" latinLnBrk="0" hangingPunct="1">
              <a:lnSpc>
                <a:spcPct val="90000"/>
              </a:lnSpc>
              <a:spcBef>
                <a:spcPts val="750"/>
              </a:spcBef>
              <a:spcAft>
                <a:spcPts val="0"/>
              </a:spcAft>
              <a:buClr>
                <a:srgbClr val="DA2328"/>
              </a:buClr>
              <a:buSzTx/>
              <a:buFont typeface="Wingdings" panose="05000000000000000000" pitchFamily="2" charset="2"/>
              <a:buNone/>
              <a:tabLst/>
              <a:defRPr/>
            </a:pPr>
            <a:r>
              <a:rPr kumimoji="0" lang="en-US"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Design-validate iterations can take at least 10 weeks for a complex part. </a:t>
            </a:r>
          </a:p>
          <a:p>
            <a:pPr marL="0" marR="0" lvl="0" indent="0" algn="l" defTabSz="685800" rtl="0" eaLnBrk="1" fontAlgn="auto" latinLnBrk="0" hangingPunct="1">
              <a:lnSpc>
                <a:spcPct val="90000"/>
              </a:lnSpc>
              <a:spcBef>
                <a:spcPts val="750"/>
              </a:spcBef>
              <a:spcAft>
                <a:spcPts val="0"/>
              </a:spcAft>
              <a:buClr>
                <a:srgbClr val="DA2328"/>
              </a:buClr>
              <a:buSzTx/>
              <a:buFont typeface="Wingdings" panose="05000000000000000000" pitchFamily="2" charset="2"/>
              <a:buNone/>
              <a:tabLst/>
              <a:defRPr/>
            </a:pPr>
            <a:r>
              <a:rPr kumimoji="0" lang="en-US"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Holistic look at optimizing a substantial subset of the manufacturing process chain used to take a design from concept to the final part. </a:t>
            </a:r>
          </a:p>
        </p:txBody>
      </p:sp>
      <p:sp>
        <p:nvSpPr>
          <p:cNvPr id="14" name="Content Placeholder 6">
            <a:extLst>
              <a:ext uri="{FF2B5EF4-FFF2-40B4-BE49-F238E27FC236}">
                <a16:creationId xmlns:a16="http://schemas.microsoft.com/office/drawing/2014/main" id="{C781EBA8-FA6C-4C80-8FF9-4180F399901E}"/>
              </a:ext>
            </a:extLst>
          </p:cNvPr>
          <p:cNvSpPr txBox="1">
            <a:spLocks/>
          </p:cNvSpPr>
          <p:nvPr/>
        </p:nvSpPr>
        <p:spPr>
          <a:xfrm>
            <a:off x="6125919" y="1534779"/>
            <a:ext cx="2692004" cy="2558948"/>
          </a:xfrm>
          <a:prstGeom prst="rect">
            <a:avLst/>
          </a:prstGeom>
          <a:ln w="19050">
            <a:solidFill>
              <a:srgbClr val="F7F8F9"/>
            </a:solidFill>
          </a:ln>
        </p:spPr>
        <p:txBody>
          <a:bodyPr/>
          <a:lst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825"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8588" marR="0" lvl="0" indent="-128588" algn="l" defTabSz="685800" rtl="0" eaLnBrk="1" fontAlgn="auto" latinLnBrk="0" hangingPunct="1">
              <a:lnSpc>
                <a:spcPct val="90000"/>
              </a:lnSpc>
              <a:spcBef>
                <a:spcPts val="750"/>
              </a:spcBef>
              <a:spcAft>
                <a:spcPts val="0"/>
              </a:spcAft>
              <a:buClr>
                <a:srgbClr val="DA2328"/>
              </a:buClr>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Replace empirical process know-how with physics-based understanding for Powder Bed Fusion AM</a:t>
            </a:r>
          </a:p>
          <a:p>
            <a:pPr marL="128588" marR="0" lvl="0" indent="-128588" algn="l" defTabSz="685800" rtl="0" eaLnBrk="1" fontAlgn="auto" latinLnBrk="0" hangingPunct="1">
              <a:lnSpc>
                <a:spcPct val="90000"/>
              </a:lnSpc>
              <a:spcBef>
                <a:spcPts val="750"/>
              </a:spcBef>
              <a:spcAft>
                <a:spcPts val="0"/>
              </a:spcAft>
              <a:buClr>
                <a:srgbClr val="DA2328"/>
              </a:buClr>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An integrated framework and underlying toolsets to accelerate the Powder-bed Fusion Additive Manufacturing (PBFAM) process certification by shifting &gt; 60% process iterations to the virtual world, leading to a 3X reduction in the certification time, up to 60% energy and raw materials savings</a:t>
            </a:r>
          </a:p>
          <a:p>
            <a:pPr marL="128588" marR="0" lvl="0" indent="-128588" algn="l" defTabSz="685800" rtl="0" eaLnBrk="1" fontAlgn="auto" latinLnBrk="0" hangingPunct="1">
              <a:lnSpc>
                <a:spcPct val="90000"/>
              </a:lnSpc>
              <a:spcBef>
                <a:spcPts val="750"/>
              </a:spcBef>
              <a:spcAft>
                <a:spcPts val="0"/>
              </a:spcAft>
              <a:buClr>
                <a:srgbClr val="DA2328"/>
              </a:buClr>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mn-cs"/>
              </a:rPr>
              <a:t>5X reduction in process development cycle time &amp; rework, enabling faster design iterations</a:t>
            </a:r>
          </a:p>
        </p:txBody>
      </p:sp>
      <p:sp>
        <p:nvSpPr>
          <p:cNvPr id="15" name="Content Placeholder 7">
            <a:extLst>
              <a:ext uri="{FF2B5EF4-FFF2-40B4-BE49-F238E27FC236}">
                <a16:creationId xmlns:a16="http://schemas.microsoft.com/office/drawing/2014/main" id="{4973A343-F267-4A76-87A8-B930DF26054B}"/>
              </a:ext>
            </a:extLst>
          </p:cNvPr>
          <p:cNvSpPr txBox="1">
            <a:spLocks/>
          </p:cNvSpPr>
          <p:nvPr/>
        </p:nvSpPr>
        <p:spPr>
          <a:xfrm>
            <a:off x="3226460" y="1534780"/>
            <a:ext cx="2692004" cy="2558948"/>
          </a:xfrm>
          <a:prstGeom prst="rect">
            <a:avLst/>
          </a:prstGeom>
          <a:ln w="19050">
            <a:solidFill>
              <a:srgbClr val="F7F8F9"/>
            </a:solidFill>
          </a:ln>
        </p:spPr>
        <p:txBody>
          <a:bodyPr/>
          <a:lst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825"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
                <a:srgbClr val="DA2328"/>
              </a:buClr>
              <a:buSzTx/>
              <a:buFont typeface="Wingdings" panose="05000000000000000000" pitchFamily="2" charset="2"/>
              <a:buChar char="§"/>
              <a:tabLst/>
              <a:defRPr/>
            </a:pPr>
            <a:r>
              <a:rPr kumimoji="0" lang="en-US" sz="11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Physics-based software modules for </a:t>
            </a:r>
            <a:r>
              <a:rPr lang="en-US" sz="1100" dirty="0">
                <a:latin typeface="Arial" panose="020B0604020202020204"/>
              </a:rPr>
              <a:t>Powder Bed Fusion AM </a:t>
            </a:r>
            <a:r>
              <a:rPr kumimoji="0" lang="en-US" sz="1100" b="0" i="0" u="none" strike="noStrike" kern="1200" cap="none" spc="0" normalizeH="0" baseline="0" noProof="0" dirty="0">
                <a:ln>
                  <a:noFill/>
                </a:ln>
                <a:effectLst/>
                <a:uLnTx/>
                <a:uFillTx/>
                <a:latin typeface="Arial" panose="020B0604020202020204"/>
                <a:ea typeface="+mn-ea"/>
                <a:cs typeface="+mn-cs"/>
              </a:rPr>
              <a:t>that integrate into native Computer Aided Design (CAD) environments</a:t>
            </a:r>
          </a:p>
          <a:p>
            <a:pPr marL="514350" marR="0" lvl="1" indent="-171450" algn="l" defTabSz="685800" rtl="0" eaLnBrk="1" fontAlgn="auto" latinLnBrk="0" hangingPunct="1">
              <a:lnSpc>
                <a:spcPct val="90000"/>
              </a:lnSpc>
              <a:spcBef>
                <a:spcPts val="375"/>
              </a:spcBef>
              <a:spcAft>
                <a:spcPts val="0"/>
              </a:spcAft>
              <a:buClr>
                <a:sysClr val="windowText" lastClr="000000"/>
              </a:buClr>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panose="020B0604020202020204"/>
                <a:ea typeface="+mn-ea"/>
                <a:cs typeface="+mn-cs"/>
              </a:rPr>
              <a:t>Preprocessing tool that outputs producibility index and support structure generation </a:t>
            </a:r>
          </a:p>
          <a:p>
            <a:pPr marL="514350" marR="0" lvl="1" indent="-171450" algn="l" defTabSz="685800" rtl="0" eaLnBrk="1" fontAlgn="auto" latinLnBrk="0" hangingPunct="1">
              <a:lnSpc>
                <a:spcPct val="90000"/>
              </a:lnSpc>
              <a:spcBef>
                <a:spcPts val="375"/>
              </a:spcBef>
              <a:spcAft>
                <a:spcPts val="0"/>
              </a:spcAft>
              <a:buClr>
                <a:sysClr val="windowText" lastClr="000000"/>
              </a:buClr>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panose="020B0604020202020204"/>
                <a:ea typeface="+mn-ea"/>
                <a:cs typeface="+mn-cs"/>
              </a:rPr>
              <a:t>Mesoscale laser scanning module that simulates melt pool based on geometry and scanning paths</a:t>
            </a:r>
          </a:p>
          <a:p>
            <a:pPr marL="514350" marR="0" lvl="1" indent="-171450" algn="l" defTabSz="685800" rtl="0" eaLnBrk="1" fontAlgn="auto" latinLnBrk="0" hangingPunct="1">
              <a:lnSpc>
                <a:spcPct val="90000"/>
              </a:lnSpc>
              <a:spcBef>
                <a:spcPts val="375"/>
              </a:spcBef>
              <a:spcAft>
                <a:spcPts val="0"/>
              </a:spcAft>
              <a:buClr>
                <a:sysClr val="windowText" lastClr="000000"/>
              </a:buClr>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panose="020B0604020202020204"/>
                <a:ea typeface="+mn-ea"/>
                <a:cs typeface="+mn-cs"/>
              </a:rPr>
              <a:t>Macroscale thermal stress modeling using Finite Element Modeling (FEM) based distortion and stress prediction</a:t>
            </a:r>
          </a:p>
          <a:p>
            <a:pPr marL="514350" marR="0" lvl="1" indent="-171450" algn="l" defTabSz="685800" rtl="0" eaLnBrk="1" fontAlgn="auto" latinLnBrk="0" hangingPunct="1">
              <a:lnSpc>
                <a:spcPct val="90000"/>
              </a:lnSpc>
              <a:spcBef>
                <a:spcPts val="375"/>
              </a:spcBef>
              <a:spcAft>
                <a:spcPts val="0"/>
              </a:spcAft>
              <a:buClr>
                <a:sysClr val="windowText" lastClr="000000"/>
              </a:buClr>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panose="020B0604020202020204"/>
                <a:ea typeface="+mn-ea"/>
                <a:cs typeface="+mn-cs"/>
              </a:rPr>
              <a:t>Geometry compensation tool based on distortion field</a:t>
            </a:r>
          </a:p>
        </p:txBody>
      </p:sp>
      <p:pic>
        <p:nvPicPr>
          <p:cNvPr id="16" name="Picture 15">
            <a:extLst>
              <a:ext uri="{FF2B5EF4-FFF2-40B4-BE49-F238E27FC236}">
                <a16:creationId xmlns:a16="http://schemas.microsoft.com/office/drawing/2014/main" id="{B7FFD0AA-5B24-40E3-B2BB-54829285A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7488" y="4088603"/>
            <a:ext cx="2818224" cy="1539668"/>
          </a:xfrm>
          <a:prstGeom prst="rect">
            <a:avLst/>
          </a:prstGeom>
        </p:spPr>
      </p:pic>
      <p:sp>
        <p:nvSpPr>
          <p:cNvPr id="19" name="Rectangle 18">
            <a:extLst>
              <a:ext uri="{FF2B5EF4-FFF2-40B4-BE49-F238E27FC236}">
                <a16:creationId xmlns:a16="http://schemas.microsoft.com/office/drawing/2014/main" id="{7170B802-7245-4876-B8D4-501B74FE8F72}"/>
              </a:ext>
            </a:extLst>
          </p:cNvPr>
          <p:cNvSpPr/>
          <p:nvPr/>
        </p:nvSpPr>
        <p:spPr>
          <a:xfrm>
            <a:off x="297835" y="3295344"/>
            <a:ext cx="2706587" cy="1328569"/>
          </a:xfrm>
          <a:prstGeom prst="rect">
            <a:avLst/>
          </a:prstGeom>
          <a:ln w="19050">
            <a:solidFill>
              <a:schemeClr val="tx1">
                <a:lumMod val="50000"/>
                <a:lumOff val="50000"/>
              </a:schemeClr>
            </a:solidFill>
          </a:ln>
        </p:spPr>
        <p:txBody>
          <a:bodyPr wrap="square">
            <a:spAutoFit/>
          </a:bodyPr>
          <a:lstStyle/>
          <a:p>
            <a:pPr>
              <a:spcAft>
                <a:spcPts val="400"/>
              </a:spcAft>
            </a:pPr>
            <a:r>
              <a:rPr lang="en-US" sz="1100" b="1" dirty="0"/>
              <a:t>Objective: </a:t>
            </a:r>
            <a:r>
              <a:rPr lang="en-US" sz="1100" dirty="0"/>
              <a:t>Multidisciplinary virtual toolset for laser power-bed fusion additive manufacturing &amp; multi-step post processing certification</a:t>
            </a:r>
          </a:p>
          <a:p>
            <a:pPr>
              <a:spcAft>
                <a:spcPts val="400"/>
              </a:spcAft>
            </a:pPr>
            <a:r>
              <a:rPr lang="en-US" sz="1100" b="1" dirty="0"/>
              <a:t>Team: </a:t>
            </a:r>
            <a:r>
              <a:rPr lang="en-US" sz="1100" dirty="0"/>
              <a:t>GE Global Research, University of Cincinnati, University of Illinois at Urbana-Champaign, TechSolve</a:t>
            </a:r>
          </a:p>
        </p:txBody>
      </p:sp>
      <p:sp>
        <p:nvSpPr>
          <p:cNvPr id="3" name="Date Placeholder 2"/>
          <p:cNvSpPr>
            <a:spLocks noGrp="1"/>
          </p:cNvSpPr>
          <p:nvPr>
            <p:ph type="dt" sz="half" idx="10"/>
          </p:nvPr>
        </p:nvSpPr>
        <p:spPr/>
        <p:txBody>
          <a:bodyPr/>
          <a:lstStyle/>
          <a:p>
            <a:r>
              <a:rPr lang="en-US"/>
              <a:t>02/05/2020</a:t>
            </a:r>
          </a:p>
        </p:txBody>
      </p:sp>
      <p:sp>
        <p:nvSpPr>
          <p:cNvPr id="4" name="Footer Placeholder 3"/>
          <p:cNvSpPr>
            <a:spLocks noGrp="1"/>
          </p:cNvSpPr>
          <p:nvPr>
            <p:ph type="ftr" sz="quarter" idx="11"/>
          </p:nvPr>
        </p:nvSpPr>
        <p:spPr/>
        <p:txBody>
          <a:bodyPr/>
          <a:lstStyle/>
          <a:p>
            <a:r>
              <a:rPr lang="en-US"/>
              <a:t>Distribution Statement A:  Approved for public release.  Distribution is unlimited. //UNCLASSIFIED</a:t>
            </a:r>
          </a:p>
        </p:txBody>
      </p:sp>
      <p:sp>
        <p:nvSpPr>
          <p:cNvPr id="5" name="Slide Number Placeholder 4"/>
          <p:cNvSpPr>
            <a:spLocks noGrp="1"/>
          </p:cNvSpPr>
          <p:nvPr>
            <p:ph type="sldNum" sz="quarter" idx="12"/>
          </p:nvPr>
        </p:nvSpPr>
        <p:spPr/>
        <p:txBody>
          <a:bodyPr/>
          <a:lstStyle/>
          <a:p>
            <a:fld id="{32798ED9-3D55-4757-98C1-7DAA64905B1A}" type="slidenum">
              <a:rPr lang="en-US" smtClean="0"/>
              <a:t>22</a:t>
            </a:fld>
            <a:endParaRPr lang="en-US"/>
          </a:p>
        </p:txBody>
      </p:sp>
      <p:sp>
        <p:nvSpPr>
          <p:cNvPr id="22" name="TextBox 21"/>
          <p:cNvSpPr txBox="1"/>
          <p:nvPr/>
        </p:nvSpPr>
        <p:spPr>
          <a:xfrm>
            <a:off x="5644897" y="6056747"/>
            <a:ext cx="3499104" cy="253916"/>
          </a:xfrm>
          <a:prstGeom prst="rect">
            <a:avLst/>
          </a:prstGeom>
          <a:noFill/>
        </p:spPr>
        <p:txBody>
          <a:bodyPr wrap="square" rtlCol="0">
            <a:spAutoFit/>
          </a:bodyPr>
          <a:lstStyle/>
          <a:p>
            <a:r>
              <a:rPr lang="en-US" sz="1050" dirty="0"/>
              <a:t>DMS&amp;T: Defense-wide Manufacturing Science &amp; Technology</a:t>
            </a:r>
          </a:p>
        </p:txBody>
      </p:sp>
      <p:sp>
        <p:nvSpPr>
          <p:cNvPr id="23" name="TextBox 22"/>
          <p:cNvSpPr txBox="1"/>
          <p:nvPr/>
        </p:nvSpPr>
        <p:spPr>
          <a:xfrm>
            <a:off x="488156" y="5644123"/>
            <a:ext cx="8167688" cy="461665"/>
          </a:xfrm>
          <a:prstGeom prst="rect">
            <a:avLst/>
          </a:prstGeom>
          <a:solidFill>
            <a:srgbClr val="000066"/>
          </a:solidFill>
        </p:spPr>
        <p:txBody>
          <a:bodyPr wrap="square" rtlCol="0">
            <a:spAutoFit/>
          </a:bodyPr>
          <a:lstStyle/>
          <a:p>
            <a:pPr marL="342900" lvl="0" indent="-342900" algn="ctr" defTabSz="914400" fontAlgn="base">
              <a:spcBef>
                <a:spcPts val="600"/>
              </a:spcBef>
              <a:spcAft>
                <a:spcPts val="600"/>
              </a:spcAft>
              <a:defRPr/>
            </a:pPr>
            <a:r>
              <a:rPr lang="en-US" sz="2400" dirty="0">
                <a:solidFill>
                  <a:sysClr val="window" lastClr="FFFFFF"/>
                </a:solidFill>
                <a:latin typeface="Franklin Gothic Medium" panose="020B0603020102020204" pitchFamily="34" charset="0"/>
              </a:rPr>
              <a:t>DMS&amp;T investments advancing the state of the art</a:t>
            </a:r>
          </a:p>
        </p:txBody>
      </p:sp>
    </p:spTree>
    <p:extLst>
      <p:ext uri="{BB962C8B-B14F-4D97-AF65-F5344CB8AC3E}">
        <p14:creationId xmlns:p14="http://schemas.microsoft.com/office/powerpoint/2010/main" val="372360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7820" y="957241"/>
            <a:ext cx="1097280" cy="54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p:cNvSpPr/>
          <p:nvPr/>
        </p:nvSpPr>
        <p:spPr>
          <a:xfrm>
            <a:off x="410277" y="1630450"/>
            <a:ext cx="3253539" cy="2771924"/>
          </a:xfrm>
          <a:prstGeom prst="rect">
            <a:avLst/>
          </a:prstGeom>
          <a:solidFill>
            <a:srgbClr val="D9D9D9"/>
          </a:solidFill>
          <a:ln w="28575">
            <a:solidFill>
              <a:srgbClr val="C00000"/>
            </a:solidFill>
          </a:ln>
          <a:effectLst>
            <a:outerShdw blurRad="63500" sx="102000" sy="102000" algn="ctr" rotWithShape="0">
              <a:prstClr val="black">
                <a:alpha val="40000"/>
              </a:prstClr>
            </a:outerShdw>
          </a:effectLst>
        </p:spPr>
        <p:txBody>
          <a:bodyPr wrap="square" anchor="ctr" anchorCtr="0">
            <a:noAutofit/>
          </a:bodyPr>
          <a:lstStyle/>
          <a:p>
            <a:pPr marL="0" lvl="1" defTabSz="457200">
              <a:spcBef>
                <a:spcPts val="600"/>
              </a:spcBef>
            </a:pPr>
            <a:r>
              <a:rPr lang="en-US" sz="1400" b="1" dirty="0">
                <a:solidFill>
                  <a:srgbClr val="000000"/>
                </a:solidFill>
                <a:latin typeface="Franklin Gothic Medium" panose="020B0603020102020204" pitchFamily="34" charset="0"/>
                <a:cs typeface="Calibri" pitchFamily="34" charset="0"/>
              </a:rPr>
              <a:t>Established: </a:t>
            </a:r>
            <a:r>
              <a:rPr lang="en-US" sz="1400" dirty="0">
                <a:solidFill>
                  <a:srgbClr val="000000"/>
                </a:solidFill>
                <a:latin typeface="Franklin Gothic Medium" panose="020B0603020102020204" pitchFamily="34" charset="0"/>
                <a:cs typeface="Calibri" pitchFamily="34" charset="0"/>
              </a:rPr>
              <a:t>February 2014 </a:t>
            </a:r>
          </a:p>
          <a:p>
            <a:pPr marL="0" lvl="1" defTabSz="457200">
              <a:spcBef>
                <a:spcPts val="600"/>
              </a:spcBef>
            </a:pPr>
            <a:r>
              <a:rPr lang="en-US" sz="1400" b="1" dirty="0">
                <a:solidFill>
                  <a:srgbClr val="000000"/>
                </a:solidFill>
                <a:latin typeface="Franklin Gothic Medium" panose="020B0603020102020204" pitchFamily="34" charset="0"/>
                <a:cs typeface="Calibri" pitchFamily="34" charset="0"/>
              </a:rPr>
              <a:t>Hub Location: </a:t>
            </a:r>
            <a:r>
              <a:rPr lang="en-US" sz="1400" dirty="0">
                <a:solidFill>
                  <a:srgbClr val="000000"/>
                </a:solidFill>
                <a:latin typeface="Franklin Gothic Medium" panose="020B0603020102020204" pitchFamily="34" charset="0"/>
                <a:cs typeface="Calibri" pitchFamily="34" charset="0"/>
              </a:rPr>
              <a:t>Detroit, MI</a:t>
            </a:r>
            <a:endParaRPr lang="en-US" sz="1400" b="1" dirty="0">
              <a:solidFill>
                <a:srgbClr val="000000"/>
              </a:solidFill>
              <a:latin typeface="Franklin Gothic Medium" panose="020B0603020102020204" pitchFamily="34" charset="0"/>
              <a:cs typeface="Calibri" pitchFamily="34" charset="0"/>
            </a:endParaRPr>
          </a:p>
          <a:p>
            <a:pPr marL="0" lvl="1" defTabSz="457200">
              <a:spcBef>
                <a:spcPts val="600"/>
              </a:spcBef>
            </a:pPr>
            <a:r>
              <a:rPr lang="en-US" sz="1400" b="1" dirty="0">
                <a:solidFill>
                  <a:srgbClr val="000000"/>
                </a:solidFill>
                <a:latin typeface="Franklin Gothic Medium" panose="020B0603020102020204" pitchFamily="34" charset="0"/>
                <a:cs typeface="Calibri" pitchFamily="34" charset="0"/>
              </a:rPr>
              <a:t>Lead: </a:t>
            </a:r>
            <a:r>
              <a:rPr lang="en-US" sz="1400" dirty="0">
                <a:solidFill>
                  <a:srgbClr val="000000"/>
                </a:solidFill>
                <a:latin typeface="Franklin Gothic Medium" panose="020B0603020102020204" pitchFamily="34" charset="0"/>
                <a:cs typeface="Calibri" pitchFamily="34" charset="0"/>
              </a:rPr>
              <a:t>ALMMII </a:t>
            </a:r>
          </a:p>
          <a:p>
            <a:pPr marL="0" lvl="1" defTabSz="457200">
              <a:spcBef>
                <a:spcPts val="600"/>
              </a:spcBef>
            </a:pPr>
            <a:endParaRPr lang="en-US" sz="1600" dirty="0">
              <a:solidFill>
                <a:srgbClr val="000000"/>
              </a:solidFill>
              <a:cs typeface="Calibri" pitchFamily="34" charset="0"/>
            </a:endParaRPr>
          </a:p>
          <a:p>
            <a:pPr marL="0" lvl="1" algn="just" defTabSz="457200">
              <a:spcBef>
                <a:spcPts val="600"/>
              </a:spcBef>
            </a:pPr>
            <a:r>
              <a:rPr lang="en-US" sz="1400" u="sng" dirty="0">
                <a:solidFill>
                  <a:srgbClr val="C00000"/>
                </a:solidFill>
                <a:latin typeface="Franklin Gothic Medium Cond" panose="020B0606030402020204" pitchFamily="34" charset="0"/>
                <a:cs typeface="Arial" pitchFamily="34" charset="0"/>
              </a:rPr>
              <a:t>Mission</a:t>
            </a:r>
            <a:r>
              <a:rPr lang="en-US" sz="1400" dirty="0">
                <a:solidFill>
                  <a:srgbClr val="C00000"/>
                </a:solidFill>
                <a:latin typeface="Franklin Gothic Medium Cond" panose="020B0606030402020204" pitchFamily="34" charset="0"/>
                <a:cs typeface="Arial" pitchFamily="34" charset="0"/>
              </a:rPr>
              <a:t>: Develop advanced lightweight materials manufacturing technologies and implement educational programs to train a workforce confident in deploying new technologies in defense and commercial applications.</a:t>
            </a:r>
            <a:endParaRPr lang="en-US" sz="1400" dirty="0">
              <a:solidFill>
                <a:srgbClr val="000000"/>
              </a:solidFill>
              <a:latin typeface="Franklin Gothic Medium Cond" panose="020B0606030402020204" pitchFamily="34" charset="0"/>
              <a:cs typeface="Calibri" pitchFamily="34" charset="0"/>
            </a:endParaRPr>
          </a:p>
        </p:txBody>
      </p:sp>
      <p:sp>
        <p:nvSpPr>
          <p:cNvPr id="41" name="Title 1"/>
          <p:cNvSpPr txBox="1">
            <a:spLocks/>
          </p:cNvSpPr>
          <p:nvPr/>
        </p:nvSpPr>
        <p:spPr>
          <a:xfrm>
            <a:off x="304800" y="177289"/>
            <a:ext cx="8502650" cy="995069"/>
          </a:xfrm>
          <a:prstGeom prst="rect">
            <a:avLst/>
          </a:prstGeom>
        </p:spPr>
        <p:txBody>
          <a:bodyPr anchor="ctr"/>
          <a:lstStyle>
            <a:lvl1pPr algn="ctr" rtl="0" eaLnBrk="1" fontAlgn="base" hangingPunct="1">
              <a:lnSpc>
                <a:spcPct val="85000"/>
              </a:lnSpc>
              <a:spcBef>
                <a:spcPct val="0"/>
              </a:spcBef>
              <a:spcAft>
                <a:spcPct val="0"/>
              </a:spcAft>
              <a:defRPr sz="3200" b="1" i="0">
                <a:solidFill>
                  <a:schemeClr val="tx1"/>
                </a:solidFill>
                <a:latin typeface="Source Sans Pro" panose="020B0503030403020204" pitchFamily="34" charset="0"/>
                <a:ea typeface="ＭＳ Ｐゴシック" pitchFamily="1" charset="-128"/>
                <a:cs typeface="+mj-cs"/>
              </a:defRPr>
            </a:lvl1pPr>
            <a:lvl2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2pPr>
            <a:lvl3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3pPr>
            <a:lvl4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4pPr>
            <a:lvl5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5pPr>
            <a:lvl6pPr marL="457200" algn="ctr" rtl="0" eaLnBrk="1" fontAlgn="base" hangingPunct="1">
              <a:lnSpc>
                <a:spcPct val="85000"/>
              </a:lnSpc>
              <a:spcBef>
                <a:spcPct val="0"/>
              </a:spcBef>
              <a:spcAft>
                <a:spcPct val="0"/>
              </a:spcAft>
              <a:defRPr sz="3600" b="1">
                <a:solidFill>
                  <a:schemeClr val="tx2"/>
                </a:solidFill>
                <a:latin typeface="Arial" charset="0"/>
              </a:defRPr>
            </a:lvl6pPr>
            <a:lvl7pPr marL="914400" algn="ctr" rtl="0" eaLnBrk="1" fontAlgn="base" hangingPunct="1">
              <a:lnSpc>
                <a:spcPct val="85000"/>
              </a:lnSpc>
              <a:spcBef>
                <a:spcPct val="0"/>
              </a:spcBef>
              <a:spcAft>
                <a:spcPct val="0"/>
              </a:spcAft>
              <a:defRPr sz="3600" b="1">
                <a:solidFill>
                  <a:schemeClr val="tx2"/>
                </a:solidFill>
                <a:latin typeface="Arial" charset="0"/>
              </a:defRPr>
            </a:lvl7pPr>
            <a:lvl8pPr marL="1371600" algn="ctr" rtl="0" eaLnBrk="1" fontAlgn="base" hangingPunct="1">
              <a:lnSpc>
                <a:spcPct val="85000"/>
              </a:lnSpc>
              <a:spcBef>
                <a:spcPct val="0"/>
              </a:spcBef>
              <a:spcAft>
                <a:spcPct val="0"/>
              </a:spcAft>
              <a:defRPr sz="3600" b="1">
                <a:solidFill>
                  <a:schemeClr val="tx2"/>
                </a:solidFill>
                <a:latin typeface="Arial" charset="0"/>
              </a:defRPr>
            </a:lvl8pPr>
            <a:lvl9pPr marL="1828800" algn="ctr" rtl="0" eaLnBrk="1" fontAlgn="base" hangingPunct="1">
              <a:lnSpc>
                <a:spcPct val="85000"/>
              </a:lnSpc>
              <a:spcBef>
                <a:spcPct val="0"/>
              </a:spcBef>
              <a:spcAft>
                <a:spcPct val="0"/>
              </a:spcAft>
              <a:defRPr sz="3600" b="1">
                <a:solidFill>
                  <a:schemeClr val="tx2"/>
                </a:solidFill>
                <a:latin typeface="Arial" charset="0"/>
              </a:defRPr>
            </a:lvl9pPr>
          </a:lstStyle>
          <a:p>
            <a:pPr>
              <a:lnSpc>
                <a:spcPct val="100000"/>
              </a:lnSpc>
            </a:pPr>
            <a:endParaRPr lang="en-US" sz="1800" kern="0" dirty="0">
              <a:solidFill>
                <a:srgbClr val="000000"/>
              </a:solidFill>
              <a:latin typeface="Arial"/>
            </a:endParaRPr>
          </a:p>
        </p:txBody>
      </p:sp>
      <p:pic>
        <p:nvPicPr>
          <p:cNvPr id="47" name="Picture 46" descr="ANd9GcSdKYRNXYv20kznWLJs_UsPTf7auYo8bDSlsqM9-24NF4ja6Ji91A"/>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77820" y="4715669"/>
            <a:ext cx="2286000" cy="1446925"/>
          </a:xfrm>
          <a:prstGeom prst="rect">
            <a:avLst/>
          </a:prstGeom>
          <a:ln>
            <a:noFill/>
          </a:ln>
          <a:effectLst/>
        </p:spPr>
      </p:pic>
      <p:pic>
        <p:nvPicPr>
          <p:cNvPr id="50" name="Picture 49"/>
          <p:cNvPicPr>
            <a:picLocks noChangeAspect="1"/>
          </p:cNvPicPr>
          <p:nvPr/>
        </p:nvPicPr>
        <p:blipFill rotWithShape="1">
          <a:blip r:embed="rId5" cstate="print">
            <a:extLst>
              <a:ext uri="{28A0092B-C50C-407E-A947-70E740481C1C}">
                <a14:useLocalDpi xmlns:a14="http://schemas.microsoft.com/office/drawing/2010/main"/>
              </a:ext>
            </a:extLst>
          </a:blip>
          <a:srcRect b="-2908"/>
          <a:stretch/>
        </p:blipFill>
        <p:spPr>
          <a:xfrm>
            <a:off x="417982" y="4522112"/>
            <a:ext cx="1314879" cy="1368362"/>
          </a:xfrm>
          <a:prstGeom prst="rect">
            <a:avLst/>
          </a:prstGeom>
          <a:ln>
            <a:noFill/>
          </a:ln>
          <a:effectLst/>
        </p:spPr>
      </p:pic>
      <p:sp>
        <p:nvSpPr>
          <p:cNvPr id="11" name="5-Point Star 10"/>
          <p:cNvSpPr/>
          <p:nvPr/>
        </p:nvSpPr>
        <p:spPr>
          <a:xfrm>
            <a:off x="1005222" y="2721631"/>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5-Point Star 11"/>
          <p:cNvSpPr/>
          <p:nvPr/>
        </p:nvSpPr>
        <p:spPr>
          <a:xfrm>
            <a:off x="1925531" y="2721631"/>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5-Point Star 12"/>
          <p:cNvSpPr/>
          <p:nvPr/>
        </p:nvSpPr>
        <p:spPr>
          <a:xfrm>
            <a:off x="2845840" y="2721631"/>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F648DD12-D107-48E1-89B3-9009088F4611}"/>
              </a:ext>
            </a:extLst>
          </p:cNvPr>
          <p:cNvSpPr>
            <a:spLocks noGrp="1"/>
          </p:cNvSpPr>
          <p:nvPr>
            <p:ph type="title"/>
          </p:nvPr>
        </p:nvSpPr>
        <p:spPr/>
        <p:txBody>
          <a:bodyPr>
            <a:normAutofit fontScale="90000"/>
          </a:bodyPr>
          <a:lstStyle/>
          <a:p>
            <a:r>
              <a:rPr lang="en-US" dirty="0"/>
              <a:t>LIFT</a:t>
            </a:r>
            <a:br>
              <a:rPr lang="en-US" dirty="0"/>
            </a:br>
            <a:r>
              <a:rPr lang="en-US" dirty="0"/>
              <a:t>Lightweight Innovations for Tomorrow</a:t>
            </a:r>
          </a:p>
        </p:txBody>
      </p:sp>
      <p:sp>
        <p:nvSpPr>
          <p:cNvPr id="16" name="TextBox 15"/>
          <p:cNvSpPr txBox="1"/>
          <p:nvPr/>
        </p:nvSpPr>
        <p:spPr>
          <a:xfrm>
            <a:off x="4193762" y="908810"/>
            <a:ext cx="4613688" cy="5288627"/>
          </a:xfrm>
          <a:prstGeom prst="rect">
            <a:avLst/>
          </a:prstGeom>
          <a:noFill/>
        </p:spPr>
        <p:txBody>
          <a:bodyPr wrap="square" rtlCol="0">
            <a:spAutoFit/>
          </a:bodyPr>
          <a:lstStyle/>
          <a:p>
            <a:pPr algn="ctr">
              <a:spcAft>
                <a:spcPts val="200"/>
              </a:spcAft>
            </a:pPr>
            <a:r>
              <a:rPr lang="en-US" sz="1300" b="1" dirty="0">
                <a:solidFill>
                  <a:srgbClr val="C00000"/>
                </a:solidFill>
                <a:latin typeface="Franklin Gothic Book" panose="020B0503020102020204" pitchFamily="34" charset="0"/>
              </a:rPr>
              <a:t>TECHNOLOGY DEVELOPMENT</a:t>
            </a:r>
            <a:endParaRPr lang="en-US" sz="1300" b="1" dirty="0">
              <a:solidFill>
                <a:srgbClr val="002060"/>
              </a:solidFill>
              <a:latin typeface="Franklin Gothic Book" panose="020B0503020102020204" pitchFamily="34" charset="0"/>
            </a:endParaRPr>
          </a:p>
          <a:p>
            <a:pPr algn="just">
              <a:spcAft>
                <a:spcPts val="400"/>
              </a:spcAft>
            </a:pPr>
            <a:r>
              <a:rPr lang="en-US" sz="1300" dirty="0">
                <a:solidFill>
                  <a:srgbClr val="002060"/>
                </a:solidFill>
                <a:latin typeface="Franklin Gothic Book" panose="020B0503020102020204" pitchFamily="34" charset="0"/>
              </a:rPr>
              <a:t>Since launching in 2014, LIFT has completed </a:t>
            </a:r>
            <a:r>
              <a:rPr lang="en-US" sz="1300" b="1" dirty="0">
                <a:solidFill>
                  <a:srgbClr val="002060"/>
                </a:solidFill>
                <a:latin typeface="Franklin Gothic Book" panose="020B0503020102020204" pitchFamily="34" charset="0"/>
              </a:rPr>
              <a:t>13</a:t>
            </a:r>
            <a:r>
              <a:rPr lang="en-US" sz="1300" dirty="0">
                <a:solidFill>
                  <a:srgbClr val="002060"/>
                </a:solidFill>
                <a:latin typeface="Franklin Gothic Book" panose="020B0503020102020204" pitchFamily="34" charset="0"/>
              </a:rPr>
              <a:t> projects with </a:t>
            </a:r>
            <a:r>
              <a:rPr lang="en-US" sz="1300" b="1" dirty="0">
                <a:solidFill>
                  <a:srgbClr val="002060"/>
                </a:solidFill>
                <a:latin typeface="Franklin Gothic Book" panose="020B0503020102020204" pitchFamily="34" charset="0"/>
              </a:rPr>
              <a:t> 16 </a:t>
            </a:r>
            <a:r>
              <a:rPr lang="en-US" sz="1300" dirty="0">
                <a:solidFill>
                  <a:srgbClr val="002060"/>
                </a:solidFill>
                <a:latin typeface="Franklin Gothic Book" panose="020B0503020102020204" pitchFamily="34" charset="0"/>
              </a:rPr>
              <a:t>projects ongoing. Projects work to develop and deploy new lightweight manufacturing technologies and processes for products that can be applied to vehicles in the air, land, or sea.</a:t>
            </a:r>
          </a:p>
          <a:p>
            <a:pPr algn="just">
              <a:spcAft>
                <a:spcPts val="400"/>
              </a:spcAft>
            </a:pPr>
            <a:endParaRPr lang="en-US" sz="7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DoD APPLICATIONS</a:t>
            </a:r>
          </a:p>
          <a:p>
            <a:pPr algn="just">
              <a:spcAft>
                <a:spcPts val="400"/>
              </a:spcAft>
            </a:pPr>
            <a:r>
              <a:rPr lang="en-US" sz="1300" dirty="0">
                <a:solidFill>
                  <a:srgbClr val="002060"/>
                </a:solidFill>
                <a:latin typeface="Franklin Gothic Book" panose="020B0503020102020204" pitchFamily="34" charset="0"/>
              </a:rPr>
              <a:t>LIFT is leading a project that will </a:t>
            </a:r>
            <a:r>
              <a:rPr lang="en-US" sz="1300" b="1" dirty="0">
                <a:solidFill>
                  <a:srgbClr val="002060"/>
                </a:solidFill>
                <a:latin typeface="Franklin Gothic Book" panose="020B0503020102020204" pitchFamily="34" charset="0"/>
              </a:rPr>
              <a:t>reduce Humvee rollovers by 74%</a:t>
            </a:r>
            <a:r>
              <a:rPr lang="en-US" sz="1300" dirty="0">
                <a:solidFill>
                  <a:srgbClr val="002060"/>
                </a:solidFill>
                <a:latin typeface="Franklin Gothic Book" panose="020B0503020102020204" pitchFamily="34" charset="0"/>
              </a:rPr>
              <a:t>, reducing fatalities of military service members. The project will provide validation of quality retrofit installation on the Humvee fleet, including </a:t>
            </a:r>
            <a:r>
              <a:rPr lang="en-US" sz="1300" b="1" dirty="0">
                <a:solidFill>
                  <a:srgbClr val="002060"/>
                </a:solidFill>
                <a:latin typeface="Franklin Gothic Book" panose="020B0503020102020204" pitchFamily="34" charset="0"/>
              </a:rPr>
              <a:t>training soldiers </a:t>
            </a:r>
            <a:r>
              <a:rPr lang="en-US" sz="1300" dirty="0">
                <a:solidFill>
                  <a:srgbClr val="002060"/>
                </a:solidFill>
                <a:latin typeface="Franklin Gothic Book" panose="020B0503020102020204" pitchFamily="34" charset="0"/>
              </a:rPr>
              <a:t>on the installation process.</a:t>
            </a:r>
          </a:p>
          <a:p>
            <a:pPr algn="just">
              <a:spcAft>
                <a:spcPts val="400"/>
              </a:spcAft>
            </a:pPr>
            <a:endParaRPr lang="en-US" sz="9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WORKFORCE READINESS</a:t>
            </a:r>
          </a:p>
          <a:p>
            <a:pPr algn="just">
              <a:spcAft>
                <a:spcPts val="400"/>
              </a:spcAft>
            </a:pPr>
            <a:r>
              <a:rPr lang="en-US" sz="1300" dirty="0">
                <a:solidFill>
                  <a:srgbClr val="002060"/>
                </a:solidFill>
                <a:latin typeface="Franklin Gothic Book" panose="020B0503020102020204" pitchFamily="34" charset="0"/>
              </a:rPr>
              <a:t>“</a:t>
            </a:r>
            <a:r>
              <a:rPr lang="en-US" sz="1300" b="1" dirty="0">
                <a:solidFill>
                  <a:srgbClr val="002060"/>
                </a:solidFill>
                <a:latin typeface="Franklin Gothic Book" panose="020B0503020102020204" pitchFamily="34" charset="0"/>
              </a:rPr>
              <a:t>Operation Next</a:t>
            </a:r>
            <a:r>
              <a:rPr lang="en-US" sz="1300" dirty="0">
                <a:solidFill>
                  <a:srgbClr val="002060"/>
                </a:solidFill>
                <a:latin typeface="Franklin Gothic Book" panose="020B0503020102020204" pitchFamily="34" charset="0"/>
              </a:rPr>
              <a:t>”, created by LIFT and piloted at Ft. Campbell, Kentucky, launched to provide military service members with industry-driven education and skills during their transition period prior to separation. To date the program has 25 graduates and 27 currently enrolled.</a:t>
            </a:r>
          </a:p>
          <a:p>
            <a:pPr algn="just">
              <a:spcAft>
                <a:spcPts val="400"/>
              </a:spcAft>
            </a:pPr>
            <a:endParaRPr lang="en-US" sz="800" dirty="0">
              <a:solidFill>
                <a:srgbClr val="002060"/>
              </a:solidFill>
              <a:latin typeface="Franklin Gothic Book" panose="020B0503020102020204" pitchFamily="34" charset="0"/>
            </a:endParaRPr>
          </a:p>
          <a:p>
            <a:pPr algn="ctr">
              <a:spcAft>
                <a:spcPts val="200"/>
              </a:spcAft>
            </a:pPr>
            <a:r>
              <a:rPr lang="en-US" sz="1300" dirty="0">
                <a:solidFill>
                  <a:srgbClr val="002060"/>
                </a:solidFill>
                <a:latin typeface="Franklin Gothic Book" panose="020B0503020102020204" pitchFamily="34" charset="0"/>
              </a:rPr>
              <a:t> </a:t>
            </a:r>
            <a:r>
              <a:rPr lang="en-US" sz="1300" b="1" dirty="0">
                <a:solidFill>
                  <a:srgbClr val="C00000"/>
                </a:solidFill>
                <a:latin typeface="Franklin Gothic Book" panose="020B0503020102020204" pitchFamily="34" charset="0"/>
              </a:rPr>
              <a:t>FACILITIES &amp; CAPABILITIES</a:t>
            </a:r>
          </a:p>
          <a:p>
            <a:pPr algn="just">
              <a:spcAft>
                <a:spcPts val="400"/>
              </a:spcAft>
            </a:pPr>
            <a:r>
              <a:rPr lang="en-US" sz="1300" dirty="0">
                <a:solidFill>
                  <a:srgbClr val="002060"/>
                </a:solidFill>
                <a:latin typeface="Franklin Gothic Book" panose="020B0503020102020204" pitchFamily="34" charset="0"/>
              </a:rPr>
              <a:t>The </a:t>
            </a:r>
            <a:r>
              <a:rPr lang="en-US" sz="1300" b="1" dirty="0">
                <a:solidFill>
                  <a:srgbClr val="002060"/>
                </a:solidFill>
                <a:latin typeface="Franklin Gothic Book" panose="020B0503020102020204" pitchFamily="34" charset="0"/>
              </a:rPr>
              <a:t>LIFT High Bay </a:t>
            </a:r>
            <a:r>
              <a:rPr lang="en-US" sz="1300" dirty="0">
                <a:solidFill>
                  <a:srgbClr val="002060"/>
                </a:solidFill>
                <a:latin typeface="Franklin Gothic Book" panose="020B0503020102020204" pitchFamily="34" charset="0"/>
              </a:rPr>
              <a:t>in Detroit</a:t>
            </a:r>
            <a:r>
              <a:rPr lang="en-US" sz="1300" b="1" dirty="0">
                <a:solidFill>
                  <a:srgbClr val="002060"/>
                </a:solidFill>
                <a:latin typeface="Franklin Gothic Book" panose="020B0503020102020204" pitchFamily="34" charset="0"/>
              </a:rPr>
              <a:t> </a:t>
            </a:r>
            <a:r>
              <a:rPr lang="en-US" sz="1300" dirty="0">
                <a:solidFill>
                  <a:srgbClr val="002060"/>
                </a:solidFill>
                <a:latin typeface="Franklin Gothic Book" panose="020B0503020102020204" pitchFamily="34" charset="0"/>
              </a:rPr>
              <a:t>is the </a:t>
            </a:r>
            <a:r>
              <a:rPr lang="en-US" sz="1300" b="1" dirty="0">
                <a:solidFill>
                  <a:srgbClr val="002060"/>
                </a:solidFill>
                <a:latin typeface="Franklin Gothic Book" panose="020B0503020102020204" pitchFamily="34" charset="0"/>
              </a:rPr>
              <a:t>nation’s premier light weighting applied research and development facility</a:t>
            </a:r>
            <a:r>
              <a:rPr lang="en-US" sz="1300" dirty="0">
                <a:solidFill>
                  <a:srgbClr val="002060"/>
                </a:solidFill>
                <a:latin typeface="Franklin Gothic Book" panose="020B0503020102020204" pitchFamily="34" charset="0"/>
              </a:rPr>
              <a:t>. The facility is uniquely positioned to help revolutionize manufacturing through lightweight innovation and education.</a:t>
            </a:r>
          </a:p>
        </p:txBody>
      </p:sp>
      <p:sp>
        <p:nvSpPr>
          <p:cNvPr id="3" name="Date Placeholder 2"/>
          <p:cNvSpPr>
            <a:spLocks noGrp="1"/>
          </p:cNvSpPr>
          <p:nvPr>
            <p:ph type="dt" sz="half" idx="10"/>
          </p:nvPr>
        </p:nvSpPr>
        <p:spPr/>
        <p:txBody>
          <a:bodyPr/>
          <a:lstStyle/>
          <a:p>
            <a:r>
              <a:rPr lang="en-US"/>
              <a:t>02/05/2020</a:t>
            </a:r>
          </a:p>
        </p:txBody>
      </p:sp>
      <p:sp>
        <p:nvSpPr>
          <p:cNvPr id="4" name="Footer Placeholder 3"/>
          <p:cNvSpPr>
            <a:spLocks noGrp="1"/>
          </p:cNvSpPr>
          <p:nvPr>
            <p:ph type="ftr" sz="quarter" idx="11"/>
          </p:nvPr>
        </p:nvSpPr>
        <p:spPr/>
        <p:txBody>
          <a:bodyPr/>
          <a:lstStyle/>
          <a:p>
            <a:r>
              <a:rPr lang="en-US"/>
              <a:t>Distribution Statement A:  Approved for public release.  Distribution is unlimited. //UNCLASSIFIED</a:t>
            </a:r>
          </a:p>
        </p:txBody>
      </p:sp>
      <p:sp>
        <p:nvSpPr>
          <p:cNvPr id="5" name="Slide Number Placeholder 4"/>
          <p:cNvSpPr>
            <a:spLocks noGrp="1"/>
          </p:cNvSpPr>
          <p:nvPr>
            <p:ph type="sldNum" sz="quarter" idx="12"/>
          </p:nvPr>
        </p:nvSpPr>
        <p:spPr/>
        <p:txBody>
          <a:bodyPr/>
          <a:lstStyle/>
          <a:p>
            <a:fld id="{32798ED9-3D55-4757-98C1-7DAA64905B1A}" type="slidenum">
              <a:rPr lang="en-US" smtClean="0"/>
              <a:t>23</a:t>
            </a:fld>
            <a:endParaRPr lang="en-US"/>
          </a:p>
        </p:txBody>
      </p:sp>
    </p:spTree>
    <p:extLst>
      <p:ext uri="{BB962C8B-B14F-4D97-AF65-F5344CB8AC3E}">
        <p14:creationId xmlns:p14="http://schemas.microsoft.com/office/powerpoint/2010/main" val="859802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16CC-81AD-4726-8228-EFE5C53ABCF0}"/>
              </a:ext>
            </a:extLst>
          </p:cNvPr>
          <p:cNvSpPr>
            <a:spLocks noGrp="1"/>
          </p:cNvSpPr>
          <p:nvPr>
            <p:ph type="title"/>
          </p:nvPr>
        </p:nvSpPr>
        <p:spPr/>
        <p:txBody>
          <a:bodyPr>
            <a:normAutofit fontScale="90000"/>
          </a:bodyPr>
          <a:lstStyle/>
          <a:p>
            <a:r>
              <a:rPr lang="en-US" dirty="0"/>
              <a:t>LIFT </a:t>
            </a:r>
            <a:br>
              <a:rPr lang="en-US" dirty="0"/>
            </a:br>
            <a:r>
              <a:rPr lang="en-US" dirty="0"/>
              <a:t>Additive Manufacturing Focus Areas</a:t>
            </a:r>
          </a:p>
        </p:txBody>
      </p:sp>
      <p:sp>
        <p:nvSpPr>
          <p:cNvPr id="5" name="Rectangle 4">
            <a:extLst>
              <a:ext uri="{FF2B5EF4-FFF2-40B4-BE49-F238E27FC236}">
                <a16:creationId xmlns:a16="http://schemas.microsoft.com/office/drawing/2014/main" id="{65DA2413-724B-4C9B-8F4B-ACE322D0DC98}"/>
              </a:ext>
            </a:extLst>
          </p:cNvPr>
          <p:cNvSpPr/>
          <p:nvPr/>
        </p:nvSpPr>
        <p:spPr>
          <a:xfrm>
            <a:off x="541867" y="1418868"/>
            <a:ext cx="2032000" cy="4614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ECF8D39-3EE6-48EA-BCF2-46FE6267E2AD}"/>
              </a:ext>
            </a:extLst>
          </p:cNvPr>
          <p:cNvSpPr/>
          <p:nvPr/>
        </p:nvSpPr>
        <p:spPr>
          <a:xfrm>
            <a:off x="2667000" y="1418868"/>
            <a:ext cx="2032000" cy="4614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9D94CB-DE46-4206-94AC-BADB89AF02EB}"/>
              </a:ext>
            </a:extLst>
          </p:cNvPr>
          <p:cNvSpPr/>
          <p:nvPr/>
        </p:nvSpPr>
        <p:spPr>
          <a:xfrm>
            <a:off x="4735263" y="1447603"/>
            <a:ext cx="2032000" cy="4614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A0571C-2EAB-4CB7-9176-CD827E507AB9}"/>
              </a:ext>
            </a:extLst>
          </p:cNvPr>
          <p:cNvSpPr/>
          <p:nvPr/>
        </p:nvSpPr>
        <p:spPr>
          <a:xfrm>
            <a:off x="6917266" y="1418868"/>
            <a:ext cx="2032000" cy="4614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C6ECA60-5AAD-40E5-BB7D-30B2EEBDBF9C}"/>
              </a:ext>
            </a:extLst>
          </p:cNvPr>
          <p:cNvSpPr/>
          <p:nvPr/>
        </p:nvSpPr>
        <p:spPr>
          <a:xfrm>
            <a:off x="414277" y="945388"/>
            <a:ext cx="2277082" cy="692497"/>
          </a:xfrm>
          <a:prstGeom prst="rect">
            <a:avLst/>
          </a:prstGeom>
        </p:spPr>
        <p:txBody>
          <a:bodyPr wrap="square">
            <a:spAutoFit/>
          </a:bodyPr>
          <a:lstStyle/>
          <a:p>
            <a:pPr marL="0" lvl="1" algn="ctr"/>
            <a:r>
              <a:rPr lang="en-US" sz="1300" b="1" dirty="0">
                <a:solidFill>
                  <a:srgbClr val="000000"/>
                </a:solidFill>
              </a:rPr>
              <a:t>Integrated Computational Materials Engineering (ICME)</a:t>
            </a:r>
          </a:p>
        </p:txBody>
      </p:sp>
      <p:sp>
        <p:nvSpPr>
          <p:cNvPr id="25" name="TextBox 24">
            <a:extLst>
              <a:ext uri="{FF2B5EF4-FFF2-40B4-BE49-F238E27FC236}">
                <a16:creationId xmlns:a16="http://schemas.microsoft.com/office/drawing/2014/main" id="{EEAD2BCA-95DB-41C8-955B-AE27EBA1DAA5}"/>
              </a:ext>
            </a:extLst>
          </p:cNvPr>
          <p:cNvSpPr txBox="1"/>
          <p:nvPr/>
        </p:nvSpPr>
        <p:spPr>
          <a:xfrm>
            <a:off x="487867" y="3382751"/>
            <a:ext cx="2194545" cy="1384995"/>
          </a:xfrm>
          <a:prstGeom prst="rect">
            <a:avLst/>
          </a:prstGeom>
          <a:noFill/>
        </p:spPr>
        <p:txBody>
          <a:bodyPr wrap="square" rtlCol="0">
            <a:spAutoFit/>
          </a:bodyPr>
          <a:lstStyle/>
          <a:p>
            <a:pPr algn="ctr"/>
            <a:r>
              <a:rPr lang="en-US" sz="1400" dirty="0"/>
              <a:t>Multiscale material simulation for various types of additive material deposition.</a:t>
            </a:r>
          </a:p>
          <a:p>
            <a:endParaRPr lang="en-US" sz="1400" dirty="0"/>
          </a:p>
          <a:p>
            <a:endParaRPr lang="en-US" sz="1400" dirty="0"/>
          </a:p>
        </p:txBody>
      </p:sp>
      <p:sp>
        <p:nvSpPr>
          <p:cNvPr id="26" name="Rectangle 25">
            <a:extLst>
              <a:ext uri="{FF2B5EF4-FFF2-40B4-BE49-F238E27FC236}">
                <a16:creationId xmlns:a16="http://schemas.microsoft.com/office/drawing/2014/main" id="{FEFD1A8F-507C-43E4-9105-F4D9C12E1C74}"/>
              </a:ext>
            </a:extLst>
          </p:cNvPr>
          <p:cNvSpPr/>
          <p:nvPr/>
        </p:nvSpPr>
        <p:spPr>
          <a:xfrm>
            <a:off x="2658636" y="911224"/>
            <a:ext cx="2040364" cy="584775"/>
          </a:xfrm>
          <a:prstGeom prst="rect">
            <a:avLst/>
          </a:prstGeom>
        </p:spPr>
        <p:txBody>
          <a:bodyPr wrap="square">
            <a:spAutoFit/>
          </a:bodyPr>
          <a:lstStyle/>
          <a:p>
            <a:pPr marL="0" lvl="1" algn="ctr"/>
            <a:r>
              <a:rPr lang="en-US" sz="1600" b="1" dirty="0">
                <a:solidFill>
                  <a:srgbClr val="000000"/>
                </a:solidFill>
              </a:rPr>
              <a:t>Weld Arc Additive Manufacturing</a:t>
            </a:r>
          </a:p>
        </p:txBody>
      </p:sp>
      <p:sp>
        <p:nvSpPr>
          <p:cNvPr id="31" name="Rectangle 30">
            <a:extLst>
              <a:ext uri="{FF2B5EF4-FFF2-40B4-BE49-F238E27FC236}">
                <a16:creationId xmlns:a16="http://schemas.microsoft.com/office/drawing/2014/main" id="{B99E98EF-1644-47B3-A978-B6D80E65D50B}"/>
              </a:ext>
            </a:extLst>
          </p:cNvPr>
          <p:cNvSpPr/>
          <p:nvPr/>
        </p:nvSpPr>
        <p:spPr>
          <a:xfrm>
            <a:off x="4798895" y="905881"/>
            <a:ext cx="2040364" cy="584775"/>
          </a:xfrm>
          <a:prstGeom prst="rect">
            <a:avLst/>
          </a:prstGeom>
        </p:spPr>
        <p:txBody>
          <a:bodyPr wrap="square">
            <a:spAutoFit/>
          </a:bodyPr>
          <a:lstStyle/>
          <a:p>
            <a:pPr marL="0" lvl="1" algn="ctr"/>
            <a:r>
              <a:rPr lang="en-US" sz="1600" b="1" dirty="0">
                <a:solidFill>
                  <a:srgbClr val="000000"/>
                </a:solidFill>
              </a:rPr>
              <a:t>Cold Spray Additive Manufacturing</a:t>
            </a:r>
          </a:p>
        </p:txBody>
      </p:sp>
      <p:sp>
        <p:nvSpPr>
          <p:cNvPr id="34" name="TextBox 33">
            <a:extLst>
              <a:ext uri="{FF2B5EF4-FFF2-40B4-BE49-F238E27FC236}">
                <a16:creationId xmlns:a16="http://schemas.microsoft.com/office/drawing/2014/main" id="{DB913987-8E8D-49D6-9D15-C777A068B696}"/>
              </a:ext>
            </a:extLst>
          </p:cNvPr>
          <p:cNvSpPr txBox="1"/>
          <p:nvPr/>
        </p:nvSpPr>
        <p:spPr>
          <a:xfrm>
            <a:off x="4904738" y="5052133"/>
            <a:ext cx="1933114" cy="523220"/>
          </a:xfrm>
          <a:prstGeom prst="rect">
            <a:avLst/>
          </a:prstGeom>
          <a:noFill/>
        </p:spPr>
        <p:txBody>
          <a:bodyPr wrap="square" rtlCol="0">
            <a:spAutoFit/>
          </a:bodyPr>
          <a:lstStyle/>
          <a:p>
            <a:pPr algn="ctr"/>
            <a:r>
              <a:rPr lang="en-US" sz="1400" dirty="0"/>
              <a:t>Handheld equipment for field armor repair</a:t>
            </a:r>
          </a:p>
        </p:txBody>
      </p:sp>
      <p:sp>
        <p:nvSpPr>
          <p:cNvPr id="35" name="Rectangle 34">
            <a:extLst>
              <a:ext uri="{FF2B5EF4-FFF2-40B4-BE49-F238E27FC236}">
                <a16:creationId xmlns:a16="http://schemas.microsoft.com/office/drawing/2014/main" id="{D482A2ED-C5EF-4044-959C-4AF1B788CE5C}"/>
              </a:ext>
            </a:extLst>
          </p:cNvPr>
          <p:cNvSpPr/>
          <p:nvPr/>
        </p:nvSpPr>
        <p:spPr>
          <a:xfrm>
            <a:off x="6897721" y="908648"/>
            <a:ext cx="2040364" cy="584775"/>
          </a:xfrm>
          <a:prstGeom prst="rect">
            <a:avLst/>
          </a:prstGeom>
        </p:spPr>
        <p:txBody>
          <a:bodyPr wrap="square">
            <a:spAutoFit/>
          </a:bodyPr>
          <a:lstStyle/>
          <a:p>
            <a:pPr marL="0" lvl="1" algn="ctr"/>
            <a:r>
              <a:rPr lang="en-US" sz="1600" b="1" dirty="0">
                <a:solidFill>
                  <a:srgbClr val="000000"/>
                </a:solidFill>
              </a:rPr>
              <a:t>Non-Destructive Quality Inspection  </a:t>
            </a:r>
          </a:p>
        </p:txBody>
      </p:sp>
      <p:cxnSp>
        <p:nvCxnSpPr>
          <p:cNvPr id="9" name="Straight Connector 8">
            <a:extLst>
              <a:ext uri="{FF2B5EF4-FFF2-40B4-BE49-F238E27FC236}">
                <a16:creationId xmlns:a16="http://schemas.microsoft.com/office/drawing/2014/main" id="{5ABF593C-D3B4-496A-BCB9-6A1B4020B435}"/>
              </a:ext>
            </a:extLst>
          </p:cNvPr>
          <p:cNvCxnSpPr>
            <a:cxnSpLocks/>
          </p:cNvCxnSpPr>
          <p:nvPr/>
        </p:nvCxnSpPr>
        <p:spPr>
          <a:xfrm flipH="1">
            <a:off x="2670535" y="1110067"/>
            <a:ext cx="12191" cy="498638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62E308A-DA78-4D36-B95F-C599823CC9B8}"/>
              </a:ext>
            </a:extLst>
          </p:cNvPr>
          <p:cNvCxnSpPr>
            <a:cxnSpLocks/>
          </p:cNvCxnSpPr>
          <p:nvPr/>
        </p:nvCxnSpPr>
        <p:spPr>
          <a:xfrm>
            <a:off x="4747187" y="1163208"/>
            <a:ext cx="0" cy="493324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E7D4A6-07DA-49EA-ABC8-31F9F7BBBFCD}"/>
              </a:ext>
            </a:extLst>
          </p:cNvPr>
          <p:cNvCxnSpPr>
            <a:cxnSpLocks/>
          </p:cNvCxnSpPr>
          <p:nvPr/>
        </p:nvCxnSpPr>
        <p:spPr>
          <a:xfrm>
            <a:off x="6897721" y="1193873"/>
            <a:ext cx="0" cy="49025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4E96377-4DDE-47C8-9801-02D444A3783D}"/>
              </a:ext>
            </a:extLst>
          </p:cNvPr>
          <p:cNvSpPr txBox="1"/>
          <p:nvPr/>
        </p:nvSpPr>
        <p:spPr>
          <a:xfrm>
            <a:off x="487867" y="4351899"/>
            <a:ext cx="2194545" cy="523220"/>
          </a:xfrm>
          <a:prstGeom prst="rect">
            <a:avLst/>
          </a:prstGeom>
          <a:noFill/>
        </p:spPr>
        <p:txBody>
          <a:bodyPr wrap="square" rtlCol="0">
            <a:spAutoFit/>
          </a:bodyPr>
          <a:lstStyle/>
          <a:p>
            <a:pPr algn="ctr"/>
            <a:r>
              <a:rPr lang="en-US" sz="1400" dirty="0"/>
              <a:t>Predictive performance and quality of materials.</a:t>
            </a:r>
          </a:p>
        </p:txBody>
      </p:sp>
      <p:sp>
        <p:nvSpPr>
          <p:cNvPr id="42" name="TextBox 41">
            <a:extLst>
              <a:ext uri="{FF2B5EF4-FFF2-40B4-BE49-F238E27FC236}">
                <a16:creationId xmlns:a16="http://schemas.microsoft.com/office/drawing/2014/main" id="{732D3A6F-2343-4CD0-8A83-A05E60C17F24}"/>
              </a:ext>
            </a:extLst>
          </p:cNvPr>
          <p:cNvSpPr txBox="1"/>
          <p:nvPr/>
        </p:nvSpPr>
        <p:spPr>
          <a:xfrm>
            <a:off x="911425" y="5052133"/>
            <a:ext cx="1688914" cy="523220"/>
          </a:xfrm>
          <a:prstGeom prst="rect">
            <a:avLst/>
          </a:prstGeom>
          <a:noFill/>
        </p:spPr>
        <p:txBody>
          <a:bodyPr wrap="square" rtlCol="0">
            <a:spAutoFit/>
          </a:bodyPr>
          <a:lstStyle/>
          <a:p>
            <a:pPr algn="ctr"/>
            <a:r>
              <a:rPr lang="en-US" sz="1400" dirty="0"/>
              <a:t>“Design for AM” optimization.</a:t>
            </a:r>
          </a:p>
        </p:txBody>
      </p:sp>
      <p:pic>
        <p:nvPicPr>
          <p:cNvPr id="3" name="Picture 2">
            <a:extLst>
              <a:ext uri="{FF2B5EF4-FFF2-40B4-BE49-F238E27FC236}">
                <a16:creationId xmlns:a16="http://schemas.microsoft.com/office/drawing/2014/main" id="{2575856A-FBD3-4A8E-9168-1AF4233933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26" y="1583102"/>
            <a:ext cx="1590262" cy="1594745"/>
          </a:xfrm>
          <a:prstGeom prst="rect">
            <a:avLst/>
          </a:prstGeom>
        </p:spPr>
      </p:pic>
      <p:sp>
        <p:nvSpPr>
          <p:cNvPr id="43" name="TextBox 42">
            <a:extLst>
              <a:ext uri="{FF2B5EF4-FFF2-40B4-BE49-F238E27FC236}">
                <a16:creationId xmlns:a16="http://schemas.microsoft.com/office/drawing/2014/main" id="{B37B1E18-B2C1-4430-BECB-F1119664EC38}"/>
              </a:ext>
            </a:extLst>
          </p:cNvPr>
          <p:cNvSpPr txBox="1"/>
          <p:nvPr/>
        </p:nvSpPr>
        <p:spPr>
          <a:xfrm>
            <a:off x="2573867" y="3536001"/>
            <a:ext cx="2194545" cy="523220"/>
          </a:xfrm>
          <a:prstGeom prst="rect">
            <a:avLst/>
          </a:prstGeom>
          <a:noFill/>
        </p:spPr>
        <p:txBody>
          <a:bodyPr wrap="square" rtlCol="0">
            <a:spAutoFit/>
          </a:bodyPr>
          <a:lstStyle/>
          <a:p>
            <a:pPr algn="ctr"/>
            <a:r>
              <a:rPr lang="en-US" sz="1400" dirty="0"/>
              <a:t>Low cost additive manufacturing process</a:t>
            </a:r>
          </a:p>
        </p:txBody>
      </p:sp>
      <p:sp>
        <p:nvSpPr>
          <p:cNvPr id="44" name="TextBox 43">
            <a:extLst>
              <a:ext uri="{FF2B5EF4-FFF2-40B4-BE49-F238E27FC236}">
                <a16:creationId xmlns:a16="http://schemas.microsoft.com/office/drawing/2014/main" id="{5C1FDB8E-CE69-4E19-860A-981D95BFDBF2}"/>
              </a:ext>
            </a:extLst>
          </p:cNvPr>
          <p:cNvSpPr txBox="1"/>
          <p:nvPr/>
        </p:nvSpPr>
        <p:spPr>
          <a:xfrm>
            <a:off x="2741402" y="5040328"/>
            <a:ext cx="1992804" cy="523220"/>
          </a:xfrm>
          <a:prstGeom prst="rect">
            <a:avLst/>
          </a:prstGeom>
          <a:noFill/>
        </p:spPr>
        <p:txBody>
          <a:bodyPr wrap="square" rtlCol="0">
            <a:spAutoFit/>
          </a:bodyPr>
          <a:lstStyle/>
          <a:p>
            <a:pPr algn="ctr"/>
            <a:r>
              <a:rPr lang="en-US" sz="1400" dirty="0"/>
              <a:t>Portable/Field deployable equipment.</a:t>
            </a:r>
          </a:p>
        </p:txBody>
      </p:sp>
      <p:sp>
        <p:nvSpPr>
          <p:cNvPr id="45" name="TextBox 44">
            <a:extLst>
              <a:ext uri="{FF2B5EF4-FFF2-40B4-BE49-F238E27FC236}">
                <a16:creationId xmlns:a16="http://schemas.microsoft.com/office/drawing/2014/main" id="{E4B26106-9B9F-4B29-83C4-F078F327A6BB}"/>
              </a:ext>
            </a:extLst>
          </p:cNvPr>
          <p:cNvSpPr txBox="1"/>
          <p:nvPr/>
        </p:nvSpPr>
        <p:spPr>
          <a:xfrm>
            <a:off x="7090811" y="3549850"/>
            <a:ext cx="2053189" cy="523220"/>
          </a:xfrm>
          <a:prstGeom prst="rect">
            <a:avLst/>
          </a:prstGeom>
          <a:noFill/>
        </p:spPr>
        <p:txBody>
          <a:bodyPr wrap="square" rtlCol="0">
            <a:spAutoFit/>
          </a:bodyPr>
          <a:lstStyle/>
          <a:p>
            <a:r>
              <a:rPr lang="en-US" sz="1400" dirty="0"/>
              <a:t>Large scale Computed Tomography (CT)</a:t>
            </a:r>
          </a:p>
        </p:txBody>
      </p:sp>
      <p:sp>
        <p:nvSpPr>
          <p:cNvPr id="46" name="TextBox 45">
            <a:extLst>
              <a:ext uri="{FF2B5EF4-FFF2-40B4-BE49-F238E27FC236}">
                <a16:creationId xmlns:a16="http://schemas.microsoft.com/office/drawing/2014/main" id="{7662BBFD-9DCE-4CA7-BD9A-4D4207F133A9}"/>
              </a:ext>
            </a:extLst>
          </p:cNvPr>
          <p:cNvSpPr txBox="1"/>
          <p:nvPr/>
        </p:nvSpPr>
        <p:spPr>
          <a:xfrm>
            <a:off x="4858261" y="3581758"/>
            <a:ext cx="1933114" cy="1384995"/>
          </a:xfrm>
          <a:prstGeom prst="rect">
            <a:avLst/>
          </a:prstGeom>
          <a:noFill/>
        </p:spPr>
        <p:txBody>
          <a:bodyPr wrap="square" rtlCol="0">
            <a:spAutoFit/>
          </a:bodyPr>
          <a:lstStyle/>
          <a:p>
            <a:pPr algn="ctr"/>
            <a:r>
              <a:rPr lang="en-US" sz="1400" dirty="0"/>
              <a:t>Ablative layers for hypersonics</a:t>
            </a:r>
          </a:p>
          <a:p>
            <a:pPr algn="ctr"/>
            <a:endParaRPr lang="en-US" sz="1400" dirty="0"/>
          </a:p>
          <a:p>
            <a:pPr algn="ctr"/>
            <a:r>
              <a:rPr lang="en-US" sz="1400" dirty="0"/>
              <a:t>Inexpensive repair of corrosion issues</a:t>
            </a:r>
          </a:p>
          <a:p>
            <a:pPr algn="ctr"/>
            <a:endParaRPr lang="en-US" sz="1400" dirty="0"/>
          </a:p>
        </p:txBody>
      </p:sp>
      <p:sp>
        <p:nvSpPr>
          <p:cNvPr id="47" name="TextBox 46">
            <a:extLst>
              <a:ext uri="{FF2B5EF4-FFF2-40B4-BE49-F238E27FC236}">
                <a16:creationId xmlns:a16="http://schemas.microsoft.com/office/drawing/2014/main" id="{1B0B86F0-EDA6-4B9C-BFC1-D2314679B6F7}"/>
              </a:ext>
            </a:extLst>
          </p:cNvPr>
          <p:cNvSpPr txBox="1"/>
          <p:nvPr/>
        </p:nvSpPr>
        <p:spPr>
          <a:xfrm>
            <a:off x="7017941" y="4729431"/>
            <a:ext cx="2040364" cy="954107"/>
          </a:xfrm>
          <a:prstGeom prst="rect">
            <a:avLst/>
          </a:prstGeom>
          <a:noFill/>
        </p:spPr>
        <p:txBody>
          <a:bodyPr wrap="square" rtlCol="0">
            <a:spAutoFit/>
          </a:bodyPr>
          <a:lstStyle/>
          <a:p>
            <a:pPr algn="ctr"/>
            <a:endParaRPr lang="en-US" sz="1400" dirty="0"/>
          </a:p>
          <a:p>
            <a:pPr algn="ctr"/>
            <a:r>
              <a:rPr lang="en-US" sz="1400" dirty="0"/>
              <a:t>Internal flaw detection, failure analysis, reverse engineering</a:t>
            </a:r>
          </a:p>
        </p:txBody>
      </p:sp>
      <p:sp>
        <p:nvSpPr>
          <p:cNvPr id="27" name="TextBox 26">
            <a:extLst>
              <a:ext uri="{FF2B5EF4-FFF2-40B4-BE49-F238E27FC236}">
                <a16:creationId xmlns:a16="http://schemas.microsoft.com/office/drawing/2014/main" id="{FBE1E61C-24B7-4451-B293-EA435AADB453}"/>
              </a:ext>
            </a:extLst>
          </p:cNvPr>
          <p:cNvSpPr txBox="1"/>
          <p:nvPr/>
        </p:nvSpPr>
        <p:spPr>
          <a:xfrm>
            <a:off x="1031062" y="5739374"/>
            <a:ext cx="1572144" cy="430887"/>
          </a:xfrm>
          <a:prstGeom prst="rect">
            <a:avLst/>
          </a:prstGeom>
          <a:noFill/>
        </p:spPr>
        <p:txBody>
          <a:bodyPr wrap="square" rtlCol="0">
            <a:spAutoFit/>
          </a:bodyPr>
          <a:lstStyle/>
          <a:p>
            <a:r>
              <a:rPr lang="en-US" sz="1100" b="1" dirty="0"/>
              <a:t>University of Michigan </a:t>
            </a:r>
          </a:p>
          <a:p>
            <a:r>
              <a:rPr lang="en-US" sz="1100" b="1" dirty="0"/>
              <a:t>Ohio State University</a:t>
            </a:r>
          </a:p>
        </p:txBody>
      </p:sp>
      <p:sp>
        <p:nvSpPr>
          <p:cNvPr id="28" name="TextBox 27">
            <a:extLst>
              <a:ext uri="{FF2B5EF4-FFF2-40B4-BE49-F238E27FC236}">
                <a16:creationId xmlns:a16="http://schemas.microsoft.com/office/drawing/2014/main" id="{900F8B69-CCF2-4932-BF38-AF770572995A}"/>
              </a:ext>
            </a:extLst>
          </p:cNvPr>
          <p:cNvSpPr txBox="1"/>
          <p:nvPr/>
        </p:nvSpPr>
        <p:spPr>
          <a:xfrm>
            <a:off x="2691360" y="5735633"/>
            <a:ext cx="2066102" cy="400110"/>
          </a:xfrm>
          <a:prstGeom prst="rect">
            <a:avLst/>
          </a:prstGeom>
          <a:noFill/>
        </p:spPr>
        <p:txBody>
          <a:bodyPr wrap="square" rtlCol="0">
            <a:spAutoFit/>
          </a:bodyPr>
          <a:lstStyle/>
          <a:p>
            <a:r>
              <a:rPr lang="en-US" sz="1000" b="1" dirty="0"/>
              <a:t>United Technology Research Corp.</a:t>
            </a:r>
            <a:br>
              <a:rPr lang="en-US" sz="1000" b="1" dirty="0"/>
            </a:br>
            <a:r>
              <a:rPr lang="en-US" sz="1000" b="1" dirty="0"/>
              <a:t>Michigan Technological University</a:t>
            </a:r>
          </a:p>
        </p:txBody>
      </p:sp>
      <p:sp>
        <p:nvSpPr>
          <p:cNvPr id="29" name="TextBox 28">
            <a:extLst>
              <a:ext uri="{FF2B5EF4-FFF2-40B4-BE49-F238E27FC236}">
                <a16:creationId xmlns:a16="http://schemas.microsoft.com/office/drawing/2014/main" id="{3A52EE32-0BF5-4B67-B40C-B5C170CABBD6}"/>
              </a:ext>
            </a:extLst>
          </p:cNvPr>
          <p:cNvSpPr txBox="1"/>
          <p:nvPr/>
        </p:nvSpPr>
        <p:spPr>
          <a:xfrm>
            <a:off x="4845616" y="5720245"/>
            <a:ext cx="2140995" cy="415498"/>
          </a:xfrm>
          <a:prstGeom prst="rect">
            <a:avLst/>
          </a:prstGeom>
          <a:noFill/>
        </p:spPr>
        <p:txBody>
          <a:bodyPr wrap="square" rtlCol="0">
            <a:spAutoFit/>
          </a:bodyPr>
          <a:lstStyle/>
          <a:p>
            <a:r>
              <a:rPr lang="en-US" sz="1050" b="1" dirty="0"/>
              <a:t>General Dynamics Land Systems</a:t>
            </a:r>
          </a:p>
          <a:p>
            <a:r>
              <a:rPr lang="en-US" sz="1050" b="1" dirty="0"/>
              <a:t>VRC Metal Systems </a:t>
            </a:r>
          </a:p>
        </p:txBody>
      </p:sp>
      <p:sp>
        <p:nvSpPr>
          <p:cNvPr id="32" name="TextBox 31">
            <a:extLst>
              <a:ext uri="{FF2B5EF4-FFF2-40B4-BE49-F238E27FC236}">
                <a16:creationId xmlns:a16="http://schemas.microsoft.com/office/drawing/2014/main" id="{C1999D0E-C86C-40F7-8019-ACB1696EBB71}"/>
              </a:ext>
            </a:extLst>
          </p:cNvPr>
          <p:cNvSpPr txBox="1"/>
          <p:nvPr/>
        </p:nvSpPr>
        <p:spPr>
          <a:xfrm>
            <a:off x="7295023" y="5768076"/>
            <a:ext cx="1380646" cy="276999"/>
          </a:xfrm>
          <a:prstGeom prst="rect">
            <a:avLst/>
          </a:prstGeom>
          <a:noFill/>
        </p:spPr>
        <p:txBody>
          <a:bodyPr wrap="square" rtlCol="0">
            <a:spAutoFit/>
          </a:bodyPr>
          <a:lstStyle/>
          <a:p>
            <a:r>
              <a:rPr lang="en-US" sz="1200" b="1" dirty="0"/>
              <a:t>VJ Technologies</a:t>
            </a:r>
          </a:p>
        </p:txBody>
      </p:sp>
      <p:pic>
        <p:nvPicPr>
          <p:cNvPr id="10" name="Picture 9">
            <a:extLst>
              <a:ext uri="{FF2B5EF4-FFF2-40B4-BE49-F238E27FC236}">
                <a16:creationId xmlns:a16="http://schemas.microsoft.com/office/drawing/2014/main" id="{B9561369-38BB-4CBF-AFB9-4842DDA62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8154" y="1490631"/>
            <a:ext cx="1811848" cy="2061083"/>
          </a:xfrm>
          <a:prstGeom prst="rect">
            <a:avLst/>
          </a:prstGeom>
        </p:spPr>
      </p:pic>
      <p:sp>
        <p:nvSpPr>
          <p:cNvPr id="37" name="TextBox 36">
            <a:extLst>
              <a:ext uri="{FF2B5EF4-FFF2-40B4-BE49-F238E27FC236}">
                <a16:creationId xmlns:a16="http://schemas.microsoft.com/office/drawing/2014/main" id="{13AFEBBF-44E3-4FA1-970C-B4A220D1142D}"/>
              </a:ext>
            </a:extLst>
          </p:cNvPr>
          <p:cNvSpPr txBox="1"/>
          <p:nvPr/>
        </p:nvSpPr>
        <p:spPr>
          <a:xfrm>
            <a:off x="2727825" y="4145589"/>
            <a:ext cx="1933114" cy="738664"/>
          </a:xfrm>
          <a:prstGeom prst="rect">
            <a:avLst/>
          </a:prstGeom>
          <a:noFill/>
        </p:spPr>
        <p:txBody>
          <a:bodyPr wrap="square" rtlCol="0">
            <a:spAutoFit/>
          </a:bodyPr>
          <a:lstStyle/>
          <a:p>
            <a:pPr algn="ctr"/>
            <a:r>
              <a:rPr lang="en-US" sz="1400" dirty="0"/>
              <a:t>Efficient AM strategy for small/medium manufacturers</a:t>
            </a:r>
          </a:p>
        </p:txBody>
      </p:sp>
      <p:pic>
        <p:nvPicPr>
          <p:cNvPr id="38" name="Picture 37" descr="A picture containing floor, man, indoor, building&#10;&#10;Description generated with very high confidence">
            <a:extLst>
              <a:ext uri="{FF2B5EF4-FFF2-40B4-BE49-F238E27FC236}">
                <a16:creationId xmlns:a16="http://schemas.microsoft.com/office/drawing/2014/main" id="{C9A7BA7E-8175-4400-A02B-C7A7AB3815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4528" y="1490631"/>
            <a:ext cx="2040364" cy="2030253"/>
          </a:xfrm>
          <a:prstGeom prst="rect">
            <a:avLst/>
          </a:prstGeom>
        </p:spPr>
      </p:pic>
      <p:pic>
        <p:nvPicPr>
          <p:cNvPr id="13" name="Picture 12">
            <a:extLst>
              <a:ext uri="{FF2B5EF4-FFF2-40B4-BE49-F238E27FC236}">
                <a16:creationId xmlns:a16="http://schemas.microsoft.com/office/drawing/2014/main" id="{D6D6B5F5-BBD5-4B9D-86E3-4180FC4C01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58261" y="1490631"/>
            <a:ext cx="1921631" cy="2038654"/>
          </a:xfrm>
          <a:prstGeom prst="rect">
            <a:avLst/>
          </a:prstGeom>
        </p:spPr>
      </p:pic>
      <p:pic>
        <p:nvPicPr>
          <p:cNvPr id="33" name="Picture 32">
            <a:extLst>
              <a:ext uri="{FF2B5EF4-FFF2-40B4-BE49-F238E27FC236}">
                <a16:creationId xmlns:a16="http://schemas.microsoft.com/office/drawing/2014/main" id="{60E15B54-AF4D-4A6A-8152-98C5F420A4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2310" y="6426281"/>
            <a:ext cx="641978" cy="387484"/>
          </a:xfrm>
          <a:prstGeom prst="rect">
            <a:avLst/>
          </a:prstGeom>
        </p:spPr>
      </p:pic>
      <p:sp>
        <p:nvSpPr>
          <p:cNvPr id="52" name="Rectangle: Rounded Corners 51">
            <a:extLst>
              <a:ext uri="{FF2B5EF4-FFF2-40B4-BE49-F238E27FC236}">
                <a16:creationId xmlns:a16="http://schemas.microsoft.com/office/drawing/2014/main" id="{FF7AC098-A69C-4E7F-99D0-A20AF39B09E6}"/>
              </a:ext>
            </a:extLst>
          </p:cNvPr>
          <p:cNvSpPr/>
          <p:nvPr/>
        </p:nvSpPr>
        <p:spPr>
          <a:xfrm>
            <a:off x="1076976" y="4927756"/>
            <a:ext cx="7941801" cy="728770"/>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 name="Rectangle 11"/>
          <p:cNvSpPr/>
          <p:nvPr/>
        </p:nvSpPr>
        <p:spPr>
          <a:xfrm>
            <a:off x="78566" y="5752367"/>
            <a:ext cx="925005" cy="738664"/>
          </a:xfrm>
          <a:prstGeom prst="rect">
            <a:avLst/>
          </a:prstGeom>
        </p:spPr>
        <p:txBody>
          <a:bodyPr wrap="square">
            <a:spAutoFit/>
          </a:bodyPr>
          <a:lstStyle/>
          <a:p>
            <a:pPr algn="ctr"/>
            <a:r>
              <a:rPr lang="en-US" sz="1400" b="1" dirty="0"/>
              <a:t>Partners with LIFT: </a:t>
            </a:r>
            <a:endParaRPr lang="en-US" sz="1400" dirty="0"/>
          </a:p>
        </p:txBody>
      </p:sp>
      <p:cxnSp>
        <p:nvCxnSpPr>
          <p:cNvPr id="50" name="Straight Connector 49">
            <a:extLst>
              <a:ext uri="{FF2B5EF4-FFF2-40B4-BE49-F238E27FC236}">
                <a16:creationId xmlns:a16="http://schemas.microsoft.com/office/drawing/2014/main" id="{5ABF593C-D3B4-496A-BCB9-6A1B4020B435}"/>
              </a:ext>
            </a:extLst>
          </p:cNvPr>
          <p:cNvCxnSpPr>
            <a:cxnSpLocks/>
          </p:cNvCxnSpPr>
          <p:nvPr/>
        </p:nvCxnSpPr>
        <p:spPr>
          <a:xfrm flipH="1" flipV="1">
            <a:off x="120722" y="5686610"/>
            <a:ext cx="8817363" cy="502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2628" y="5050629"/>
            <a:ext cx="1143731" cy="523220"/>
          </a:xfrm>
          <a:prstGeom prst="rect">
            <a:avLst/>
          </a:prstGeom>
        </p:spPr>
        <p:txBody>
          <a:bodyPr wrap="square">
            <a:spAutoFit/>
          </a:bodyPr>
          <a:lstStyle/>
          <a:p>
            <a:pPr algn="ctr"/>
            <a:r>
              <a:rPr lang="en-US" sz="1400" b="1" dirty="0"/>
              <a:t>Value/ Efficiency:</a:t>
            </a:r>
            <a:endParaRPr lang="en-US" sz="1400" dirty="0"/>
          </a:p>
        </p:txBody>
      </p:sp>
      <p:sp>
        <p:nvSpPr>
          <p:cNvPr id="18" name="Rectangle 17"/>
          <p:cNvSpPr/>
          <p:nvPr/>
        </p:nvSpPr>
        <p:spPr>
          <a:xfrm>
            <a:off x="7032607" y="4108964"/>
            <a:ext cx="1905478" cy="738664"/>
          </a:xfrm>
          <a:prstGeom prst="rect">
            <a:avLst/>
          </a:prstGeom>
        </p:spPr>
        <p:txBody>
          <a:bodyPr wrap="square">
            <a:spAutoFit/>
          </a:bodyPr>
          <a:lstStyle/>
          <a:p>
            <a:pPr lvl="0" algn="ctr"/>
            <a:r>
              <a:rPr lang="en-US" sz="1400" dirty="0">
                <a:solidFill>
                  <a:prstClr val="black"/>
                </a:solidFill>
              </a:rPr>
              <a:t>60kg weight capacity, 600mm x 900mm sample envelope</a:t>
            </a:r>
          </a:p>
        </p:txBody>
      </p:sp>
      <p:sp>
        <p:nvSpPr>
          <p:cNvPr id="4" name="Date Placeholder 3"/>
          <p:cNvSpPr>
            <a:spLocks noGrp="1"/>
          </p:cNvSpPr>
          <p:nvPr>
            <p:ph type="dt" sz="half" idx="10"/>
          </p:nvPr>
        </p:nvSpPr>
        <p:spPr/>
        <p:txBody>
          <a:bodyPr/>
          <a:lstStyle/>
          <a:p>
            <a:r>
              <a:rPr lang="en-US"/>
              <a:t>02/05/2020</a:t>
            </a:r>
          </a:p>
        </p:txBody>
      </p:sp>
      <p:sp>
        <p:nvSpPr>
          <p:cNvPr id="11" name="Footer Placeholder 10"/>
          <p:cNvSpPr>
            <a:spLocks noGrp="1"/>
          </p:cNvSpPr>
          <p:nvPr>
            <p:ph type="ftr" sz="quarter" idx="11"/>
          </p:nvPr>
        </p:nvSpPr>
        <p:spPr/>
        <p:txBody>
          <a:bodyPr/>
          <a:lstStyle/>
          <a:p>
            <a:r>
              <a:rPr lang="en-US" dirty="0"/>
              <a:t>Distribution Statement A:  Approved for public release.  Distribution is unlimited. //UNCLASSIFIED</a:t>
            </a:r>
          </a:p>
        </p:txBody>
      </p:sp>
      <p:sp>
        <p:nvSpPr>
          <p:cNvPr id="14" name="Slide Number Placeholder 13"/>
          <p:cNvSpPr>
            <a:spLocks noGrp="1"/>
          </p:cNvSpPr>
          <p:nvPr>
            <p:ph type="sldNum" sz="quarter" idx="12"/>
          </p:nvPr>
        </p:nvSpPr>
        <p:spPr/>
        <p:txBody>
          <a:bodyPr/>
          <a:lstStyle/>
          <a:p>
            <a:fld id="{32798ED9-3D55-4757-98C1-7DAA64905B1A}" type="slidenum">
              <a:rPr lang="en-US" smtClean="0"/>
              <a:t>24</a:t>
            </a:fld>
            <a:endParaRPr lang="en-US"/>
          </a:p>
        </p:txBody>
      </p:sp>
    </p:spTree>
    <p:extLst>
      <p:ext uri="{BB962C8B-B14F-4D97-AF65-F5344CB8AC3E}">
        <p14:creationId xmlns:p14="http://schemas.microsoft.com/office/powerpoint/2010/main" val="10815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43285" y="1687514"/>
            <a:ext cx="3271905" cy="1905000"/>
          </a:xfrm>
          <a:prstGeom prst="rect">
            <a:avLst/>
          </a:prstGeom>
          <a:solidFill>
            <a:srgbClr val="D9D9D9"/>
          </a:solidFill>
          <a:ln w="28575">
            <a:solidFill>
              <a:srgbClr val="C00000"/>
            </a:solidFill>
          </a:ln>
          <a:effectLst>
            <a:outerShdw blurRad="63500" sx="102000" sy="102000" algn="ctr" rotWithShape="0">
              <a:prstClr val="black">
                <a:alpha val="40000"/>
              </a:prstClr>
            </a:outerShdw>
          </a:effectLst>
        </p:spPr>
        <p:txBody>
          <a:bodyPr wrap="square" anchor="ctr" anchorCtr="0">
            <a:noAutofit/>
          </a:bodyPr>
          <a:lstStyle/>
          <a:p>
            <a:pPr defTabSz="457200">
              <a:lnSpc>
                <a:spcPct val="85000"/>
              </a:lnSpc>
              <a:spcBef>
                <a:spcPts val="600"/>
              </a:spcBef>
            </a:pPr>
            <a:r>
              <a:rPr lang="en-US" sz="1400" b="1" dirty="0">
                <a:solidFill>
                  <a:srgbClr val="000000"/>
                </a:solidFill>
                <a:latin typeface="Franklin Gothic Medium" panose="020B0603020102020204" pitchFamily="34" charset="0"/>
                <a:cs typeface="Calibri" pitchFamily="34" charset="0"/>
              </a:rPr>
              <a:t>Established: </a:t>
            </a:r>
            <a:r>
              <a:rPr lang="en-US" sz="1400" dirty="0">
                <a:solidFill>
                  <a:srgbClr val="000000"/>
                </a:solidFill>
                <a:latin typeface="Franklin Gothic Medium" panose="020B0603020102020204" pitchFamily="34" charset="0"/>
                <a:cs typeface="Calibri" pitchFamily="34" charset="0"/>
              </a:rPr>
              <a:t>August 2015</a:t>
            </a:r>
          </a:p>
          <a:p>
            <a:pPr defTabSz="457200">
              <a:lnSpc>
                <a:spcPct val="85000"/>
              </a:lnSpc>
              <a:spcBef>
                <a:spcPts val="600"/>
              </a:spcBef>
            </a:pPr>
            <a:r>
              <a:rPr lang="en-US" sz="1400" b="1" dirty="0">
                <a:solidFill>
                  <a:srgbClr val="000000"/>
                </a:solidFill>
                <a:latin typeface="Franklin Gothic Medium" panose="020B0603020102020204" pitchFamily="34" charset="0"/>
                <a:cs typeface="Calibri" pitchFamily="34" charset="0"/>
              </a:rPr>
              <a:t>Hub Location: </a:t>
            </a:r>
            <a:r>
              <a:rPr lang="en-US" sz="1400" dirty="0">
                <a:solidFill>
                  <a:srgbClr val="000000"/>
                </a:solidFill>
                <a:latin typeface="Franklin Gothic Medium" panose="020B0603020102020204" pitchFamily="34" charset="0"/>
                <a:cs typeface="Calibri" pitchFamily="34" charset="0"/>
              </a:rPr>
              <a:t>San Jose, California</a:t>
            </a:r>
          </a:p>
          <a:p>
            <a:pPr defTabSz="457200">
              <a:lnSpc>
                <a:spcPct val="85000"/>
              </a:lnSpc>
              <a:spcBef>
                <a:spcPts val="600"/>
              </a:spcBef>
            </a:pPr>
            <a:r>
              <a:rPr lang="en-US" sz="1400" b="1" dirty="0">
                <a:solidFill>
                  <a:srgbClr val="000000"/>
                </a:solidFill>
                <a:latin typeface="Franklin Gothic Medium" panose="020B0603020102020204" pitchFamily="34" charset="0"/>
                <a:cs typeface="Calibri" pitchFamily="34" charset="0"/>
              </a:rPr>
              <a:t>Lead: </a:t>
            </a:r>
            <a:r>
              <a:rPr lang="en-US" sz="1400" dirty="0">
                <a:solidFill>
                  <a:srgbClr val="000000"/>
                </a:solidFill>
                <a:latin typeface="Franklin Gothic Medium" panose="020B0603020102020204" pitchFamily="34" charset="0"/>
                <a:cs typeface="Calibri" pitchFamily="34" charset="0"/>
              </a:rPr>
              <a:t>FlexTech Alliance</a:t>
            </a:r>
          </a:p>
          <a:p>
            <a:pPr defTabSz="457200">
              <a:lnSpc>
                <a:spcPct val="85000"/>
              </a:lnSpc>
              <a:spcBef>
                <a:spcPts val="600"/>
              </a:spcBef>
            </a:pPr>
            <a:endParaRPr lang="en-US" sz="1600" dirty="0">
              <a:solidFill>
                <a:srgbClr val="000000"/>
              </a:solidFill>
              <a:cs typeface="Calibri" pitchFamily="34" charset="0"/>
            </a:endParaRPr>
          </a:p>
          <a:p>
            <a:pPr algn="just" defTabSz="457200">
              <a:lnSpc>
                <a:spcPct val="85000"/>
              </a:lnSpc>
              <a:spcBef>
                <a:spcPts val="600"/>
              </a:spcBef>
            </a:pPr>
            <a:r>
              <a:rPr lang="en-US" sz="1400" u="sng" dirty="0">
                <a:solidFill>
                  <a:srgbClr val="C00000"/>
                </a:solidFill>
                <a:latin typeface="Franklin Gothic Medium Cond" panose="020B0606030402020204" pitchFamily="34" charset="0"/>
              </a:rPr>
              <a:t>Mission:</a:t>
            </a:r>
            <a:r>
              <a:rPr lang="en-US" sz="1400" dirty="0">
                <a:solidFill>
                  <a:srgbClr val="C00000"/>
                </a:solidFill>
                <a:latin typeface="Franklin Gothic Medium Cond" panose="020B0606030402020204" pitchFamily="34" charset="0"/>
              </a:rPr>
              <a:t> Pioneer Flexible Hybrid Electronics (FHE) manufacturing to serve our nation’s warfighters and the U.S. Electronics Assembly industrial base.</a:t>
            </a:r>
            <a:endParaRPr lang="en-US" sz="1400" dirty="0">
              <a:solidFill>
                <a:srgbClr val="000000"/>
              </a:solidFill>
              <a:latin typeface="Franklin Gothic Medium Cond" panose="020B0606030402020204" pitchFamily="34" charset="0"/>
              <a:cs typeface="Calibri"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066" y="995112"/>
            <a:ext cx="2648198" cy="548640"/>
          </a:xfrm>
          <a:prstGeom prst="rect">
            <a:avLst/>
          </a:prstGeom>
        </p:spPr>
      </p:pic>
      <p:sp>
        <p:nvSpPr>
          <p:cNvPr id="20" name="Title 1"/>
          <p:cNvSpPr txBox="1">
            <a:spLocks/>
          </p:cNvSpPr>
          <p:nvPr/>
        </p:nvSpPr>
        <p:spPr>
          <a:xfrm>
            <a:off x="540600" y="1035727"/>
            <a:ext cx="8502650" cy="995069"/>
          </a:xfrm>
          <a:prstGeom prst="rect">
            <a:avLst/>
          </a:prstGeom>
        </p:spPr>
        <p:txBody>
          <a:bodyPr anchor="ctr"/>
          <a:lstStyle>
            <a:lvl1pPr algn="ctr" rtl="0" eaLnBrk="1" fontAlgn="base" hangingPunct="1">
              <a:lnSpc>
                <a:spcPct val="85000"/>
              </a:lnSpc>
              <a:spcBef>
                <a:spcPct val="0"/>
              </a:spcBef>
              <a:spcAft>
                <a:spcPct val="0"/>
              </a:spcAft>
              <a:defRPr sz="3200" b="1" i="0">
                <a:solidFill>
                  <a:schemeClr val="tx1"/>
                </a:solidFill>
                <a:latin typeface="Source Sans Pro" panose="020B0503030403020204" pitchFamily="34" charset="0"/>
                <a:ea typeface="ＭＳ Ｐゴシック" pitchFamily="1" charset="-128"/>
                <a:cs typeface="+mj-cs"/>
              </a:defRPr>
            </a:lvl1pPr>
            <a:lvl2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2pPr>
            <a:lvl3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3pPr>
            <a:lvl4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4pPr>
            <a:lvl5pPr algn="ctr" rtl="0" eaLnBrk="1" fontAlgn="base" hangingPunct="1">
              <a:lnSpc>
                <a:spcPct val="85000"/>
              </a:lnSpc>
              <a:spcBef>
                <a:spcPct val="0"/>
              </a:spcBef>
              <a:spcAft>
                <a:spcPct val="0"/>
              </a:spcAft>
              <a:defRPr sz="3600" b="1">
                <a:solidFill>
                  <a:schemeClr val="tx2"/>
                </a:solidFill>
                <a:latin typeface="Arial" charset="0"/>
                <a:ea typeface="ＭＳ Ｐゴシック" pitchFamily="1" charset="-128"/>
              </a:defRPr>
            </a:lvl5pPr>
            <a:lvl6pPr marL="457200" algn="ctr" rtl="0" eaLnBrk="1" fontAlgn="base" hangingPunct="1">
              <a:lnSpc>
                <a:spcPct val="85000"/>
              </a:lnSpc>
              <a:spcBef>
                <a:spcPct val="0"/>
              </a:spcBef>
              <a:spcAft>
                <a:spcPct val="0"/>
              </a:spcAft>
              <a:defRPr sz="3600" b="1">
                <a:solidFill>
                  <a:schemeClr val="tx2"/>
                </a:solidFill>
                <a:latin typeface="Arial" charset="0"/>
              </a:defRPr>
            </a:lvl6pPr>
            <a:lvl7pPr marL="914400" algn="ctr" rtl="0" eaLnBrk="1" fontAlgn="base" hangingPunct="1">
              <a:lnSpc>
                <a:spcPct val="85000"/>
              </a:lnSpc>
              <a:spcBef>
                <a:spcPct val="0"/>
              </a:spcBef>
              <a:spcAft>
                <a:spcPct val="0"/>
              </a:spcAft>
              <a:defRPr sz="3600" b="1">
                <a:solidFill>
                  <a:schemeClr val="tx2"/>
                </a:solidFill>
                <a:latin typeface="Arial" charset="0"/>
              </a:defRPr>
            </a:lvl7pPr>
            <a:lvl8pPr marL="1371600" algn="ctr" rtl="0" eaLnBrk="1" fontAlgn="base" hangingPunct="1">
              <a:lnSpc>
                <a:spcPct val="85000"/>
              </a:lnSpc>
              <a:spcBef>
                <a:spcPct val="0"/>
              </a:spcBef>
              <a:spcAft>
                <a:spcPct val="0"/>
              </a:spcAft>
              <a:defRPr sz="3600" b="1">
                <a:solidFill>
                  <a:schemeClr val="tx2"/>
                </a:solidFill>
                <a:latin typeface="Arial" charset="0"/>
              </a:defRPr>
            </a:lvl8pPr>
            <a:lvl9pPr marL="1828800" algn="ctr" rtl="0" eaLnBrk="1" fontAlgn="base" hangingPunct="1">
              <a:lnSpc>
                <a:spcPct val="85000"/>
              </a:lnSpc>
              <a:spcBef>
                <a:spcPct val="0"/>
              </a:spcBef>
              <a:spcAft>
                <a:spcPct val="0"/>
              </a:spcAft>
              <a:defRPr sz="3600" b="1">
                <a:solidFill>
                  <a:schemeClr val="tx2"/>
                </a:solidFill>
                <a:latin typeface="Arial" charset="0"/>
              </a:defRPr>
            </a:lvl9pPr>
          </a:lstStyle>
          <a:p>
            <a:pPr>
              <a:lnSpc>
                <a:spcPct val="100000"/>
              </a:lnSpc>
            </a:pPr>
            <a:endParaRPr lang="en-US" sz="1800" i="1" kern="0" dirty="0">
              <a:solidFill>
                <a:srgbClr val="002060"/>
              </a:solidFill>
              <a:latin typeface="Franklin Gothic Medium" panose="020B0603020102020204" pitchFamily="34" charset="0"/>
            </a:endParaRPr>
          </a:p>
        </p:txBody>
      </p:sp>
      <p:pic>
        <p:nvPicPr>
          <p:cNvPr id="7" name="Picture 6"/>
          <p:cNvPicPr>
            <a:picLocks noChangeAspect="1"/>
          </p:cNvPicPr>
          <p:nvPr/>
        </p:nvPicPr>
        <p:blipFill>
          <a:blip r:embed="rId4"/>
          <a:stretch>
            <a:fillRect/>
          </a:stretch>
        </p:blipFill>
        <p:spPr>
          <a:xfrm>
            <a:off x="570503" y="3668714"/>
            <a:ext cx="3111491" cy="2506281"/>
          </a:xfrm>
          <a:prstGeom prst="rect">
            <a:avLst/>
          </a:prstGeom>
        </p:spPr>
      </p:pic>
      <p:sp>
        <p:nvSpPr>
          <p:cNvPr id="10" name="5-Point Star 9"/>
          <p:cNvSpPr/>
          <p:nvPr/>
        </p:nvSpPr>
        <p:spPr>
          <a:xfrm>
            <a:off x="1073812" y="2555378"/>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5-Point Star 10"/>
          <p:cNvSpPr/>
          <p:nvPr/>
        </p:nvSpPr>
        <p:spPr>
          <a:xfrm>
            <a:off x="1994121" y="2555378"/>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5-Point Star 11"/>
          <p:cNvSpPr/>
          <p:nvPr/>
        </p:nvSpPr>
        <p:spPr>
          <a:xfrm>
            <a:off x="2914430" y="2555378"/>
            <a:ext cx="152400" cy="152400"/>
          </a:xfrm>
          <a:prstGeom prst="star5">
            <a:avLst/>
          </a:prstGeom>
          <a:solidFill>
            <a:srgbClr val="4C96D6"/>
          </a:solidFill>
          <a:ln w="12700">
            <a:solidFill>
              <a:srgbClr val="345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4198311" y="932128"/>
            <a:ext cx="4675744" cy="5288627"/>
          </a:xfrm>
          <a:prstGeom prst="rect">
            <a:avLst/>
          </a:prstGeom>
          <a:noFill/>
        </p:spPr>
        <p:txBody>
          <a:bodyPr wrap="square" rtlCol="0">
            <a:spAutoFit/>
          </a:bodyPr>
          <a:lstStyle/>
          <a:p>
            <a:pPr algn="ctr">
              <a:spcAft>
                <a:spcPts val="200"/>
              </a:spcAft>
            </a:pPr>
            <a:r>
              <a:rPr lang="en-US" sz="1300" b="1" dirty="0">
                <a:solidFill>
                  <a:srgbClr val="C00000"/>
                </a:solidFill>
                <a:latin typeface="Franklin Gothic Book" panose="020B0503020102020204" pitchFamily="34" charset="0"/>
              </a:rPr>
              <a:t>TECHNOLOGY DEVELOPMENT</a:t>
            </a:r>
            <a:endParaRPr lang="en-US" sz="1300" b="1" dirty="0">
              <a:solidFill>
                <a:srgbClr val="002060"/>
              </a:solidFill>
              <a:latin typeface="Franklin Gothic Book" panose="020B0503020102020204" pitchFamily="34" charset="0"/>
            </a:endParaRPr>
          </a:p>
          <a:p>
            <a:pPr algn="just">
              <a:spcAft>
                <a:spcPts val="400"/>
              </a:spcAft>
            </a:pPr>
            <a:r>
              <a:rPr lang="en-US" sz="1300" dirty="0">
                <a:solidFill>
                  <a:srgbClr val="002060"/>
                </a:solidFill>
                <a:latin typeface="Franklin Gothic Book" panose="020B0503020102020204" pitchFamily="34" charset="0"/>
              </a:rPr>
              <a:t>Since launching in 2015, NextFlex has executed 61 projects (33 Core R&amp;D, 21 Education and Workforce Development, 7 Commercial). NextFlex has an additional 34 agency funded projects totaling ($24M to date). Projects integrate digital printing processes with thin semiconductors to achieve low-cost-low-volume stretchable, bendable, conformable, &amp; flexible electronic devices and sensors. </a:t>
            </a:r>
          </a:p>
          <a:p>
            <a:pPr algn="just">
              <a:spcAft>
                <a:spcPts val="400"/>
              </a:spcAft>
            </a:pPr>
            <a:endParaRPr lang="en-US" sz="9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DoD APPLICATIONS</a:t>
            </a:r>
          </a:p>
          <a:p>
            <a:pPr algn="just">
              <a:spcAft>
                <a:spcPts val="400"/>
              </a:spcAft>
            </a:pPr>
            <a:r>
              <a:rPr lang="en-US" sz="1300" dirty="0">
                <a:solidFill>
                  <a:srgbClr val="002060"/>
                </a:solidFill>
                <a:latin typeface="Franklin Gothic Book" panose="020B0503020102020204" pitchFamily="34" charset="0"/>
              </a:rPr>
              <a:t>The institute is leading </a:t>
            </a:r>
            <a:r>
              <a:rPr lang="en-US" sz="1300" b="1" dirty="0">
                <a:solidFill>
                  <a:srgbClr val="002060"/>
                </a:solidFill>
                <a:latin typeface="Franklin Gothic Book" panose="020B0503020102020204" pitchFamily="34" charset="0"/>
              </a:rPr>
              <a:t>DoD electronics technology transitions </a:t>
            </a:r>
            <a:r>
              <a:rPr lang="en-US" sz="1300" dirty="0">
                <a:solidFill>
                  <a:srgbClr val="002060"/>
                </a:solidFill>
                <a:latin typeface="Franklin Gothic Book" panose="020B0503020102020204" pitchFamily="34" charset="0"/>
              </a:rPr>
              <a:t>through FHE prototypes to include; warfighter health monitoring, platform monitors, 3D antenna systems, and soft robotics. </a:t>
            </a:r>
          </a:p>
          <a:p>
            <a:pPr algn="just">
              <a:spcAft>
                <a:spcPts val="400"/>
              </a:spcAft>
            </a:pPr>
            <a:endParaRPr lang="en-US" sz="9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WORKFORCE READINESS</a:t>
            </a:r>
          </a:p>
          <a:p>
            <a:pPr algn="just">
              <a:spcAft>
                <a:spcPts val="400"/>
              </a:spcAft>
            </a:pPr>
            <a:r>
              <a:rPr lang="en-US" sz="1300" dirty="0">
                <a:solidFill>
                  <a:srgbClr val="002060"/>
                </a:solidFill>
                <a:latin typeface="Franklin Gothic Book" panose="020B0503020102020204" pitchFamily="34" charset="0"/>
              </a:rPr>
              <a:t>NextFlex launched </a:t>
            </a:r>
            <a:r>
              <a:rPr lang="en-US" sz="1300" b="1" dirty="0">
                <a:solidFill>
                  <a:srgbClr val="002060"/>
                </a:solidFill>
                <a:latin typeface="Franklin Gothic Book" panose="020B0503020102020204" pitchFamily="34" charset="0"/>
              </a:rPr>
              <a:t>FlexFactor </a:t>
            </a:r>
            <a:r>
              <a:rPr lang="en-US" sz="1300" dirty="0">
                <a:solidFill>
                  <a:srgbClr val="002060"/>
                </a:solidFill>
                <a:latin typeface="Franklin Gothic Book" panose="020B0503020102020204" pitchFamily="34" charset="0"/>
              </a:rPr>
              <a:t>to expose students to opportunities in advanced manufacturing careers.  The multi-week high school program</a:t>
            </a:r>
            <a:r>
              <a:rPr lang="en-US" sz="1300" b="1" dirty="0">
                <a:solidFill>
                  <a:srgbClr val="002060"/>
                </a:solidFill>
                <a:latin typeface="Franklin Gothic Book" panose="020B0503020102020204" pitchFamily="34" charset="0"/>
              </a:rPr>
              <a:t> </a:t>
            </a:r>
            <a:r>
              <a:rPr lang="en-US" sz="1300" dirty="0">
                <a:solidFill>
                  <a:srgbClr val="002060"/>
                </a:solidFill>
                <a:latin typeface="Franklin Gothic Book" panose="020B0503020102020204" pitchFamily="34" charset="0"/>
              </a:rPr>
              <a:t>provides a user guide to engage national school systems. </a:t>
            </a:r>
          </a:p>
          <a:p>
            <a:pPr algn="just">
              <a:spcAft>
                <a:spcPts val="400"/>
              </a:spcAft>
            </a:pPr>
            <a:endParaRPr lang="en-US" sz="900" dirty="0">
              <a:solidFill>
                <a:srgbClr val="002060"/>
              </a:solidFill>
              <a:latin typeface="Franklin Gothic Book" panose="020B0503020102020204" pitchFamily="34" charset="0"/>
            </a:endParaRPr>
          </a:p>
          <a:p>
            <a:pPr algn="ctr">
              <a:spcAft>
                <a:spcPts val="200"/>
              </a:spcAft>
            </a:pPr>
            <a:r>
              <a:rPr lang="en-US" sz="1300" b="1" dirty="0">
                <a:solidFill>
                  <a:srgbClr val="C00000"/>
                </a:solidFill>
                <a:latin typeface="Franklin Gothic Book" panose="020B0503020102020204" pitchFamily="34" charset="0"/>
              </a:rPr>
              <a:t>FACILITIES &amp; CAPABILITIES</a:t>
            </a:r>
          </a:p>
          <a:p>
            <a:pPr algn="just">
              <a:spcAft>
                <a:spcPts val="800"/>
              </a:spcAft>
            </a:pPr>
            <a:r>
              <a:rPr lang="en-US" sz="1300" dirty="0">
                <a:solidFill>
                  <a:srgbClr val="002060"/>
                </a:solidFill>
                <a:latin typeface="Franklin Gothic Book" panose="020B0503020102020204" pitchFamily="34" charset="0"/>
              </a:rPr>
              <a:t>The </a:t>
            </a:r>
            <a:r>
              <a:rPr lang="en-US" sz="1300" b="1" dirty="0">
                <a:solidFill>
                  <a:srgbClr val="002060"/>
                </a:solidFill>
                <a:latin typeface="Franklin Gothic Book" panose="020B0503020102020204" pitchFamily="34" charset="0"/>
              </a:rPr>
              <a:t>NextFlex Technology Hub </a:t>
            </a:r>
            <a:r>
              <a:rPr lang="en-US" sz="1300" dirty="0">
                <a:solidFill>
                  <a:srgbClr val="002060"/>
                </a:solidFill>
                <a:latin typeface="Franklin Gothic Book" panose="020B0503020102020204" pitchFamily="34" charset="0"/>
              </a:rPr>
              <a:t>includes capabilities where FHE devices and manufacturing processes can be prototyped, materials can be tested, and pilot-scale manufacturing can be proven at the NextFlex Technology Hub.</a:t>
            </a:r>
          </a:p>
        </p:txBody>
      </p:sp>
      <p:sp>
        <p:nvSpPr>
          <p:cNvPr id="5" name="Title 4">
            <a:extLst>
              <a:ext uri="{FF2B5EF4-FFF2-40B4-BE49-F238E27FC236}">
                <a16:creationId xmlns:a16="http://schemas.microsoft.com/office/drawing/2014/main" id="{81AA4034-9EC9-4C26-9AED-6F2A3E83728F}"/>
              </a:ext>
            </a:extLst>
          </p:cNvPr>
          <p:cNvSpPr>
            <a:spLocks noGrp="1"/>
          </p:cNvSpPr>
          <p:nvPr>
            <p:ph type="title"/>
          </p:nvPr>
        </p:nvSpPr>
        <p:spPr/>
        <p:txBody>
          <a:bodyPr>
            <a:normAutofit fontScale="90000"/>
          </a:bodyPr>
          <a:lstStyle/>
          <a:p>
            <a:r>
              <a:rPr lang="en-US" dirty="0" err="1"/>
              <a:t>NextFlex</a:t>
            </a:r>
            <a:br>
              <a:rPr lang="en-US" dirty="0"/>
            </a:br>
            <a:r>
              <a:rPr lang="en-US" sz="2000" dirty="0"/>
              <a:t>America’s Flexible Hybrid Electronics Manufacturing Institute</a:t>
            </a:r>
            <a:endParaRPr lang="en-US" dirty="0"/>
          </a:p>
        </p:txBody>
      </p:sp>
      <p:sp>
        <p:nvSpPr>
          <p:cNvPr id="2" name="Date Placeholder 1"/>
          <p:cNvSpPr>
            <a:spLocks noGrp="1"/>
          </p:cNvSpPr>
          <p:nvPr>
            <p:ph type="dt" sz="half" idx="10"/>
          </p:nvPr>
        </p:nvSpPr>
        <p:spPr/>
        <p:txBody>
          <a:bodyPr/>
          <a:lstStyle/>
          <a:p>
            <a:r>
              <a:rPr lang="en-US"/>
              <a:t>02/05/2020</a:t>
            </a:r>
          </a:p>
        </p:txBody>
      </p:sp>
      <p:sp>
        <p:nvSpPr>
          <p:cNvPr id="4" name="Footer Placeholder 3"/>
          <p:cNvSpPr>
            <a:spLocks noGrp="1"/>
          </p:cNvSpPr>
          <p:nvPr>
            <p:ph type="ftr" sz="quarter" idx="11"/>
          </p:nvPr>
        </p:nvSpPr>
        <p:spPr/>
        <p:txBody>
          <a:bodyPr/>
          <a:lstStyle/>
          <a:p>
            <a:r>
              <a:rPr lang="en-US"/>
              <a:t>Distribution Statement A:  Approved for public release.  Distribution is unlimited. //UNCLASSIFIED</a:t>
            </a:r>
          </a:p>
        </p:txBody>
      </p:sp>
      <p:sp>
        <p:nvSpPr>
          <p:cNvPr id="6" name="Slide Number Placeholder 5"/>
          <p:cNvSpPr>
            <a:spLocks noGrp="1"/>
          </p:cNvSpPr>
          <p:nvPr>
            <p:ph type="sldNum" sz="quarter" idx="12"/>
          </p:nvPr>
        </p:nvSpPr>
        <p:spPr/>
        <p:txBody>
          <a:bodyPr/>
          <a:lstStyle/>
          <a:p>
            <a:fld id="{32798ED9-3D55-4757-98C1-7DAA64905B1A}" type="slidenum">
              <a:rPr lang="en-US" smtClean="0"/>
              <a:t>25</a:t>
            </a:fld>
            <a:endParaRPr lang="en-US"/>
          </a:p>
        </p:txBody>
      </p:sp>
    </p:spTree>
    <p:extLst>
      <p:ext uri="{BB962C8B-B14F-4D97-AF65-F5344CB8AC3E}">
        <p14:creationId xmlns:p14="http://schemas.microsoft.com/office/powerpoint/2010/main" val="1075866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751C5753-85C7-41BA-AE89-1FB35631BE66}"/>
              </a:ext>
            </a:extLst>
          </p:cNvPr>
          <p:cNvSpPr>
            <a:spLocks noGrp="1"/>
          </p:cNvSpPr>
          <p:nvPr>
            <p:ph type="title"/>
          </p:nvPr>
        </p:nvSpPr>
        <p:spPr/>
        <p:txBody>
          <a:bodyPr>
            <a:normAutofit fontScale="90000"/>
          </a:bodyPr>
          <a:lstStyle/>
          <a:p>
            <a:r>
              <a:rPr lang="en-US" dirty="0"/>
              <a:t>NextFlex AM Project Example:</a:t>
            </a:r>
            <a:br>
              <a:rPr lang="en-US" dirty="0"/>
            </a:br>
            <a:r>
              <a:rPr lang="en-US" sz="2000" dirty="0"/>
              <a:t>3D Patterning of Embedded Flexible Hybrid Electronics</a:t>
            </a:r>
            <a:endParaRPr lang="en-US" dirty="0"/>
          </a:p>
        </p:txBody>
      </p:sp>
      <p:sp>
        <p:nvSpPr>
          <p:cNvPr id="5" name="Text Placeholder 4">
            <a:extLst>
              <a:ext uri="{FF2B5EF4-FFF2-40B4-BE49-F238E27FC236}">
                <a16:creationId xmlns:a16="http://schemas.microsoft.com/office/drawing/2014/main" id="{D5F1F727-D32F-4126-A4CE-98ABA22DD5C4}"/>
              </a:ext>
            </a:extLst>
          </p:cNvPr>
          <p:cNvSpPr>
            <a:spLocks noGrp="1"/>
          </p:cNvSpPr>
          <p:nvPr>
            <p:ph type="body" sz="quarter" idx="4294967295"/>
          </p:nvPr>
        </p:nvSpPr>
        <p:spPr>
          <a:xfrm>
            <a:off x="326909" y="1169950"/>
            <a:ext cx="8302625" cy="673100"/>
          </a:xfrm>
        </p:spPr>
        <p:txBody>
          <a:bodyPr>
            <a:noAutofit/>
          </a:bodyPr>
          <a:lstStyle/>
          <a:p>
            <a:pPr marL="0" indent="0">
              <a:spcAft>
                <a:spcPts val="0"/>
              </a:spcAft>
              <a:buNone/>
            </a:pPr>
            <a:r>
              <a:rPr lang="en-US" sz="1400" dirty="0"/>
              <a:t>Objectives: Mature multilayer patterning technologies for flexible hybrid electronics combined with fused deposition modeled (FDM) printed structures, when printed onto three dimensionally contoured geometries. </a:t>
            </a:r>
          </a:p>
        </p:txBody>
      </p:sp>
      <p:sp>
        <p:nvSpPr>
          <p:cNvPr id="7" name="Text Placeholder 6">
            <a:extLst>
              <a:ext uri="{FF2B5EF4-FFF2-40B4-BE49-F238E27FC236}">
                <a16:creationId xmlns:a16="http://schemas.microsoft.com/office/drawing/2014/main" id="{42158EB6-B454-4A51-95B2-2AAF60ED9A43}"/>
              </a:ext>
            </a:extLst>
          </p:cNvPr>
          <p:cNvSpPr>
            <a:spLocks noGrp="1"/>
          </p:cNvSpPr>
          <p:nvPr>
            <p:ph type="body" sz="quarter" idx="4294967295"/>
          </p:nvPr>
        </p:nvSpPr>
        <p:spPr>
          <a:xfrm>
            <a:off x="0" y="3949700"/>
            <a:ext cx="4806950" cy="1747838"/>
          </a:xfrm>
        </p:spPr>
        <p:txBody>
          <a:bodyPr>
            <a:normAutofit fontScale="47500" lnSpcReduction="20000"/>
          </a:bodyPr>
          <a:lstStyle/>
          <a:p>
            <a:pPr marL="0" indent="0">
              <a:buNone/>
            </a:pPr>
            <a:r>
              <a:rPr lang="en-US" sz="4000" dirty="0"/>
              <a:t>Key Deliverables:  </a:t>
            </a:r>
          </a:p>
          <a:p>
            <a:pPr marL="173038" indent="-117475">
              <a:buFont typeface="Arial" panose="020B0604020202020204" pitchFamily="34" charset="0"/>
              <a:buChar char="•"/>
            </a:pPr>
            <a:r>
              <a:rPr lang="en-US" dirty="0"/>
              <a:t>nScrypt 3Dn 500</a:t>
            </a:r>
          </a:p>
          <a:p>
            <a:pPr marL="173038" indent="-117475">
              <a:buFont typeface="Arial" panose="020B0604020202020204" pitchFamily="34" charset="0"/>
              <a:buChar char="•"/>
            </a:pPr>
            <a:r>
              <a:rPr lang="en-US" dirty="0"/>
              <a:t>Design to Print Software Update</a:t>
            </a:r>
          </a:p>
          <a:p>
            <a:pPr marL="173038" indent="-117475">
              <a:buFont typeface="Arial" panose="020B0604020202020204" pitchFamily="34" charset="0"/>
              <a:buChar char="•"/>
            </a:pPr>
            <a:r>
              <a:rPr lang="en-US" dirty="0"/>
              <a:t>Material Information</a:t>
            </a:r>
          </a:p>
          <a:p>
            <a:pPr marL="173038" indent="-117475">
              <a:buFont typeface="Arial" panose="020B0604020202020204" pitchFamily="34" charset="0"/>
              <a:buChar char="•"/>
            </a:pPr>
            <a:r>
              <a:rPr lang="en-US" dirty="0"/>
              <a:t>Multilayer Print Processes</a:t>
            </a:r>
          </a:p>
          <a:p>
            <a:pPr marL="173038" indent="-117475">
              <a:buFont typeface="Arial" panose="020B0604020202020204" pitchFamily="34" charset="0"/>
              <a:buChar char="•"/>
            </a:pPr>
            <a:r>
              <a:rPr lang="en-US" dirty="0"/>
              <a:t>Cost Model</a:t>
            </a:r>
          </a:p>
          <a:p>
            <a:endParaRPr lang="en-US" dirty="0"/>
          </a:p>
        </p:txBody>
      </p:sp>
      <p:sp>
        <p:nvSpPr>
          <p:cNvPr id="8" name="Text Placeholder 7">
            <a:extLst>
              <a:ext uri="{FF2B5EF4-FFF2-40B4-BE49-F238E27FC236}">
                <a16:creationId xmlns:a16="http://schemas.microsoft.com/office/drawing/2014/main" id="{4B695107-99C2-4A10-9EAC-C44337E41456}"/>
              </a:ext>
            </a:extLst>
          </p:cNvPr>
          <p:cNvSpPr>
            <a:spLocks noGrp="1"/>
          </p:cNvSpPr>
          <p:nvPr>
            <p:ph type="body" sz="quarter" idx="4294967295"/>
          </p:nvPr>
        </p:nvSpPr>
        <p:spPr>
          <a:xfrm>
            <a:off x="3640138" y="3978275"/>
            <a:ext cx="5503862" cy="1778000"/>
          </a:xfrm>
        </p:spPr>
        <p:txBody>
          <a:bodyPr>
            <a:normAutofit fontScale="47500" lnSpcReduction="20000"/>
          </a:bodyPr>
          <a:lstStyle/>
          <a:p>
            <a:pPr marL="0" indent="0">
              <a:buNone/>
            </a:pPr>
            <a:r>
              <a:rPr lang="en-US" sz="3400" dirty="0"/>
              <a:t>Major Accomplishments and Demonstrations:</a:t>
            </a:r>
          </a:p>
          <a:p>
            <a:pPr marL="214370" indent="-214370">
              <a:buFont typeface="Arial" panose="020B0604020202020204" pitchFamily="34" charset="0"/>
              <a:buChar char="•"/>
            </a:pPr>
            <a:r>
              <a:rPr lang="en-US" dirty="0"/>
              <a:t>Omniconverter Software (design to print time reduced to minutes)</a:t>
            </a:r>
          </a:p>
          <a:p>
            <a:pPr marL="214370" indent="-214370">
              <a:buFont typeface="Arial" panose="020B0604020202020204" pitchFamily="34" charset="0"/>
              <a:buChar char="•"/>
            </a:pPr>
            <a:r>
              <a:rPr lang="en-US" dirty="0"/>
              <a:t>Multilayer passive circuits on Kapton &amp; 3D printed hemispherical ABS surface</a:t>
            </a:r>
          </a:p>
          <a:p>
            <a:pPr marL="214370" indent="-214370">
              <a:buFont typeface="Arial" panose="020B0604020202020204" pitchFamily="34" charset="0"/>
              <a:buChar char="•"/>
            </a:pPr>
            <a:r>
              <a:rPr lang="en-US" dirty="0"/>
              <a:t>Repeatable multilayer printing on variety of 3D surfaces (up to 30</a:t>
            </a:r>
            <a:r>
              <a:rPr lang="en-US" baseline="30000" dirty="0"/>
              <a:t>o</a:t>
            </a:r>
            <a:r>
              <a:rPr lang="en-US" dirty="0"/>
              <a:t> off axis)</a:t>
            </a:r>
          </a:p>
          <a:p>
            <a:pPr marL="214370" indent="-214370">
              <a:buFont typeface="Arial" panose="020B0604020202020204" pitchFamily="34" charset="0"/>
              <a:buChar char="•"/>
            </a:pPr>
            <a:r>
              <a:rPr lang="en-US" dirty="0"/>
              <a:t>Limited environmental testing of dielectrics between conductors</a:t>
            </a:r>
          </a:p>
          <a:p>
            <a:pPr marL="214370" indent="-214370">
              <a:buFont typeface="Arial" panose="020B0604020202020204" pitchFamily="34" charset="0"/>
              <a:buChar char="•"/>
            </a:pPr>
            <a:endParaRPr lang="en-US" dirty="0"/>
          </a:p>
        </p:txBody>
      </p:sp>
      <p:pic>
        <p:nvPicPr>
          <p:cNvPr id="19" name="Picture Placeholder 18"/>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rot="5400000">
            <a:off x="7627302" y="2278510"/>
            <a:ext cx="1304925" cy="1593850"/>
          </a:xfr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41" y="2435783"/>
            <a:ext cx="1456070" cy="1361681"/>
          </a:xfrm>
          <a:prstGeom prst="rect">
            <a:avLst/>
          </a:prstGeom>
          <a:ln>
            <a:solidFill>
              <a:schemeClr val="tx1"/>
            </a:solidFill>
          </a:ln>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1066" y="2443386"/>
            <a:ext cx="1033889" cy="639443"/>
          </a:xfrm>
          <a:prstGeom prst="rect">
            <a:avLst/>
          </a:prstGeom>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1066" y="3134341"/>
            <a:ext cx="1046502" cy="695164"/>
          </a:xfrm>
          <a:prstGeom prst="rect">
            <a:avLst/>
          </a:prstGeom>
        </p:spPr>
      </p:pic>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26110" y="2443386"/>
            <a:ext cx="1546854" cy="1354078"/>
          </a:xfrm>
          <a:prstGeom prst="rect">
            <a:avLst/>
          </a:prstGeom>
          <a:ln>
            <a:solidFill>
              <a:schemeClr val="tx1"/>
            </a:solidFill>
          </a:ln>
        </p:spPr>
      </p:pic>
      <p:pic>
        <p:nvPicPr>
          <p:cNvPr id="26" name="Picture 2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44676" y="3323233"/>
            <a:ext cx="708431" cy="536256"/>
          </a:xfrm>
          <a:prstGeom prst="rect">
            <a:avLst/>
          </a:prstGeom>
        </p:spPr>
      </p:pic>
      <p:pic>
        <p:nvPicPr>
          <p:cNvPr id="28" name="Picture 2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444676" y="2416928"/>
            <a:ext cx="1217117" cy="862881"/>
          </a:xfrm>
          <a:prstGeom prst="rect">
            <a:avLst/>
          </a:prstGeom>
        </p:spPr>
      </p:pic>
      <p:sp>
        <p:nvSpPr>
          <p:cNvPr id="29" name="TextBox 28"/>
          <p:cNvSpPr txBox="1"/>
          <p:nvPr/>
        </p:nvSpPr>
        <p:spPr>
          <a:xfrm>
            <a:off x="5909056" y="2171903"/>
            <a:ext cx="1441420" cy="246221"/>
          </a:xfrm>
          <a:prstGeom prst="rect">
            <a:avLst/>
          </a:prstGeom>
          <a:noFill/>
        </p:spPr>
        <p:txBody>
          <a:bodyPr wrap="none" rtlCol="0">
            <a:spAutoFit/>
          </a:bodyPr>
          <a:lstStyle/>
          <a:p>
            <a:r>
              <a:rPr lang="en-US" sz="1000" b="1" dirty="0"/>
              <a:t>Environmental Tests</a:t>
            </a:r>
          </a:p>
        </p:txBody>
      </p:sp>
      <p:sp>
        <p:nvSpPr>
          <p:cNvPr id="30" name="TextBox 29"/>
          <p:cNvSpPr txBox="1"/>
          <p:nvPr/>
        </p:nvSpPr>
        <p:spPr>
          <a:xfrm>
            <a:off x="4425760" y="2174384"/>
            <a:ext cx="1271779" cy="246221"/>
          </a:xfrm>
          <a:prstGeom prst="rect">
            <a:avLst/>
          </a:prstGeom>
          <a:noFill/>
        </p:spPr>
        <p:txBody>
          <a:bodyPr wrap="square" rtlCol="0">
            <a:spAutoFit/>
          </a:bodyPr>
          <a:lstStyle/>
          <a:p>
            <a:pPr algn="ctr"/>
            <a:r>
              <a:rPr lang="en-US" sz="1000" b="1" dirty="0"/>
              <a:t>Printing w/ 3 axis</a:t>
            </a:r>
          </a:p>
        </p:txBody>
      </p:sp>
      <p:sp>
        <p:nvSpPr>
          <p:cNvPr id="32" name="TextBox 31"/>
          <p:cNvSpPr txBox="1"/>
          <p:nvPr/>
        </p:nvSpPr>
        <p:spPr>
          <a:xfrm>
            <a:off x="7595091" y="2176751"/>
            <a:ext cx="1377300" cy="246221"/>
          </a:xfrm>
          <a:prstGeom prst="rect">
            <a:avLst/>
          </a:prstGeom>
          <a:solidFill>
            <a:schemeClr val="bg1">
              <a:alpha val="50000"/>
            </a:schemeClr>
          </a:solidFill>
          <a:ln>
            <a:noFill/>
          </a:ln>
        </p:spPr>
        <p:txBody>
          <a:bodyPr wrap="none" rtlCol="0">
            <a:spAutoFit/>
          </a:bodyPr>
          <a:lstStyle/>
          <a:p>
            <a:r>
              <a:rPr lang="en-US" sz="1000" b="1" dirty="0"/>
              <a:t>nScrypt at NextFlex</a:t>
            </a:r>
          </a:p>
        </p:txBody>
      </p:sp>
      <p:sp>
        <p:nvSpPr>
          <p:cNvPr id="35" name="TextBox 34"/>
          <p:cNvSpPr txBox="1"/>
          <p:nvPr/>
        </p:nvSpPr>
        <p:spPr>
          <a:xfrm>
            <a:off x="326909" y="2182275"/>
            <a:ext cx="1116011" cy="246221"/>
          </a:xfrm>
          <a:prstGeom prst="rect">
            <a:avLst/>
          </a:prstGeom>
          <a:noFill/>
        </p:spPr>
        <p:txBody>
          <a:bodyPr wrap="none" rtlCol="0">
            <a:spAutoFit/>
          </a:bodyPr>
          <a:lstStyle/>
          <a:p>
            <a:r>
              <a:rPr lang="en-US" sz="1000" b="1" dirty="0"/>
              <a:t>OmniConverter</a:t>
            </a:r>
          </a:p>
        </p:txBody>
      </p:sp>
      <p:sp>
        <p:nvSpPr>
          <p:cNvPr id="36" name="TextBox 35"/>
          <p:cNvSpPr txBox="1"/>
          <p:nvPr/>
        </p:nvSpPr>
        <p:spPr>
          <a:xfrm>
            <a:off x="3119264" y="2190342"/>
            <a:ext cx="1292341" cy="246221"/>
          </a:xfrm>
          <a:prstGeom prst="rect">
            <a:avLst/>
          </a:prstGeom>
          <a:noFill/>
        </p:spPr>
        <p:txBody>
          <a:bodyPr wrap="none" rtlCol="0">
            <a:spAutoFit/>
          </a:bodyPr>
          <a:lstStyle/>
          <a:p>
            <a:pPr algn="ctr"/>
            <a:r>
              <a:rPr lang="en-US" sz="1000" b="1" dirty="0"/>
              <a:t>Multilayer Circuits</a:t>
            </a:r>
          </a:p>
        </p:txBody>
      </p:sp>
      <p:pic>
        <p:nvPicPr>
          <p:cNvPr id="27" name="Picture 2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58683" y="2408521"/>
            <a:ext cx="1598607" cy="1420984"/>
          </a:xfrm>
          <a:prstGeom prst="rect">
            <a:avLst/>
          </a:prstGeom>
        </p:spPr>
      </p:pic>
      <p:sp>
        <p:nvSpPr>
          <p:cNvPr id="40" name="TextBox 39"/>
          <p:cNvSpPr txBox="1"/>
          <p:nvPr/>
        </p:nvSpPr>
        <p:spPr>
          <a:xfrm>
            <a:off x="1688215" y="2191815"/>
            <a:ext cx="1406154" cy="246221"/>
          </a:xfrm>
          <a:prstGeom prst="rect">
            <a:avLst/>
          </a:prstGeom>
          <a:noFill/>
        </p:spPr>
        <p:txBody>
          <a:bodyPr wrap="none" rtlCol="0">
            <a:spAutoFit/>
          </a:bodyPr>
          <a:lstStyle/>
          <a:p>
            <a:r>
              <a:rPr lang="en-US" sz="1000" b="1" dirty="0"/>
              <a:t>Process Cost Model</a:t>
            </a:r>
          </a:p>
        </p:txBody>
      </p:sp>
      <p:sp>
        <p:nvSpPr>
          <p:cNvPr id="41" name="TextBox 40"/>
          <p:cNvSpPr txBox="1"/>
          <p:nvPr/>
        </p:nvSpPr>
        <p:spPr>
          <a:xfrm>
            <a:off x="5110721" y="3533581"/>
            <a:ext cx="832741" cy="369332"/>
          </a:xfrm>
          <a:prstGeom prst="rect">
            <a:avLst/>
          </a:prstGeom>
          <a:noFill/>
        </p:spPr>
        <p:txBody>
          <a:bodyPr wrap="square" rtlCol="0">
            <a:spAutoFit/>
          </a:bodyPr>
          <a:lstStyle/>
          <a:p>
            <a:r>
              <a:rPr lang="en-US" sz="900" b="1" dirty="0"/>
              <a:t>Printing  </a:t>
            </a:r>
          </a:p>
          <a:p>
            <a:r>
              <a:rPr lang="en-US" sz="900" b="1" dirty="0"/>
              <a:t>w/ 5 Axis</a:t>
            </a:r>
          </a:p>
        </p:txBody>
      </p:sp>
      <p:pic>
        <p:nvPicPr>
          <p:cNvPr id="42" name="Picture 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92815" y="1782362"/>
            <a:ext cx="1553768" cy="371736"/>
          </a:xfrm>
          <a:prstGeom prst="rect">
            <a:avLst/>
          </a:prstGeom>
        </p:spPr>
      </p:pic>
      <p:pic>
        <p:nvPicPr>
          <p:cNvPr id="13" name="Picture 1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93538" y="1747713"/>
            <a:ext cx="808358" cy="334493"/>
          </a:xfrm>
          <a:prstGeom prst="rect">
            <a:avLst/>
          </a:prstGeom>
        </p:spPr>
      </p:pic>
      <p:sp>
        <p:nvSpPr>
          <p:cNvPr id="2" name="Date Placeholder 1"/>
          <p:cNvSpPr>
            <a:spLocks noGrp="1"/>
          </p:cNvSpPr>
          <p:nvPr>
            <p:ph type="dt" sz="half" idx="10"/>
          </p:nvPr>
        </p:nvSpPr>
        <p:spPr/>
        <p:txBody>
          <a:bodyPr/>
          <a:lstStyle/>
          <a:p>
            <a:r>
              <a:rPr lang="en-US"/>
              <a:t>02/05/2020</a:t>
            </a:r>
          </a:p>
        </p:txBody>
      </p:sp>
      <p:sp>
        <p:nvSpPr>
          <p:cNvPr id="3" name="Footer Placeholder 2"/>
          <p:cNvSpPr>
            <a:spLocks noGrp="1"/>
          </p:cNvSpPr>
          <p:nvPr>
            <p:ph type="ftr" sz="quarter" idx="11"/>
          </p:nvPr>
        </p:nvSpPr>
        <p:spPr/>
        <p:txBody>
          <a:bodyPr/>
          <a:lstStyle/>
          <a:p>
            <a:r>
              <a:rPr lang="en-US"/>
              <a:t>Distribution Statement A:  Approved for public release.  Distribution is unlimited. //UNCLASSIFIED</a:t>
            </a:r>
          </a:p>
        </p:txBody>
      </p:sp>
      <p:sp>
        <p:nvSpPr>
          <p:cNvPr id="4" name="Slide Number Placeholder 3"/>
          <p:cNvSpPr>
            <a:spLocks noGrp="1"/>
          </p:cNvSpPr>
          <p:nvPr>
            <p:ph type="sldNum" sz="quarter" idx="12"/>
          </p:nvPr>
        </p:nvSpPr>
        <p:spPr/>
        <p:txBody>
          <a:bodyPr/>
          <a:lstStyle/>
          <a:p>
            <a:fld id="{32798ED9-3D55-4757-98C1-7DAA64905B1A}" type="slidenum">
              <a:rPr lang="en-US" smtClean="0"/>
              <a:t>26</a:t>
            </a:fld>
            <a:endParaRPr lang="en-US"/>
          </a:p>
        </p:txBody>
      </p:sp>
      <p:sp>
        <p:nvSpPr>
          <p:cNvPr id="34" name="TextBox 33"/>
          <p:cNvSpPr txBox="1"/>
          <p:nvPr/>
        </p:nvSpPr>
        <p:spPr>
          <a:xfrm>
            <a:off x="488156" y="5644123"/>
            <a:ext cx="8167688" cy="461665"/>
          </a:xfrm>
          <a:prstGeom prst="rect">
            <a:avLst/>
          </a:prstGeom>
          <a:solidFill>
            <a:srgbClr val="000066"/>
          </a:solidFill>
        </p:spPr>
        <p:txBody>
          <a:bodyPr wrap="square" rtlCol="0">
            <a:spAutoFit/>
          </a:bodyPr>
          <a:lstStyle/>
          <a:p>
            <a:pPr marL="342900" lvl="0" indent="-342900" algn="ctr" defTabSz="914400" fontAlgn="base">
              <a:spcBef>
                <a:spcPts val="600"/>
              </a:spcBef>
              <a:spcAft>
                <a:spcPts val="600"/>
              </a:spcAft>
              <a:defRPr/>
            </a:pPr>
            <a:r>
              <a:rPr lang="en-US" sz="2400" dirty="0">
                <a:solidFill>
                  <a:sysClr val="window" lastClr="FFFFFF"/>
                </a:solidFill>
                <a:latin typeface="Franklin Gothic Medium" panose="020B0603020102020204" pitchFamily="34" charset="0"/>
              </a:rPr>
              <a:t>Value: Technical and production flexibility</a:t>
            </a:r>
          </a:p>
        </p:txBody>
      </p:sp>
    </p:spTree>
    <p:extLst>
      <p:ext uri="{BB962C8B-B14F-4D97-AF65-F5344CB8AC3E}">
        <p14:creationId xmlns:p14="http://schemas.microsoft.com/office/powerpoint/2010/main" val="77175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9A930C-8A71-4B97-A0E7-D2056E7547DF}"/>
              </a:ext>
            </a:extLst>
          </p:cNvPr>
          <p:cNvSpPr>
            <a:spLocks noGrp="1"/>
          </p:cNvSpPr>
          <p:nvPr>
            <p:ph idx="1"/>
          </p:nvPr>
        </p:nvSpPr>
        <p:spPr/>
        <p:txBody>
          <a:bodyPr>
            <a:normAutofit fontScale="92500" lnSpcReduction="20000"/>
          </a:bodyPr>
          <a:lstStyle/>
          <a:p>
            <a:r>
              <a:rPr lang="en-US" dirty="0"/>
              <a:t>Modernize Defense Systems</a:t>
            </a:r>
          </a:p>
          <a:p>
            <a:pPr lvl="1"/>
            <a:r>
              <a:rPr lang="en-US" dirty="0"/>
              <a:t>New geometries enabled by AM</a:t>
            </a:r>
          </a:p>
          <a:p>
            <a:pPr lvl="1"/>
            <a:r>
              <a:rPr lang="en-US" dirty="0"/>
              <a:t>Part reduction</a:t>
            </a:r>
          </a:p>
          <a:p>
            <a:pPr lvl="1"/>
            <a:r>
              <a:rPr lang="en-US" dirty="0"/>
              <a:t>Faster prototype and build cycles</a:t>
            </a:r>
          </a:p>
          <a:p>
            <a:pPr lvl="1">
              <a:buFont typeface="Wingdings" panose="05000000000000000000" pitchFamily="2" charset="2"/>
              <a:buChar char="v"/>
            </a:pPr>
            <a:r>
              <a:rPr lang="en-US" b="1" i="1" dirty="0"/>
              <a:t>Faster, lighter, stronger, more impactful systems</a:t>
            </a:r>
          </a:p>
          <a:p>
            <a:r>
              <a:rPr lang="en-US" dirty="0"/>
              <a:t>Increase Material Readiness and Efficiency</a:t>
            </a:r>
          </a:p>
          <a:p>
            <a:pPr lvl="1"/>
            <a:r>
              <a:rPr lang="en-US" dirty="0"/>
              <a:t>Address part obsolescence</a:t>
            </a:r>
          </a:p>
          <a:p>
            <a:pPr lvl="1"/>
            <a:r>
              <a:rPr lang="en-US" dirty="0"/>
              <a:t>Reduced logistics footprint</a:t>
            </a:r>
          </a:p>
          <a:p>
            <a:pPr lvl="1"/>
            <a:r>
              <a:rPr lang="en-US" dirty="0"/>
              <a:t>Rapid tooling and job aids</a:t>
            </a:r>
          </a:p>
          <a:p>
            <a:pPr lvl="1">
              <a:buFont typeface="Wingdings" panose="05000000000000000000" pitchFamily="2" charset="2"/>
              <a:buChar char="v"/>
            </a:pPr>
            <a:r>
              <a:rPr lang="en-US" b="1" i="1" dirty="0"/>
              <a:t>Increased system availability and lower cost</a:t>
            </a:r>
          </a:p>
          <a:p>
            <a:r>
              <a:rPr lang="en-US" dirty="0"/>
              <a:t>Enhance Warfighter Innovation &amp; Capability</a:t>
            </a:r>
          </a:p>
          <a:p>
            <a:pPr lvl="1"/>
            <a:r>
              <a:rPr lang="en-US" dirty="0"/>
              <a:t>Training or job aids</a:t>
            </a:r>
          </a:p>
          <a:p>
            <a:pPr lvl="1"/>
            <a:r>
              <a:rPr lang="en-US" dirty="0"/>
              <a:t>Innovative solutions in theater</a:t>
            </a:r>
          </a:p>
          <a:p>
            <a:pPr lvl="1">
              <a:buFont typeface="Wingdings" panose="05000000000000000000" pitchFamily="2" charset="2"/>
              <a:buChar char="v"/>
            </a:pPr>
            <a:r>
              <a:rPr lang="en-US" b="1" i="1" dirty="0"/>
              <a:t>More responsive and capable units</a:t>
            </a:r>
          </a:p>
          <a:p>
            <a:pPr lvl="1"/>
            <a:endParaRPr lang="en-US" dirty="0"/>
          </a:p>
          <a:p>
            <a:endParaRPr lang="en-US" dirty="0"/>
          </a:p>
        </p:txBody>
      </p:sp>
      <p:sp>
        <p:nvSpPr>
          <p:cNvPr id="2" name="Title 1">
            <a:extLst>
              <a:ext uri="{FF2B5EF4-FFF2-40B4-BE49-F238E27FC236}">
                <a16:creationId xmlns:a16="http://schemas.microsoft.com/office/drawing/2014/main" id="{E4EE8794-4170-43FB-A72B-64B0CE9A775D}"/>
              </a:ext>
            </a:extLst>
          </p:cNvPr>
          <p:cNvSpPr>
            <a:spLocks noGrp="1"/>
          </p:cNvSpPr>
          <p:nvPr>
            <p:ph type="title"/>
          </p:nvPr>
        </p:nvSpPr>
        <p:spPr/>
        <p:txBody>
          <a:bodyPr>
            <a:normAutofit/>
          </a:bodyPr>
          <a:lstStyle/>
          <a:p>
            <a:r>
              <a:rPr lang="en-US" dirty="0"/>
              <a:t>DoD AM Strategy – Why?</a:t>
            </a:r>
          </a:p>
        </p:txBody>
      </p:sp>
      <p:sp>
        <p:nvSpPr>
          <p:cNvPr id="4" name="Date Placeholder 3"/>
          <p:cNvSpPr>
            <a:spLocks noGrp="1"/>
          </p:cNvSpPr>
          <p:nvPr>
            <p:ph type="dt" sz="half" idx="10"/>
          </p:nvPr>
        </p:nvSpPr>
        <p:spPr/>
        <p:txBody>
          <a:bodyPr/>
          <a:lstStyle/>
          <a:p>
            <a:r>
              <a:rPr lang="en-US"/>
              <a:t>02/05/2020</a:t>
            </a:r>
          </a:p>
        </p:txBody>
      </p:sp>
      <p:sp>
        <p:nvSpPr>
          <p:cNvPr id="5" name="Footer Placeholder 4"/>
          <p:cNvSpPr>
            <a:spLocks noGrp="1"/>
          </p:cNvSpPr>
          <p:nvPr>
            <p:ph type="ftr" sz="quarter" idx="11"/>
          </p:nvPr>
        </p:nvSpPr>
        <p:spPr/>
        <p:txBody>
          <a:bodyPr/>
          <a:lstStyle/>
          <a:p>
            <a:r>
              <a:rPr lang="en-US"/>
              <a:t>Distribution Statement A:  Approved for public release.  Distribution is unlimited. //UNCLASSIFIED</a:t>
            </a:r>
          </a:p>
        </p:txBody>
      </p:sp>
      <p:sp>
        <p:nvSpPr>
          <p:cNvPr id="6" name="Slide Number Placeholder 5"/>
          <p:cNvSpPr>
            <a:spLocks noGrp="1"/>
          </p:cNvSpPr>
          <p:nvPr>
            <p:ph type="sldNum" sz="quarter" idx="12"/>
          </p:nvPr>
        </p:nvSpPr>
        <p:spPr/>
        <p:txBody>
          <a:bodyPr/>
          <a:lstStyle/>
          <a:p>
            <a:fld id="{32798ED9-3D55-4757-98C1-7DAA64905B1A}" type="slidenum">
              <a:rPr lang="en-US" smtClean="0"/>
              <a:t>3</a:t>
            </a:fld>
            <a:endParaRPr lang="en-US"/>
          </a:p>
        </p:txBody>
      </p:sp>
    </p:spTree>
    <p:extLst>
      <p:ext uri="{BB962C8B-B14F-4D97-AF65-F5344CB8AC3E}">
        <p14:creationId xmlns:p14="http://schemas.microsoft.com/office/powerpoint/2010/main" val="17925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DF94D9-6203-4EE8-9953-5415D8905921}"/>
              </a:ext>
            </a:extLst>
          </p:cNvPr>
          <p:cNvSpPr>
            <a:spLocks noGrp="1"/>
          </p:cNvSpPr>
          <p:nvPr>
            <p:ph idx="1"/>
          </p:nvPr>
        </p:nvSpPr>
        <p:spPr/>
        <p:txBody>
          <a:bodyPr/>
          <a:lstStyle/>
          <a:p>
            <a:pPr marL="514350" lvl="0" indent="-514350">
              <a:buFont typeface="+mj-lt"/>
              <a:buAutoNum type="arabicPeriod"/>
            </a:pPr>
            <a:r>
              <a:rPr lang="en-US" dirty="0"/>
              <a:t>Integrate AM into the DoD and defense industrial base.</a:t>
            </a:r>
          </a:p>
          <a:p>
            <a:pPr marL="514350" indent="-514350">
              <a:buFont typeface="+mj-lt"/>
              <a:buAutoNum type="arabicPeriod"/>
            </a:pPr>
            <a:r>
              <a:rPr lang="en-US" dirty="0"/>
              <a:t>Align AM activities across the DoD Agencies and external partners.  </a:t>
            </a:r>
          </a:p>
          <a:p>
            <a:pPr marL="514350" indent="-514350">
              <a:buFont typeface="+mj-lt"/>
              <a:buAutoNum type="arabicPeriod"/>
            </a:pPr>
            <a:r>
              <a:rPr lang="en-US" dirty="0"/>
              <a:t>Advance and promote agile use of AM.  </a:t>
            </a:r>
          </a:p>
          <a:p>
            <a:pPr marL="514350" indent="-514350">
              <a:buFont typeface="+mj-lt"/>
              <a:buAutoNum type="arabicPeriod"/>
            </a:pPr>
            <a:r>
              <a:rPr lang="en-US" dirty="0"/>
              <a:t>Expand proficiency in AM: learn, practice, and share knowledge.  </a:t>
            </a:r>
          </a:p>
          <a:p>
            <a:pPr marL="514350" indent="-514350">
              <a:buFont typeface="+mj-lt"/>
              <a:buAutoNum type="arabicPeriod"/>
            </a:pPr>
            <a:r>
              <a:rPr lang="en-US" dirty="0"/>
              <a:t>Secure the AM workflow.</a:t>
            </a:r>
          </a:p>
          <a:p>
            <a:endParaRPr lang="en-US" dirty="0"/>
          </a:p>
        </p:txBody>
      </p:sp>
      <p:sp>
        <p:nvSpPr>
          <p:cNvPr id="3" name="Title 2">
            <a:extLst>
              <a:ext uri="{FF2B5EF4-FFF2-40B4-BE49-F238E27FC236}">
                <a16:creationId xmlns:a16="http://schemas.microsoft.com/office/drawing/2014/main" id="{369B16F9-130C-4E8F-8F42-0812CBE51B87}"/>
              </a:ext>
            </a:extLst>
          </p:cNvPr>
          <p:cNvSpPr>
            <a:spLocks noGrp="1"/>
          </p:cNvSpPr>
          <p:nvPr>
            <p:ph type="title"/>
          </p:nvPr>
        </p:nvSpPr>
        <p:spPr/>
        <p:txBody>
          <a:bodyPr/>
          <a:lstStyle/>
          <a:p>
            <a:r>
              <a:rPr lang="en-US"/>
              <a:t>DoD AM Strategy Goals</a:t>
            </a:r>
            <a:endParaRPr lang="en-US" dirty="0"/>
          </a:p>
        </p:txBody>
      </p:sp>
      <p:sp>
        <p:nvSpPr>
          <p:cNvPr id="4" name="Date Placeholder 3"/>
          <p:cNvSpPr>
            <a:spLocks noGrp="1"/>
          </p:cNvSpPr>
          <p:nvPr>
            <p:ph type="dt" sz="half" idx="10"/>
          </p:nvPr>
        </p:nvSpPr>
        <p:spPr/>
        <p:txBody>
          <a:bodyPr/>
          <a:lstStyle/>
          <a:p>
            <a:r>
              <a:rPr lang="en-US"/>
              <a:t>02/05/2020</a:t>
            </a:r>
          </a:p>
        </p:txBody>
      </p:sp>
      <p:sp>
        <p:nvSpPr>
          <p:cNvPr id="5" name="Footer Placeholder 4"/>
          <p:cNvSpPr>
            <a:spLocks noGrp="1"/>
          </p:cNvSpPr>
          <p:nvPr>
            <p:ph type="ftr" sz="quarter" idx="11"/>
          </p:nvPr>
        </p:nvSpPr>
        <p:spPr/>
        <p:txBody>
          <a:bodyPr/>
          <a:lstStyle/>
          <a:p>
            <a:r>
              <a:rPr lang="en-US"/>
              <a:t>Distribution Statement A:  Approved for public release.  Distribution is unlimited. //UNCLASSIFIED</a:t>
            </a:r>
          </a:p>
        </p:txBody>
      </p:sp>
      <p:sp>
        <p:nvSpPr>
          <p:cNvPr id="6" name="Slide Number Placeholder 5"/>
          <p:cNvSpPr>
            <a:spLocks noGrp="1"/>
          </p:cNvSpPr>
          <p:nvPr>
            <p:ph type="sldNum" sz="quarter" idx="12"/>
          </p:nvPr>
        </p:nvSpPr>
        <p:spPr/>
        <p:txBody>
          <a:bodyPr/>
          <a:lstStyle/>
          <a:p>
            <a:fld id="{32798ED9-3D55-4757-98C1-7DAA64905B1A}" type="slidenum">
              <a:rPr lang="en-US" smtClean="0"/>
              <a:t>4</a:t>
            </a:fld>
            <a:endParaRPr lang="en-US"/>
          </a:p>
        </p:txBody>
      </p:sp>
    </p:spTree>
    <p:extLst>
      <p:ext uri="{BB962C8B-B14F-4D97-AF65-F5344CB8AC3E}">
        <p14:creationId xmlns:p14="http://schemas.microsoft.com/office/powerpoint/2010/main" val="360081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A371A-8B08-46FE-ACC4-BB06E67CBF4A}"/>
              </a:ext>
            </a:extLst>
          </p:cNvPr>
          <p:cNvSpPr>
            <a:spLocks noGrp="1"/>
          </p:cNvSpPr>
          <p:nvPr>
            <p:ph type="title"/>
          </p:nvPr>
        </p:nvSpPr>
        <p:spPr/>
        <p:txBody>
          <a:bodyPr/>
          <a:lstStyle/>
          <a:p>
            <a:r>
              <a:rPr lang="en-US" dirty="0"/>
              <a:t>OUSD R&amp;E Role</a:t>
            </a:r>
          </a:p>
        </p:txBody>
      </p:sp>
      <p:sp>
        <p:nvSpPr>
          <p:cNvPr id="2" name="Content Placeholder 1">
            <a:extLst>
              <a:ext uri="{FF2B5EF4-FFF2-40B4-BE49-F238E27FC236}">
                <a16:creationId xmlns:a16="http://schemas.microsoft.com/office/drawing/2014/main" id="{5FAD729D-B989-4CD4-B49A-3E29AE1A12E4}"/>
              </a:ext>
            </a:extLst>
          </p:cNvPr>
          <p:cNvSpPr>
            <a:spLocks noGrp="1"/>
          </p:cNvSpPr>
          <p:nvPr>
            <p:ph idx="1"/>
          </p:nvPr>
        </p:nvSpPr>
        <p:spPr/>
        <p:txBody>
          <a:bodyPr/>
          <a:lstStyle/>
          <a:p>
            <a:r>
              <a:rPr lang="en-US" dirty="0"/>
              <a:t>Lead and Facilitate Collaboration Across DoD to Address Barriers</a:t>
            </a:r>
          </a:p>
          <a:p>
            <a:r>
              <a:rPr lang="en-US" dirty="0"/>
              <a:t>Partner with External Stakeholders to Accelerate AM Adoption</a:t>
            </a:r>
          </a:p>
          <a:p>
            <a:r>
              <a:rPr lang="en-US" dirty="0"/>
              <a:t>Invest in Solutions to Foundational AM Challenges:</a:t>
            </a:r>
          </a:p>
          <a:p>
            <a:pPr lvl="1"/>
            <a:r>
              <a:rPr lang="en-US" dirty="0"/>
              <a:t>Validated and controlled materials and manufacturing processes</a:t>
            </a:r>
          </a:p>
          <a:p>
            <a:pPr lvl="1"/>
            <a:r>
              <a:rPr lang="en-US" dirty="0"/>
              <a:t>Secure data access and exchange</a:t>
            </a:r>
          </a:p>
          <a:p>
            <a:pPr lvl="1"/>
            <a:r>
              <a:rPr lang="en-US" dirty="0"/>
              <a:t>Design for AM</a:t>
            </a:r>
          </a:p>
          <a:p>
            <a:pPr lvl="1"/>
            <a:r>
              <a:rPr lang="en-US" dirty="0"/>
              <a:t>Qualified and trained personnel</a:t>
            </a:r>
          </a:p>
          <a:p>
            <a:pPr lvl="1"/>
            <a:r>
              <a:rPr lang="en-US" dirty="0"/>
              <a:t>Rapid parts qualification and certification</a:t>
            </a:r>
          </a:p>
          <a:p>
            <a:endParaRPr lang="en-US" dirty="0"/>
          </a:p>
          <a:p>
            <a:endParaRPr lang="en-US" dirty="0"/>
          </a:p>
        </p:txBody>
      </p:sp>
      <p:sp>
        <p:nvSpPr>
          <p:cNvPr id="3" name="Date Placeholder 2"/>
          <p:cNvSpPr>
            <a:spLocks noGrp="1"/>
          </p:cNvSpPr>
          <p:nvPr>
            <p:ph type="dt" sz="half" idx="10"/>
          </p:nvPr>
        </p:nvSpPr>
        <p:spPr/>
        <p:txBody>
          <a:bodyPr/>
          <a:lstStyle/>
          <a:p>
            <a:r>
              <a:rPr lang="en-US"/>
              <a:t>02/05/2020</a:t>
            </a:r>
          </a:p>
        </p:txBody>
      </p:sp>
      <p:sp>
        <p:nvSpPr>
          <p:cNvPr id="7" name="Footer Placeholder 6"/>
          <p:cNvSpPr>
            <a:spLocks noGrp="1"/>
          </p:cNvSpPr>
          <p:nvPr>
            <p:ph type="ftr" sz="quarter" idx="11"/>
          </p:nvPr>
        </p:nvSpPr>
        <p:spPr/>
        <p:txBody>
          <a:bodyPr/>
          <a:lstStyle/>
          <a:p>
            <a:r>
              <a:rPr lang="en-US"/>
              <a:t>Distribution Statement A:  Approved for public release.  Distribution is unlimited. //UNCLASSIFIED</a:t>
            </a:r>
          </a:p>
        </p:txBody>
      </p:sp>
      <p:sp>
        <p:nvSpPr>
          <p:cNvPr id="8" name="Slide Number Placeholder 7"/>
          <p:cNvSpPr>
            <a:spLocks noGrp="1"/>
          </p:cNvSpPr>
          <p:nvPr>
            <p:ph type="sldNum" sz="quarter" idx="12"/>
          </p:nvPr>
        </p:nvSpPr>
        <p:spPr/>
        <p:txBody>
          <a:bodyPr/>
          <a:lstStyle/>
          <a:p>
            <a:fld id="{32798ED9-3D55-4757-98C1-7DAA64905B1A}" type="slidenum">
              <a:rPr lang="en-US" smtClean="0"/>
              <a:t>5</a:t>
            </a:fld>
            <a:endParaRPr lang="en-US"/>
          </a:p>
        </p:txBody>
      </p:sp>
    </p:spTree>
    <p:extLst>
      <p:ext uri="{BB962C8B-B14F-4D97-AF65-F5344CB8AC3E}">
        <p14:creationId xmlns:p14="http://schemas.microsoft.com/office/powerpoint/2010/main" val="147509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0A1C0654-0504-4C02-87BA-F85776ABA93D}"/>
              </a:ext>
            </a:extLst>
          </p:cNvPr>
          <p:cNvGraphicFramePr/>
          <p:nvPr>
            <p:extLst>
              <p:ext uri="{D42A27DB-BD31-4B8C-83A1-F6EECF244321}">
                <p14:modId xmlns:p14="http://schemas.microsoft.com/office/powerpoint/2010/main" val="3684694639"/>
              </p:ext>
            </p:extLst>
          </p:nvPr>
        </p:nvGraphicFramePr>
        <p:xfrm>
          <a:off x="-1954356" y="210537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dirty="0"/>
              <a:t>Joint Additive Manufacturing Working Group (JAMWG)</a:t>
            </a:r>
          </a:p>
        </p:txBody>
      </p:sp>
      <p:graphicFrame>
        <p:nvGraphicFramePr>
          <p:cNvPr id="6" name="Diagram 5">
            <a:extLst>
              <a:ext uri="{FF2B5EF4-FFF2-40B4-BE49-F238E27FC236}">
                <a16:creationId xmlns:a16="http://schemas.microsoft.com/office/drawing/2014/main" id="{5F1C304D-E9B2-4509-A2BF-B5F8C4B6C229}"/>
              </a:ext>
            </a:extLst>
          </p:cNvPr>
          <p:cNvGraphicFramePr/>
          <p:nvPr>
            <p:extLst>
              <p:ext uri="{D42A27DB-BD31-4B8C-83A1-F6EECF244321}">
                <p14:modId xmlns:p14="http://schemas.microsoft.com/office/powerpoint/2010/main" val="2502878491"/>
              </p:ext>
            </p:extLst>
          </p:nvPr>
        </p:nvGraphicFramePr>
        <p:xfrm>
          <a:off x="1644242" y="1652129"/>
          <a:ext cx="8221170" cy="24905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a:extLst>
              <a:ext uri="{FF2B5EF4-FFF2-40B4-BE49-F238E27FC236}">
                <a16:creationId xmlns:a16="http://schemas.microsoft.com/office/drawing/2014/main" id="{D4AE452E-67D5-45A1-97BE-EF731004E996}"/>
              </a:ext>
            </a:extLst>
          </p:cNvPr>
          <p:cNvSpPr/>
          <p:nvPr/>
        </p:nvSpPr>
        <p:spPr>
          <a:xfrm>
            <a:off x="6748210" y="3977951"/>
            <a:ext cx="2239859" cy="369332"/>
          </a:xfrm>
          <a:prstGeom prst="rect">
            <a:avLst/>
          </a:prstGeom>
        </p:spPr>
        <p:txBody>
          <a:bodyPr wrap="square">
            <a:spAutoFit/>
          </a:bodyPr>
          <a:lstStyle/>
          <a:p>
            <a:r>
              <a:rPr lang="en-US" i="1" dirty="0">
                <a:solidFill>
                  <a:srgbClr val="002060"/>
                </a:solidFill>
              </a:rPr>
              <a:t>Opportunities:</a:t>
            </a:r>
          </a:p>
        </p:txBody>
      </p:sp>
      <p:sp>
        <p:nvSpPr>
          <p:cNvPr id="11" name="TextBox 10">
            <a:extLst>
              <a:ext uri="{FF2B5EF4-FFF2-40B4-BE49-F238E27FC236}">
                <a16:creationId xmlns:a16="http://schemas.microsoft.com/office/drawing/2014/main" id="{8771A2B2-2611-427E-A19C-550F49C688B6}"/>
              </a:ext>
            </a:extLst>
          </p:cNvPr>
          <p:cNvSpPr txBox="1"/>
          <p:nvPr/>
        </p:nvSpPr>
        <p:spPr>
          <a:xfrm>
            <a:off x="3298550" y="1695869"/>
            <a:ext cx="1686187" cy="369332"/>
          </a:xfrm>
          <a:prstGeom prst="rect">
            <a:avLst/>
          </a:prstGeom>
          <a:noFill/>
        </p:spPr>
        <p:txBody>
          <a:bodyPr wrap="square" rtlCol="0">
            <a:spAutoFit/>
          </a:bodyPr>
          <a:lstStyle/>
          <a:p>
            <a:r>
              <a:rPr lang="en-US" i="1" dirty="0">
                <a:solidFill>
                  <a:srgbClr val="002060"/>
                </a:solidFill>
              </a:rPr>
              <a:t>Objectives:</a:t>
            </a:r>
          </a:p>
        </p:txBody>
      </p:sp>
      <p:grpSp>
        <p:nvGrpSpPr>
          <p:cNvPr id="25" name="Group 24">
            <a:extLst>
              <a:ext uri="{FF2B5EF4-FFF2-40B4-BE49-F238E27FC236}">
                <a16:creationId xmlns:a16="http://schemas.microsoft.com/office/drawing/2014/main" id="{4BE2C02A-1E1D-4B94-BC2C-449305E15772}"/>
              </a:ext>
            </a:extLst>
          </p:cNvPr>
          <p:cNvGrpSpPr/>
          <p:nvPr/>
        </p:nvGrpSpPr>
        <p:grpSpPr>
          <a:xfrm>
            <a:off x="1813096" y="4043024"/>
            <a:ext cx="2569873" cy="1046268"/>
            <a:chOff x="673862" y="5531325"/>
            <a:chExt cx="2569873" cy="1046268"/>
          </a:xfrm>
        </p:grpSpPr>
        <p:pic>
          <p:nvPicPr>
            <p:cNvPr id="5" name="Picture 4">
              <a:extLst>
                <a:ext uri="{FF2B5EF4-FFF2-40B4-BE49-F238E27FC236}">
                  <a16:creationId xmlns:a16="http://schemas.microsoft.com/office/drawing/2014/main" id="{7AC8CE60-F7E1-4B2B-9D65-CB654EF163A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72644" y="5531325"/>
              <a:ext cx="1172311" cy="780452"/>
            </a:xfrm>
            <a:prstGeom prst="rect">
              <a:avLst/>
            </a:prstGeom>
          </p:spPr>
        </p:pic>
        <p:sp>
          <p:nvSpPr>
            <p:cNvPr id="9" name="Rectangle 8">
              <a:extLst>
                <a:ext uri="{FF2B5EF4-FFF2-40B4-BE49-F238E27FC236}">
                  <a16:creationId xmlns:a16="http://schemas.microsoft.com/office/drawing/2014/main" id="{E7CA020E-1A05-403A-B569-5D65B751F2B1}"/>
                </a:ext>
              </a:extLst>
            </p:cNvPr>
            <p:cNvSpPr/>
            <p:nvPr/>
          </p:nvSpPr>
          <p:spPr>
            <a:xfrm>
              <a:off x="673862" y="6146706"/>
              <a:ext cx="2569873" cy="430887"/>
            </a:xfrm>
            <a:prstGeom prst="rect">
              <a:avLst/>
            </a:prstGeom>
          </p:spPr>
          <p:txBody>
            <a:bodyPr wrap="square">
              <a:spAutoFit/>
            </a:bodyPr>
            <a:lstStyle/>
            <a:p>
              <a:pPr marL="0" lvl="1" indent="0" algn="ctr">
                <a:buNone/>
              </a:pPr>
              <a:r>
                <a:rPr lang="en-US" sz="1100" i="1" dirty="0"/>
                <a:t>JAMMEX - Secure DoD </a:t>
              </a:r>
            </a:p>
            <a:p>
              <a:pPr marL="0" lvl="1" indent="0" algn="ctr">
                <a:buNone/>
              </a:pPr>
              <a:r>
                <a:rPr lang="en-US" sz="1100" i="1" dirty="0"/>
                <a:t>3D file exchange</a:t>
              </a:r>
            </a:p>
          </p:txBody>
        </p:sp>
      </p:grpSp>
      <p:grpSp>
        <p:nvGrpSpPr>
          <p:cNvPr id="17" name="Group 16">
            <a:extLst>
              <a:ext uri="{FF2B5EF4-FFF2-40B4-BE49-F238E27FC236}">
                <a16:creationId xmlns:a16="http://schemas.microsoft.com/office/drawing/2014/main" id="{C9AA65BF-BA12-4FBA-8C44-91D8B4E8E5A6}"/>
              </a:ext>
            </a:extLst>
          </p:cNvPr>
          <p:cNvGrpSpPr/>
          <p:nvPr/>
        </p:nvGrpSpPr>
        <p:grpSpPr>
          <a:xfrm>
            <a:off x="2349928" y="5106558"/>
            <a:ext cx="1496211" cy="1062821"/>
            <a:chOff x="7742981" y="3914262"/>
            <a:chExt cx="1496211" cy="1062821"/>
          </a:xfrm>
        </p:grpSpPr>
        <p:sp>
          <p:nvSpPr>
            <p:cNvPr id="10" name="Rectangle 9">
              <a:extLst>
                <a:ext uri="{FF2B5EF4-FFF2-40B4-BE49-F238E27FC236}">
                  <a16:creationId xmlns:a16="http://schemas.microsoft.com/office/drawing/2014/main" id="{256C6852-0A27-429C-B1C8-FE354CEFF252}"/>
                </a:ext>
              </a:extLst>
            </p:cNvPr>
            <p:cNvSpPr/>
            <p:nvPr/>
          </p:nvSpPr>
          <p:spPr>
            <a:xfrm>
              <a:off x="7742981" y="4546196"/>
              <a:ext cx="1496211" cy="430887"/>
            </a:xfrm>
            <a:prstGeom prst="rect">
              <a:avLst/>
            </a:prstGeom>
          </p:spPr>
          <p:txBody>
            <a:bodyPr wrap="square">
              <a:spAutoFit/>
            </a:bodyPr>
            <a:lstStyle/>
            <a:p>
              <a:pPr marL="0" lvl="1" indent="0" algn="ctr">
                <a:buNone/>
              </a:pPr>
              <a:r>
                <a:rPr lang="en-US" sz="1100" i="1" dirty="0"/>
                <a:t>Advanced Tools for Rapid Qualification</a:t>
              </a:r>
            </a:p>
          </p:txBody>
        </p:sp>
        <p:pic>
          <p:nvPicPr>
            <p:cNvPr id="14" name="Picture 13">
              <a:extLst>
                <a:ext uri="{FF2B5EF4-FFF2-40B4-BE49-F238E27FC236}">
                  <a16:creationId xmlns:a16="http://schemas.microsoft.com/office/drawing/2014/main" id="{2AC882DB-4280-4FE4-A3DA-B4CA6656BC3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028428" y="3914262"/>
              <a:ext cx="1003518" cy="670492"/>
            </a:xfrm>
            <a:prstGeom prst="rect">
              <a:avLst/>
            </a:prstGeom>
          </p:spPr>
        </p:pic>
      </p:grpSp>
      <p:cxnSp>
        <p:nvCxnSpPr>
          <p:cNvPr id="27" name="Straight Arrow Connector 26">
            <a:extLst>
              <a:ext uri="{FF2B5EF4-FFF2-40B4-BE49-F238E27FC236}">
                <a16:creationId xmlns:a16="http://schemas.microsoft.com/office/drawing/2014/main" id="{984CDF0B-F284-43D7-91C4-C9AD8FDEB3CA}"/>
              </a:ext>
            </a:extLst>
          </p:cNvPr>
          <p:cNvCxnSpPr>
            <a:cxnSpLocks/>
            <a:stCxn id="5" idx="1"/>
          </p:cNvCxnSpPr>
          <p:nvPr/>
        </p:nvCxnSpPr>
        <p:spPr>
          <a:xfrm flipH="1" flipV="1">
            <a:off x="1813098" y="3845750"/>
            <a:ext cx="698780" cy="58750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2847D55-054C-4E90-89EF-5131CAB69681}"/>
              </a:ext>
            </a:extLst>
          </p:cNvPr>
          <p:cNvCxnSpPr>
            <a:cxnSpLocks/>
          </p:cNvCxnSpPr>
          <p:nvPr/>
        </p:nvCxnSpPr>
        <p:spPr>
          <a:xfrm flipH="1" flipV="1">
            <a:off x="1771285" y="4662786"/>
            <a:ext cx="740593" cy="677394"/>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D621F33-9D01-4BD8-B0AC-02F1048A1F72}"/>
              </a:ext>
            </a:extLst>
          </p:cNvPr>
          <p:cNvSpPr txBox="1"/>
          <p:nvPr/>
        </p:nvSpPr>
        <p:spPr>
          <a:xfrm>
            <a:off x="58976" y="1756611"/>
            <a:ext cx="1686187" cy="369332"/>
          </a:xfrm>
          <a:prstGeom prst="rect">
            <a:avLst/>
          </a:prstGeom>
          <a:noFill/>
        </p:spPr>
        <p:txBody>
          <a:bodyPr wrap="square" rtlCol="0">
            <a:spAutoFit/>
          </a:bodyPr>
          <a:lstStyle/>
          <a:p>
            <a:r>
              <a:rPr lang="en-US" i="1" dirty="0">
                <a:solidFill>
                  <a:srgbClr val="002060"/>
                </a:solidFill>
              </a:rPr>
              <a:t>Organization:</a:t>
            </a:r>
          </a:p>
        </p:txBody>
      </p:sp>
      <p:sp>
        <p:nvSpPr>
          <p:cNvPr id="32" name="TextBox 31">
            <a:extLst>
              <a:ext uri="{FF2B5EF4-FFF2-40B4-BE49-F238E27FC236}">
                <a16:creationId xmlns:a16="http://schemas.microsoft.com/office/drawing/2014/main" id="{2A9744B1-9799-4765-ABFF-FC1483704084}"/>
              </a:ext>
            </a:extLst>
          </p:cNvPr>
          <p:cNvSpPr txBox="1"/>
          <p:nvPr/>
        </p:nvSpPr>
        <p:spPr>
          <a:xfrm>
            <a:off x="2172126" y="3699993"/>
            <a:ext cx="1686187" cy="369332"/>
          </a:xfrm>
          <a:prstGeom prst="rect">
            <a:avLst/>
          </a:prstGeom>
          <a:noFill/>
        </p:spPr>
        <p:txBody>
          <a:bodyPr wrap="square" rtlCol="0">
            <a:spAutoFit/>
          </a:bodyPr>
          <a:lstStyle/>
          <a:p>
            <a:r>
              <a:rPr lang="en-US" i="1" dirty="0">
                <a:solidFill>
                  <a:srgbClr val="002060"/>
                </a:solidFill>
              </a:rPr>
              <a:t>Outcomes:</a:t>
            </a:r>
          </a:p>
        </p:txBody>
      </p:sp>
      <p:graphicFrame>
        <p:nvGraphicFramePr>
          <p:cNvPr id="44" name="Diagram 43">
            <a:extLst>
              <a:ext uri="{FF2B5EF4-FFF2-40B4-BE49-F238E27FC236}">
                <a16:creationId xmlns:a16="http://schemas.microsoft.com/office/drawing/2014/main" id="{CC2CF728-44E5-43A4-9AB5-783254A02880}"/>
              </a:ext>
            </a:extLst>
          </p:cNvPr>
          <p:cNvGraphicFramePr/>
          <p:nvPr>
            <p:extLst>
              <p:ext uri="{D42A27DB-BD31-4B8C-83A1-F6EECF244321}">
                <p14:modId xmlns:p14="http://schemas.microsoft.com/office/powerpoint/2010/main" val="1397842945"/>
              </p:ext>
            </p:extLst>
          </p:nvPr>
        </p:nvGraphicFramePr>
        <p:xfrm>
          <a:off x="5811405" y="4377765"/>
          <a:ext cx="3376705" cy="157617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3" name="TextBox 22"/>
          <p:cNvSpPr txBox="1"/>
          <p:nvPr/>
        </p:nvSpPr>
        <p:spPr>
          <a:xfrm>
            <a:off x="488156" y="904065"/>
            <a:ext cx="8167688" cy="707886"/>
          </a:xfrm>
          <a:prstGeom prst="rect">
            <a:avLst/>
          </a:prstGeom>
          <a:solidFill>
            <a:srgbClr val="000066"/>
          </a:solidFill>
        </p:spPr>
        <p:txBody>
          <a:bodyPr wrap="square" rtlCol="0">
            <a:spAutoFit/>
          </a:bodyPr>
          <a:lstStyle/>
          <a:p>
            <a:pPr algn="ctr"/>
            <a:r>
              <a:rPr lang="en-US" sz="2000" dirty="0">
                <a:solidFill>
                  <a:schemeClr val="bg1"/>
                </a:solidFill>
                <a:latin typeface="Franklin Gothic Medium" panose="020B0603020102020204" pitchFamily="34" charset="0"/>
              </a:rPr>
              <a:t>Across the DoD Enterprise: Research &amp; Engineering, Acquisition, Sustainment and Logistics</a:t>
            </a:r>
          </a:p>
        </p:txBody>
      </p:sp>
      <p:sp>
        <p:nvSpPr>
          <p:cNvPr id="3" name="Date Placeholder 2"/>
          <p:cNvSpPr>
            <a:spLocks noGrp="1"/>
          </p:cNvSpPr>
          <p:nvPr>
            <p:ph type="dt" sz="half" idx="10"/>
          </p:nvPr>
        </p:nvSpPr>
        <p:spPr/>
        <p:txBody>
          <a:bodyPr/>
          <a:lstStyle/>
          <a:p>
            <a:r>
              <a:rPr lang="en-US"/>
              <a:t>02/05/2020</a:t>
            </a:r>
          </a:p>
        </p:txBody>
      </p:sp>
      <p:sp>
        <p:nvSpPr>
          <p:cNvPr id="4" name="Footer Placeholder 3"/>
          <p:cNvSpPr>
            <a:spLocks noGrp="1"/>
          </p:cNvSpPr>
          <p:nvPr>
            <p:ph type="ftr" sz="quarter" idx="11"/>
          </p:nvPr>
        </p:nvSpPr>
        <p:spPr/>
        <p:txBody>
          <a:bodyPr/>
          <a:lstStyle/>
          <a:p>
            <a:r>
              <a:rPr lang="en-US"/>
              <a:t>Distribution Statement A:  Approved for public release.  Distribution is unlimited. //UNCLASSIFIED</a:t>
            </a:r>
          </a:p>
        </p:txBody>
      </p:sp>
      <p:sp>
        <p:nvSpPr>
          <p:cNvPr id="8" name="Slide Number Placeholder 7"/>
          <p:cNvSpPr>
            <a:spLocks noGrp="1"/>
          </p:cNvSpPr>
          <p:nvPr>
            <p:ph type="sldNum" sz="quarter" idx="12"/>
          </p:nvPr>
        </p:nvSpPr>
        <p:spPr/>
        <p:txBody>
          <a:bodyPr/>
          <a:lstStyle/>
          <a:p>
            <a:fld id="{32798ED9-3D55-4757-98C1-7DAA64905B1A}" type="slidenum">
              <a:rPr lang="en-US" smtClean="0"/>
              <a:t>6</a:t>
            </a:fld>
            <a:endParaRPr lang="en-US"/>
          </a:p>
        </p:txBody>
      </p:sp>
    </p:spTree>
    <p:extLst>
      <p:ext uri="{BB962C8B-B14F-4D97-AF65-F5344CB8AC3E}">
        <p14:creationId xmlns:p14="http://schemas.microsoft.com/office/powerpoint/2010/main" val="139203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5DA6691-484E-CF4C-ADF3-5BE2C7130310}"/>
              </a:ext>
            </a:extLst>
          </p:cNvPr>
          <p:cNvSpPr txBox="1">
            <a:spLocks/>
          </p:cNvSpPr>
          <p:nvPr/>
        </p:nvSpPr>
        <p:spPr>
          <a:xfrm>
            <a:off x="399808" y="1025584"/>
            <a:ext cx="8344383" cy="49679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66"/>
                </a:solidFill>
                <a:effectLst/>
                <a:uLnTx/>
                <a:uFillTx/>
                <a:latin typeface="Calibri" panose="020F0502020204030204" pitchFamily="34" charset="0"/>
                <a:cs typeface="Calibri" panose="020F0502020204030204" pitchFamily="34" charset="0"/>
              </a:rPr>
              <a:t>JAMMEX: Joint Additive Manufacturing Model </a:t>
            </a:r>
            <a:r>
              <a:rPr kumimoji="0" lang="en-US" sz="2400" b="1" i="0" u="none" strike="noStrike" kern="1200" cap="none" spc="0" normalizeH="0" baseline="0" noProof="0" dirty="0" err="1">
                <a:ln>
                  <a:noFill/>
                </a:ln>
                <a:solidFill>
                  <a:srgbClr val="000066"/>
                </a:solidFill>
                <a:effectLst/>
                <a:uLnTx/>
                <a:uFillTx/>
                <a:latin typeface="Calibri" panose="020F0502020204030204" pitchFamily="34" charset="0"/>
                <a:cs typeface="Calibri" panose="020F0502020204030204" pitchFamily="34" charset="0"/>
              </a:rPr>
              <a:t>EXchange</a:t>
            </a:r>
            <a:endParaRPr kumimoji="0" lang="en-US" sz="2000" b="1" i="0" u="none" strike="noStrike" kern="1200" cap="none" spc="0" normalizeH="0" baseline="0" noProof="0" dirty="0">
              <a:ln>
                <a:noFill/>
              </a:ln>
              <a:solidFill>
                <a:srgbClr val="000066"/>
              </a:solidFill>
              <a:effectLst/>
              <a:uLnTx/>
              <a:uFillTx/>
              <a:latin typeface="Calibri" panose="020F0502020204030204" pitchFamily="34" charset="0"/>
              <a:cs typeface="Calibri" panose="020F0502020204030204" pitchFamily="34" charset="0"/>
            </a:endParaRPr>
          </a:p>
        </p:txBody>
      </p:sp>
      <p:grpSp>
        <p:nvGrpSpPr>
          <p:cNvPr id="2" name="Group 1"/>
          <p:cNvGrpSpPr/>
          <p:nvPr/>
        </p:nvGrpSpPr>
        <p:grpSpPr>
          <a:xfrm>
            <a:off x="1867338" y="4100448"/>
            <a:ext cx="5101117" cy="1392962"/>
            <a:chOff x="-362087" y="1052835"/>
            <a:chExt cx="7605143" cy="2148840"/>
          </a:xfrm>
        </p:grpSpPr>
        <p:sp>
          <p:nvSpPr>
            <p:cNvPr id="7" name="Oval 6">
              <a:extLst>
                <a:ext uri="{FF2B5EF4-FFF2-40B4-BE49-F238E27FC236}">
                  <a16:creationId xmlns:a16="http://schemas.microsoft.com/office/drawing/2014/main" id="{CEA97EA0-6B6E-654A-BD76-D4B2C521ECFE}"/>
                </a:ext>
              </a:extLst>
            </p:cNvPr>
            <p:cNvSpPr/>
            <p:nvPr/>
          </p:nvSpPr>
          <p:spPr>
            <a:xfrm>
              <a:off x="-362087" y="1052835"/>
              <a:ext cx="2148840" cy="2148840"/>
            </a:xfrm>
            <a:prstGeom prst="ellipse">
              <a:avLst/>
            </a:prstGeom>
            <a:solidFill>
              <a:srgbClr val="EC373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SIMPLIFIED SHARING</a:t>
              </a:r>
            </a:p>
          </p:txBody>
        </p:sp>
        <p:sp>
          <p:nvSpPr>
            <p:cNvPr id="8" name="Oval 7">
              <a:extLst>
                <a:ext uri="{FF2B5EF4-FFF2-40B4-BE49-F238E27FC236}">
                  <a16:creationId xmlns:a16="http://schemas.microsoft.com/office/drawing/2014/main" id="{60A8C435-4416-4848-857F-D120D1E19A72}"/>
                </a:ext>
              </a:extLst>
            </p:cNvPr>
            <p:cNvSpPr/>
            <p:nvPr/>
          </p:nvSpPr>
          <p:spPr>
            <a:xfrm>
              <a:off x="2366065" y="1052835"/>
              <a:ext cx="2148840" cy="2148840"/>
            </a:xfrm>
            <a:prstGeom prst="ellipse">
              <a:avLst/>
            </a:prstGeom>
            <a:solidFill>
              <a:srgbClr val="00A3E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VARIETY OF FILES &amp; FORMATS</a:t>
              </a:r>
            </a:p>
          </p:txBody>
        </p:sp>
        <p:sp>
          <p:nvSpPr>
            <p:cNvPr id="9" name="Oval 8">
              <a:extLst>
                <a:ext uri="{FF2B5EF4-FFF2-40B4-BE49-F238E27FC236}">
                  <a16:creationId xmlns:a16="http://schemas.microsoft.com/office/drawing/2014/main" id="{04E61D5E-0709-C842-9CE8-DA4503BD5D3C}"/>
                </a:ext>
              </a:extLst>
            </p:cNvPr>
            <p:cNvSpPr/>
            <p:nvPr/>
          </p:nvSpPr>
          <p:spPr>
            <a:xfrm>
              <a:off x="5094216" y="1052835"/>
              <a:ext cx="2148840" cy="2148840"/>
            </a:xfrm>
            <a:prstGeom prst="ellipse">
              <a:avLst/>
            </a:prstGeom>
            <a:solidFill>
              <a:srgbClr val="92D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ACCESSIBLE &amp; SECURE</a:t>
              </a:r>
            </a:p>
          </p:txBody>
        </p:sp>
      </p:grpSp>
      <p:sp>
        <p:nvSpPr>
          <p:cNvPr id="12" name="Title 11">
            <a:extLst>
              <a:ext uri="{FF2B5EF4-FFF2-40B4-BE49-F238E27FC236}">
                <a16:creationId xmlns:a16="http://schemas.microsoft.com/office/drawing/2014/main" id="{01622648-A5C2-413B-BC4F-866495D6545D}"/>
              </a:ext>
            </a:extLst>
          </p:cNvPr>
          <p:cNvSpPr>
            <a:spLocks noGrp="1"/>
          </p:cNvSpPr>
          <p:nvPr>
            <p:ph type="title"/>
          </p:nvPr>
        </p:nvSpPr>
        <p:spPr/>
        <p:txBody>
          <a:bodyPr>
            <a:normAutofit fontScale="90000"/>
          </a:bodyPr>
          <a:lstStyle/>
          <a:p>
            <a:r>
              <a:rPr lang="en-US" dirty="0"/>
              <a:t>OUSD R&amp;E Funded JAMWG Projects:</a:t>
            </a:r>
            <a:br>
              <a:rPr lang="en-US" dirty="0"/>
            </a:br>
            <a:r>
              <a:rPr lang="en-US" dirty="0"/>
              <a:t>Priority #1 - Digital Thread</a:t>
            </a:r>
          </a:p>
        </p:txBody>
      </p:sp>
      <p:sp>
        <p:nvSpPr>
          <p:cNvPr id="4" name="Content Placeholder 3">
            <a:extLst>
              <a:ext uri="{FF2B5EF4-FFF2-40B4-BE49-F238E27FC236}">
                <a16:creationId xmlns:a16="http://schemas.microsoft.com/office/drawing/2014/main" id="{77D75CCE-48F8-4A77-906D-FEFC133603D2}"/>
              </a:ext>
            </a:extLst>
          </p:cNvPr>
          <p:cNvSpPr>
            <a:spLocks noGrp="1"/>
          </p:cNvSpPr>
          <p:nvPr>
            <p:ph idx="1"/>
          </p:nvPr>
        </p:nvSpPr>
        <p:spPr>
          <a:xfrm>
            <a:off x="416842" y="1611486"/>
            <a:ext cx="8186002" cy="2686144"/>
          </a:xfrm>
        </p:spPr>
        <p:txBody>
          <a:bodyPr>
            <a:normAutofit fontScale="77500" lnSpcReduction="20000"/>
          </a:bodyPr>
          <a:lstStyle/>
          <a:p>
            <a:r>
              <a:rPr lang="en-US" dirty="0"/>
              <a:t>Vision: JAMMEX will be a single portal for flexible, secure catalogue of downloadable 3D models.  </a:t>
            </a:r>
          </a:p>
          <a:p>
            <a:r>
              <a:rPr lang="en-US" dirty="0"/>
              <a:t>Each Service to manage permissions and connections to their data repositories.</a:t>
            </a:r>
          </a:p>
          <a:p>
            <a:r>
              <a:rPr lang="en-US" dirty="0"/>
              <a:t>JAMWG identified the need to share approved 3D print files that could be used in theater and organically across DoD.</a:t>
            </a:r>
          </a:p>
          <a:p>
            <a:r>
              <a:rPr lang="en-US" dirty="0"/>
              <a:t>The Defense Wide Manufacturing Science and Technology (DMS&amp;T) is funding the JAMMEX Pilot to be completed June 2020.</a:t>
            </a:r>
          </a:p>
        </p:txBody>
      </p:sp>
      <p:sp>
        <p:nvSpPr>
          <p:cNvPr id="14" name="TextBox 13"/>
          <p:cNvSpPr txBox="1"/>
          <p:nvPr/>
        </p:nvSpPr>
        <p:spPr>
          <a:xfrm>
            <a:off x="488156" y="5644123"/>
            <a:ext cx="8167688" cy="461665"/>
          </a:xfrm>
          <a:prstGeom prst="rect">
            <a:avLst/>
          </a:prstGeom>
          <a:solidFill>
            <a:srgbClr val="000066"/>
          </a:solidFill>
        </p:spPr>
        <p:txBody>
          <a:bodyPr wrap="square" rtlCol="0">
            <a:spAutoFit/>
          </a:bodyPr>
          <a:lstStyle>
            <a:defPPr>
              <a:defRPr lang="en-US"/>
            </a:defPPr>
            <a:lvl1pPr marL="342900" lvl="0" indent="-342900" algn="ctr" defTabSz="914400" fontAlgn="base">
              <a:spcBef>
                <a:spcPts val="600"/>
              </a:spcBef>
              <a:spcAft>
                <a:spcPts val="600"/>
              </a:spcAft>
              <a:defRPr sz="2400">
                <a:solidFill>
                  <a:sysClr val="window" lastClr="FFFFFF"/>
                </a:solidFill>
                <a:latin typeface="Franklin Gothic Medium" panose="020B0603020102020204" pitchFamily="34" charset="0"/>
              </a:defRPr>
            </a:lvl1pPr>
          </a:lstStyle>
          <a:p>
            <a:r>
              <a:rPr lang="en-US" dirty="0"/>
              <a:t>Increasing Efficiency – Connecting 3D Print Files Across DoD</a:t>
            </a:r>
          </a:p>
        </p:txBody>
      </p:sp>
      <p:sp>
        <p:nvSpPr>
          <p:cNvPr id="15" name="Text Placeholder 6">
            <a:extLst>
              <a:ext uri="{FF2B5EF4-FFF2-40B4-BE49-F238E27FC236}">
                <a16:creationId xmlns:a16="http://schemas.microsoft.com/office/drawing/2014/main" id="{74A4C0AF-D85D-4E11-B02C-80EC13A02AF5}"/>
              </a:ext>
            </a:extLst>
          </p:cNvPr>
          <p:cNvSpPr txBox="1">
            <a:spLocks/>
          </p:cNvSpPr>
          <p:nvPr/>
        </p:nvSpPr>
        <p:spPr>
          <a:xfrm>
            <a:off x="457200" y="1791149"/>
            <a:ext cx="8167816" cy="4311103"/>
          </a:xfrm>
          <a:prstGeom prst="rect">
            <a:avLst/>
          </a:prstGeom>
        </p:spPr>
        <p:txBody>
          <a:bodyPr/>
          <a:lstStyle>
            <a:lvl1pPr marL="231775" indent="-231775" algn="l" rtl="0" fontAlgn="base">
              <a:spcBef>
                <a:spcPts val="600"/>
              </a:spcBef>
              <a:spcAft>
                <a:spcPts val="300"/>
              </a:spcAft>
              <a:buClr>
                <a:srgbClr val="002060"/>
              </a:buClr>
              <a:buFont typeface="Wingdings" pitchFamily="2" charset="2"/>
              <a:buChar char="§"/>
              <a:defRPr sz="2800" kern="1200">
                <a:solidFill>
                  <a:schemeClr val="tx1">
                    <a:lumMod val="75000"/>
                    <a:lumOff val="25000"/>
                  </a:schemeClr>
                </a:solidFill>
                <a:latin typeface="Franklin Gothic Medium" pitchFamily="34" charset="0"/>
                <a:ea typeface="+mn-ea"/>
                <a:cs typeface="+mn-cs"/>
              </a:defRPr>
            </a:lvl1pPr>
            <a:lvl2pPr marL="573088" indent="-225425" algn="l" rtl="0" fontAlgn="base">
              <a:spcBef>
                <a:spcPts val="400"/>
              </a:spcBef>
              <a:spcAft>
                <a:spcPct val="0"/>
              </a:spcAft>
              <a:buFont typeface="Arial" charset="0"/>
              <a:buChar char="–"/>
              <a:defRPr sz="2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20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
        <p:nvSpPr>
          <p:cNvPr id="3" name="Date Placeholder 2"/>
          <p:cNvSpPr>
            <a:spLocks noGrp="1"/>
          </p:cNvSpPr>
          <p:nvPr>
            <p:ph type="dt" sz="half" idx="10"/>
          </p:nvPr>
        </p:nvSpPr>
        <p:spPr/>
        <p:txBody>
          <a:bodyPr/>
          <a:lstStyle/>
          <a:p>
            <a:r>
              <a:rPr lang="en-US"/>
              <a:t>02/05/2020</a:t>
            </a:r>
            <a:endParaRPr lang="en-US" dirty="0"/>
          </a:p>
        </p:txBody>
      </p:sp>
      <p:sp>
        <p:nvSpPr>
          <p:cNvPr id="5" name="Footer Placeholder 4"/>
          <p:cNvSpPr>
            <a:spLocks noGrp="1"/>
          </p:cNvSpPr>
          <p:nvPr>
            <p:ph type="ftr" sz="quarter" idx="11"/>
          </p:nvPr>
        </p:nvSpPr>
        <p:spPr/>
        <p:txBody>
          <a:bodyPr/>
          <a:lstStyle/>
          <a:p>
            <a:r>
              <a:rPr lang="en-US" dirty="0"/>
              <a:t>Distribution Statement A:  Approved for public release.  Distribution is unlimited. //UNCLASSIFIED</a:t>
            </a:r>
          </a:p>
        </p:txBody>
      </p:sp>
      <p:sp>
        <p:nvSpPr>
          <p:cNvPr id="6" name="Slide Number Placeholder 5"/>
          <p:cNvSpPr>
            <a:spLocks noGrp="1"/>
          </p:cNvSpPr>
          <p:nvPr>
            <p:ph type="sldNum" sz="quarter" idx="12"/>
          </p:nvPr>
        </p:nvSpPr>
        <p:spPr/>
        <p:txBody>
          <a:bodyPr/>
          <a:lstStyle/>
          <a:p>
            <a:fld id="{32798ED9-3D55-4757-98C1-7DAA64905B1A}" type="slidenum">
              <a:rPr lang="en-US" smtClean="0"/>
              <a:t>7</a:t>
            </a:fld>
            <a:endParaRPr lang="en-US"/>
          </a:p>
        </p:txBody>
      </p:sp>
    </p:spTree>
    <p:extLst>
      <p:ext uri="{BB962C8B-B14F-4D97-AF65-F5344CB8AC3E}">
        <p14:creationId xmlns:p14="http://schemas.microsoft.com/office/powerpoint/2010/main" val="390394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A4C0AF-D85D-4E11-B02C-80EC13A02AF5}"/>
              </a:ext>
            </a:extLst>
          </p:cNvPr>
          <p:cNvSpPr>
            <a:spLocks noGrp="1"/>
          </p:cNvSpPr>
          <p:nvPr>
            <p:ph type="body" idx="1"/>
          </p:nvPr>
        </p:nvSpPr>
        <p:spPr/>
        <p:txBody>
          <a:bodyPr/>
          <a:lstStyle/>
          <a:p>
            <a:r>
              <a:rPr lang="en-US" dirty="0"/>
              <a:t>JAMWG identified a common DoD need to more rapidly qualify AM parts.</a:t>
            </a:r>
          </a:p>
          <a:p>
            <a:r>
              <a:rPr lang="en-US" dirty="0"/>
              <a:t>DMS&amp;T is funding five R&amp;D projects, kicked off in June 2019 through America Makes to develop Advanced Tools for Rapid Qualification.</a:t>
            </a:r>
          </a:p>
          <a:p>
            <a:r>
              <a:rPr lang="en-US" dirty="0"/>
              <a:t>JAMWG team of subject matter experts advise and support transition of the results to their DoD Components.</a:t>
            </a:r>
          </a:p>
          <a:p>
            <a:endParaRPr lang="en-US" dirty="0"/>
          </a:p>
        </p:txBody>
      </p:sp>
      <p:sp>
        <p:nvSpPr>
          <p:cNvPr id="4" name="Date Placeholder 3"/>
          <p:cNvSpPr>
            <a:spLocks noGrp="1"/>
          </p:cNvSpPr>
          <p:nvPr>
            <p:ph type="dt" sz="half" idx="2"/>
          </p:nvPr>
        </p:nvSpPr>
        <p:spPr/>
        <p:txBody>
          <a:bodyPr/>
          <a:lstStyle/>
          <a:p>
            <a:r>
              <a:rPr lang="en-US"/>
              <a:t>02/05/2020</a:t>
            </a:r>
            <a:endParaRPr lang="en-US" dirty="0"/>
          </a:p>
        </p:txBody>
      </p:sp>
      <p:sp>
        <p:nvSpPr>
          <p:cNvPr id="5" name="Footer Placeholder 4"/>
          <p:cNvSpPr>
            <a:spLocks noGrp="1"/>
          </p:cNvSpPr>
          <p:nvPr>
            <p:ph type="ftr" sz="quarter" idx="3"/>
          </p:nvPr>
        </p:nvSpPr>
        <p:spPr/>
        <p:txBody>
          <a:bodyPr/>
          <a:lstStyle/>
          <a:p>
            <a:r>
              <a:rPr lang="en-US"/>
              <a:t>Distribution Statement A:  Approved for public release.  Distribution is unlimited. //UNCLASSIFIED</a:t>
            </a:r>
            <a:endParaRPr lang="en-US" dirty="0"/>
          </a:p>
        </p:txBody>
      </p:sp>
      <p:sp>
        <p:nvSpPr>
          <p:cNvPr id="11" name="Slide Number Placeholder 10"/>
          <p:cNvSpPr>
            <a:spLocks noGrp="1"/>
          </p:cNvSpPr>
          <p:nvPr>
            <p:ph type="sldNum" sz="quarter" idx="4"/>
          </p:nvPr>
        </p:nvSpPr>
        <p:spPr/>
        <p:txBody>
          <a:bodyPr/>
          <a:lstStyle/>
          <a:p>
            <a:fld id="{32798ED9-3D55-4757-98C1-7DAA64905B1A}" type="slidenum">
              <a:rPr lang="en-US" smtClean="0"/>
              <a:pPr/>
              <a:t>8</a:t>
            </a:fld>
            <a:endParaRPr lang="en-US" dirty="0"/>
          </a:p>
        </p:txBody>
      </p:sp>
      <p:sp>
        <p:nvSpPr>
          <p:cNvPr id="16" name="Title 11">
            <a:extLst>
              <a:ext uri="{FF2B5EF4-FFF2-40B4-BE49-F238E27FC236}">
                <a16:creationId xmlns:a16="http://schemas.microsoft.com/office/drawing/2014/main" id="{01622648-A5C2-413B-BC4F-866495D6545D}"/>
              </a:ext>
            </a:extLst>
          </p:cNvPr>
          <p:cNvSpPr>
            <a:spLocks noGrp="1"/>
          </p:cNvSpPr>
          <p:nvPr>
            <p:ph type="title"/>
          </p:nvPr>
        </p:nvSpPr>
        <p:spPr>
          <a:xfrm>
            <a:off x="975891" y="82553"/>
            <a:ext cx="7303874" cy="731521"/>
          </a:xfrm>
        </p:spPr>
        <p:txBody>
          <a:bodyPr>
            <a:normAutofit fontScale="90000"/>
          </a:bodyPr>
          <a:lstStyle/>
          <a:p>
            <a:r>
              <a:rPr lang="en-US" dirty="0"/>
              <a:t>OUSD R&amp;E Funded JAMWG Projects:</a:t>
            </a:r>
            <a:br>
              <a:rPr lang="en-US" dirty="0"/>
            </a:br>
            <a:r>
              <a:rPr lang="en-US" dirty="0"/>
              <a:t>Priority #2 - Rapid Qualification</a:t>
            </a:r>
          </a:p>
        </p:txBody>
      </p:sp>
      <p:sp>
        <p:nvSpPr>
          <p:cNvPr id="18" name="TextBox 17"/>
          <p:cNvSpPr txBox="1"/>
          <p:nvPr/>
        </p:nvSpPr>
        <p:spPr>
          <a:xfrm>
            <a:off x="488156" y="5644123"/>
            <a:ext cx="8167688" cy="461665"/>
          </a:xfrm>
          <a:prstGeom prst="rect">
            <a:avLst/>
          </a:prstGeom>
          <a:solidFill>
            <a:srgbClr val="000066"/>
          </a:solidFill>
        </p:spPr>
        <p:txBody>
          <a:bodyPr wrap="square" rtlCol="0">
            <a:spAutoFit/>
          </a:bodyPr>
          <a:lstStyle>
            <a:defPPr>
              <a:defRPr lang="en-US"/>
            </a:defPPr>
            <a:lvl1pPr marL="342900" lvl="0" indent="-342900" algn="ctr" defTabSz="914400" fontAlgn="base">
              <a:spcBef>
                <a:spcPts val="600"/>
              </a:spcBef>
              <a:spcAft>
                <a:spcPts val="600"/>
              </a:spcAft>
              <a:defRPr sz="2400">
                <a:solidFill>
                  <a:sysClr val="window" lastClr="FFFFFF"/>
                </a:solidFill>
                <a:latin typeface="Franklin Gothic Medium" panose="020B0603020102020204" pitchFamily="34" charset="0"/>
              </a:defRPr>
            </a:lvl1pPr>
          </a:lstStyle>
          <a:p>
            <a:r>
              <a:rPr lang="en-US" dirty="0"/>
              <a:t>New Tools and Data to Enable More Rapid Qualification </a:t>
            </a:r>
          </a:p>
        </p:txBody>
      </p:sp>
    </p:spTree>
    <p:extLst>
      <p:ext uri="{BB962C8B-B14F-4D97-AF65-F5344CB8AC3E}">
        <p14:creationId xmlns:p14="http://schemas.microsoft.com/office/powerpoint/2010/main" val="83270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877" y="1280142"/>
            <a:ext cx="2418791" cy="784830"/>
          </a:xfrm>
          <a:prstGeom prst="rect">
            <a:avLst/>
          </a:prstGeom>
          <a:noFill/>
          <a:ln w="19050">
            <a:solidFill>
              <a:schemeClr val="tx1"/>
            </a:solidFill>
          </a:ln>
        </p:spPr>
        <p:txBody>
          <a:bodyPr wrap="square" rtlCol="0">
            <a:spAutoFit/>
          </a:bodyPr>
          <a:lstStyle/>
          <a:p>
            <a:pPr algn="ctr" defTabSz="685800" fontAlgn="auto">
              <a:spcBef>
                <a:spcPts val="0"/>
              </a:spcBef>
              <a:spcAft>
                <a:spcPts val="0"/>
              </a:spcAft>
              <a:defRPr/>
            </a:pPr>
            <a:r>
              <a:rPr lang="en-US" sz="1500" b="1" dirty="0">
                <a:solidFill>
                  <a:prstClr val="black"/>
                </a:solidFill>
                <a:latin typeface="Calibri"/>
              </a:rPr>
              <a:t>Topic 1: Surrogate Damage Generation for Laser Powder Bed Fusion Defects</a:t>
            </a:r>
          </a:p>
        </p:txBody>
      </p:sp>
      <p:pic>
        <p:nvPicPr>
          <p:cNvPr id="17" name="Picture 16">
            <a:extLst>
              <a:ext uri="{FF2B5EF4-FFF2-40B4-BE49-F238E27FC236}">
                <a16:creationId xmlns:a16="http://schemas.microsoft.com/office/drawing/2014/main" id="{9C4911F7-6FA8-46DA-86B9-CF8266BCB3BC}"/>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844754" y="2450649"/>
            <a:ext cx="3384974" cy="1409264"/>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1ABE8B38-1CDC-454B-9455-50F428CC55A2}"/>
              </a:ext>
            </a:extLst>
          </p:cNvPr>
          <p:cNvSpPr txBox="1"/>
          <p:nvPr/>
        </p:nvSpPr>
        <p:spPr>
          <a:xfrm>
            <a:off x="3318392" y="1280142"/>
            <a:ext cx="2569430" cy="784830"/>
          </a:xfrm>
          <a:prstGeom prst="rect">
            <a:avLst/>
          </a:prstGeom>
          <a:noFill/>
          <a:ln w="19050">
            <a:solidFill>
              <a:schemeClr val="tx1"/>
            </a:solidFill>
          </a:ln>
        </p:spPr>
        <p:txBody>
          <a:bodyPr wrap="square" rtlCol="0">
            <a:spAutoFit/>
          </a:bodyPr>
          <a:lstStyle/>
          <a:p>
            <a:pPr algn="ctr" defTabSz="685800" fontAlgn="auto">
              <a:spcBef>
                <a:spcPts val="0"/>
              </a:spcBef>
              <a:spcAft>
                <a:spcPts val="0"/>
              </a:spcAft>
              <a:defRPr/>
            </a:pPr>
            <a:r>
              <a:rPr lang="en-US" sz="1500" b="1" dirty="0">
                <a:solidFill>
                  <a:prstClr val="black"/>
                </a:solidFill>
                <a:latin typeface="Calibri"/>
              </a:rPr>
              <a:t>Topic 2: Degradation of Polymer Parts Deployed in Harsh Environments</a:t>
            </a:r>
          </a:p>
        </p:txBody>
      </p:sp>
      <p:sp>
        <p:nvSpPr>
          <p:cNvPr id="20" name="Rectangle 19">
            <a:extLst>
              <a:ext uri="{FF2B5EF4-FFF2-40B4-BE49-F238E27FC236}">
                <a16:creationId xmlns:a16="http://schemas.microsoft.com/office/drawing/2014/main" id="{BEB659DD-D718-4814-BA8A-993716EBE93B}"/>
              </a:ext>
            </a:extLst>
          </p:cNvPr>
          <p:cNvSpPr/>
          <p:nvPr/>
        </p:nvSpPr>
        <p:spPr>
          <a:xfrm>
            <a:off x="3060663" y="3928900"/>
            <a:ext cx="3084889" cy="2062103"/>
          </a:xfrm>
          <a:prstGeom prst="rect">
            <a:avLst/>
          </a:prstGeom>
        </p:spPr>
        <p:txBody>
          <a:bodyPr wrap="square">
            <a:spAutoFit/>
          </a:bodyPr>
          <a:lstStyle/>
          <a:p>
            <a:pPr marL="228600" lvl="1" defTabSz="685800" fontAlgn="auto">
              <a:spcBef>
                <a:spcPts val="0"/>
              </a:spcBef>
              <a:spcAft>
                <a:spcPts val="0"/>
              </a:spcAft>
              <a:defRPr/>
            </a:pPr>
            <a:r>
              <a:rPr lang="en-US" sz="1400" u="sng" dirty="0">
                <a:solidFill>
                  <a:prstClr val="black"/>
                </a:solidFill>
                <a:latin typeface="Calibri"/>
              </a:rPr>
              <a:t>Project</a:t>
            </a:r>
          </a:p>
          <a:p>
            <a:pPr marL="357188" lvl="1" indent="-128588" defTabSz="685800" fontAlgn="auto">
              <a:spcBef>
                <a:spcPts val="0"/>
              </a:spcBef>
              <a:spcAft>
                <a:spcPts val="0"/>
              </a:spcAft>
              <a:buFont typeface="Arial" panose="020B0604020202020204" pitchFamily="34" charset="0"/>
              <a:buChar char="•"/>
              <a:defRPr/>
            </a:pPr>
            <a:r>
              <a:rPr lang="en-US" sz="1400" dirty="0">
                <a:solidFill>
                  <a:prstClr val="black"/>
                </a:solidFill>
                <a:latin typeface="Calibri"/>
              </a:rPr>
              <a:t>ULTEM 9085, Stratasys Fortus 900mc Aerospace package</a:t>
            </a:r>
          </a:p>
          <a:p>
            <a:pPr marL="357188" lvl="1" indent="-128588" defTabSz="685800" fontAlgn="auto">
              <a:spcBef>
                <a:spcPts val="0"/>
              </a:spcBef>
              <a:spcAft>
                <a:spcPts val="0"/>
              </a:spcAft>
              <a:buFont typeface="Arial" panose="020B0604020202020204" pitchFamily="34" charset="0"/>
              <a:buChar char="•"/>
              <a:defRPr/>
            </a:pPr>
            <a:r>
              <a:rPr lang="en-US" sz="1400" dirty="0">
                <a:solidFill>
                  <a:prstClr val="black"/>
                </a:solidFill>
                <a:latin typeface="Calibri"/>
              </a:rPr>
              <a:t>Expeditionary relevant polymer materials and printers</a:t>
            </a:r>
          </a:p>
          <a:p>
            <a:pPr marL="357188" lvl="1" indent="-128588" defTabSz="685800" fontAlgn="auto">
              <a:spcBef>
                <a:spcPts val="0"/>
              </a:spcBef>
              <a:spcAft>
                <a:spcPts val="0"/>
              </a:spcAft>
              <a:buFont typeface="Arial" panose="020B0604020202020204" pitchFamily="34" charset="0"/>
              <a:buChar char="•"/>
              <a:defRPr/>
            </a:pPr>
            <a:r>
              <a:rPr lang="en-US" sz="1400" dirty="0">
                <a:solidFill>
                  <a:prstClr val="black"/>
                </a:solidFill>
                <a:latin typeface="Calibri"/>
              </a:rPr>
              <a:t>End Goal - Quantify service life of AM polymer parts used in austere field environments</a:t>
            </a:r>
          </a:p>
          <a:p>
            <a:pPr marL="685800" lvl="2" defTabSz="685800" fontAlgn="auto">
              <a:spcBef>
                <a:spcPts val="0"/>
              </a:spcBef>
              <a:spcAft>
                <a:spcPts val="0"/>
              </a:spcAft>
              <a:defRPr/>
            </a:pPr>
            <a:endParaRPr lang="en-US" sz="1600" dirty="0">
              <a:solidFill>
                <a:prstClr val="black"/>
              </a:solidFill>
              <a:latin typeface="Calibri"/>
            </a:endParaRPr>
          </a:p>
        </p:txBody>
      </p:sp>
      <p:sp>
        <p:nvSpPr>
          <p:cNvPr id="36" name="Rectangle 35">
            <a:extLst>
              <a:ext uri="{FF2B5EF4-FFF2-40B4-BE49-F238E27FC236}">
                <a16:creationId xmlns:a16="http://schemas.microsoft.com/office/drawing/2014/main" id="{85768022-6272-47EC-9AC7-843CB464394B}"/>
              </a:ext>
            </a:extLst>
          </p:cNvPr>
          <p:cNvSpPr/>
          <p:nvPr/>
        </p:nvSpPr>
        <p:spPr>
          <a:xfrm>
            <a:off x="6229728" y="2190487"/>
            <a:ext cx="2721327" cy="1600438"/>
          </a:xfrm>
          <a:prstGeom prst="rect">
            <a:avLst/>
          </a:prstGeom>
        </p:spPr>
        <p:txBody>
          <a:bodyPr wrap="square">
            <a:spAutoFit/>
          </a:bodyPr>
          <a:lstStyle/>
          <a:p>
            <a:pPr marL="228600" lvl="1" defTabSz="685800" fontAlgn="auto">
              <a:spcBef>
                <a:spcPts val="0"/>
              </a:spcBef>
              <a:spcAft>
                <a:spcPts val="0"/>
              </a:spcAft>
              <a:defRPr/>
            </a:pPr>
            <a:r>
              <a:rPr lang="en-US" sz="1400" u="sng" dirty="0">
                <a:solidFill>
                  <a:prstClr val="black"/>
                </a:solidFill>
                <a:latin typeface="Calibri"/>
              </a:rPr>
              <a:t>Project</a:t>
            </a:r>
          </a:p>
          <a:p>
            <a:pPr marL="357188" lvl="1" indent="-128588" defTabSz="685800" fontAlgn="auto">
              <a:spcBef>
                <a:spcPts val="0"/>
              </a:spcBef>
              <a:spcAft>
                <a:spcPts val="0"/>
              </a:spcAft>
              <a:buFont typeface="Arial" panose="020B0604020202020204" pitchFamily="34" charset="0"/>
              <a:buChar char="•"/>
              <a:defRPr/>
            </a:pPr>
            <a:r>
              <a:rPr lang="en-US" sz="1400" dirty="0">
                <a:solidFill>
                  <a:prstClr val="black"/>
                </a:solidFill>
                <a:latin typeface="Calibri"/>
              </a:rPr>
              <a:t>Inconel metal printed </a:t>
            </a:r>
          </a:p>
          <a:p>
            <a:pPr marL="357188" lvl="1" indent="-128588" defTabSz="685800" fontAlgn="auto">
              <a:spcBef>
                <a:spcPts val="0"/>
              </a:spcBef>
              <a:spcAft>
                <a:spcPts val="0"/>
              </a:spcAft>
              <a:buFont typeface="Arial" panose="020B0604020202020204" pitchFamily="34" charset="0"/>
              <a:buChar char="•"/>
              <a:defRPr/>
            </a:pPr>
            <a:r>
              <a:rPr lang="en-US" sz="1400" dirty="0">
                <a:solidFill>
                  <a:prstClr val="black"/>
                </a:solidFill>
                <a:latin typeface="Calibri"/>
              </a:rPr>
              <a:t>Testing in the Remote Crevice Assembly (RCA) test capability at U Akron</a:t>
            </a:r>
          </a:p>
          <a:p>
            <a:pPr marL="357188" lvl="1" indent="-128588" defTabSz="685800" fontAlgn="auto">
              <a:spcBef>
                <a:spcPts val="0"/>
              </a:spcBef>
              <a:spcAft>
                <a:spcPts val="0"/>
              </a:spcAft>
              <a:buFont typeface="Arial" panose="020B0604020202020204" pitchFamily="34" charset="0"/>
              <a:buChar char="•"/>
              <a:defRPr/>
            </a:pPr>
            <a:r>
              <a:rPr lang="en-US" sz="1400" dirty="0">
                <a:solidFill>
                  <a:prstClr val="black"/>
                </a:solidFill>
                <a:latin typeface="Calibri"/>
              </a:rPr>
              <a:t>Understanding salt-water corrosion mechanisms</a:t>
            </a:r>
          </a:p>
        </p:txBody>
      </p:sp>
      <p:pic>
        <p:nvPicPr>
          <p:cNvPr id="37" name="Picture 36">
            <a:extLst>
              <a:ext uri="{FF2B5EF4-FFF2-40B4-BE49-F238E27FC236}">
                <a16:creationId xmlns:a16="http://schemas.microsoft.com/office/drawing/2014/main" id="{211F3A9F-4BDD-48E5-90C1-8A32BE7BAC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2503" y="3928900"/>
            <a:ext cx="1390769" cy="1641107"/>
          </a:xfrm>
          <a:prstGeom prst="rect">
            <a:avLst/>
          </a:prstGeom>
        </p:spPr>
      </p:pic>
      <p:sp>
        <p:nvSpPr>
          <p:cNvPr id="38" name="TextBox 37">
            <a:extLst>
              <a:ext uri="{FF2B5EF4-FFF2-40B4-BE49-F238E27FC236}">
                <a16:creationId xmlns:a16="http://schemas.microsoft.com/office/drawing/2014/main" id="{A0CE85D1-7937-4700-A1BC-8B8FB25E3C5F}"/>
              </a:ext>
            </a:extLst>
          </p:cNvPr>
          <p:cNvSpPr txBox="1"/>
          <p:nvPr/>
        </p:nvSpPr>
        <p:spPr>
          <a:xfrm>
            <a:off x="6305677" y="1280142"/>
            <a:ext cx="2569430" cy="784830"/>
          </a:xfrm>
          <a:prstGeom prst="rect">
            <a:avLst/>
          </a:prstGeom>
          <a:noFill/>
          <a:ln w="19050">
            <a:solidFill>
              <a:schemeClr val="tx1"/>
            </a:solidFill>
          </a:ln>
        </p:spPr>
        <p:txBody>
          <a:bodyPr wrap="square" rtlCol="0">
            <a:spAutoFit/>
          </a:bodyPr>
          <a:lstStyle/>
          <a:p>
            <a:pPr algn="ctr" defTabSz="685800" fontAlgn="auto">
              <a:spcBef>
                <a:spcPts val="0"/>
              </a:spcBef>
              <a:spcAft>
                <a:spcPts val="0"/>
              </a:spcAft>
              <a:defRPr/>
            </a:pPr>
            <a:r>
              <a:rPr lang="en-US" sz="1500" b="1" dirty="0">
                <a:solidFill>
                  <a:prstClr val="black"/>
                </a:solidFill>
                <a:latin typeface="Calibri"/>
              </a:rPr>
              <a:t>Topic 3: Corrosion Mechanisms of Laser Powder Bed Fusion Materials</a:t>
            </a:r>
          </a:p>
        </p:txBody>
      </p:sp>
      <p:sp>
        <p:nvSpPr>
          <p:cNvPr id="39" name="Rectangle 38">
            <a:extLst>
              <a:ext uri="{FF2B5EF4-FFF2-40B4-BE49-F238E27FC236}">
                <a16:creationId xmlns:a16="http://schemas.microsoft.com/office/drawing/2014/main" id="{7AD39D26-E4EB-4095-A315-70C2B457AC48}"/>
              </a:ext>
            </a:extLst>
          </p:cNvPr>
          <p:cNvSpPr/>
          <p:nvPr/>
        </p:nvSpPr>
        <p:spPr>
          <a:xfrm>
            <a:off x="224474" y="2155457"/>
            <a:ext cx="2418791" cy="2239074"/>
          </a:xfrm>
          <a:prstGeom prst="rect">
            <a:avLst/>
          </a:prstGeom>
        </p:spPr>
        <p:txBody>
          <a:bodyPr wrap="square">
            <a:spAutoFit/>
          </a:bodyPr>
          <a:lstStyle/>
          <a:p>
            <a:pPr defTabSz="685800" fontAlgn="auto">
              <a:spcBef>
                <a:spcPts val="0"/>
              </a:spcBef>
              <a:spcAft>
                <a:spcPts val="0"/>
              </a:spcAft>
              <a:defRPr/>
            </a:pPr>
            <a:r>
              <a:rPr lang="en-US" sz="1400" u="sng" dirty="0">
                <a:solidFill>
                  <a:prstClr val="black"/>
                </a:solidFill>
                <a:latin typeface="Calibri"/>
              </a:rPr>
              <a:t>Project</a:t>
            </a:r>
          </a:p>
          <a:p>
            <a:pPr marL="128588" indent="-128588" defTabSz="685800" fontAlgn="auto">
              <a:spcBef>
                <a:spcPts val="0"/>
              </a:spcBef>
              <a:spcAft>
                <a:spcPts val="0"/>
              </a:spcAft>
              <a:buFont typeface="Arial" panose="020B0604020202020204" pitchFamily="34" charset="0"/>
              <a:buChar char="•"/>
              <a:defRPr/>
            </a:pPr>
            <a:r>
              <a:rPr lang="en-US" sz="1400" dirty="0">
                <a:solidFill>
                  <a:prstClr val="black"/>
                </a:solidFill>
                <a:latin typeface="Calibri"/>
              </a:rPr>
              <a:t>Titanium (Ti64), Laser Machines, Creating and Controlling Lack of Fusion Defects</a:t>
            </a:r>
          </a:p>
          <a:p>
            <a:pPr marL="128588" indent="-128588" defTabSz="685800" fontAlgn="auto">
              <a:spcBef>
                <a:spcPts val="0"/>
              </a:spcBef>
              <a:spcAft>
                <a:spcPts val="0"/>
              </a:spcAft>
              <a:buFont typeface="Arial" panose="020B0604020202020204" pitchFamily="34" charset="0"/>
              <a:buChar char="•"/>
              <a:defRPr/>
            </a:pPr>
            <a:r>
              <a:rPr lang="en-US" sz="1400" dirty="0">
                <a:solidFill>
                  <a:prstClr val="black"/>
                </a:solidFill>
                <a:latin typeface="Calibri"/>
              </a:rPr>
              <a:t>In-situ monitoring to mechanistically understand defects and conditions to intentionally induce them</a:t>
            </a:r>
          </a:p>
          <a:p>
            <a:pPr defTabSz="685800" fontAlgn="auto">
              <a:spcBef>
                <a:spcPts val="0"/>
              </a:spcBef>
              <a:spcAft>
                <a:spcPts val="0"/>
              </a:spcAft>
              <a:defRPr/>
            </a:pPr>
            <a:endParaRPr lang="en-US" sz="1350" dirty="0">
              <a:solidFill>
                <a:prstClr val="black"/>
              </a:solidFill>
              <a:latin typeface="Calibri"/>
            </a:endParaRPr>
          </a:p>
        </p:txBody>
      </p:sp>
      <p:pic>
        <p:nvPicPr>
          <p:cNvPr id="40" name="Picture 39">
            <a:extLst>
              <a:ext uri="{FF2B5EF4-FFF2-40B4-BE49-F238E27FC236}">
                <a16:creationId xmlns:a16="http://schemas.microsoft.com/office/drawing/2014/main" id="{84C30DC1-E126-4866-8A8E-0DA8BD3B2F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4406" y="4198095"/>
            <a:ext cx="2019308" cy="1867955"/>
          </a:xfrm>
          <a:prstGeom prst="rect">
            <a:avLst/>
          </a:prstGeom>
        </p:spPr>
      </p:pic>
      <p:sp>
        <p:nvSpPr>
          <p:cNvPr id="2" name="Date Placeholder 1"/>
          <p:cNvSpPr>
            <a:spLocks noGrp="1"/>
          </p:cNvSpPr>
          <p:nvPr>
            <p:ph type="dt" sz="half" idx="10"/>
          </p:nvPr>
        </p:nvSpPr>
        <p:spPr/>
        <p:txBody>
          <a:bodyPr/>
          <a:lstStyle/>
          <a:p>
            <a:r>
              <a:rPr lang="en-US"/>
              <a:t>02/05/2020</a:t>
            </a:r>
          </a:p>
        </p:txBody>
      </p:sp>
      <p:sp>
        <p:nvSpPr>
          <p:cNvPr id="3" name="Footer Placeholder 2"/>
          <p:cNvSpPr>
            <a:spLocks noGrp="1"/>
          </p:cNvSpPr>
          <p:nvPr>
            <p:ph type="ftr" sz="quarter" idx="11"/>
          </p:nvPr>
        </p:nvSpPr>
        <p:spPr/>
        <p:txBody>
          <a:bodyPr/>
          <a:lstStyle/>
          <a:p>
            <a:r>
              <a:rPr lang="en-US"/>
              <a:t>Distribution Statement A:  Approved for public release.  Distribution is unlimited. //UNCLASSIFIED</a:t>
            </a:r>
          </a:p>
        </p:txBody>
      </p:sp>
      <p:sp>
        <p:nvSpPr>
          <p:cNvPr id="5" name="Slide Number Placeholder 4"/>
          <p:cNvSpPr>
            <a:spLocks noGrp="1"/>
          </p:cNvSpPr>
          <p:nvPr>
            <p:ph type="sldNum" sz="quarter" idx="12"/>
          </p:nvPr>
        </p:nvSpPr>
        <p:spPr/>
        <p:txBody>
          <a:bodyPr/>
          <a:lstStyle/>
          <a:p>
            <a:fld id="{32798ED9-3D55-4757-98C1-7DAA64905B1A}" type="slidenum">
              <a:rPr lang="en-US" smtClean="0"/>
              <a:t>9</a:t>
            </a:fld>
            <a:endParaRPr lang="en-US"/>
          </a:p>
        </p:txBody>
      </p:sp>
      <p:sp>
        <p:nvSpPr>
          <p:cNvPr id="21" name="Title 11">
            <a:extLst>
              <a:ext uri="{FF2B5EF4-FFF2-40B4-BE49-F238E27FC236}">
                <a16:creationId xmlns:a16="http://schemas.microsoft.com/office/drawing/2014/main" id="{01622648-A5C2-413B-BC4F-866495D6545D}"/>
              </a:ext>
            </a:extLst>
          </p:cNvPr>
          <p:cNvSpPr>
            <a:spLocks noGrp="1"/>
          </p:cNvSpPr>
          <p:nvPr>
            <p:ph type="title"/>
          </p:nvPr>
        </p:nvSpPr>
        <p:spPr>
          <a:xfrm>
            <a:off x="975891" y="82553"/>
            <a:ext cx="7303874" cy="731521"/>
          </a:xfrm>
        </p:spPr>
        <p:txBody>
          <a:bodyPr>
            <a:normAutofit fontScale="90000"/>
          </a:bodyPr>
          <a:lstStyle/>
          <a:p>
            <a:r>
              <a:rPr lang="en-US" dirty="0"/>
              <a:t>OUSD R&amp;E Funded JAMWG Projects:</a:t>
            </a:r>
            <a:br>
              <a:rPr lang="en-US" dirty="0"/>
            </a:br>
            <a:r>
              <a:rPr lang="en-US" dirty="0"/>
              <a:t>Priority #2 - Rapid Qualification</a:t>
            </a:r>
          </a:p>
        </p:txBody>
      </p:sp>
    </p:spTree>
    <p:extLst>
      <p:ext uri="{BB962C8B-B14F-4D97-AF65-F5344CB8AC3E}">
        <p14:creationId xmlns:p14="http://schemas.microsoft.com/office/powerpoint/2010/main" val="7656409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9F690D6DDCA14A91428A3444833B40" ma:contentTypeVersion="18" ma:contentTypeDescription="Create a new document." ma:contentTypeScope="" ma:versionID="76fb644e6711923f808ad4f3d61e67dc">
  <xsd:schema xmlns:xsd="http://www.w3.org/2001/XMLSchema" xmlns:xs="http://www.w3.org/2001/XMLSchema" xmlns:p="http://schemas.microsoft.com/office/2006/metadata/properties" xmlns:ns3="0532b422-a0aa-4f0e-8466-07f830ed8d64" xmlns:ns4="4caa6e7a-b9e5-4780-b15c-0a1338bf8369" targetNamespace="http://schemas.microsoft.com/office/2006/metadata/properties" ma:root="true" ma:fieldsID="c65d06febcd2141fd1cb91e6714ff4ec" ns3:_="" ns4:_="">
    <xsd:import namespace="0532b422-a0aa-4f0e-8466-07f830ed8d64"/>
    <xsd:import namespace="4caa6e7a-b9e5-4780-b15c-0a1338bf8369"/>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32b422-a0aa-4f0e-8466-07f830ed8d6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aa6e7a-b9e5-4780-b15c-0a1338bf8369"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 xmlns="0532b422-a0aa-4f0e-8466-07f830ed8d64" xsi:nil="true"/>
    <MigrationWizIdDocumentLibraryPermissions xmlns="0532b422-a0aa-4f0e-8466-07f830ed8d64" xsi:nil="true"/>
    <MigrationWizIdSecurityGroups xmlns="0532b422-a0aa-4f0e-8466-07f830ed8d64" xsi:nil="true"/>
    <MigrationWizIdPermissionLevels xmlns="0532b422-a0aa-4f0e-8466-07f830ed8d64" xsi:nil="true"/>
    <MigrationWizIdPermissions xmlns="0532b422-a0aa-4f0e-8466-07f830ed8d64" xsi:nil="true"/>
  </documentManagement>
</p:properties>
</file>

<file path=customXml/itemProps1.xml><?xml version="1.0" encoding="utf-8"?>
<ds:datastoreItem xmlns:ds="http://schemas.openxmlformats.org/officeDocument/2006/customXml" ds:itemID="{A7A17EF5-27BF-4DF6-9D28-11469B1BC0A3}">
  <ds:schemaRefs>
    <ds:schemaRef ds:uri="http://schemas.microsoft.com/sharepoint/v3/contenttype/forms"/>
  </ds:schemaRefs>
</ds:datastoreItem>
</file>

<file path=customXml/itemProps2.xml><?xml version="1.0" encoding="utf-8"?>
<ds:datastoreItem xmlns:ds="http://schemas.openxmlformats.org/officeDocument/2006/customXml" ds:itemID="{6E37FAD6-3515-49A3-9ABC-68D727F1E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32b422-a0aa-4f0e-8466-07f830ed8d64"/>
    <ds:schemaRef ds:uri="4caa6e7a-b9e5-4780-b15c-0a1338bf83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23D7F-8192-47E1-9450-B5486407970D}">
  <ds:schemaRefs>
    <ds:schemaRef ds:uri="http://schemas.microsoft.com/office/infopath/2007/PartnerControls"/>
    <ds:schemaRef ds:uri="http://www.w3.org/XML/1998/namespace"/>
    <ds:schemaRef ds:uri="http://purl.org/dc/elements/1.1/"/>
    <ds:schemaRef ds:uri="http://schemas.openxmlformats.org/package/2006/metadata/core-properties"/>
    <ds:schemaRef ds:uri="4caa6e7a-b9e5-4780-b15c-0a1338bf8369"/>
    <ds:schemaRef ds:uri="0532b422-a0aa-4f0e-8466-07f830ed8d64"/>
    <ds:schemaRef ds:uri="http://schemas.microsoft.com/office/2006/documentManagement/typ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541</TotalTime>
  <Words>4268</Words>
  <Application>Microsoft Office PowerPoint</Application>
  <PresentationFormat>On-screen Show (4:3)</PresentationFormat>
  <Paragraphs>518</Paragraphs>
  <Slides>26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Narrow</vt:lpstr>
      <vt:lpstr>Calibri</vt:lpstr>
      <vt:lpstr>Courier New</vt:lpstr>
      <vt:lpstr>Franklin Gothic Book</vt:lpstr>
      <vt:lpstr>Franklin Gothic Medium</vt:lpstr>
      <vt:lpstr>Franklin Gothic Medium Cond</vt:lpstr>
      <vt:lpstr>Wingdings</vt:lpstr>
      <vt:lpstr>Office Theme</vt:lpstr>
      <vt:lpstr>JAMWG Update to JTEG</vt:lpstr>
      <vt:lpstr>Overview</vt:lpstr>
      <vt:lpstr>DoD AM Strategy – Why?</vt:lpstr>
      <vt:lpstr>DoD AM Strategy Goals</vt:lpstr>
      <vt:lpstr>OUSD R&amp;E Role</vt:lpstr>
      <vt:lpstr>Joint Additive Manufacturing Working Group (JAMWG)</vt:lpstr>
      <vt:lpstr>OUSD R&amp;E Funded JAMWG Projects: Priority #1 - Digital Thread</vt:lpstr>
      <vt:lpstr>OUSD R&amp;E Funded JAMWG Projects: Priority #2 - Rapid Qualification</vt:lpstr>
      <vt:lpstr>OUSD R&amp;E Funded JAMWG Projects: Priority #2 - Rapid Qualification</vt:lpstr>
      <vt:lpstr>JAMWG FY20-21 Priorities</vt:lpstr>
      <vt:lpstr>OUSD R&amp;E Approaches</vt:lpstr>
      <vt:lpstr>DoD Manufacturing Innovation Institutes (MIIs): Chartering Tenets</vt:lpstr>
      <vt:lpstr>Current DoD MIIs with Substantial AM Activities</vt:lpstr>
      <vt:lpstr>DoD AM Policy</vt:lpstr>
      <vt:lpstr>PowerPoint Presentation</vt:lpstr>
      <vt:lpstr>PowerPoint Presentation</vt:lpstr>
      <vt:lpstr>America Makes The National Additive Manufacturing Innovation Institute</vt:lpstr>
      <vt:lpstr>America Makes: Workforce Development Project</vt:lpstr>
      <vt:lpstr>America Makes: Maturation of Advanced Manufacturing for Low-Cost Sustainment (MAMLS)</vt:lpstr>
      <vt:lpstr>Impact of MAMLS</vt:lpstr>
      <vt:lpstr>MxD Manufacturing x Digital (formerly DMDII)</vt:lpstr>
      <vt:lpstr>MxD Project Example:  From Art to Part</vt:lpstr>
      <vt:lpstr>LIFT Lightweight Innovations for Tomorrow</vt:lpstr>
      <vt:lpstr>LIFT  Additive Manufacturing Focus Areas</vt:lpstr>
      <vt:lpstr>NextFlex America’s Flexible Hybrid Electronics Manufacturing Institute</vt:lpstr>
      <vt:lpstr>NextFlex AM Project Example: 3D Patterning of Embedded Flexible Hybrid Electronics</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Robert A (Rob) Col USAF OSD OUSD R-E (USA)</dc:creator>
  <cp:lastModifiedBy>Kelly Visconti</cp:lastModifiedBy>
  <cp:revision>24</cp:revision>
  <dcterms:created xsi:type="dcterms:W3CDTF">2019-10-28T17:41:43Z</dcterms:created>
  <dcterms:modified xsi:type="dcterms:W3CDTF">2020-03-27T21:49:17Z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0x010100679F690D6DDCA14A91428A3444833B40</vt:lpwstr>
  </property>
</Properties>
</file>