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66" r:id="rId2"/>
    <p:sldId id="383" r:id="rId3"/>
    <p:sldId id="375" r:id="rId4"/>
    <p:sldId id="374" r:id="rId5"/>
    <p:sldId id="359" r:id="rId6"/>
    <p:sldId id="362" r:id="rId7"/>
    <p:sldId id="361" r:id="rId8"/>
    <p:sldId id="384"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13">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ys" initials="H" lastIdx="3" clrIdx="0"/>
  <p:cmAuthor id="1" name="Robert Herron" initials="RAH" lastIdx="1" clrIdx="1"/>
  <p:cmAuthor id="2" name="Robert Herron" initials="RAH [2]" lastIdx="1" clrIdx="2"/>
  <p:cmAuthor id="3" name="Herron, Robert A  CIV (US)" initials="RAH" lastIdx="7" clrIdx="3">
    <p:extLst>
      <p:ext uri="{19B8F6BF-5375-455C-9EA6-DF929625EA0E}">
        <p15:presenceInfo xmlns:p15="http://schemas.microsoft.com/office/powerpoint/2012/main" userId="Herron, Robert A  CIV (U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B633D"/>
    <a:srgbClr val="C59EE2"/>
    <a:srgbClr val="800000"/>
    <a:srgbClr val="5F3117"/>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85" autoAdjust="0"/>
    <p:restoredTop sz="65987" autoAdjust="0"/>
  </p:normalViewPr>
  <p:slideViewPr>
    <p:cSldViewPr snapToObjects="1" showGuides="1">
      <p:cViewPr varScale="1">
        <p:scale>
          <a:sx n="66" d="100"/>
          <a:sy n="66" d="100"/>
        </p:scale>
        <p:origin x="1878" y="78"/>
      </p:cViewPr>
      <p:guideLst>
        <p:guide orient="horz" pos="1313"/>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8" d="100"/>
        <a:sy n="128" d="100"/>
      </p:scale>
      <p:origin x="0" y="0"/>
    </p:cViewPr>
  </p:sorterViewPr>
  <p:notesViewPr>
    <p:cSldViewPr snapToObjects="1">
      <p:cViewPr varScale="1">
        <p:scale>
          <a:sx n="82" d="100"/>
          <a:sy n="82" d="100"/>
        </p:scale>
        <p:origin x="-1980" y="-96"/>
      </p:cViewPr>
      <p:guideLst>
        <p:guide orient="horz" pos="2928"/>
        <p:guide pos="2208"/>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9F928A-A4F2-4720-8B8B-70B34163ED96}" type="doc">
      <dgm:prSet loTypeId="urn:microsoft.com/office/officeart/2005/8/layout/gear1" loCatId="cycle" qsTypeId="urn:microsoft.com/office/officeart/2005/8/quickstyle/simple4" qsCatId="simple" csTypeId="urn:microsoft.com/office/officeart/2005/8/colors/accent1_2" csCatId="accent1" phldr="1"/>
      <dgm:spPr/>
    </dgm:pt>
    <dgm:pt modelId="{7CB78C8A-88C5-4E70-A729-0921386E6F79}">
      <dgm:prSet phldrT="[Text]"/>
      <dgm:spPr/>
      <dgm:t>
        <a:bodyPr/>
        <a:lstStyle/>
        <a:p>
          <a:r>
            <a:rPr lang="en-US" dirty="0" smtClean="0"/>
            <a:t>Sustainment</a:t>
          </a:r>
          <a:endParaRPr lang="en-US" dirty="0"/>
        </a:p>
      </dgm:t>
    </dgm:pt>
    <dgm:pt modelId="{04BB251D-21A7-46EC-BC99-B89771C2FEC4}" type="parTrans" cxnId="{AA209AEB-6BD8-467C-ACFD-CFC68B466C87}">
      <dgm:prSet/>
      <dgm:spPr/>
      <dgm:t>
        <a:bodyPr/>
        <a:lstStyle/>
        <a:p>
          <a:endParaRPr lang="en-US"/>
        </a:p>
      </dgm:t>
    </dgm:pt>
    <dgm:pt modelId="{0E2719ED-21AF-49BA-9416-426B46A7DAC2}" type="sibTrans" cxnId="{AA209AEB-6BD8-467C-ACFD-CFC68B466C87}">
      <dgm:prSet/>
      <dgm:spPr/>
      <dgm:t>
        <a:bodyPr/>
        <a:lstStyle/>
        <a:p>
          <a:endParaRPr lang="en-US"/>
        </a:p>
      </dgm:t>
    </dgm:pt>
    <dgm:pt modelId="{BE4CDFAA-C7A3-47FE-A5B5-4991722F19C9}">
      <dgm:prSet phldrT="[Text]"/>
      <dgm:spPr/>
      <dgm:t>
        <a:bodyPr/>
        <a:lstStyle/>
        <a:p>
          <a:r>
            <a:rPr lang="en-US" dirty="0" smtClean="0"/>
            <a:t>Acquisition</a:t>
          </a:r>
          <a:endParaRPr lang="en-US" dirty="0"/>
        </a:p>
      </dgm:t>
    </dgm:pt>
    <dgm:pt modelId="{1A7B5D3B-6514-4DA0-B070-581EFDFBDEA4}" type="parTrans" cxnId="{8E807C93-6EF1-4B05-BF69-8BEC54561AA9}">
      <dgm:prSet/>
      <dgm:spPr/>
      <dgm:t>
        <a:bodyPr/>
        <a:lstStyle/>
        <a:p>
          <a:endParaRPr lang="en-US"/>
        </a:p>
      </dgm:t>
    </dgm:pt>
    <dgm:pt modelId="{CB4D180B-5D15-4D1C-B0CA-23167221BCF3}" type="sibTrans" cxnId="{8E807C93-6EF1-4B05-BF69-8BEC54561AA9}">
      <dgm:prSet/>
      <dgm:spPr/>
      <dgm:t>
        <a:bodyPr/>
        <a:lstStyle/>
        <a:p>
          <a:endParaRPr lang="en-US"/>
        </a:p>
      </dgm:t>
    </dgm:pt>
    <dgm:pt modelId="{AC0551AA-A706-46D1-A445-F77BEE0FCDE5}">
      <dgm:prSet phldrT="[Text]"/>
      <dgm:spPr/>
      <dgm:t>
        <a:bodyPr/>
        <a:lstStyle/>
        <a:p>
          <a:r>
            <a:rPr lang="en-US" dirty="0" smtClean="0"/>
            <a:t>R&amp;D</a:t>
          </a:r>
          <a:endParaRPr lang="en-US" dirty="0"/>
        </a:p>
      </dgm:t>
    </dgm:pt>
    <dgm:pt modelId="{F721319D-209F-45A6-BF9F-C9FA4561E314}" type="parTrans" cxnId="{B66FE211-963B-4620-9B1B-9B2DC65DFBFA}">
      <dgm:prSet/>
      <dgm:spPr/>
      <dgm:t>
        <a:bodyPr/>
        <a:lstStyle/>
        <a:p>
          <a:endParaRPr lang="en-US"/>
        </a:p>
      </dgm:t>
    </dgm:pt>
    <dgm:pt modelId="{E570A95C-D985-46CD-9127-41353867E1DA}" type="sibTrans" cxnId="{B66FE211-963B-4620-9B1B-9B2DC65DFBFA}">
      <dgm:prSet/>
      <dgm:spPr/>
      <dgm:t>
        <a:bodyPr/>
        <a:lstStyle/>
        <a:p>
          <a:endParaRPr lang="en-US"/>
        </a:p>
      </dgm:t>
    </dgm:pt>
    <dgm:pt modelId="{517778C7-0F87-4A2E-9F51-1C71D1F5EA6B}" type="pres">
      <dgm:prSet presAssocID="{D19F928A-A4F2-4720-8B8B-70B34163ED96}" presName="composite" presStyleCnt="0">
        <dgm:presLayoutVars>
          <dgm:chMax val="3"/>
          <dgm:animLvl val="lvl"/>
          <dgm:resizeHandles val="exact"/>
        </dgm:presLayoutVars>
      </dgm:prSet>
      <dgm:spPr/>
    </dgm:pt>
    <dgm:pt modelId="{3F774312-D05D-4575-BBA5-0A8059BD97D2}" type="pres">
      <dgm:prSet presAssocID="{7CB78C8A-88C5-4E70-A729-0921386E6F79}" presName="gear1" presStyleLbl="node1" presStyleIdx="0" presStyleCnt="3">
        <dgm:presLayoutVars>
          <dgm:chMax val="1"/>
          <dgm:bulletEnabled val="1"/>
        </dgm:presLayoutVars>
      </dgm:prSet>
      <dgm:spPr/>
      <dgm:t>
        <a:bodyPr/>
        <a:lstStyle/>
        <a:p>
          <a:endParaRPr lang="en-US"/>
        </a:p>
      </dgm:t>
    </dgm:pt>
    <dgm:pt modelId="{F26A6FDC-BD3B-47C5-8A14-B7DBBBB55783}" type="pres">
      <dgm:prSet presAssocID="{7CB78C8A-88C5-4E70-A729-0921386E6F79}" presName="gear1srcNode" presStyleLbl="node1" presStyleIdx="0" presStyleCnt="3"/>
      <dgm:spPr/>
      <dgm:t>
        <a:bodyPr/>
        <a:lstStyle/>
        <a:p>
          <a:endParaRPr lang="en-US"/>
        </a:p>
      </dgm:t>
    </dgm:pt>
    <dgm:pt modelId="{E8450CB7-6504-4947-AE8B-24F2297581E9}" type="pres">
      <dgm:prSet presAssocID="{7CB78C8A-88C5-4E70-A729-0921386E6F79}" presName="gear1dstNode" presStyleLbl="node1" presStyleIdx="0" presStyleCnt="3"/>
      <dgm:spPr/>
      <dgm:t>
        <a:bodyPr/>
        <a:lstStyle/>
        <a:p>
          <a:endParaRPr lang="en-US"/>
        </a:p>
      </dgm:t>
    </dgm:pt>
    <dgm:pt modelId="{DB692A40-5FCA-485A-85B5-6028A2549B33}" type="pres">
      <dgm:prSet presAssocID="{BE4CDFAA-C7A3-47FE-A5B5-4991722F19C9}" presName="gear2" presStyleLbl="node1" presStyleIdx="1" presStyleCnt="3">
        <dgm:presLayoutVars>
          <dgm:chMax val="1"/>
          <dgm:bulletEnabled val="1"/>
        </dgm:presLayoutVars>
      </dgm:prSet>
      <dgm:spPr/>
      <dgm:t>
        <a:bodyPr/>
        <a:lstStyle/>
        <a:p>
          <a:endParaRPr lang="en-US"/>
        </a:p>
      </dgm:t>
    </dgm:pt>
    <dgm:pt modelId="{CCC2060F-D11B-4ACF-BE39-3DB3A1590451}" type="pres">
      <dgm:prSet presAssocID="{BE4CDFAA-C7A3-47FE-A5B5-4991722F19C9}" presName="gear2srcNode" presStyleLbl="node1" presStyleIdx="1" presStyleCnt="3"/>
      <dgm:spPr/>
      <dgm:t>
        <a:bodyPr/>
        <a:lstStyle/>
        <a:p>
          <a:endParaRPr lang="en-US"/>
        </a:p>
      </dgm:t>
    </dgm:pt>
    <dgm:pt modelId="{B4E3752D-8E41-4B61-AA39-EE1F11E7B4FC}" type="pres">
      <dgm:prSet presAssocID="{BE4CDFAA-C7A3-47FE-A5B5-4991722F19C9}" presName="gear2dstNode" presStyleLbl="node1" presStyleIdx="1" presStyleCnt="3"/>
      <dgm:spPr/>
      <dgm:t>
        <a:bodyPr/>
        <a:lstStyle/>
        <a:p>
          <a:endParaRPr lang="en-US"/>
        </a:p>
      </dgm:t>
    </dgm:pt>
    <dgm:pt modelId="{A67D47D6-FD64-4C74-922F-2013F4571ED5}" type="pres">
      <dgm:prSet presAssocID="{AC0551AA-A706-46D1-A445-F77BEE0FCDE5}" presName="gear3" presStyleLbl="node1" presStyleIdx="2" presStyleCnt="3"/>
      <dgm:spPr/>
      <dgm:t>
        <a:bodyPr/>
        <a:lstStyle/>
        <a:p>
          <a:endParaRPr lang="en-US"/>
        </a:p>
      </dgm:t>
    </dgm:pt>
    <dgm:pt modelId="{91CC661E-8206-41B1-9F98-0BD109D3652B}" type="pres">
      <dgm:prSet presAssocID="{AC0551AA-A706-46D1-A445-F77BEE0FCDE5}" presName="gear3tx" presStyleLbl="node1" presStyleIdx="2" presStyleCnt="3">
        <dgm:presLayoutVars>
          <dgm:chMax val="1"/>
          <dgm:bulletEnabled val="1"/>
        </dgm:presLayoutVars>
      </dgm:prSet>
      <dgm:spPr/>
      <dgm:t>
        <a:bodyPr/>
        <a:lstStyle/>
        <a:p>
          <a:endParaRPr lang="en-US"/>
        </a:p>
      </dgm:t>
    </dgm:pt>
    <dgm:pt modelId="{DB395D3B-A122-47D3-B792-F0186833FE7D}" type="pres">
      <dgm:prSet presAssocID="{AC0551AA-A706-46D1-A445-F77BEE0FCDE5}" presName="gear3srcNode" presStyleLbl="node1" presStyleIdx="2" presStyleCnt="3"/>
      <dgm:spPr/>
      <dgm:t>
        <a:bodyPr/>
        <a:lstStyle/>
        <a:p>
          <a:endParaRPr lang="en-US"/>
        </a:p>
      </dgm:t>
    </dgm:pt>
    <dgm:pt modelId="{CB105CEE-AEB2-4010-A814-9FA4D13566EF}" type="pres">
      <dgm:prSet presAssocID="{AC0551AA-A706-46D1-A445-F77BEE0FCDE5}" presName="gear3dstNode" presStyleLbl="node1" presStyleIdx="2" presStyleCnt="3"/>
      <dgm:spPr/>
      <dgm:t>
        <a:bodyPr/>
        <a:lstStyle/>
        <a:p>
          <a:endParaRPr lang="en-US"/>
        </a:p>
      </dgm:t>
    </dgm:pt>
    <dgm:pt modelId="{CFFE53A8-D336-4569-AFAE-4E85B1C476A6}" type="pres">
      <dgm:prSet presAssocID="{0E2719ED-21AF-49BA-9416-426B46A7DAC2}" presName="connector1" presStyleLbl="sibTrans2D1" presStyleIdx="0" presStyleCnt="3"/>
      <dgm:spPr/>
      <dgm:t>
        <a:bodyPr/>
        <a:lstStyle/>
        <a:p>
          <a:endParaRPr lang="en-US"/>
        </a:p>
      </dgm:t>
    </dgm:pt>
    <dgm:pt modelId="{547BC39D-6A29-4626-9CDA-B7FB97319368}" type="pres">
      <dgm:prSet presAssocID="{CB4D180B-5D15-4D1C-B0CA-23167221BCF3}" presName="connector2" presStyleLbl="sibTrans2D1" presStyleIdx="1" presStyleCnt="3"/>
      <dgm:spPr/>
      <dgm:t>
        <a:bodyPr/>
        <a:lstStyle/>
        <a:p>
          <a:endParaRPr lang="en-US"/>
        </a:p>
      </dgm:t>
    </dgm:pt>
    <dgm:pt modelId="{FC005277-7A49-482D-850B-9F10CC2AD870}" type="pres">
      <dgm:prSet presAssocID="{E570A95C-D985-46CD-9127-41353867E1DA}" presName="connector3" presStyleLbl="sibTrans2D1" presStyleIdx="2" presStyleCnt="3"/>
      <dgm:spPr/>
      <dgm:t>
        <a:bodyPr/>
        <a:lstStyle/>
        <a:p>
          <a:endParaRPr lang="en-US"/>
        </a:p>
      </dgm:t>
    </dgm:pt>
  </dgm:ptLst>
  <dgm:cxnLst>
    <dgm:cxn modelId="{0EA65B3E-950A-40AB-93C7-033342E17767}" type="presOf" srcId="{7CB78C8A-88C5-4E70-A729-0921386E6F79}" destId="{F26A6FDC-BD3B-47C5-8A14-B7DBBBB55783}" srcOrd="1" destOrd="0" presId="urn:microsoft.com/office/officeart/2005/8/layout/gear1"/>
    <dgm:cxn modelId="{AE991488-ED19-4589-B015-420F6ECE0103}" type="presOf" srcId="{E570A95C-D985-46CD-9127-41353867E1DA}" destId="{FC005277-7A49-482D-850B-9F10CC2AD870}" srcOrd="0" destOrd="0" presId="urn:microsoft.com/office/officeart/2005/8/layout/gear1"/>
    <dgm:cxn modelId="{1D3D2268-9AF2-4873-9B77-85D40C404B84}" type="presOf" srcId="{BE4CDFAA-C7A3-47FE-A5B5-4991722F19C9}" destId="{B4E3752D-8E41-4B61-AA39-EE1F11E7B4FC}" srcOrd="2" destOrd="0" presId="urn:microsoft.com/office/officeart/2005/8/layout/gear1"/>
    <dgm:cxn modelId="{F24C26D1-D18B-4096-BD6C-52FECF33F882}" type="presOf" srcId="{CB4D180B-5D15-4D1C-B0CA-23167221BCF3}" destId="{547BC39D-6A29-4626-9CDA-B7FB97319368}" srcOrd="0" destOrd="0" presId="urn:microsoft.com/office/officeart/2005/8/layout/gear1"/>
    <dgm:cxn modelId="{8E807C93-6EF1-4B05-BF69-8BEC54561AA9}" srcId="{D19F928A-A4F2-4720-8B8B-70B34163ED96}" destId="{BE4CDFAA-C7A3-47FE-A5B5-4991722F19C9}" srcOrd="1" destOrd="0" parTransId="{1A7B5D3B-6514-4DA0-B070-581EFDFBDEA4}" sibTransId="{CB4D180B-5D15-4D1C-B0CA-23167221BCF3}"/>
    <dgm:cxn modelId="{9F3533DF-47F0-4B46-84B0-FA90354EBCD3}" type="presOf" srcId="{BE4CDFAA-C7A3-47FE-A5B5-4991722F19C9}" destId="{CCC2060F-D11B-4ACF-BE39-3DB3A1590451}" srcOrd="1" destOrd="0" presId="urn:microsoft.com/office/officeart/2005/8/layout/gear1"/>
    <dgm:cxn modelId="{9CAB787B-104B-4F86-B17F-0224E4DF95A9}" type="presOf" srcId="{0E2719ED-21AF-49BA-9416-426B46A7DAC2}" destId="{CFFE53A8-D336-4569-AFAE-4E85B1C476A6}" srcOrd="0" destOrd="0" presId="urn:microsoft.com/office/officeart/2005/8/layout/gear1"/>
    <dgm:cxn modelId="{B66FE211-963B-4620-9B1B-9B2DC65DFBFA}" srcId="{D19F928A-A4F2-4720-8B8B-70B34163ED96}" destId="{AC0551AA-A706-46D1-A445-F77BEE0FCDE5}" srcOrd="2" destOrd="0" parTransId="{F721319D-209F-45A6-BF9F-C9FA4561E314}" sibTransId="{E570A95C-D985-46CD-9127-41353867E1DA}"/>
    <dgm:cxn modelId="{1B5E9AD3-EDE3-4D60-B3B8-C336EEBE8139}" type="presOf" srcId="{BE4CDFAA-C7A3-47FE-A5B5-4991722F19C9}" destId="{DB692A40-5FCA-485A-85B5-6028A2549B33}" srcOrd="0" destOrd="0" presId="urn:microsoft.com/office/officeart/2005/8/layout/gear1"/>
    <dgm:cxn modelId="{135A69EE-E22F-48B4-A83D-B54133AB162D}" type="presOf" srcId="{7CB78C8A-88C5-4E70-A729-0921386E6F79}" destId="{3F774312-D05D-4575-BBA5-0A8059BD97D2}" srcOrd="0" destOrd="0" presId="urn:microsoft.com/office/officeart/2005/8/layout/gear1"/>
    <dgm:cxn modelId="{644280AB-32F5-42B1-9301-2D4CDD0CD826}" type="presOf" srcId="{D19F928A-A4F2-4720-8B8B-70B34163ED96}" destId="{517778C7-0F87-4A2E-9F51-1C71D1F5EA6B}" srcOrd="0" destOrd="0" presId="urn:microsoft.com/office/officeart/2005/8/layout/gear1"/>
    <dgm:cxn modelId="{AA209AEB-6BD8-467C-ACFD-CFC68B466C87}" srcId="{D19F928A-A4F2-4720-8B8B-70B34163ED96}" destId="{7CB78C8A-88C5-4E70-A729-0921386E6F79}" srcOrd="0" destOrd="0" parTransId="{04BB251D-21A7-46EC-BC99-B89771C2FEC4}" sibTransId="{0E2719ED-21AF-49BA-9416-426B46A7DAC2}"/>
    <dgm:cxn modelId="{47C8E428-7A1E-4C3E-835B-38AFA05050BC}" type="presOf" srcId="{AC0551AA-A706-46D1-A445-F77BEE0FCDE5}" destId="{CB105CEE-AEB2-4010-A814-9FA4D13566EF}" srcOrd="3" destOrd="0" presId="urn:microsoft.com/office/officeart/2005/8/layout/gear1"/>
    <dgm:cxn modelId="{4C46EE6B-7851-494F-8ACE-32E91EE2EB64}" type="presOf" srcId="{7CB78C8A-88C5-4E70-A729-0921386E6F79}" destId="{E8450CB7-6504-4947-AE8B-24F2297581E9}" srcOrd="2" destOrd="0" presId="urn:microsoft.com/office/officeart/2005/8/layout/gear1"/>
    <dgm:cxn modelId="{92BA78E4-5C6D-4312-9529-F48A4EF6ABDC}" type="presOf" srcId="{AC0551AA-A706-46D1-A445-F77BEE0FCDE5}" destId="{DB395D3B-A122-47D3-B792-F0186833FE7D}" srcOrd="2" destOrd="0" presId="urn:microsoft.com/office/officeart/2005/8/layout/gear1"/>
    <dgm:cxn modelId="{53180712-F18E-497A-8765-D45630D8FF75}" type="presOf" srcId="{AC0551AA-A706-46D1-A445-F77BEE0FCDE5}" destId="{A67D47D6-FD64-4C74-922F-2013F4571ED5}" srcOrd="0" destOrd="0" presId="urn:microsoft.com/office/officeart/2005/8/layout/gear1"/>
    <dgm:cxn modelId="{4D4FD880-4844-4676-931F-1D41AACB509A}" type="presOf" srcId="{AC0551AA-A706-46D1-A445-F77BEE0FCDE5}" destId="{91CC661E-8206-41B1-9F98-0BD109D3652B}" srcOrd="1" destOrd="0" presId="urn:microsoft.com/office/officeart/2005/8/layout/gear1"/>
    <dgm:cxn modelId="{B49250F0-A37E-43F2-9A06-8556CDE2B267}" type="presParOf" srcId="{517778C7-0F87-4A2E-9F51-1C71D1F5EA6B}" destId="{3F774312-D05D-4575-BBA5-0A8059BD97D2}" srcOrd="0" destOrd="0" presId="urn:microsoft.com/office/officeart/2005/8/layout/gear1"/>
    <dgm:cxn modelId="{E1896E01-385A-4B10-979C-25CBC0BECCBC}" type="presParOf" srcId="{517778C7-0F87-4A2E-9F51-1C71D1F5EA6B}" destId="{F26A6FDC-BD3B-47C5-8A14-B7DBBBB55783}" srcOrd="1" destOrd="0" presId="urn:microsoft.com/office/officeart/2005/8/layout/gear1"/>
    <dgm:cxn modelId="{953F067F-9F7D-4ECA-9102-4FFB7BC0F223}" type="presParOf" srcId="{517778C7-0F87-4A2E-9F51-1C71D1F5EA6B}" destId="{E8450CB7-6504-4947-AE8B-24F2297581E9}" srcOrd="2" destOrd="0" presId="urn:microsoft.com/office/officeart/2005/8/layout/gear1"/>
    <dgm:cxn modelId="{965D8A6F-48CC-4797-B272-23FE499AF4C5}" type="presParOf" srcId="{517778C7-0F87-4A2E-9F51-1C71D1F5EA6B}" destId="{DB692A40-5FCA-485A-85B5-6028A2549B33}" srcOrd="3" destOrd="0" presId="urn:microsoft.com/office/officeart/2005/8/layout/gear1"/>
    <dgm:cxn modelId="{F36161C8-4277-4027-8D86-E0F758C8CBA0}" type="presParOf" srcId="{517778C7-0F87-4A2E-9F51-1C71D1F5EA6B}" destId="{CCC2060F-D11B-4ACF-BE39-3DB3A1590451}" srcOrd="4" destOrd="0" presId="urn:microsoft.com/office/officeart/2005/8/layout/gear1"/>
    <dgm:cxn modelId="{6CBFE223-8917-441A-8A6E-83B4F16E7FA6}" type="presParOf" srcId="{517778C7-0F87-4A2E-9F51-1C71D1F5EA6B}" destId="{B4E3752D-8E41-4B61-AA39-EE1F11E7B4FC}" srcOrd="5" destOrd="0" presId="urn:microsoft.com/office/officeart/2005/8/layout/gear1"/>
    <dgm:cxn modelId="{6AAD6A4E-1746-475F-ACD7-D501CF3C192D}" type="presParOf" srcId="{517778C7-0F87-4A2E-9F51-1C71D1F5EA6B}" destId="{A67D47D6-FD64-4C74-922F-2013F4571ED5}" srcOrd="6" destOrd="0" presId="urn:microsoft.com/office/officeart/2005/8/layout/gear1"/>
    <dgm:cxn modelId="{13D8394F-D354-43DD-80C4-355740CD9146}" type="presParOf" srcId="{517778C7-0F87-4A2E-9F51-1C71D1F5EA6B}" destId="{91CC661E-8206-41B1-9F98-0BD109D3652B}" srcOrd="7" destOrd="0" presId="urn:microsoft.com/office/officeart/2005/8/layout/gear1"/>
    <dgm:cxn modelId="{C0D18DEE-14B4-4953-98CB-ED08DFBCF252}" type="presParOf" srcId="{517778C7-0F87-4A2E-9F51-1C71D1F5EA6B}" destId="{DB395D3B-A122-47D3-B792-F0186833FE7D}" srcOrd="8" destOrd="0" presId="urn:microsoft.com/office/officeart/2005/8/layout/gear1"/>
    <dgm:cxn modelId="{73583EF7-4E3F-4248-899E-0A1012977E5A}" type="presParOf" srcId="{517778C7-0F87-4A2E-9F51-1C71D1F5EA6B}" destId="{CB105CEE-AEB2-4010-A814-9FA4D13566EF}" srcOrd="9" destOrd="0" presId="urn:microsoft.com/office/officeart/2005/8/layout/gear1"/>
    <dgm:cxn modelId="{61109CEE-D150-4B37-B542-E2EE7B4A9E6D}" type="presParOf" srcId="{517778C7-0F87-4A2E-9F51-1C71D1F5EA6B}" destId="{CFFE53A8-D336-4569-AFAE-4E85B1C476A6}" srcOrd="10" destOrd="0" presId="urn:microsoft.com/office/officeart/2005/8/layout/gear1"/>
    <dgm:cxn modelId="{25321680-F008-4993-83F6-E9101F223E2B}" type="presParOf" srcId="{517778C7-0F87-4A2E-9F51-1C71D1F5EA6B}" destId="{547BC39D-6A29-4626-9CDA-B7FB97319368}" srcOrd="11" destOrd="0" presId="urn:microsoft.com/office/officeart/2005/8/layout/gear1"/>
    <dgm:cxn modelId="{86A819C2-1DF7-43A0-821F-34CC59D84CA5}" type="presParOf" srcId="{517778C7-0F87-4A2E-9F51-1C71D1F5EA6B}" destId="{FC005277-7A49-482D-850B-9F10CC2AD870}"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774312-D05D-4575-BBA5-0A8059BD97D2}">
      <dsp:nvSpPr>
        <dsp:cNvPr id="0" name=""/>
        <dsp:cNvSpPr/>
      </dsp:nvSpPr>
      <dsp:spPr>
        <a:xfrm>
          <a:off x="1797353" y="1891633"/>
          <a:ext cx="2196766" cy="2196766"/>
        </a:xfrm>
        <a:prstGeom prst="gear9">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Sustainment</a:t>
          </a:r>
          <a:endParaRPr lang="en-US" sz="1300" kern="1200" dirty="0"/>
        </a:p>
      </dsp:txBody>
      <dsp:txXfrm>
        <a:off x="2239001" y="2406215"/>
        <a:ext cx="1313470" cy="1129183"/>
      </dsp:txXfrm>
    </dsp:sp>
    <dsp:sp modelId="{DB692A40-5FCA-485A-85B5-6028A2549B33}">
      <dsp:nvSpPr>
        <dsp:cNvPr id="0" name=""/>
        <dsp:cNvSpPr/>
      </dsp:nvSpPr>
      <dsp:spPr>
        <a:xfrm>
          <a:off x="519235" y="1372398"/>
          <a:ext cx="1597648" cy="1597648"/>
        </a:xfrm>
        <a:prstGeom prst="gear6">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Acquisition</a:t>
          </a:r>
          <a:endParaRPr lang="en-US" sz="1300" kern="1200" dirty="0"/>
        </a:p>
      </dsp:txBody>
      <dsp:txXfrm>
        <a:off x="921448" y="1777042"/>
        <a:ext cx="793222" cy="788360"/>
      </dsp:txXfrm>
    </dsp:sp>
    <dsp:sp modelId="{A67D47D6-FD64-4C74-922F-2013F4571ED5}">
      <dsp:nvSpPr>
        <dsp:cNvPr id="0" name=""/>
        <dsp:cNvSpPr/>
      </dsp:nvSpPr>
      <dsp:spPr>
        <a:xfrm rot="20700000">
          <a:off x="1414081" y="270184"/>
          <a:ext cx="1565368" cy="1565368"/>
        </a:xfrm>
        <a:prstGeom prst="gear6">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R&amp;D</a:t>
          </a:r>
          <a:endParaRPr lang="en-US" sz="1300" kern="1200" dirty="0"/>
        </a:p>
      </dsp:txBody>
      <dsp:txXfrm rot="-20700000">
        <a:off x="1757412" y="613515"/>
        <a:ext cx="878706" cy="878706"/>
      </dsp:txXfrm>
    </dsp:sp>
    <dsp:sp modelId="{CFFE53A8-D336-4569-AFAE-4E85B1C476A6}">
      <dsp:nvSpPr>
        <dsp:cNvPr id="0" name=""/>
        <dsp:cNvSpPr/>
      </dsp:nvSpPr>
      <dsp:spPr>
        <a:xfrm>
          <a:off x="1626255" y="1561385"/>
          <a:ext cx="2811860" cy="2811860"/>
        </a:xfrm>
        <a:prstGeom prst="circularArrow">
          <a:avLst>
            <a:gd name="adj1" fmla="val 4687"/>
            <a:gd name="adj2" fmla="val 299029"/>
            <a:gd name="adj3" fmla="val 2511313"/>
            <a:gd name="adj4" fmla="val 15871769"/>
            <a:gd name="adj5" fmla="val 5469"/>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47BC39D-6A29-4626-9CDA-B7FB97319368}">
      <dsp:nvSpPr>
        <dsp:cNvPr id="0" name=""/>
        <dsp:cNvSpPr/>
      </dsp:nvSpPr>
      <dsp:spPr>
        <a:xfrm>
          <a:off x="236295" y="1019758"/>
          <a:ext cx="2042992" cy="2042992"/>
        </a:xfrm>
        <a:prstGeom prst="leftCircularArrow">
          <a:avLst>
            <a:gd name="adj1" fmla="val 6452"/>
            <a:gd name="adj2" fmla="val 429999"/>
            <a:gd name="adj3" fmla="val 10489124"/>
            <a:gd name="adj4" fmla="val 14837806"/>
            <a:gd name="adj5" fmla="val 7527"/>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FC005277-7A49-482D-850B-9F10CC2AD870}">
      <dsp:nvSpPr>
        <dsp:cNvPr id="0" name=""/>
        <dsp:cNvSpPr/>
      </dsp:nvSpPr>
      <dsp:spPr>
        <a:xfrm>
          <a:off x="1051995" y="-71831"/>
          <a:ext cx="2202757" cy="2202757"/>
        </a:xfrm>
        <a:prstGeom prst="circularArrow">
          <a:avLst>
            <a:gd name="adj1" fmla="val 5984"/>
            <a:gd name="adj2" fmla="val 394124"/>
            <a:gd name="adj3" fmla="val 13313824"/>
            <a:gd name="adj4" fmla="val 10508221"/>
            <a:gd name="adj5" fmla="val 6981"/>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3DDD225A-37A8-41B2-8F3A-AE262AC5195B}" type="datetimeFigureOut">
              <a:rPr lang="en-US" smtClean="0"/>
              <a:pPr/>
              <a:t>1/27/2020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7424A5B8-08F9-44E5-AB42-6CC514E0D012}" type="slidenum">
              <a:rPr lang="en-US" smtClean="0"/>
              <a:pPr/>
              <a:t>‹#›</a:t>
            </a:fld>
            <a:endParaRPr lang="en-US"/>
          </a:p>
        </p:txBody>
      </p:sp>
    </p:spTree>
    <p:extLst>
      <p:ext uri="{BB962C8B-B14F-4D97-AF65-F5344CB8AC3E}">
        <p14:creationId xmlns:p14="http://schemas.microsoft.com/office/powerpoint/2010/main" val="31794987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19FABD5-222C-4AE7-9102-74E815132862}" type="datetimeFigureOut">
              <a:rPr lang="en-US" smtClean="0"/>
              <a:pPr/>
              <a:t>1/27/2020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AC05B3D-693B-465D-B69F-2CA2731B3A21}" type="slidenum">
              <a:rPr lang="en-US" smtClean="0"/>
              <a:pPr/>
              <a:t>‹#›</a:t>
            </a:fld>
            <a:endParaRPr lang="en-US"/>
          </a:p>
        </p:txBody>
      </p:sp>
    </p:spTree>
    <p:extLst>
      <p:ext uri="{BB962C8B-B14F-4D97-AF65-F5344CB8AC3E}">
        <p14:creationId xmlns:p14="http://schemas.microsoft.com/office/powerpoint/2010/main" val="914406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Corrosion and Corrosion Prevention</a:t>
            </a:r>
            <a:r>
              <a:rPr lang="en-US" baseline="0" dirty="0" smtClean="0"/>
              <a:t> and Control, I could probably spend the time showing multiple pictures or case studies of weapon systems, support equipment, components, facilities that are corroded but you work with these systems and know these systems. You’re the system designers, engineers, operators, and maintainers. So, we would probably just get into the discussion of who has seen the worse corrosion on our respective systems.  OR</a:t>
            </a:r>
          </a:p>
          <a:p>
            <a:endParaRPr lang="en-US" baseline="0" dirty="0" smtClean="0"/>
          </a:p>
          <a:p>
            <a:r>
              <a:rPr lang="en-US" baseline="0" dirty="0" smtClean="0"/>
              <a:t>NEXT SLIDE</a:t>
            </a:r>
          </a:p>
        </p:txBody>
      </p:sp>
      <p:sp>
        <p:nvSpPr>
          <p:cNvPr id="4" name="Slide Number Placeholder 3"/>
          <p:cNvSpPr>
            <a:spLocks noGrp="1"/>
          </p:cNvSpPr>
          <p:nvPr>
            <p:ph type="sldNum" sz="quarter" idx="10"/>
          </p:nvPr>
        </p:nvSpPr>
        <p:spPr/>
        <p:txBody>
          <a:bodyPr/>
          <a:lstStyle/>
          <a:p>
            <a:fld id="{DAC05B3D-693B-465D-B69F-2CA2731B3A21}" type="slidenum">
              <a:rPr lang="en-US" smtClean="0"/>
              <a:pPr/>
              <a:t>1</a:t>
            </a:fld>
            <a:endParaRPr lang="en-US"/>
          </a:p>
        </p:txBody>
      </p:sp>
    </p:spTree>
    <p:extLst>
      <p:ext uri="{BB962C8B-B14F-4D97-AF65-F5344CB8AC3E}">
        <p14:creationId xmlns:p14="http://schemas.microsoft.com/office/powerpoint/2010/main" val="2847773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defRPr/>
            </a:pPr>
            <a:r>
              <a:rPr lang="en-US" sz="1200" dirty="0" smtClean="0"/>
              <a:t>Tie this</a:t>
            </a:r>
            <a:r>
              <a:rPr lang="en-US" sz="1200" baseline="0" dirty="0" smtClean="0"/>
              <a:t> back to R&amp;D, Sustainment, and Acquisition GEAR slide</a:t>
            </a:r>
            <a:endParaRPr lang="en-US" sz="1200" dirty="0" smtClean="0"/>
          </a:p>
          <a:p>
            <a:pPr lvl="0">
              <a:defRPr/>
            </a:pPr>
            <a:r>
              <a:rPr lang="en-US" sz="1200" dirty="0" smtClean="0"/>
              <a:t>Policy Development and Implementation - Acquisition</a:t>
            </a:r>
          </a:p>
          <a:p>
            <a:pPr lvl="0">
              <a:defRPr/>
            </a:pPr>
            <a:r>
              <a:rPr lang="en-US" sz="1200" dirty="0" smtClean="0"/>
              <a:t>Weapon System Program Reviews - Acquisition</a:t>
            </a:r>
          </a:p>
          <a:p>
            <a:pPr lvl="0">
              <a:defRPr/>
            </a:pPr>
            <a:r>
              <a:rPr lang="en-US" sz="1200" dirty="0" smtClean="0"/>
              <a:t>Workforce Development - Sustainment</a:t>
            </a:r>
          </a:p>
          <a:p>
            <a:pPr lvl="0">
              <a:defRPr/>
            </a:pPr>
            <a:r>
              <a:rPr lang="en-US" sz="1200" dirty="0" smtClean="0"/>
              <a:t>Corrosion Metrics Collection and Analysis</a:t>
            </a:r>
          </a:p>
          <a:p>
            <a:pPr lvl="0">
              <a:defRPr/>
            </a:pPr>
            <a:r>
              <a:rPr lang="en-US" sz="1200" dirty="0" smtClean="0"/>
              <a:t>Specifications and Standards – Sustainment, Acquisition</a:t>
            </a:r>
          </a:p>
          <a:p>
            <a:pPr lvl="0">
              <a:defRPr/>
            </a:pPr>
            <a:r>
              <a:rPr lang="en-US" sz="1200" dirty="0" smtClean="0"/>
              <a:t>Demonstration/Implementation Projects through Military Departments – R&amp;D</a:t>
            </a:r>
          </a:p>
          <a:p>
            <a:pPr lvl="0">
              <a:defRPr/>
            </a:pPr>
            <a:r>
              <a:rPr lang="en-US" sz="1200" dirty="0" smtClean="0"/>
              <a:t>Technical Corrosion Collaboration – R&amp;D</a:t>
            </a:r>
          </a:p>
        </p:txBody>
      </p:sp>
      <p:sp>
        <p:nvSpPr>
          <p:cNvPr id="4" name="Slide Number Placeholder 3"/>
          <p:cNvSpPr>
            <a:spLocks noGrp="1"/>
          </p:cNvSpPr>
          <p:nvPr>
            <p:ph type="sldNum" sz="quarter" idx="10"/>
          </p:nvPr>
        </p:nvSpPr>
        <p:spPr/>
        <p:txBody>
          <a:bodyPr/>
          <a:lstStyle/>
          <a:p>
            <a:fld id="{DAC05B3D-693B-465D-B69F-2CA2731B3A21}" type="slidenum">
              <a:rPr lang="en-US" smtClean="0"/>
              <a:pPr/>
              <a:t>2</a:t>
            </a:fld>
            <a:endParaRPr lang="en-US"/>
          </a:p>
        </p:txBody>
      </p:sp>
    </p:spTree>
    <p:extLst>
      <p:ext uri="{BB962C8B-B14F-4D97-AF65-F5344CB8AC3E}">
        <p14:creationId xmlns:p14="http://schemas.microsoft.com/office/powerpoint/2010/main" val="2462393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not reactive to the law or to audits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As a result of “Doing the Right Thing”, the requirements (or intent) of the law will be met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DAC05B3D-693B-465D-B69F-2CA2731B3A21}" type="slidenum">
              <a:rPr lang="en-US" smtClean="0"/>
              <a:pPr/>
              <a:t>3</a:t>
            </a:fld>
            <a:endParaRPr lang="en-US"/>
          </a:p>
        </p:txBody>
      </p:sp>
    </p:spTree>
    <p:extLst>
      <p:ext uri="{BB962C8B-B14F-4D97-AF65-F5344CB8AC3E}">
        <p14:creationId xmlns:p14="http://schemas.microsoft.com/office/powerpoint/2010/main" val="1318622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endParaRPr lang="en-US" dirty="0" smtClean="0"/>
          </a:p>
        </p:txBody>
      </p:sp>
      <p:sp>
        <p:nvSpPr>
          <p:cNvPr id="4" name="Slide Number Placeholder 3"/>
          <p:cNvSpPr>
            <a:spLocks noGrp="1"/>
          </p:cNvSpPr>
          <p:nvPr>
            <p:ph type="sldNum" sz="quarter" idx="10"/>
          </p:nvPr>
        </p:nvSpPr>
        <p:spPr/>
        <p:txBody>
          <a:bodyPr/>
          <a:lstStyle/>
          <a:p>
            <a:fld id="{DAC05B3D-693B-465D-B69F-2CA2731B3A21}" type="slidenum">
              <a:rPr lang="en-US" smtClean="0"/>
              <a:pPr/>
              <a:t>5</a:t>
            </a:fld>
            <a:endParaRPr lang="en-US"/>
          </a:p>
        </p:txBody>
      </p:sp>
    </p:spTree>
    <p:extLst>
      <p:ext uri="{BB962C8B-B14F-4D97-AF65-F5344CB8AC3E}">
        <p14:creationId xmlns:p14="http://schemas.microsoft.com/office/powerpoint/2010/main" val="13975635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C05B3D-693B-465D-B69F-2CA2731B3A21}" type="slidenum">
              <a:rPr lang="en-US" smtClean="0"/>
              <a:pPr/>
              <a:t>6</a:t>
            </a:fld>
            <a:endParaRPr lang="en-US"/>
          </a:p>
        </p:txBody>
      </p:sp>
    </p:spTree>
    <p:extLst>
      <p:ext uri="{BB962C8B-B14F-4D97-AF65-F5344CB8AC3E}">
        <p14:creationId xmlns:p14="http://schemas.microsoft.com/office/powerpoint/2010/main" val="6657415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5.jpeg"/><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4.png"/><Relationship Id="rId5" Type="http://schemas.microsoft.com/office/2007/relationships/hdphoto" Target="../media/hdphoto2.wdp"/><Relationship Id="rId4" Type="http://schemas.openxmlformats.org/officeDocument/2006/relationships/image" Target="../media/image3.png"/><Relationship Id="rId9"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6.png"/><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4.png"/><Relationship Id="rId5" Type="http://schemas.microsoft.com/office/2007/relationships/hdphoto" Target="../media/hdphoto2.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923525" y="5080415"/>
            <a:ext cx="7296950" cy="1305770"/>
          </a:xfrm>
        </p:spPr>
        <p:txBody>
          <a:bodyPr anchor="t" anchorCtr="0">
            <a:normAutofit/>
          </a:bodyPr>
          <a:lstStyle>
            <a:lvl1pPr marL="0" indent="0" algn="ctr">
              <a:buNone/>
              <a:defRPr sz="2400" b="1" baseline="0">
                <a:solidFill>
                  <a:schemeClr val="tx1">
                    <a:lumMod val="85000"/>
                    <a:lumOff val="1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Title of Presentation</a:t>
            </a:r>
          </a:p>
        </p:txBody>
      </p:sp>
      <p:sp>
        <p:nvSpPr>
          <p:cNvPr id="9" name="Rectangle 8"/>
          <p:cNvSpPr/>
          <p:nvPr userDrawn="1"/>
        </p:nvSpPr>
        <p:spPr>
          <a:xfrm>
            <a:off x="564180" y="663840"/>
            <a:ext cx="8015640" cy="584775"/>
          </a:xfrm>
          <a:prstGeom prst="rect">
            <a:avLst/>
          </a:prstGeom>
        </p:spPr>
        <p:txBody>
          <a:bodyPr wrap="square">
            <a:spAutoFit/>
          </a:bodyPr>
          <a:lstStyle/>
          <a:p>
            <a:pPr algn="ctr"/>
            <a:r>
              <a:rPr kumimoji="0" lang="en-US" sz="3200" b="1" i="0" u="none" strike="noStrike" kern="1200" cap="none" spc="0" normalizeH="0" baseline="0" noProof="0" dirty="0" smtClean="0">
                <a:ln>
                  <a:noFill/>
                </a:ln>
                <a:solidFill>
                  <a:srgbClr val="800000"/>
                </a:solidFill>
                <a:effectLst>
                  <a:outerShdw blurRad="38100" dist="38100" dir="2700000" algn="tl">
                    <a:srgbClr val="000000">
                      <a:alpha val="43137"/>
                    </a:srgbClr>
                  </a:outerShdw>
                </a:effectLst>
                <a:uLnTx/>
                <a:uFillTx/>
                <a:latin typeface="Times New Roman" pitchFamily="18" charset="0"/>
                <a:ea typeface="+mj-ea"/>
                <a:cs typeface="Times New Roman" pitchFamily="18" charset="0"/>
              </a:rPr>
              <a:t>CORROSION POLICY AND OVERSIGHT</a:t>
            </a:r>
            <a:endParaRPr lang="en-US" sz="3200" b="1" dirty="0">
              <a:ln>
                <a:noFill/>
              </a:ln>
              <a:solidFill>
                <a:srgbClr val="800000"/>
              </a:solidFill>
              <a:effectLst>
                <a:outerShdw blurRad="38100" dist="38100" dir="2700000" algn="tl">
                  <a:srgbClr val="000000">
                    <a:alpha val="43137"/>
                  </a:srgbClr>
                </a:outerShdw>
              </a:effectLst>
            </a:endParaRPr>
          </a:p>
        </p:txBody>
      </p:sp>
      <p:sp>
        <p:nvSpPr>
          <p:cNvPr id="35" name="Rectangle 34"/>
          <p:cNvSpPr/>
          <p:nvPr userDrawn="1"/>
        </p:nvSpPr>
        <p:spPr>
          <a:xfrm>
            <a:off x="769905" y="1361684"/>
            <a:ext cx="7642595" cy="646331"/>
          </a:xfrm>
          <a:prstGeom prst="rect">
            <a:avLst/>
          </a:prstGeom>
        </p:spPr>
        <p:txBody>
          <a:bodyPr wrap="square">
            <a:spAutoFit/>
          </a:bodyPr>
          <a:lstStyle/>
          <a:p>
            <a:pPr algn="ctr"/>
            <a:r>
              <a:rPr kumimoji="0" lang="en-US" sz="1800" b="1" i="0" u="none" strike="noStrike" kern="1200" cap="none" spc="0" normalizeH="0" baseline="0" noProof="0" dirty="0" smtClean="0">
                <a:ln>
                  <a:noFill/>
                </a:ln>
                <a:solidFill>
                  <a:schemeClr val="tx1">
                    <a:lumMod val="75000"/>
                    <a:lumOff val="25000"/>
                  </a:schemeClr>
                </a:solidFill>
                <a:effectLst/>
                <a:uLnTx/>
                <a:uFillTx/>
                <a:latin typeface="Times New Roman" pitchFamily="18" charset="0"/>
                <a:ea typeface="+mj-ea"/>
                <a:cs typeface="Times New Roman" pitchFamily="18" charset="0"/>
              </a:rPr>
              <a:t>OFFICE OF THE DEPUTY ASSISTANT SECRETARY OF DEFENSE </a:t>
            </a:r>
            <a:br>
              <a:rPr kumimoji="0" lang="en-US" sz="1800" b="1" i="0" u="none" strike="noStrike" kern="1200" cap="none" spc="0" normalizeH="0" baseline="0" noProof="0" dirty="0" smtClean="0">
                <a:ln>
                  <a:noFill/>
                </a:ln>
                <a:solidFill>
                  <a:schemeClr val="tx1">
                    <a:lumMod val="75000"/>
                    <a:lumOff val="25000"/>
                  </a:schemeClr>
                </a:solidFill>
                <a:effectLst/>
                <a:uLnTx/>
                <a:uFillTx/>
                <a:latin typeface="Times New Roman" pitchFamily="18" charset="0"/>
                <a:ea typeface="+mj-ea"/>
                <a:cs typeface="Times New Roman" pitchFamily="18" charset="0"/>
              </a:rPr>
            </a:br>
            <a:r>
              <a:rPr kumimoji="0" lang="en-US" sz="1800" b="1" i="0" u="none" strike="noStrike" kern="1200" cap="none" spc="0" normalizeH="0" baseline="0" noProof="0" dirty="0" smtClean="0">
                <a:ln>
                  <a:noFill/>
                </a:ln>
                <a:solidFill>
                  <a:schemeClr val="tx1">
                    <a:lumMod val="75000"/>
                    <a:lumOff val="25000"/>
                  </a:schemeClr>
                </a:solidFill>
                <a:effectLst/>
                <a:uLnTx/>
                <a:uFillTx/>
                <a:latin typeface="Times New Roman" pitchFamily="18" charset="0"/>
                <a:ea typeface="+mj-ea"/>
                <a:cs typeface="Times New Roman" pitchFamily="18" charset="0"/>
              </a:rPr>
              <a:t>FOR MATERIEL READINESS</a:t>
            </a:r>
            <a:endParaRPr lang="en-US" sz="1050" dirty="0">
              <a:solidFill>
                <a:schemeClr val="tx1">
                  <a:lumMod val="75000"/>
                  <a:lumOff val="25000"/>
                </a:schemeClr>
              </a:solidFill>
              <a:effectLst/>
            </a:endParaRPr>
          </a:p>
        </p:txBody>
      </p:sp>
      <p:cxnSp>
        <p:nvCxnSpPr>
          <p:cNvPr id="18" name="Straight Connector 17"/>
          <p:cNvCxnSpPr/>
          <p:nvPr userDrawn="1"/>
        </p:nvCxnSpPr>
        <p:spPr>
          <a:xfrm>
            <a:off x="564180" y="1278320"/>
            <a:ext cx="8015640" cy="0"/>
          </a:xfrm>
          <a:prstGeom prst="line">
            <a:avLst/>
          </a:prstGeom>
          <a:ln w="38100" cmpd="dbl">
            <a:solidFill>
              <a:schemeClr val="tx1">
                <a:lumMod val="65000"/>
                <a:lumOff val="35000"/>
              </a:schemeClr>
            </a:solidFill>
          </a:ln>
        </p:spPr>
        <p:style>
          <a:lnRef idx="2">
            <a:schemeClr val="dk1"/>
          </a:lnRef>
          <a:fillRef idx="0">
            <a:schemeClr val="dk1"/>
          </a:fillRef>
          <a:effectRef idx="1">
            <a:schemeClr val="dk1"/>
          </a:effectRef>
          <a:fontRef idx="minor">
            <a:schemeClr val="tx1"/>
          </a:fontRef>
        </p:style>
      </p:cxnSp>
      <p:cxnSp>
        <p:nvCxnSpPr>
          <p:cNvPr id="21" name="Straight Connector 20"/>
          <p:cNvCxnSpPr/>
          <p:nvPr userDrawn="1"/>
        </p:nvCxnSpPr>
        <p:spPr>
          <a:xfrm>
            <a:off x="564180" y="663840"/>
            <a:ext cx="8015640" cy="0"/>
          </a:xfrm>
          <a:prstGeom prst="line">
            <a:avLst/>
          </a:prstGeom>
          <a:ln w="38100" cmpd="dbl">
            <a:solidFill>
              <a:schemeClr val="tx1">
                <a:lumMod val="65000"/>
                <a:lumOff val="35000"/>
              </a:schemeClr>
            </a:solidFill>
          </a:ln>
        </p:spPr>
        <p:style>
          <a:lnRef idx="2">
            <a:schemeClr val="dk1"/>
          </a:lnRef>
          <a:fillRef idx="0">
            <a:schemeClr val="dk1"/>
          </a:fillRef>
          <a:effectRef idx="1">
            <a:schemeClr val="dk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10814" y="2161635"/>
            <a:ext cx="2322372" cy="2322372"/>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78320"/>
            <a:ext cx="8229600" cy="4723815"/>
          </a:xfrm>
        </p:spPr>
        <p:txBody>
          <a:bodyPr>
            <a:normAutofit/>
          </a:bodyPr>
          <a:lstStyle>
            <a:lvl1pPr>
              <a:defRPr sz="2000"/>
            </a:lvl1pPr>
            <a:lvl2pPr>
              <a:defRPr sz="1800"/>
            </a:lvl2pPr>
            <a:lvl3pPr>
              <a:defRPr sz="1600"/>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8297285" y="6174680"/>
            <a:ext cx="384050" cy="365125"/>
          </a:xfrm>
        </p:spPr>
        <p:txBody>
          <a:bodyPr/>
          <a:lstStyle>
            <a:lvl1pPr algn="r">
              <a:defRPr/>
            </a:lvl1pPr>
          </a:lstStyle>
          <a:p>
            <a:fld id="{FC523E69-0A7E-44B3-BD1A-D64B17E867E6}" type="slidenum">
              <a:rPr lang="en-US" smtClean="0"/>
              <a:pPr/>
              <a:t>‹#›</a:t>
            </a:fld>
            <a:endParaRPr lang="en-US"/>
          </a:p>
        </p:txBody>
      </p:sp>
      <p:sp>
        <p:nvSpPr>
          <p:cNvPr id="2" name="Title 1"/>
          <p:cNvSpPr>
            <a:spLocks noGrp="1"/>
          </p:cNvSpPr>
          <p:nvPr>
            <p:ph type="title"/>
          </p:nvPr>
        </p:nvSpPr>
        <p:spPr>
          <a:xfrm>
            <a:off x="1019537" y="279790"/>
            <a:ext cx="7200938" cy="537670"/>
          </a:xfrm>
        </p:spPr>
        <p:txBody>
          <a:bodyPr vert="horz" lIns="91440" tIns="45720" rIns="91440" bIns="45720" rtlCol="0" anchor="b" anchorCtr="0">
            <a:normAutofit/>
          </a:bodyPr>
          <a:lstStyle>
            <a:lvl1pPr algn="l" defTabSz="914400" rtl="0" eaLnBrk="1" latinLnBrk="0" hangingPunct="1">
              <a:spcBef>
                <a:spcPct val="0"/>
              </a:spcBef>
              <a:buNone/>
              <a:defRPr lang="en-US" sz="3600" b="1" kern="1200" dirty="0" smtClean="0">
                <a:solidFill>
                  <a:schemeClr val="tx1">
                    <a:lumMod val="75000"/>
                    <a:lumOff val="25000"/>
                  </a:schemeClr>
                </a:solidFill>
                <a:effectLst/>
                <a:latin typeface="Times New Roman" pitchFamily="18" charset="0"/>
                <a:ea typeface="+mj-ea"/>
                <a:cs typeface="Times New Roman" pitchFamily="18" charset="0"/>
              </a:defRPr>
            </a:lvl1pPr>
          </a:lstStyle>
          <a:p>
            <a:r>
              <a:rPr lang="en-US" dirty="0" smtClean="0"/>
              <a:t>Click to edit Master title style</a:t>
            </a:r>
            <a:endParaRPr lang="en-US" dirty="0"/>
          </a:p>
        </p:txBody>
      </p:sp>
      <p:pic>
        <p:nvPicPr>
          <p:cNvPr id="7" name="Picture 15" descr="DoD"/>
          <p:cNvPicPr>
            <a:picLocks noChangeAspect="1" noChangeArrowheads="1"/>
          </p:cNvPicPr>
          <p:nvPr userDrawn="1"/>
        </p:nvPicPr>
        <p:blipFill>
          <a:blip r:embed="rId2" cstate="print">
            <a:extLst>
              <a:ext uri="{BEBA8EAE-BF5A-486C-A8C5-ECC9F3942E4B}">
                <a14:imgProps xmlns:a14="http://schemas.microsoft.com/office/drawing/2010/main">
                  <a14:imgLayer r:embed="rId3">
                    <a14:imgEffect>
                      <a14:sharpenSoften amount="50000"/>
                    </a14:imgEffect>
                  </a14:imgLayer>
                </a14:imgProps>
              </a:ext>
            </a:extLst>
          </a:blip>
          <a:srcRect/>
          <a:stretch>
            <a:fillRect/>
          </a:stretch>
        </p:blipFill>
        <p:spPr bwMode="auto">
          <a:xfrm>
            <a:off x="78615" y="133490"/>
            <a:ext cx="914400" cy="914400"/>
          </a:xfrm>
          <a:prstGeom prst="rect">
            <a:avLst/>
          </a:prstGeom>
          <a:noFill/>
          <a:ln w="9525">
            <a:noFill/>
            <a:miter lim="800000"/>
            <a:headEnd/>
            <a:tailEnd/>
          </a:ln>
        </p:spPr>
      </p:pic>
      <p:pic>
        <p:nvPicPr>
          <p:cNvPr id="1027" name="Picture 3"/>
          <p:cNvPicPr>
            <a:picLocks noChangeAspect="1" noChangeArrowheads="1"/>
          </p:cNvPicPr>
          <p:nvPr userDrawn="1"/>
        </p:nvPicPr>
        <p:blipFill>
          <a:blip r:embed="rId4" cstate="print">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3035800" y="6305282"/>
            <a:ext cx="2427089" cy="503358"/>
          </a:xfrm>
          <a:prstGeom prst="rect">
            <a:avLst/>
          </a:prstGeom>
          <a:noFill/>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2" name="Straight Connector 21"/>
          <p:cNvCxnSpPr>
            <a:endCxn id="1026" idx="1"/>
          </p:cNvCxnSpPr>
          <p:nvPr userDrawn="1"/>
        </p:nvCxnSpPr>
        <p:spPr>
          <a:xfrm>
            <a:off x="1019537" y="899756"/>
            <a:ext cx="2438718" cy="0"/>
          </a:xfrm>
          <a:prstGeom prst="line">
            <a:avLst/>
          </a:prstGeom>
          <a:ln w="38100" cmpd="tri">
            <a:solidFill>
              <a:schemeClr val="tx1">
                <a:lumMod val="65000"/>
                <a:lumOff val="35000"/>
              </a:schemeClr>
            </a:solidFill>
          </a:ln>
        </p:spPr>
        <p:style>
          <a:lnRef idx="2">
            <a:schemeClr val="dk1"/>
          </a:lnRef>
          <a:fillRef idx="0">
            <a:schemeClr val="dk1"/>
          </a:fillRef>
          <a:effectRef idx="1">
            <a:schemeClr val="dk1"/>
          </a:effectRef>
          <a:fontRef idx="minor">
            <a:schemeClr val="tx1"/>
          </a:fontRef>
        </p:style>
      </p:cxnSp>
      <p:pic>
        <p:nvPicPr>
          <p:cNvPr id="1026" name="Picture 2"/>
          <p:cNvPicPr>
            <a:picLocks noChangeAspect="1" noChangeArrowheads="1"/>
          </p:cNvPicPr>
          <p:nvPr userDrawn="1"/>
        </p:nvPicPr>
        <p:blipFill rotWithShape="1">
          <a:blip r:embed="rId6" cstate="print">
            <a:extLst>
              <a:ext uri="{BEBA8EAE-BF5A-486C-A8C5-ECC9F3942E4B}">
                <a14:imgProps xmlns:a14="http://schemas.microsoft.com/office/drawing/2010/main">
                  <a14:imgLayer r:embed="rId7">
                    <a14:imgEffect>
                      <a14:sharpenSoften amount="85000"/>
                    </a14:imgEffect>
                    <a14:imgEffect>
                      <a14:brightnessContrast contrast="20000"/>
                    </a14:imgEffect>
                  </a14:imgLayer>
                </a14:imgProps>
              </a:ext>
              <a:ext uri="{28A0092B-C50C-407E-A947-70E740481C1C}">
                <a14:useLocalDpi xmlns:a14="http://schemas.microsoft.com/office/drawing/2010/main" val="0"/>
              </a:ext>
            </a:extLst>
          </a:blip>
          <a:srcRect l="22308" t="12084" r="23077" b="60116"/>
          <a:stretch/>
        </p:blipFill>
        <p:spPr bwMode="auto">
          <a:xfrm>
            <a:off x="3458255" y="817460"/>
            <a:ext cx="2191101" cy="164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3" name="Straight Connector 12"/>
          <p:cNvCxnSpPr>
            <a:stCxn id="1026" idx="3"/>
          </p:cNvCxnSpPr>
          <p:nvPr userDrawn="1"/>
        </p:nvCxnSpPr>
        <p:spPr>
          <a:xfrm>
            <a:off x="5649356" y="899756"/>
            <a:ext cx="2571119" cy="0"/>
          </a:xfrm>
          <a:prstGeom prst="line">
            <a:avLst/>
          </a:prstGeom>
          <a:ln w="38100" cmpd="tri">
            <a:solidFill>
              <a:schemeClr val="tx1">
                <a:lumMod val="65000"/>
                <a:lumOff val="35000"/>
              </a:schemeClr>
            </a:solidFill>
          </a:ln>
        </p:spPr>
        <p:style>
          <a:lnRef idx="2">
            <a:schemeClr val="dk1"/>
          </a:lnRef>
          <a:fillRef idx="0">
            <a:schemeClr val="dk1"/>
          </a:fillRef>
          <a:effectRef idx="1">
            <a:schemeClr val="dk1"/>
          </a:effectRef>
          <a:fontRef idx="minor">
            <a:schemeClr val="tx1"/>
          </a:fontRef>
        </p:style>
      </p:cxnSp>
      <p:cxnSp>
        <p:nvCxnSpPr>
          <p:cNvPr id="27" name="Straight Connector 26"/>
          <p:cNvCxnSpPr/>
          <p:nvPr userDrawn="1"/>
        </p:nvCxnSpPr>
        <p:spPr>
          <a:xfrm>
            <a:off x="457200" y="6574116"/>
            <a:ext cx="2501790" cy="0"/>
          </a:xfrm>
          <a:prstGeom prst="line">
            <a:avLst/>
          </a:prstGeom>
          <a:ln w="57150" cmpd="tri">
            <a:solidFill>
              <a:schemeClr val="tx1">
                <a:lumMod val="65000"/>
                <a:lumOff val="35000"/>
              </a:schemeClr>
            </a:solidFill>
          </a:ln>
        </p:spPr>
        <p:style>
          <a:lnRef idx="2">
            <a:schemeClr val="dk1"/>
          </a:lnRef>
          <a:fillRef idx="0">
            <a:schemeClr val="dk1"/>
          </a:fillRef>
          <a:effectRef idx="1">
            <a:schemeClr val="dk1"/>
          </a:effectRef>
          <a:fontRef idx="minor">
            <a:schemeClr val="tx1"/>
          </a:fontRef>
        </p:style>
      </p:cxnSp>
      <p:cxnSp>
        <p:nvCxnSpPr>
          <p:cNvPr id="28" name="Straight Connector 27"/>
          <p:cNvCxnSpPr/>
          <p:nvPr userDrawn="1"/>
        </p:nvCxnSpPr>
        <p:spPr>
          <a:xfrm>
            <a:off x="6261820" y="6574116"/>
            <a:ext cx="2457920" cy="0"/>
          </a:xfrm>
          <a:prstGeom prst="line">
            <a:avLst/>
          </a:prstGeom>
          <a:ln w="57150" cmpd="tri">
            <a:solidFill>
              <a:schemeClr val="tx1">
                <a:lumMod val="65000"/>
                <a:lumOff val="35000"/>
              </a:schemeClr>
            </a:solidFill>
          </a:ln>
        </p:spPr>
        <p:style>
          <a:lnRef idx="2">
            <a:schemeClr val="dk1"/>
          </a:lnRef>
          <a:fillRef idx="0">
            <a:schemeClr val="dk1"/>
          </a:fillRef>
          <a:effectRef idx="1">
            <a:schemeClr val="dk1"/>
          </a:effectRef>
          <a:fontRef idx="minor">
            <a:schemeClr val="tx1"/>
          </a:fontRef>
        </p:style>
      </p:cxnSp>
      <p:pic>
        <p:nvPicPr>
          <p:cNvPr id="14" name="Picture 13"/>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610981" y="6305630"/>
            <a:ext cx="520503" cy="518190"/>
          </a:xfrm>
          <a:prstGeom prst="rect">
            <a:avLst/>
          </a:prstGeom>
        </p:spPr>
      </p:pic>
      <p:pic>
        <p:nvPicPr>
          <p:cNvPr id="4" name="Picture 3"/>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8069214" y="0"/>
            <a:ext cx="1054379" cy="1054379"/>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2" name="Slide Number Placeholder 5"/>
          <p:cNvSpPr>
            <a:spLocks noGrp="1"/>
          </p:cNvSpPr>
          <p:nvPr>
            <p:ph type="sldNum" sz="quarter" idx="12"/>
          </p:nvPr>
        </p:nvSpPr>
        <p:spPr>
          <a:xfrm>
            <a:off x="8297285" y="6174680"/>
            <a:ext cx="384050" cy="365125"/>
          </a:xfrm>
        </p:spPr>
        <p:txBody>
          <a:bodyPr/>
          <a:lstStyle>
            <a:lvl1pPr algn="r">
              <a:defRPr/>
            </a:lvl1pPr>
          </a:lstStyle>
          <a:p>
            <a:fld id="{FC523E69-0A7E-44B3-BD1A-D64B17E867E6}" type="slidenum">
              <a:rPr lang="en-US" smtClean="0"/>
              <a:pPr/>
              <a:t>‹#›</a:t>
            </a:fld>
            <a:endParaRPr lang="en-US"/>
          </a:p>
        </p:txBody>
      </p:sp>
      <p:sp>
        <p:nvSpPr>
          <p:cNvPr id="43" name="Title 1"/>
          <p:cNvSpPr>
            <a:spLocks noGrp="1"/>
          </p:cNvSpPr>
          <p:nvPr>
            <p:ph type="title"/>
          </p:nvPr>
        </p:nvSpPr>
        <p:spPr>
          <a:xfrm>
            <a:off x="1019537" y="279790"/>
            <a:ext cx="7200938" cy="537670"/>
          </a:xfrm>
        </p:spPr>
        <p:txBody>
          <a:bodyPr vert="horz" lIns="91440" tIns="45720" rIns="91440" bIns="45720" rtlCol="0" anchor="b" anchorCtr="0">
            <a:normAutofit/>
          </a:bodyPr>
          <a:lstStyle>
            <a:lvl1pPr algn="l" defTabSz="914400" rtl="0" eaLnBrk="1" latinLnBrk="0" hangingPunct="1">
              <a:spcBef>
                <a:spcPct val="0"/>
              </a:spcBef>
              <a:buNone/>
              <a:defRPr lang="en-US" sz="3600" b="1" kern="1200" dirty="0" smtClean="0">
                <a:solidFill>
                  <a:schemeClr val="tx1">
                    <a:lumMod val="75000"/>
                    <a:lumOff val="25000"/>
                  </a:schemeClr>
                </a:solidFill>
                <a:effectLst/>
                <a:latin typeface="Times New Roman" pitchFamily="18" charset="0"/>
                <a:ea typeface="+mj-ea"/>
                <a:cs typeface="Times New Roman" pitchFamily="18" charset="0"/>
              </a:defRPr>
            </a:lvl1pPr>
          </a:lstStyle>
          <a:p>
            <a:r>
              <a:rPr lang="en-US" dirty="0" smtClean="0"/>
              <a:t>Click to edit Master title style</a:t>
            </a:r>
            <a:endParaRPr lang="en-US" dirty="0"/>
          </a:p>
        </p:txBody>
      </p:sp>
      <p:pic>
        <p:nvPicPr>
          <p:cNvPr id="44" name="Picture 15" descr="DoD"/>
          <p:cNvPicPr>
            <a:picLocks noChangeAspect="1" noChangeArrowheads="1"/>
          </p:cNvPicPr>
          <p:nvPr userDrawn="1"/>
        </p:nvPicPr>
        <p:blipFill>
          <a:blip r:embed="rId2" cstate="print">
            <a:extLst>
              <a:ext uri="{BEBA8EAE-BF5A-486C-A8C5-ECC9F3942E4B}">
                <a14:imgProps xmlns:a14="http://schemas.microsoft.com/office/drawing/2010/main">
                  <a14:imgLayer r:embed="rId3">
                    <a14:imgEffect>
                      <a14:sharpenSoften amount="50000"/>
                    </a14:imgEffect>
                  </a14:imgLayer>
                </a14:imgProps>
              </a:ext>
            </a:extLst>
          </a:blip>
          <a:srcRect/>
          <a:stretch>
            <a:fillRect/>
          </a:stretch>
        </p:blipFill>
        <p:spPr bwMode="auto">
          <a:xfrm>
            <a:off x="78615" y="133490"/>
            <a:ext cx="914400" cy="914400"/>
          </a:xfrm>
          <a:prstGeom prst="rect">
            <a:avLst/>
          </a:prstGeom>
          <a:noFill/>
          <a:ln w="9525">
            <a:noFill/>
            <a:miter lim="800000"/>
            <a:headEnd/>
            <a:tailEnd/>
          </a:ln>
        </p:spPr>
      </p:pic>
      <p:pic>
        <p:nvPicPr>
          <p:cNvPr id="46" name="Picture 3"/>
          <p:cNvPicPr>
            <a:picLocks noChangeAspect="1" noChangeArrowheads="1"/>
          </p:cNvPicPr>
          <p:nvPr userDrawn="1"/>
        </p:nvPicPr>
        <p:blipFill>
          <a:blip r:embed="rId4" cstate="print">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3381445" y="6305282"/>
            <a:ext cx="2427089" cy="503358"/>
          </a:xfrm>
          <a:prstGeom prst="rect">
            <a:avLst/>
          </a:prstGeom>
          <a:noFill/>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7" name="Straight Connector 46"/>
          <p:cNvCxnSpPr>
            <a:endCxn id="48" idx="1"/>
          </p:cNvCxnSpPr>
          <p:nvPr userDrawn="1"/>
        </p:nvCxnSpPr>
        <p:spPr>
          <a:xfrm>
            <a:off x="1019537" y="899756"/>
            <a:ext cx="2438718" cy="0"/>
          </a:xfrm>
          <a:prstGeom prst="line">
            <a:avLst/>
          </a:prstGeom>
          <a:ln w="38100" cmpd="tri">
            <a:solidFill>
              <a:schemeClr val="tx1">
                <a:lumMod val="65000"/>
                <a:lumOff val="35000"/>
              </a:schemeClr>
            </a:solidFill>
          </a:ln>
        </p:spPr>
        <p:style>
          <a:lnRef idx="2">
            <a:schemeClr val="dk1"/>
          </a:lnRef>
          <a:fillRef idx="0">
            <a:schemeClr val="dk1"/>
          </a:fillRef>
          <a:effectRef idx="1">
            <a:schemeClr val="dk1"/>
          </a:effectRef>
          <a:fontRef idx="minor">
            <a:schemeClr val="tx1"/>
          </a:fontRef>
        </p:style>
      </p:cxnSp>
      <p:pic>
        <p:nvPicPr>
          <p:cNvPr id="48" name="Picture 2"/>
          <p:cNvPicPr>
            <a:picLocks noChangeAspect="1" noChangeArrowheads="1"/>
          </p:cNvPicPr>
          <p:nvPr userDrawn="1"/>
        </p:nvPicPr>
        <p:blipFill rotWithShape="1">
          <a:blip r:embed="rId6" cstate="print">
            <a:extLst>
              <a:ext uri="{BEBA8EAE-BF5A-486C-A8C5-ECC9F3942E4B}">
                <a14:imgProps xmlns:a14="http://schemas.microsoft.com/office/drawing/2010/main">
                  <a14:imgLayer r:embed="rId7">
                    <a14:imgEffect>
                      <a14:sharpenSoften amount="85000"/>
                    </a14:imgEffect>
                    <a14:imgEffect>
                      <a14:brightnessContrast contrast="20000"/>
                    </a14:imgEffect>
                  </a14:imgLayer>
                </a14:imgProps>
              </a:ext>
              <a:ext uri="{28A0092B-C50C-407E-A947-70E740481C1C}">
                <a14:useLocalDpi xmlns:a14="http://schemas.microsoft.com/office/drawing/2010/main" val="0"/>
              </a:ext>
            </a:extLst>
          </a:blip>
          <a:srcRect l="22308" t="12084" r="23077" b="60116"/>
          <a:stretch/>
        </p:blipFill>
        <p:spPr bwMode="auto">
          <a:xfrm>
            <a:off x="3458255" y="817460"/>
            <a:ext cx="2191101" cy="164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9" name="Straight Connector 48"/>
          <p:cNvCxnSpPr>
            <a:stCxn id="48" idx="3"/>
          </p:cNvCxnSpPr>
          <p:nvPr userDrawn="1"/>
        </p:nvCxnSpPr>
        <p:spPr>
          <a:xfrm>
            <a:off x="5649356" y="899756"/>
            <a:ext cx="2571119" cy="0"/>
          </a:xfrm>
          <a:prstGeom prst="line">
            <a:avLst/>
          </a:prstGeom>
          <a:ln w="38100" cmpd="tri">
            <a:solidFill>
              <a:schemeClr val="tx1">
                <a:lumMod val="65000"/>
                <a:lumOff val="35000"/>
              </a:schemeClr>
            </a:solidFill>
          </a:ln>
        </p:spPr>
        <p:style>
          <a:lnRef idx="2">
            <a:schemeClr val="dk1"/>
          </a:lnRef>
          <a:fillRef idx="0">
            <a:schemeClr val="dk1"/>
          </a:fillRef>
          <a:effectRef idx="1">
            <a:schemeClr val="dk1"/>
          </a:effectRef>
          <a:fontRef idx="minor">
            <a:schemeClr val="tx1"/>
          </a:fontRef>
        </p:style>
      </p:cxnSp>
      <p:cxnSp>
        <p:nvCxnSpPr>
          <p:cNvPr id="50" name="Straight Connector 49"/>
          <p:cNvCxnSpPr/>
          <p:nvPr userDrawn="1"/>
        </p:nvCxnSpPr>
        <p:spPr>
          <a:xfrm>
            <a:off x="457200" y="6574116"/>
            <a:ext cx="2812698" cy="0"/>
          </a:xfrm>
          <a:prstGeom prst="line">
            <a:avLst/>
          </a:prstGeom>
          <a:ln w="57150" cmpd="tri">
            <a:solidFill>
              <a:schemeClr val="tx1">
                <a:lumMod val="65000"/>
                <a:lumOff val="35000"/>
              </a:schemeClr>
            </a:solidFill>
          </a:ln>
        </p:spPr>
        <p:style>
          <a:lnRef idx="2">
            <a:schemeClr val="dk1"/>
          </a:lnRef>
          <a:fillRef idx="0">
            <a:schemeClr val="dk1"/>
          </a:fillRef>
          <a:effectRef idx="1">
            <a:schemeClr val="dk1"/>
          </a:effectRef>
          <a:fontRef idx="minor">
            <a:schemeClr val="tx1"/>
          </a:fontRef>
        </p:style>
      </p:cxnSp>
      <p:cxnSp>
        <p:nvCxnSpPr>
          <p:cNvPr id="51" name="Straight Connector 50"/>
          <p:cNvCxnSpPr/>
          <p:nvPr userDrawn="1"/>
        </p:nvCxnSpPr>
        <p:spPr>
          <a:xfrm>
            <a:off x="5919844" y="6574116"/>
            <a:ext cx="2799896" cy="0"/>
          </a:xfrm>
          <a:prstGeom prst="line">
            <a:avLst/>
          </a:prstGeom>
          <a:ln w="57150" cmpd="tri">
            <a:solidFill>
              <a:schemeClr val="tx1">
                <a:lumMod val="65000"/>
                <a:lumOff val="35000"/>
              </a:schemeClr>
            </a:solidFill>
          </a:ln>
        </p:spPr>
        <p:style>
          <a:lnRef idx="2">
            <a:schemeClr val="dk1"/>
          </a:lnRef>
          <a:fillRef idx="0">
            <a:schemeClr val="dk1"/>
          </a:fillRef>
          <a:effectRef idx="1">
            <a:schemeClr val="dk1"/>
          </a:effectRef>
          <a:fontRef idx="minor">
            <a:schemeClr val="tx1"/>
          </a:fontRef>
        </p:style>
      </p:cxnSp>
      <p:pic>
        <p:nvPicPr>
          <p:cNvPr id="11" name="Picture 10"/>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8069214" y="0"/>
            <a:ext cx="1054379" cy="1054379"/>
          </a:xfrm>
          <a:prstGeom prst="rect">
            <a:avLst/>
          </a:prstGeom>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sp>
        <p:nvSpPr>
          <p:cNvPr id="15" name="Rectangle 14"/>
          <p:cNvSpPr/>
          <p:nvPr userDrawn="1"/>
        </p:nvSpPr>
        <p:spPr>
          <a:xfrm>
            <a:off x="174628" y="855865"/>
            <a:ext cx="8794744" cy="615553"/>
          </a:xfrm>
          <a:prstGeom prst="rect">
            <a:avLst/>
          </a:prstGeom>
        </p:spPr>
        <p:txBody>
          <a:bodyPr wrap="square">
            <a:spAutoFit/>
          </a:bodyPr>
          <a:lstStyle/>
          <a:p>
            <a:pPr algn="ctr"/>
            <a:r>
              <a:rPr kumimoji="0" lang="en-US" sz="3400" b="1" i="0" u="none" strike="noStrike" kern="1200" cap="none" spc="0" normalizeH="0" baseline="0" noProof="0" dirty="0" smtClean="0">
                <a:ln>
                  <a:noFill/>
                </a:ln>
                <a:solidFill>
                  <a:srgbClr val="800000"/>
                </a:solidFill>
                <a:effectLst>
                  <a:outerShdw blurRad="38100" dist="38100" dir="2700000" algn="tl">
                    <a:srgbClr val="000000">
                      <a:alpha val="43137"/>
                    </a:srgbClr>
                  </a:outerShdw>
                </a:effectLst>
                <a:uLnTx/>
                <a:uFillTx/>
                <a:latin typeface="Times New Roman" pitchFamily="18" charset="0"/>
                <a:ea typeface="+mj-ea"/>
                <a:cs typeface="Times New Roman" pitchFamily="18" charset="0"/>
              </a:rPr>
              <a:t>CORROSION POLICY AND OVERSIGHT</a:t>
            </a:r>
            <a:endParaRPr lang="en-US" sz="3400" b="1" dirty="0">
              <a:ln>
                <a:noFill/>
              </a:ln>
              <a:solidFill>
                <a:srgbClr val="800000"/>
              </a:solidFill>
              <a:effectLst>
                <a:outerShdw blurRad="38100" dist="38100" dir="2700000" algn="tl">
                  <a:srgbClr val="000000">
                    <a:alpha val="43137"/>
                  </a:srgbClr>
                </a:outerShdw>
              </a:effectLst>
            </a:endParaRPr>
          </a:p>
        </p:txBody>
      </p:sp>
      <p:sp>
        <p:nvSpPr>
          <p:cNvPr id="16" name="Rectangle 15"/>
          <p:cNvSpPr/>
          <p:nvPr userDrawn="1"/>
        </p:nvSpPr>
        <p:spPr>
          <a:xfrm>
            <a:off x="750702" y="5195630"/>
            <a:ext cx="7642595" cy="923330"/>
          </a:xfrm>
          <a:prstGeom prst="rect">
            <a:avLst/>
          </a:prstGeom>
        </p:spPr>
        <p:txBody>
          <a:bodyPr wrap="square">
            <a:spAutoFit/>
          </a:bodyPr>
          <a:lstStyle/>
          <a:p>
            <a:pPr algn="ctr"/>
            <a:r>
              <a:rPr kumimoji="0" lang="en-US" sz="1800" b="1" i="0" u="none" strike="noStrike" kern="1200" cap="none" spc="0" normalizeH="0" baseline="0" noProof="0" dirty="0" smtClean="0">
                <a:ln>
                  <a:noFill/>
                </a:ln>
                <a:solidFill>
                  <a:prstClr val="black">
                    <a:lumMod val="75000"/>
                    <a:lumOff val="25000"/>
                  </a:prstClr>
                </a:solidFill>
                <a:effectLst/>
                <a:uLnTx/>
                <a:uFillTx/>
                <a:latin typeface="Times New Roman" pitchFamily="18" charset="0"/>
                <a:ea typeface="+mj-ea"/>
                <a:cs typeface="Times New Roman" pitchFamily="18" charset="0"/>
              </a:rPr>
              <a:t>Name of Presenter</a:t>
            </a:r>
          </a:p>
          <a:p>
            <a:pPr algn="ctr"/>
            <a:r>
              <a:rPr kumimoji="0" lang="en-US" sz="1800" b="1" i="0" u="none" strike="noStrike" kern="1200" cap="none" spc="0" normalizeH="0" baseline="0" noProof="0" dirty="0" smtClean="0">
                <a:ln>
                  <a:noFill/>
                </a:ln>
                <a:solidFill>
                  <a:prstClr val="black">
                    <a:lumMod val="75000"/>
                    <a:lumOff val="25000"/>
                  </a:prstClr>
                </a:solidFill>
                <a:effectLst/>
                <a:uLnTx/>
                <a:uFillTx/>
                <a:latin typeface="Times New Roman" pitchFamily="18" charset="0"/>
                <a:ea typeface="+mj-ea"/>
                <a:cs typeface="Times New Roman" pitchFamily="18" charset="0"/>
              </a:rPr>
              <a:t>Official Title</a:t>
            </a:r>
          </a:p>
          <a:p>
            <a:pPr algn="ctr"/>
            <a:r>
              <a:rPr kumimoji="0" lang="en-US" sz="1800" b="1" i="0" u="none" strike="noStrike" kern="1200" cap="none" spc="0" normalizeH="0" baseline="0" noProof="0" dirty="0" smtClean="0">
                <a:ln>
                  <a:noFill/>
                </a:ln>
                <a:solidFill>
                  <a:prstClr val="black">
                    <a:lumMod val="75000"/>
                    <a:lumOff val="25000"/>
                  </a:prstClr>
                </a:solidFill>
                <a:effectLst/>
                <a:uLnTx/>
                <a:uFillTx/>
                <a:latin typeface="Times New Roman" pitchFamily="18" charset="0"/>
                <a:ea typeface="+mj-ea"/>
                <a:cs typeface="Times New Roman" pitchFamily="18" charset="0"/>
              </a:rPr>
              <a:t>Contact Information</a:t>
            </a:r>
            <a:endParaRPr lang="en-US" sz="1050"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grpSp>
        <p:nvGrpSpPr>
          <p:cNvPr id="4" name="Group 9"/>
          <p:cNvGrpSpPr>
            <a:grpSpLocks/>
          </p:cNvGrpSpPr>
          <p:nvPr/>
        </p:nvGrpSpPr>
        <p:grpSpPr bwMode="auto">
          <a:xfrm>
            <a:off x="619125" y="1154116"/>
            <a:ext cx="7924800" cy="39687"/>
            <a:chOff x="619125" y="1008063"/>
            <a:chExt cx="7924800" cy="39776"/>
          </a:xfrm>
        </p:grpSpPr>
        <p:sp>
          <p:nvSpPr>
            <p:cNvPr id="5" name="Line 10"/>
            <p:cNvSpPr>
              <a:spLocks noChangeShapeType="1"/>
            </p:cNvSpPr>
            <p:nvPr/>
          </p:nvSpPr>
          <p:spPr bwMode="auto">
            <a:xfrm>
              <a:off x="619125" y="1008063"/>
              <a:ext cx="7924800" cy="0"/>
            </a:xfrm>
            <a:prstGeom prst="line">
              <a:avLst/>
            </a:prstGeom>
            <a:noFill/>
            <a:ln w="28575">
              <a:solidFill>
                <a:srgbClr val="CC0000"/>
              </a:solidFill>
              <a:round/>
              <a:headEnd/>
              <a:tailEnd/>
            </a:ln>
            <a:effectLst/>
          </p:spPr>
          <p:txBody>
            <a:bodyPr/>
            <a:lstStyle/>
            <a:p>
              <a:pPr>
                <a:defRPr/>
              </a:pPr>
              <a:endParaRPr lang="en-US" sz="1350" dirty="0">
                <a:latin typeface="Arial" charset="0"/>
                <a:cs typeface="+mn-cs"/>
              </a:endParaRPr>
            </a:p>
          </p:txBody>
        </p:sp>
        <p:sp>
          <p:nvSpPr>
            <p:cNvPr id="6" name="Line 11"/>
            <p:cNvSpPr>
              <a:spLocks noChangeShapeType="1"/>
            </p:cNvSpPr>
            <p:nvPr/>
          </p:nvSpPr>
          <p:spPr bwMode="auto">
            <a:xfrm>
              <a:off x="619125" y="1047839"/>
              <a:ext cx="7924800" cy="0"/>
            </a:xfrm>
            <a:prstGeom prst="line">
              <a:avLst/>
            </a:prstGeom>
            <a:noFill/>
            <a:ln w="28575">
              <a:solidFill>
                <a:srgbClr val="003366"/>
              </a:solidFill>
              <a:round/>
              <a:headEnd/>
              <a:tailEnd/>
            </a:ln>
            <a:effectLst/>
          </p:spPr>
          <p:txBody>
            <a:bodyPr/>
            <a:lstStyle/>
            <a:p>
              <a:pPr>
                <a:defRPr/>
              </a:pPr>
              <a:endParaRPr lang="en-US" sz="1350" dirty="0">
                <a:latin typeface="Arial" charset="0"/>
                <a:cs typeface="+mn-cs"/>
              </a:endParaRPr>
            </a:p>
          </p:txBody>
        </p:sp>
      </p:grpSp>
      <p:sp>
        <p:nvSpPr>
          <p:cNvPr id="107522" name="Rectangle 2"/>
          <p:cNvSpPr>
            <a:spLocks noGrp="1" noChangeArrowheads="1"/>
          </p:cNvSpPr>
          <p:nvPr>
            <p:ph type="ctrTitle"/>
          </p:nvPr>
        </p:nvSpPr>
        <p:spPr>
          <a:xfrm>
            <a:off x="685800" y="523824"/>
            <a:ext cx="7772400" cy="587375"/>
          </a:xfrm>
        </p:spPr>
        <p:txBody>
          <a:bodyPr anchor="b"/>
          <a:lstStyle>
            <a:lvl1pPr algn="ctr">
              <a:defRPr sz="2700" i="1"/>
            </a:lvl1pPr>
          </a:lstStyle>
          <a:p>
            <a:r>
              <a:rPr lang="en-US" smtClean="0"/>
              <a:t>Click to edit Master title style</a:t>
            </a:r>
            <a:endParaRPr lang="en-US" dirty="0"/>
          </a:p>
        </p:txBody>
      </p:sp>
      <p:sp>
        <p:nvSpPr>
          <p:cNvPr id="107523" name="Rectangle 3"/>
          <p:cNvSpPr>
            <a:spLocks noGrp="1" noChangeArrowheads="1"/>
          </p:cNvSpPr>
          <p:nvPr>
            <p:ph type="subTitle" idx="1"/>
          </p:nvPr>
        </p:nvSpPr>
        <p:spPr>
          <a:xfrm>
            <a:off x="1371600" y="4802013"/>
            <a:ext cx="6400800" cy="831850"/>
          </a:xfrm>
        </p:spPr>
        <p:txBody>
          <a:bodyPr wrap="none"/>
          <a:lstStyle>
            <a:lvl1pPr marL="0" indent="0" algn="ctr">
              <a:lnSpc>
                <a:spcPct val="70000"/>
              </a:lnSpc>
              <a:buFont typeface="Wingdings" pitchFamily="2" charset="2"/>
              <a:buNone/>
              <a:defRPr sz="1500"/>
            </a:lvl1pPr>
          </a:lstStyle>
          <a:p>
            <a:r>
              <a:rPr lang="en-US" smtClean="0"/>
              <a:t>Click to edit Master subtitle style</a:t>
            </a:r>
            <a:endParaRPr lang="en-US" dirty="0"/>
          </a:p>
        </p:txBody>
      </p:sp>
      <p:sp>
        <p:nvSpPr>
          <p:cNvPr id="8" name="Rectangle 4"/>
          <p:cNvSpPr>
            <a:spLocks noGrp="1" noChangeArrowheads="1"/>
          </p:cNvSpPr>
          <p:nvPr>
            <p:ph type="sldNum" sz="quarter" idx="10"/>
          </p:nvPr>
        </p:nvSpPr>
        <p:spPr>
          <a:xfrm>
            <a:off x="7010400" y="6381750"/>
            <a:ext cx="2133600" cy="476250"/>
          </a:xfrm>
        </p:spPr>
        <p:txBody>
          <a:bodyPr/>
          <a:lstStyle>
            <a:lvl1pPr>
              <a:defRPr/>
            </a:lvl1pPr>
          </a:lstStyle>
          <a:p>
            <a:pPr>
              <a:defRPr/>
            </a:pPr>
            <a:endParaRPr lang="en-US" dirty="0"/>
          </a:p>
          <a:p>
            <a:pPr>
              <a:defRPr/>
            </a:pPr>
            <a:endParaRPr lang="en-US" dirty="0"/>
          </a:p>
          <a:p>
            <a:pPr>
              <a:defRPr/>
            </a:pPr>
            <a:fld id="{E7AAD029-FFF3-42F5-97BA-D565BCCE9FCC}" type="slidenum">
              <a:rPr lang="en-US"/>
              <a:pPr>
                <a:defRPr/>
              </a:pPr>
              <a:t>‹#›</a:t>
            </a:fld>
            <a:endParaRPr lang="en-US" dirty="0"/>
          </a:p>
        </p:txBody>
      </p:sp>
      <p:pic>
        <p:nvPicPr>
          <p:cNvPr id="10" name="Picture 9"/>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3642741" y="1678048"/>
            <a:ext cx="1858518" cy="2474508"/>
          </a:xfrm>
          <a:prstGeom prst="rect">
            <a:avLst/>
          </a:prstGeom>
        </p:spPr>
      </p:pic>
    </p:spTree>
    <p:extLst>
      <p:ext uri="{BB962C8B-B14F-4D97-AF65-F5344CB8AC3E}">
        <p14:creationId xmlns:p14="http://schemas.microsoft.com/office/powerpoint/2010/main" val="24812325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8740" y="102731"/>
            <a:ext cx="7104926" cy="791539"/>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931785" y="642459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523E69-0A7E-44B3-BD1A-D64B17E867E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6" r:id="rId5"/>
  </p:sldLayoutIdLst>
  <p:hf sldNum="0" hdr="0" ftr="0"/>
  <p:txStyles>
    <p:titleStyle>
      <a:lvl1pPr algn="l" defTabSz="914400" rtl="0" eaLnBrk="1" latinLnBrk="0" hangingPunct="1">
        <a:spcBef>
          <a:spcPct val="0"/>
        </a:spcBef>
        <a:buNone/>
        <a:defRPr sz="3600" b="1" kern="1200">
          <a:solidFill>
            <a:schemeClr val="tx1">
              <a:lumMod val="75000"/>
              <a:lumOff val="25000"/>
            </a:schemeClr>
          </a:solidFill>
          <a:effectLst/>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Wingdings" pitchFamily="2" charset="2"/>
        <a:buChar char="§"/>
        <a:defRPr sz="24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923525" y="5118820"/>
            <a:ext cx="7296950" cy="1420985"/>
          </a:xfrm>
        </p:spPr>
        <p:txBody>
          <a:bodyPr>
            <a:normAutofit/>
          </a:bodyPr>
          <a:lstStyle/>
          <a:p>
            <a:r>
              <a:rPr lang="en-US" sz="2200" dirty="0" smtClean="0"/>
              <a:t>Director, </a:t>
            </a:r>
            <a:r>
              <a:rPr lang="en-US" sz="2200" dirty="0" smtClean="0"/>
              <a:t>Corrosion </a:t>
            </a:r>
            <a:r>
              <a:rPr lang="en-US" sz="2200" dirty="0" smtClean="0"/>
              <a:t>Policy and Oversight</a:t>
            </a:r>
          </a:p>
          <a:p>
            <a:r>
              <a:rPr lang="en-US" sz="2200" dirty="0" smtClean="0"/>
              <a:t>Mr. Robert A. Herron</a:t>
            </a:r>
          </a:p>
        </p:txBody>
      </p:sp>
    </p:spTree>
    <p:extLst>
      <p:ext uri="{BB962C8B-B14F-4D97-AF65-F5344CB8AC3E}">
        <p14:creationId xmlns:p14="http://schemas.microsoft.com/office/powerpoint/2010/main" val="38667680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CPO Lines of Effort</a:t>
            </a:r>
            <a:endParaRPr lang="en-US" dirty="0"/>
          </a:p>
        </p:txBody>
      </p:sp>
      <p:graphicFrame>
        <p:nvGraphicFramePr>
          <p:cNvPr id="3" name="Diagram 2"/>
          <p:cNvGraphicFramePr/>
          <p:nvPr>
            <p:extLst/>
          </p:nvPr>
        </p:nvGraphicFramePr>
        <p:xfrm>
          <a:off x="4687215" y="1397000"/>
          <a:ext cx="3994120" cy="41826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p:cNvSpPr/>
          <p:nvPr/>
        </p:nvSpPr>
        <p:spPr>
          <a:xfrm>
            <a:off x="309045" y="1239915"/>
            <a:ext cx="5089565" cy="5299890"/>
          </a:xfrm>
          <a:prstGeom prst="rect">
            <a:avLst/>
          </a:prstGeom>
        </p:spPr>
        <p:txBody>
          <a:bodyPr wrap="square">
            <a:normAutofit fontScale="92500" lnSpcReduction="10000"/>
          </a:bodyPr>
          <a:lstStyle/>
          <a:p>
            <a:pPr marL="282575" indent="-282575" eaLnBrk="0" fontAlgn="base" hangingPunct="0">
              <a:spcBef>
                <a:spcPct val="50000"/>
              </a:spcBef>
              <a:spcAft>
                <a:spcPct val="0"/>
              </a:spcAft>
              <a:buFont typeface="Arial" pitchFamily="34" charset="0"/>
              <a:buChar char="•"/>
              <a:defRPr/>
            </a:pPr>
            <a:r>
              <a:rPr lang="en-US" sz="1600" kern="0" dirty="0"/>
              <a:t>Overarching:</a:t>
            </a:r>
          </a:p>
          <a:p>
            <a:pPr marL="739775" lvl="1" indent="-282575" eaLnBrk="0" fontAlgn="base" hangingPunct="0">
              <a:spcBef>
                <a:spcPct val="50000"/>
              </a:spcBef>
              <a:spcAft>
                <a:spcPct val="0"/>
              </a:spcAft>
              <a:buFont typeface="Arial" pitchFamily="34" charset="0"/>
              <a:buChar char="•"/>
              <a:defRPr/>
            </a:pPr>
            <a:r>
              <a:rPr lang="en-US" sz="1600" dirty="0"/>
              <a:t>Develop and recommend any CPC policy guidance </a:t>
            </a:r>
          </a:p>
          <a:p>
            <a:pPr marL="739775" lvl="1" indent="-282575" eaLnBrk="0" fontAlgn="base" hangingPunct="0">
              <a:spcBef>
                <a:spcPct val="50000"/>
              </a:spcBef>
              <a:spcAft>
                <a:spcPct val="0"/>
              </a:spcAft>
              <a:buFont typeface="Arial" pitchFamily="34" charset="0"/>
              <a:buChar char="•"/>
              <a:defRPr/>
            </a:pPr>
            <a:r>
              <a:rPr lang="en-US" sz="1600" dirty="0"/>
              <a:t>Provide oversight and coordinate efforts within the Department to mitigate corrosion in design, acquisition / construction, and maintenance of weapon systems and facilities</a:t>
            </a:r>
          </a:p>
          <a:p>
            <a:pPr marL="739775" lvl="1" indent="-282575" eaLnBrk="0" fontAlgn="base" hangingPunct="0">
              <a:spcBef>
                <a:spcPct val="50000"/>
              </a:spcBef>
              <a:spcAft>
                <a:spcPct val="0"/>
              </a:spcAft>
              <a:buFont typeface="Arial" pitchFamily="34" charset="0"/>
              <a:buChar char="•"/>
              <a:defRPr/>
            </a:pPr>
            <a:r>
              <a:rPr lang="en-US" sz="1600" dirty="0"/>
              <a:t>Collect, review, validate, and distribute information on proven CPC methods and products</a:t>
            </a:r>
          </a:p>
          <a:p>
            <a:pPr marL="739775" lvl="1" indent="-282575" eaLnBrk="0" fontAlgn="base" hangingPunct="0">
              <a:spcBef>
                <a:spcPct val="50000"/>
              </a:spcBef>
              <a:spcAft>
                <a:spcPct val="0"/>
              </a:spcAft>
              <a:buFont typeface="Arial" pitchFamily="34" charset="0"/>
              <a:buChar char="•"/>
              <a:defRPr/>
            </a:pPr>
            <a:r>
              <a:rPr lang="en-US" sz="1600" dirty="0"/>
              <a:t>Annual review of </a:t>
            </a:r>
            <a:r>
              <a:rPr lang="en-US" sz="1600" dirty="0" err="1"/>
              <a:t>MilDep</a:t>
            </a:r>
            <a:r>
              <a:rPr lang="en-US" sz="1600" dirty="0"/>
              <a:t> CPC programs and funding levels</a:t>
            </a:r>
          </a:p>
          <a:p>
            <a:pPr marL="282575" lvl="0" indent="-282575" eaLnBrk="0" fontAlgn="base" hangingPunct="0">
              <a:spcBef>
                <a:spcPct val="50000"/>
              </a:spcBef>
              <a:spcAft>
                <a:spcPct val="0"/>
              </a:spcAft>
              <a:buFont typeface="Arial" pitchFamily="34" charset="0"/>
              <a:buChar char="•"/>
              <a:defRPr/>
            </a:pPr>
            <a:r>
              <a:rPr lang="en-US" sz="1600" kern="0" dirty="0"/>
              <a:t>Research and Development:</a:t>
            </a:r>
          </a:p>
          <a:p>
            <a:pPr marL="739775" lvl="1" indent="-282575" eaLnBrk="0" fontAlgn="base" hangingPunct="0">
              <a:spcBef>
                <a:spcPct val="50000"/>
              </a:spcBef>
              <a:spcAft>
                <a:spcPct val="0"/>
              </a:spcAft>
              <a:buFont typeface="Arial" pitchFamily="34" charset="0"/>
              <a:buChar char="•"/>
              <a:defRPr/>
            </a:pPr>
            <a:r>
              <a:rPr lang="en-US" sz="1600" dirty="0"/>
              <a:t>Coordinate R&amp;D program for CPC technologies and processes</a:t>
            </a:r>
          </a:p>
          <a:p>
            <a:pPr marL="342900" marR="0" lvl="0" indent="-282575" eaLnBrk="0" fontAlgn="base" hangingPunct="0">
              <a:lnSpc>
                <a:spcPct val="100000"/>
              </a:lnSpc>
              <a:spcBef>
                <a:spcPct val="50000"/>
              </a:spcBef>
              <a:spcAft>
                <a:spcPct val="0"/>
              </a:spcAft>
              <a:buClrTx/>
              <a:buSzTx/>
              <a:buFont typeface="Arial" pitchFamily="34" charset="0"/>
              <a:buChar char="•"/>
              <a:tabLst/>
              <a:defRPr/>
            </a:pPr>
            <a:r>
              <a:rPr lang="en-US" sz="1600" kern="0" dirty="0"/>
              <a:t>Acquisition:</a:t>
            </a:r>
          </a:p>
          <a:p>
            <a:pPr marL="800100" lvl="1" indent="-282575" eaLnBrk="0" fontAlgn="base" hangingPunct="0">
              <a:spcBef>
                <a:spcPct val="50000"/>
              </a:spcBef>
              <a:spcAft>
                <a:spcPct val="0"/>
              </a:spcAft>
              <a:buFont typeface="Arial" pitchFamily="34" charset="0"/>
              <a:buChar char="•"/>
              <a:defRPr/>
            </a:pPr>
            <a:r>
              <a:rPr lang="en-US" sz="1600" kern="0" dirty="0"/>
              <a:t>Monitor Acquisition practices to ensure CPC planning is appropriate</a:t>
            </a:r>
          </a:p>
          <a:p>
            <a:pPr marL="282575" lvl="0" indent="-282575" eaLnBrk="0" fontAlgn="base" hangingPunct="0">
              <a:spcBef>
                <a:spcPct val="50000"/>
              </a:spcBef>
              <a:spcAft>
                <a:spcPct val="0"/>
              </a:spcAft>
              <a:buFont typeface="Arial" pitchFamily="34" charset="0"/>
              <a:buChar char="•"/>
              <a:defRPr/>
            </a:pPr>
            <a:r>
              <a:rPr lang="en-US" sz="1600" kern="0" dirty="0"/>
              <a:t>Sustainment:</a:t>
            </a:r>
          </a:p>
          <a:p>
            <a:pPr marL="739775" lvl="1" indent="-282575" eaLnBrk="0" fontAlgn="base" hangingPunct="0">
              <a:spcBef>
                <a:spcPct val="50000"/>
              </a:spcBef>
              <a:spcAft>
                <a:spcPct val="0"/>
              </a:spcAft>
              <a:buFont typeface="Arial" pitchFamily="34" charset="0"/>
              <a:buChar char="•"/>
              <a:defRPr/>
            </a:pPr>
            <a:r>
              <a:rPr lang="en-US" sz="1600" dirty="0"/>
              <a:t>Transition new corrosion prevention technologies into operational systems</a:t>
            </a:r>
            <a:endParaRPr lang="en-US" sz="1600" kern="0" dirty="0"/>
          </a:p>
        </p:txBody>
      </p:sp>
    </p:spTree>
    <p:extLst>
      <p:ext uri="{BB962C8B-B14F-4D97-AF65-F5344CB8AC3E}">
        <p14:creationId xmlns:p14="http://schemas.microsoft.com/office/powerpoint/2010/main" val="14087628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8980" y="971080"/>
            <a:ext cx="8229600" cy="5453510"/>
          </a:xfrm>
        </p:spPr>
        <p:txBody>
          <a:bodyPr/>
          <a:lstStyle/>
          <a:p>
            <a:pPr marL="0" indent="0" algn="ctr">
              <a:buNone/>
            </a:pPr>
            <a:r>
              <a:rPr lang="en-US" sz="2400" b="1" dirty="0"/>
              <a:t>Where Do </a:t>
            </a:r>
            <a:r>
              <a:rPr lang="en-US" sz="2400" b="1" dirty="0" smtClean="0"/>
              <a:t>We </a:t>
            </a:r>
            <a:r>
              <a:rPr lang="en-US" sz="2400" b="1" dirty="0"/>
              <a:t>Want To </a:t>
            </a:r>
            <a:r>
              <a:rPr lang="en-US" sz="2400" b="1" dirty="0" smtClean="0"/>
              <a:t>Go?  What do we want to achieve?</a:t>
            </a:r>
          </a:p>
          <a:p>
            <a:pPr marL="0" indent="0" algn="ctr">
              <a:buNone/>
            </a:pPr>
            <a:endParaRPr lang="en-US" b="1" dirty="0" smtClean="0"/>
          </a:p>
          <a:p>
            <a:r>
              <a:rPr lang="en-US" sz="2400" dirty="0" smtClean="0"/>
              <a:t>Establish common goals that are proactive and outcome focused; contribute to and supports the Department’s Strategic Goals and Objectives</a:t>
            </a:r>
          </a:p>
          <a:p>
            <a:pPr lvl="1"/>
            <a:r>
              <a:rPr lang="en-US" sz="2000" dirty="0" smtClean="0"/>
              <a:t>Obtain Leadership “Buy-in”</a:t>
            </a:r>
          </a:p>
          <a:p>
            <a:endParaRPr lang="en-US" sz="2400" dirty="0" smtClean="0"/>
          </a:p>
          <a:p>
            <a:r>
              <a:rPr lang="en-US" sz="2400" dirty="0" smtClean="0"/>
              <a:t>Collaborate with Military Department CCPEs to achieve common goals and outcomes</a:t>
            </a:r>
          </a:p>
          <a:p>
            <a:pPr lvl="1"/>
            <a:r>
              <a:rPr lang="en-US" sz="2000" dirty="0" smtClean="0"/>
              <a:t>CPO desire to support and be a resource to Military </a:t>
            </a:r>
            <a:r>
              <a:rPr lang="en-US" sz="2000" dirty="0"/>
              <a:t>Department CPC Programs and </a:t>
            </a:r>
            <a:r>
              <a:rPr lang="en-US" sz="2000" dirty="0" smtClean="0"/>
              <a:t>their associated outcomes</a:t>
            </a:r>
            <a:endParaRPr lang="en-US" sz="2000" dirty="0"/>
          </a:p>
        </p:txBody>
      </p:sp>
      <p:sp>
        <p:nvSpPr>
          <p:cNvPr id="3" name="Title 2"/>
          <p:cNvSpPr>
            <a:spLocks noGrp="1"/>
          </p:cNvSpPr>
          <p:nvPr>
            <p:ph type="title"/>
          </p:nvPr>
        </p:nvSpPr>
        <p:spPr/>
        <p:txBody>
          <a:bodyPr>
            <a:normAutofit fontScale="90000"/>
          </a:bodyPr>
          <a:lstStyle/>
          <a:p>
            <a:pPr algn="ctr"/>
            <a:r>
              <a:rPr lang="en-US" dirty="0"/>
              <a:t>Corrosion Policy and Oversight</a:t>
            </a:r>
          </a:p>
        </p:txBody>
      </p:sp>
      <p:sp>
        <p:nvSpPr>
          <p:cNvPr id="4" name="Slide Number Placeholder 3"/>
          <p:cNvSpPr>
            <a:spLocks noGrp="1"/>
          </p:cNvSpPr>
          <p:nvPr>
            <p:ph type="sldNum" sz="quarter" idx="4294967295"/>
          </p:nvPr>
        </p:nvSpPr>
        <p:spPr/>
        <p:txBody>
          <a:bodyPr/>
          <a:lstStyle/>
          <a:p>
            <a:pPr>
              <a:defRPr/>
            </a:pPr>
            <a:fld id="{393EB842-6530-4CF7-AAC2-09F6E8A8AB39}" type="slidenum">
              <a:rPr lang="en-US" smtClean="0"/>
              <a:pPr>
                <a:defRPr/>
              </a:pPr>
              <a:t>3</a:t>
            </a:fld>
            <a:endParaRPr lang="en-US" dirty="0"/>
          </a:p>
        </p:txBody>
      </p:sp>
    </p:spTree>
    <p:extLst>
      <p:ext uri="{BB962C8B-B14F-4D97-AF65-F5344CB8AC3E}">
        <p14:creationId xmlns:p14="http://schemas.microsoft.com/office/powerpoint/2010/main" val="27058202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86295"/>
            <a:ext cx="8229600" cy="5069460"/>
          </a:xfrm>
        </p:spPr>
        <p:txBody>
          <a:bodyPr>
            <a:normAutofit/>
          </a:bodyPr>
          <a:lstStyle/>
          <a:p>
            <a:pPr marL="0" indent="0" algn="ctr">
              <a:buNone/>
            </a:pPr>
            <a:r>
              <a:rPr lang="en-US" sz="3600" b="1" dirty="0" smtClean="0"/>
              <a:t>Corrosion Messaging</a:t>
            </a:r>
          </a:p>
          <a:p>
            <a:r>
              <a:rPr lang="en-US" sz="2800" kern="0" dirty="0" smtClean="0"/>
              <a:t>Costs</a:t>
            </a:r>
          </a:p>
          <a:p>
            <a:pPr lvl="1"/>
            <a:r>
              <a:rPr lang="en-US" sz="2600" kern="0" dirty="0" smtClean="0"/>
              <a:t>Do not limit the discuss to technology, component costs or process costs</a:t>
            </a:r>
          </a:p>
          <a:p>
            <a:pPr lvl="1"/>
            <a:r>
              <a:rPr lang="en-US" sz="2600" kern="0" dirty="0" smtClean="0"/>
              <a:t>Be prepared to discuss Enterprise Impacts such as Supply Chain, Contract </a:t>
            </a:r>
            <a:r>
              <a:rPr lang="en-US" sz="2600" kern="0" dirty="0"/>
              <a:t>C</a:t>
            </a:r>
            <a:r>
              <a:rPr lang="en-US" sz="2600" kern="0" dirty="0" smtClean="0"/>
              <a:t>osts, Process Through Put time, etc.</a:t>
            </a:r>
            <a:endParaRPr lang="en-US" sz="2800" dirty="0" smtClean="0"/>
          </a:p>
          <a:p>
            <a:r>
              <a:rPr lang="en-US" sz="2800" dirty="0" smtClean="0"/>
              <a:t>Readiness</a:t>
            </a:r>
            <a:endParaRPr lang="en-US" dirty="0" smtClean="0"/>
          </a:p>
          <a:p>
            <a:pPr lvl="1"/>
            <a:r>
              <a:rPr lang="en-US" sz="2600" dirty="0" smtClean="0"/>
              <a:t>Enhance Warfighter </a:t>
            </a:r>
            <a:r>
              <a:rPr lang="en-US" sz="2600" dirty="0"/>
              <a:t>C</a:t>
            </a:r>
            <a:r>
              <a:rPr lang="en-US" sz="2600" dirty="0" smtClean="0"/>
              <a:t>apability</a:t>
            </a:r>
          </a:p>
          <a:p>
            <a:pPr lvl="2"/>
            <a:r>
              <a:rPr lang="en-US" sz="2400" dirty="0" smtClean="0"/>
              <a:t>Learn to describe our efforts as an “Enabler”</a:t>
            </a:r>
          </a:p>
        </p:txBody>
      </p:sp>
      <p:sp>
        <p:nvSpPr>
          <p:cNvPr id="3" name="Title 2"/>
          <p:cNvSpPr>
            <a:spLocks noGrp="1"/>
          </p:cNvSpPr>
          <p:nvPr>
            <p:ph type="title"/>
          </p:nvPr>
        </p:nvSpPr>
        <p:spPr>
          <a:xfrm>
            <a:off x="1019537" y="126170"/>
            <a:ext cx="7200938" cy="691290"/>
          </a:xfrm>
        </p:spPr>
        <p:txBody>
          <a:bodyPr>
            <a:noAutofit/>
          </a:bodyPr>
          <a:lstStyle/>
          <a:p>
            <a:pPr algn="ctr"/>
            <a:r>
              <a:rPr lang="en-US" sz="3200" dirty="0"/>
              <a:t>Corrosion Policy and Oversight</a:t>
            </a:r>
          </a:p>
        </p:txBody>
      </p:sp>
      <p:sp>
        <p:nvSpPr>
          <p:cNvPr id="4" name="Slide Number Placeholder 3"/>
          <p:cNvSpPr>
            <a:spLocks noGrp="1"/>
          </p:cNvSpPr>
          <p:nvPr>
            <p:ph type="sldNum" sz="quarter" idx="4294967295"/>
          </p:nvPr>
        </p:nvSpPr>
        <p:spPr/>
        <p:txBody>
          <a:bodyPr/>
          <a:lstStyle/>
          <a:p>
            <a:pPr>
              <a:defRPr/>
            </a:pPr>
            <a:fld id="{393EB842-6530-4CF7-AAC2-09F6E8A8AB39}" type="slidenum">
              <a:rPr lang="en-US" smtClean="0"/>
              <a:pPr>
                <a:defRPr/>
              </a:pPr>
              <a:t>4</a:t>
            </a:fld>
            <a:endParaRPr lang="en-US" dirty="0"/>
          </a:p>
        </p:txBody>
      </p:sp>
    </p:spTree>
    <p:extLst>
      <p:ext uri="{BB962C8B-B14F-4D97-AF65-F5344CB8AC3E}">
        <p14:creationId xmlns:p14="http://schemas.microsoft.com/office/powerpoint/2010/main" val="556723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47890"/>
            <a:ext cx="8229600" cy="5146270"/>
          </a:xfrm>
        </p:spPr>
        <p:txBody>
          <a:bodyPr>
            <a:normAutofit fontScale="77500" lnSpcReduction="20000"/>
          </a:bodyPr>
          <a:lstStyle/>
          <a:p>
            <a:r>
              <a:rPr lang="en-US" sz="2900" dirty="0" smtClean="0"/>
              <a:t>Cost and Readiness Impacts are associated with:</a:t>
            </a:r>
          </a:p>
          <a:p>
            <a:pPr lvl="1"/>
            <a:r>
              <a:rPr lang="en-US" sz="2600" dirty="0" smtClean="0"/>
              <a:t>Preventive Mx</a:t>
            </a:r>
          </a:p>
          <a:p>
            <a:pPr lvl="1"/>
            <a:r>
              <a:rPr lang="en-US" sz="2600" dirty="0" smtClean="0"/>
              <a:t>Corrective Mx</a:t>
            </a:r>
          </a:p>
          <a:p>
            <a:pPr lvl="1"/>
            <a:endParaRPr lang="en-US" sz="2900" dirty="0" smtClean="0"/>
          </a:p>
          <a:p>
            <a:r>
              <a:rPr lang="en-US" sz="2900" dirty="0" smtClean="0"/>
              <a:t>6 Areas of Opportunity to affect change:</a:t>
            </a:r>
          </a:p>
          <a:p>
            <a:pPr lvl="1"/>
            <a:r>
              <a:rPr lang="en-US" sz="2600" dirty="0" smtClean="0"/>
              <a:t>Acquisition Decisions</a:t>
            </a:r>
            <a:endParaRPr lang="en-US" sz="2600" dirty="0">
              <a:latin typeface="Calibri" panose="020F0502020204030204" pitchFamily="34" charset="0"/>
              <a:ea typeface="Calibri" panose="020F0502020204030204" pitchFamily="34" charset="0"/>
            </a:endParaRPr>
          </a:p>
          <a:p>
            <a:pPr lvl="1"/>
            <a:r>
              <a:rPr lang="en-US" sz="2600" dirty="0"/>
              <a:t>Field Level Mx </a:t>
            </a:r>
            <a:r>
              <a:rPr lang="en-US" sz="2600" dirty="0" smtClean="0"/>
              <a:t>Processes</a:t>
            </a:r>
          </a:p>
          <a:p>
            <a:pPr lvl="1"/>
            <a:r>
              <a:rPr lang="en-US" sz="2600" dirty="0"/>
              <a:t>Depot Level Mx </a:t>
            </a:r>
            <a:r>
              <a:rPr lang="en-US" sz="2600" dirty="0" smtClean="0"/>
              <a:t>Processes</a:t>
            </a:r>
          </a:p>
          <a:p>
            <a:pPr lvl="1"/>
            <a:r>
              <a:rPr lang="en-US" sz="2600" dirty="0" smtClean="0"/>
              <a:t>Technologies</a:t>
            </a:r>
          </a:p>
          <a:p>
            <a:pPr lvl="2"/>
            <a:r>
              <a:rPr lang="en-US" sz="2600" dirty="0"/>
              <a:t>Component </a:t>
            </a:r>
            <a:r>
              <a:rPr lang="en-US" sz="2600" dirty="0" smtClean="0"/>
              <a:t>Improvements</a:t>
            </a:r>
          </a:p>
          <a:p>
            <a:pPr lvl="2"/>
            <a:r>
              <a:rPr lang="en-US" sz="2600" dirty="0" smtClean="0"/>
              <a:t>New </a:t>
            </a:r>
          </a:p>
          <a:p>
            <a:pPr lvl="2"/>
            <a:r>
              <a:rPr lang="en-US" sz="2600" dirty="0" smtClean="0"/>
              <a:t>Transition </a:t>
            </a:r>
            <a:r>
              <a:rPr lang="en-US" sz="2600" dirty="0"/>
              <a:t>of Existing </a:t>
            </a:r>
            <a:r>
              <a:rPr lang="en-US" sz="2600" dirty="0" smtClean="0"/>
              <a:t>Technologies</a:t>
            </a:r>
          </a:p>
          <a:p>
            <a:pPr lvl="1"/>
            <a:r>
              <a:rPr lang="en-US" sz="2600" dirty="0" smtClean="0">
                <a:latin typeface="Calibri" panose="020F0502020204030204" pitchFamily="34" charset="0"/>
                <a:ea typeface="Calibri" panose="020F0502020204030204" pitchFamily="34" charset="0"/>
              </a:rPr>
              <a:t>Facilities Design and construction</a:t>
            </a:r>
            <a:endParaRPr lang="en-US" sz="2600" dirty="0">
              <a:latin typeface="Calibri" panose="020F0502020204030204" pitchFamily="34" charset="0"/>
              <a:ea typeface="Calibri" panose="020F0502020204030204" pitchFamily="34" charset="0"/>
            </a:endParaRPr>
          </a:p>
          <a:p>
            <a:pPr lvl="1"/>
            <a:r>
              <a:rPr lang="en-US" sz="2600" dirty="0"/>
              <a:t>Accountability </a:t>
            </a:r>
            <a:endParaRPr lang="en-US" sz="2600" dirty="0" smtClean="0"/>
          </a:p>
          <a:p>
            <a:endParaRPr lang="en-US" sz="2900" dirty="0" smtClean="0"/>
          </a:p>
          <a:p>
            <a:r>
              <a:rPr lang="en-US" sz="2900" dirty="0" smtClean="0"/>
              <a:t>Readiness</a:t>
            </a:r>
            <a:endParaRPr lang="en-US" sz="2900" dirty="0"/>
          </a:p>
          <a:p>
            <a:pPr lvl="1"/>
            <a:endParaRPr lang="en-US" dirty="0">
              <a:latin typeface="Calibri" panose="020F0502020204030204" pitchFamily="34" charset="0"/>
              <a:ea typeface="Calibri" panose="020F0502020204030204" pitchFamily="34" charset="0"/>
              <a:cs typeface="Times New Roman" panose="02020603050405020304" pitchFamily="18" charset="0"/>
            </a:endParaRPr>
          </a:p>
          <a:p>
            <a:pPr lvl="1"/>
            <a:endParaRPr lang="en-US" dirty="0">
              <a:latin typeface="Calibri" panose="020F0502020204030204" pitchFamily="34" charset="0"/>
              <a:ea typeface="Calibri" panose="020F0502020204030204" pitchFamily="34" charset="0"/>
              <a:cs typeface="Times New Roman" panose="02020603050405020304" pitchFamily="18" charset="0"/>
            </a:endParaRPr>
          </a:p>
          <a:p>
            <a:pPr lvl="1"/>
            <a:endParaRPr lang="en-US" dirty="0"/>
          </a:p>
        </p:txBody>
      </p:sp>
      <p:sp>
        <p:nvSpPr>
          <p:cNvPr id="3" name="Title 2"/>
          <p:cNvSpPr>
            <a:spLocks noGrp="1"/>
          </p:cNvSpPr>
          <p:nvPr>
            <p:ph type="title"/>
          </p:nvPr>
        </p:nvSpPr>
        <p:spPr/>
        <p:txBody>
          <a:bodyPr>
            <a:noAutofit/>
          </a:bodyPr>
          <a:lstStyle/>
          <a:p>
            <a:pPr algn="ctr"/>
            <a:r>
              <a:rPr lang="en-US" sz="2400" dirty="0" smtClean="0"/>
              <a:t>Opportunities to Achieve Cost Reduction Goals </a:t>
            </a:r>
            <a:br>
              <a:rPr lang="en-US" sz="2400" dirty="0" smtClean="0"/>
            </a:br>
            <a:r>
              <a:rPr lang="en-US" sz="2400" dirty="0" smtClean="0"/>
              <a:t>and Improve Readiness</a:t>
            </a:r>
            <a:endParaRPr lang="en-US" sz="2400" dirty="0"/>
          </a:p>
        </p:txBody>
      </p:sp>
      <p:sp>
        <p:nvSpPr>
          <p:cNvPr id="4" name="Slide Number Placeholder 3"/>
          <p:cNvSpPr>
            <a:spLocks noGrp="1"/>
          </p:cNvSpPr>
          <p:nvPr>
            <p:ph type="sldNum" sz="quarter" idx="4294967295"/>
          </p:nvPr>
        </p:nvSpPr>
        <p:spPr/>
        <p:txBody>
          <a:bodyPr/>
          <a:lstStyle/>
          <a:p>
            <a:pPr>
              <a:defRPr/>
            </a:pPr>
            <a:endParaRPr lang="en-US" dirty="0"/>
          </a:p>
        </p:txBody>
      </p:sp>
    </p:spTree>
    <p:extLst>
      <p:ext uri="{BB962C8B-B14F-4D97-AF65-F5344CB8AC3E}">
        <p14:creationId xmlns:p14="http://schemas.microsoft.com/office/powerpoint/2010/main" val="38838260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86295"/>
            <a:ext cx="8229600" cy="5107865"/>
          </a:xfrm>
        </p:spPr>
        <p:txBody>
          <a:bodyPr>
            <a:noAutofit/>
          </a:bodyPr>
          <a:lstStyle/>
          <a:p>
            <a:r>
              <a:rPr lang="en-US" sz="2200" dirty="0" smtClean="0"/>
              <a:t>Focus on reducing costs attributed to corrosion and the deterioration of weapon systems and facilities</a:t>
            </a:r>
          </a:p>
          <a:p>
            <a:endParaRPr lang="en-US" sz="2200" dirty="0" smtClean="0"/>
          </a:p>
          <a:p>
            <a:r>
              <a:rPr lang="en-US" sz="2200" dirty="0" err="1" smtClean="0"/>
              <a:t>MilDep</a:t>
            </a:r>
            <a:r>
              <a:rPr lang="en-US" sz="2200" dirty="0" smtClean="0"/>
              <a:t> Corrosion Program objective(s) that contribute to and support </a:t>
            </a:r>
            <a:r>
              <a:rPr lang="en-US" sz="2200" dirty="0"/>
              <a:t>the DoD Strategic Goals and </a:t>
            </a:r>
            <a:r>
              <a:rPr lang="en-US" sz="2200" dirty="0" smtClean="0"/>
              <a:t>Objectives</a:t>
            </a:r>
          </a:p>
          <a:p>
            <a:endParaRPr lang="en-US" sz="2200" dirty="0" smtClean="0"/>
          </a:p>
          <a:p>
            <a:r>
              <a:rPr lang="en-US" sz="2200" dirty="0" smtClean="0"/>
              <a:t>Impact Readiness</a:t>
            </a:r>
          </a:p>
          <a:p>
            <a:pPr lvl="1"/>
            <a:r>
              <a:rPr lang="en-US" sz="2200" dirty="0" smtClean="0"/>
              <a:t>Corrosion Costs includes Mx labor, Parts, and Materials which can be associated with system downtime (system readiness), supply chain burden, and military personnel readiness  </a:t>
            </a:r>
          </a:p>
          <a:p>
            <a:endParaRPr lang="en-US" sz="2200" dirty="0" smtClean="0"/>
          </a:p>
          <a:p>
            <a:r>
              <a:rPr lang="en-US" sz="2200" dirty="0" smtClean="0"/>
              <a:t>The Change in Strategic Focus will facilitate achieving the intent and requirements of 10 USC 2228 while focusing on Cost and Readiness Outcomes.   </a:t>
            </a:r>
            <a:endParaRPr lang="en-US" sz="2200" dirty="0"/>
          </a:p>
        </p:txBody>
      </p:sp>
      <p:sp>
        <p:nvSpPr>
          <p:cNvPr id="3" name="Title 2"/>
          <p:cNvSpPr>
            <a:spLocks noGrp="1"/>
          </p:cNvSpPr>
          <p:nvPr>
            <p:ph type="title"/>
          </p:nvPr>
        </p:nvSpPr>
        <p:spPr>
          <a:xfrm>
            <a:off x="1230765" y="318195"/>
            <a:ext cx="7200938" cy="460860"/>
          </a:xfrm>
        </p:spPr>
        <p:txBody>
          <a:bodyPr>
            <a:noAutofit/>
          </a:bodyPr>
          <a:lstStyle/>
          <a:p>
            <a:pPr algn="ctr"/>
            <a:r>
              <a:rPr lang="en-US" sz="2400" dirty="0" smtClean="0"/>
              <a:t>CPO - Expected Outcomes </a:t>
            </a:r>
            <a:endParaRPr lang="en-US" sz="2400" dirty="0"/>
          </a:p>
        </p:txBody>
      </p:sp>
      <p:sp>
        <p:nvSpPr>
          <p:cNvPr id="4" name="Slide Number Placeholder 3"/>
          <p:cNvSpPr>
            <a:spLocks noGrp="1"/>
          </p:cNvSpPr>
          <p:nvPr>
            <p:ph type="sldNum" sz="quarter" idx="4294967295"/>
          </p:nvPr>
        </p:nvSpPr>
        <p:spPr/>
        <p:txBody>
          <a:bodyPr/>
          <a:lstStyle/>
          <a:p>
            <a:pPr>
              <a:defRPr/>
            </a:pPr>
            <a:endParaRPr lang="en-US" dirty="0"/>
          </a:p>
        </p:txBody>
      </p:sp>
    </p:spTree>
    <p:extLst>
      <p:ext uri="{BB962C8B-B14F-4D97-AF65-F5344CB8AC3E}">
        <p14:creationId xmlns:p14="http://schemas.microsoft.com/office/powerpoint/2010/main" val="2414469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sz="2800" dirty="0" smtClean="0"/>
              <a:t>Develop new </a:t>
            </a:r>
            <a:r>
              <a:rPr lang="en-US" sz="2800" dirty="0"/>
              <a:t>DoD Corrosion </a:t>
            </a:r>
            <a:r>
              <a:rPr lang="en-US" sz="2800" dirty="0" smtClean="0"/>
              <a:t>Strategy</a:t>
            </a:r>
          </a:p>
          <a:p>
            <a:pPr lvl="1">
              <a:buFont typeface="Arial" panose="020B0604020202020204" pitchFamily="34" charset="0"/>
              <a:buChar char="•"/>
            </a:pPr>
            <a:r>
              <a:rPr lang="en-US" sz="2400" dirty="0" smtClean="0"/>
              <a:t>Establish the DoD Goals and supporting Objectives</a:t>
            </a:r>
          </a:p>
          <a:p>
            <a:pPr lvl="1">
              <a:buFont typeface="Arial" panose="020B0604020202020204" pitchFamily="34" charset="0"/>
              <a:buChar char="•"/>
            </a:pPr>
            <a:r>
              <a:rPr lang="en-US" sz="2400" dirty="0" smtClean="0"/>
              <a:t>Establish meaningful metrics</a:t>
            </a:r>
          </a:p>
          <a:p>
            <a:pPr lvl="1">
              <a:buFont typeface="Arial" panose="020B0604020202020204" pitchFamily="34" charset="0"/>
              <a:buChar char="•"/>
            </a:pPr>
            <a:r>
              <a:rPr lang="en-US" sz="2400" dirty="0" smtClean="0"/>
              <a:t>Establish a duration and milestones</a:t>
            </a:r>
            <a:endParaRPr lang="en-US" sz="2400" dirty="0"/>
          </a:p>
          <a:p>
            <a:pPr>
              <a:buFont typeface="Arial" panose="020B0604020202020204" pitchFamily="34" charset="0"/>
              <a:buChar char="•"/>
            </a:pPr>
            <a:endParaRPr lang="en-US" sz="2800" dirty="0" smtClean="0"/>
          </a:p>
          <a:p>
            <a:pPr>
              <a:buFont typeface="Arial" panose="020B0604020202020204" pitchFamily="34" charset="0"/>
              <a:buChar char="•"/>
            </a:pPr>
            <a:r>
              <a:rPr lang="en-US" sz="2800" dirty="0" smtClean="0"/>
              <a:t>Draft </a:t>
            </a:r>
            <a:r>
              <a:rPr lang="en-US" sz="2800" dirty="0"/>
              <a:t>a CPC IPT C</a:t>
            </a:r>
            <a:r>
              <a:rPr lang="en-US" sz="2800" dirty="0" smtClean="0"/>
              <a:t>harter</a:t>
            </a:r>
          </a:p>
          <a:p>
            <a:pPr marL="603647" lvl="1" indent="-342900">
              <a:buFont typeface="Arial" panose="020B0604020202020204" pitchFamily="34" charset="0"/>
              <a:buChar char="•"/>
            </a:pPr>
            <a:r>
              <a:rPr lang="en-US" sz="2400" dirty="0" smtClean="0"/>
              <a:t>Operationalize the CPC IPT to support the Strategy</a:t>
            </a:r>
            <a:endParaRPr lang="en-US" sz="2400" dirty="0"/>
          </a:p>
          <a:p>
            <a:pPr>
              <a:buFont typeface="Arial" panose="020B0604020202020204" pitchFamily="34" charset="0"/>
              <a:buChar char="•"/>
            </a:pPr>
            <a:endParaRPr lang="en-US" sz="2800" dirty="0" smtClean="0"/>
          </a:p>
          <a:p>
            <a:pPr>
              <a:buFont typeface="Arial" panose="020B0604020202020204" pitchFamily="34" charset="0"/>
              <a:buChar char="•"/>
            </a:pPr>
            <a:r>
              <a:rPr lang="en-US" sz="2800" dirty="0" smtClean="0"/>
              <a:t>Revise </a:t>
            </a:r>
            <a:r>
              <a:rPr lang="en-US" sz="2800" dirty="0"/>
              <a:t>the DoDI </a:t>
            </a:r>
            <a:r>
              <a:rPr lang="en-US" sz="2800" dirty="0" smtClean="0"/>
              <a:t>5000.67</a:t>
            </a:r>
            <a:endParaRPr lang="en-US" sz="2800" dirty="0"/>
          </a:p>
          <a:p>
            <a:endParaRPr lang="en-US" dirty="0"/>
          </a:p>
        </p:txBody>
      </p:sp>
      <p:sp>
        <p:nvSpPr>
          <p:cNvPr id="3" name="Title 2"/>
          <p:cNvSpPr>
            <a:spLocks noGrp="1"/>
          </p:cNvSpPr>
          <p:nvPr>
            <p:ph type="title"/>
          </p:nvPr>
        </p:nvSpPr>
        <p:spPr>
          <a:xfrm>
            <a:off x="971971" y="-1"/>
            <a:ext cx="7200938" cy="855865"/>
          </a:xfrm>
        </p:spPr>
        <p:txBody>
          <a:bodyPr>
            <a:noAutofit/>
          </a:bodyPr>
          <a:lstStyle/>
          <a:p>
            <a:r>
              <a:rPr lang="en-US" sz="2400" dirty="0" smtClean="0"/>
              <a:t>CPO Immediate Priorities – Program Foundational Documents</a:t>
            </a:r>
            <a:endParaRPr lang="en-US" sz="2400" dirty="0"/>
          </a:p>
        </p:txBody>
      </p:sp>
      <p:sp>
        <p:nvSpPr>
          <p:cNvPr id="4" name="Slide Number Placeholder 3"/>
          <p:cNvSpPr>
            <a:spLocks noGrp="1"/>
          </p:cNvSpPr>
          <p:nvPr>
            <p:ph type="sldNum" sz="quarter" idx="4294967295"/>
          </p:nvPr>
        </p:nvSpPr>
        <p:spPr/>
        <p:txBody>
          <a:bodyPr/>
          <a:lstStyle/>
          <a:p>
            <a:pPr>
              <a:defRPr/>
            </a:pPr>
            <a:endParaRPr lang="en-US" dirty="0"/>
          </a:p>
        </p:txBody>
      </p:sp>
    </p:spTree>
    <p:extLst>
      <p:ext uri="{BB962C8B-B14F-4D97-AF65-F5344CB8AC3E}">
        <p14:creationId xmlns:p14="http://schemas.microsoft.com/office/powerpoint/2010/main" val="35437315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075675" y="1143813"/>
            <a:ext cx="4858525" cy="4858525"/>
          </a:xfrm>
        </p:spPr>
      </p:pic>
      <p:sp>
        <p:nvSpPr>
          <p:cNvPr id="3" name="Title 2"/>
          <p:cNvSpPr>
            <a:spLocks noGrp="1"/>
          </p:cNvSpPr>
          <p:nvPr>
            <p:ph type="title"/>
          </p:nvPr>
        </p:nvSpPr>
        <p:spPr/>
        <p:txBody>
          <a:bodyPr>
            <a:normAutofit fontScale="90000"/>
          </a:bodyPr>
          <a:lstStyle/>
          <a:p>
            <a:pPr algn="ctr"/>
            <a:r>
              <a:rPr lang="en-US" dirty="0" smtClean="0"/>
              <a:t>New Seal</a:t>
            </a:r>
            <a:endParaRPr lang="en-US" dirty="0"/>
          </a:p>
        </p:txBody>
      </p:sp>
    </p:spTree>
    <p:extLst>
      <p:ext uri="{BB962C8B-B14F-4D97-AF65-F5344CB8AC3E}">
        <p14:creationId xmlns:p14="http://schemas.microsoft.com/office/powerpoint/2010/main" val="2549943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20341</TotalTime>
  <Words>595</Words>
  <Application>Microsoft Office PowerPoint</Application>
  <PresentationFormat>On-screen Show (4:3)</PresentationFormat>
  <Paragraphs>91</Paragraphs>
  <Slides>8</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Times New Roman</vt:lpstr>
      <vt:lpstr>Wingdings</vt:lpstr>
      <vt:lpstr>Office Theme</vt:lpstr>
      <vt:lpstr>PowerPoint Presentation</vt:lpstr>
      <vt:lpstr>CPO Lines of Effort</vt:lpstr>
      <vt:lpstr>Corrosion Policy and Oversight</vt:lpstr>
      <vt:lpstr>Corrosion Policy and Oversight</vt:lpstr>
      <vt:lpstr>Opportunities to Achieve Cost Reduction Goals  and Improve Readiness</vt:lpstr>
      <vt:lpstr>CPO - Expected Outcomes </vt:lpstr>
      <vt:lpstr>CPO Immediate Priorities – Program Foundational Documents</vt:lpstr>
      <vt:lpstr>New Seal</vt:lpstr>
    </vt:vector>
  </TitlesOfParts>
  <Company>OSD-CIO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Lu Huynh</dc:creator>
  <cp:lastModifiedBy>Herron, Robert A CIV OSD OUSD ATL</cp:lastModifiedBy>
  <cp:revision>727</cp:revision>
  <cp:lastPrinted>2019-07-10T19:37:10Z</cp:lastPrinted>
  <dcterms:created xsi:type="dcterms:W3CDTF">2012-08-16T13:54:55Z</dcterms:created>
  <dcterms:modified xsi:type="dcterms:W3CDTF">2020-01-27T12:33:46Z</dcterms:modified>
</cp:coreProperties>
</file>