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6" r:id="rId6"/>
    <p:sldId id="258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13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9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13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4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13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78105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13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1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13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13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5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13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07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13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1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13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13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13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3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04506"/>
            <a:ext cx="7886700" cy="4872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C62-68B6-45EF-865E-B8E1A456C4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B4B1C-036D-477F-AD03-F40BCA11FA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0" y="0"/>
            <a:ext cx="9144000" cy="75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" y="65506"/>
            <a:ext cx="1193596" cy="11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11782"/>
          </a:xfrm>
        </p:spPr>
        <p:txBody>
          <a:bodyPr/>
          <a:lstStyle/>
          <a:p>
            <a:r>
              <a:rPr lang="en-US" sz="3600" dirty="0" smtClean="0">
                <a:cs typeface="Times New Roman" panose="02020603050405020304" pitchFamily="18" charset="0"/>
              </a:rPr>
              <a:t>Anti-Counterfeit Policy Framework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cs typeface="Times New Roman" panose="02020603050405020304" pitchFamily="18" charset="0"/>
              </a:rPr>
              <a:t>Mr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Scott Hawkins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800" dirty="0">
                <a:cs typeface="Times New Roman" panose="02020603050405020304" pitchFamily="18" charset="0"/>
              </a:rPr>
              <a:t>ODASD(Logistics)</a:t>
            </a:r>
          </a:p>
          <a:p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1800" dirty="0" smtClean="0">
                <a:cs typeface="Times New Roman" panose="02020603050405020304" pitchFamily="18" charset="0"/>
              </a:rPr>
              <a:t>August 27, 2019</a:t>
            </a:r>
            <a:endParaRPr lang="en-US" sz="1800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04506"/>
            <a:ext cx="8187546" cy="4872457"/>
          </a:xfrm>
        </p:spPr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en-US" dirty="0" err="1" smtClean="0">
                <a:cs typeface="Times New Roman" panose="02020603050405020304" pitchFamily="18" charset="0"/>
              </a:rPr>
              <a:t>DoDI</a:t>
            </a:r>
            <a:r>
              <a:rPr lang="en-US" dirty="0" smtClean="0">
                <a:cs typeface="Times New Roman" panose="02020603050405020304" pitchFamily="18" charset="0"/>
              </a:rPr>
              <a:t> 4140.67 – DoD Counterfeit Prevention Policy</a:t>
            </a:r>
            <a:endParaRPr lang="en-US" dirty="0">
              <a:cs typeface="Times New Roman" panose="02020603050405020304" pitchFamily="18" charset="0"/>
            </a:endParaRPr>
          </a:p>
          <a:p>
            <a:pPr lvl="1">
              <a:buClrTx/>
            </a:pPr>
            <a:r>
              <a:rPr lang="en-US" dirty="0" smtClean="0">
                <a:cs typeface="Times New Roman" panose="02020603050405020304" pitchFamily="18" charset="0"/>
              </a:rPr>
              <a:t>Responsibilities to prevent introduction of counterfeits into DoD Supply Chain</a:t>
            </a:r>
          </a:p>
          <a:p>
            <a:pPr lvl="1">
              <a:buClrTx/>
            </a:pPr>
            <a:r>
              <a:rPr lang="en-US" dirty="0" smtClean="0">
                <a:cs typeface="Times New Roman" panose="02020603050405020304" pitchFamily="18" charset="0"/>
              </a:rPr>
              <a:t>Include special requirements of FY12 NDAA Section 818, preventing introduction of electronic counterfeit parts</a:t>
            </a:r>
          </a:p>
          <a:p>
            <a:pPr lvl="1">
              <a:buClrTx/>
            </a:pPr>
            <a:r>
              <a:rPr lang="en-US" dirty="0" smtClean="0">
                <a:cs typeface="Times New Roman" panose="02020603050405020304" pitchFamily="18" charset="0"/>
              </a:rPr>
              <a:t>Responsibilities for prevention, detection, remediation, investigation, and restitution related to counterfeit parts</a:t>
            </a:r>
          </a:p>
          <a:p>
            <a:r>
              <a:rPr lang="en-US" dirty="0" err="1" smtClean="0">
                <a:cs typeface="Times New Roman" panose="02020603050405020304" pitchFamily="18" charset="0"/>
              </a:rPr>
              <a:t>DoDI</a:t>
            </a:r>
            <a:r>
              <a:rPr lang="en-US" dirty="0" smtClean="0">
                <a:cs typeface="Times New Roman" panose="02020603050405020304" pitchFamily="18" charset="0"/>
              </a:rPr>
              <a:t> 5200.44 – Protection of Mission Critical Functions to Achieve Trusted Systems and Networks (TSN)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DFARS 252.246-7007 “Contractor Counterfeit Electronic Part Detection and Avoidance System”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DFARS 252.246-7008 “Sources of Electronic Parts”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Title 10 U.S.C. Section 2339a “Enhanced Procedures for SCRM”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NDAA FY18 Section 889 “Prohibition on Certain Telecom &amp; Video Surveillance Services or Equipment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Counterfeit Policy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176963"/>
            <a:ext cx="9144000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Current Legislation Revolves Around ICT Related to National Security Systems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5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9177" y="1244124"/>
            <a:ext cx="8600536" cy="4872457"/>
          </a:xfrm>
        </p:spPr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en-US" dirty="0" smtClean="0">
                <a:cs typeface="Times New Roman" panose="02020603050405020304" pitchFamily="18" charset="0"/>
              </a:rPr>
              <a:t>Federal Acquisition Supply Chain Security Act (FASCSA)</a:t>
            </a:r>
            <a:endParaRPr lang="en-US" dirty="0">
              <a:cs typeface="Times New Roman" panose="02020603050405020304" pitchFamily="18" charset="0"/>
            </a:endParaRPr>
          </a:p>
          <a:p>
            <a:pPr lvl="1">
              <a:buClrTx/>
            </a:pPr>
            <a:r>
              <a:rPr lang="en-US" dirty="0" smtClean="0">
                <a:cs typeface="Times New Roman" panose="02020603050405020304" pitchFamily="18" charset="0"/>
              </a:rPr>
              <a:t>Requires all agencies to assess, avoid, mitigate, accept, or transfer supply chain risks</a:t>
            </a:r>
          </a:p>
          <a:p>
            <a:pPr lvl="1">
              <a:buClrTx/>
            </a:pPr>
            <a:r>
              <a:rPr lang="en-US" dirty="0" smtClean="0">
                <a:cs typeface="Times New Roman" panose="02020603050405020304" pitchFamily="18" charset="0"/>
              </a:rPr>
              <a:t>Establishes the Federal Acquisition Security Council (FASC)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</a:rPr>
              <a:t>Set SCRM standards</a:t>
            </a:r>
          </a:p>
          <a:p>
            <a:pPr lvl="2"/>
            <a:r>
              <a:rPr lang="en-US" u="sng" dirty="0" smtClean="0">
                <a:cs typeface="Times New Roman" panose="02020603050405020304" pitchFamily="18" charset="0"/>
              </a:rPr>
              <a:t>Bolster inter-agency collaboration…Information sharing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</a:rPr>
              <a:t>Manage government-wide SCRM activities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Trusted Systems and Networks (TSN) </a:t>
            </a:r>
            <a:r>
              <a:rPr lang="en-US" dirty="0" err="1" smtClean="0">
                <a:cs typeface="Times New Roman" panose="02020603050405020304" pitchFamily="18" charset="0"/>
              </a:rPr>
              <a:t>Rountable</a:t>
            </a:r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Joint Federated Assurance Center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Defense Industrial Base Cybersecurity Info Sharing Program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Government-Industry Data Exchange Program (GIDEP)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Individual Service/Program Office Initiatives – SCRM Illumination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cs typeface="Times New Roman" panose="02020603050405020304" pitchFamily="18" charset="0"/>
              </a:rPr>
              <a:t>Anti-Counterfeit/SCRM Efforts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116581"/>
            <a:ext cx="9144000" cy="73866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Many Functional Efforts – Need Information Sharing </a:t>
            </a:r>
            <a:r>
              <a:rPr lang="en-US" sz="2400" dirty="0" err="1" smtClean="0">
                <a:solidFill>
                  <a:schemeClr val="bg1"/>
                </a:solidFill>
              </a:rPr>
              <a:t>Respository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8" ma:contentTypeDescription="Create a new document." ma:contentTypeScope="" ma:versionID="25fb734863761a1fd6702f9386666485">
  <xsd:schema xmlns:xsd="http://www.w3.org/2001/XMLSchema" xmlns:xs="http://www.w3.org/2001/XMLSchema" xmlns:p="http://schemas.microsoft.com/office/2006/metadata/properties" xmlns:ns3="6bd89f97-cb89-4ee1-b88c-b4b001dc2d96" targetNamespace="http://schemas.microsoft.com/office/2006/metadata/properties" ma:root="true" ma:fieldsID="9781a09c26f0ec63745dc4f59bbfd006" ns3:_=""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1A2976-B81A-47BA-AEA7-1581CFDC55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9BB5EC-4F97-415A-9095-3B764001B0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B15213-547E-41EE-917F-45E9692DC79F}">
  <ds:schemaRefs>
    <ds:schemaRef ds:uri="http://purl.org/dc/terms/"/>
    <ds:schemaRef ds:uri="http://schemas.openxmlformats.org/package/2006/metadata/core-properties"/>
    <ds:schemaRef ds:uri="6bd89f97-cb89-4ee1-b88c-b4b001dc2d96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225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Anti-Counterfeit Policy Framework</vt:lpstr>
      <vt:lpstr>Counterfeit Policy</vt:lpstr>
      <vt:lpstr>Anti-Counterfeit/SCRM Efforts</vt:lpstr>
    </vt:vector>
  </TitlesOfParts>
  <Company>JITSPP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BoyleME</dc:creator>
  <cp:lastModifiedBy>Langlais, Raymond R.</cp:lastModifiedBy>
  <cp:revision>21</cp:revision>
  <cp:lastPrinted>2018-09-25T12:28:15Z</cp:lastPrinted>
  <dcterms:created xsi:type="dcterms:W3CDTF">2018-03-07T17:55:52Z</dcterms:created>
  <dcterms:modified xsi:type="dcterms:W3CDTF">2019-08-21T19:57:56Z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