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  <p:sldMasterId id="2147483752" r:id="rId5"/>
    <p:sldMasterId id="2147483753" r:id="rId6"/>
    <p:sldMasterId id="2147483766" r:id="rId7"/>
    <p:sldMasterId id="2147483779" r:id="rId8"/>
  </p:sldMasterIdLst>
  <p:notesMasterIdLst>
    <p:notesMasterId r:id="rId18"/>
  </p:notesMasterIdLst>
  <p:sldIdLst>
    <p:sldId id="551" r:id="rId9"/>
    <p:sldId id="601" r:id="rId10"/>
    <p:sldId id="597" r:id="rId11"/>
    <p:sldId id="591" r:id="rId12"/>
    <p:sldId id="598" r:id="rId13"/>
    <p:sldId id="599" r:id="rId14"/>
    <p:sldId id="600" r:id="rId15"/>
    <p:sldId id="593" r:id="rId16"/>
    <p:sldId id="590" r:id="rId1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ABARANEK, JOSEPH A Maj USAF AFMC AFSC/ENRB-OL HILL" initials="CJAMUAAH" lastIdx="7" clrIdx="0">
    <p:extLst>
      <p:ext uri="{19B8F6BF-5375-455C-9EA6-DF929625EA0E}">
        <p15:presenceInfo xmlns:p15="http://schemas.microsoft.com/office/powerpoint/2012/main" userId="S-1-5-21-1271409858-1095883707-2794662393-6333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DA2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9" autoAdjust="0"/>
    <p:restoredTop sz="91412" autoAdjust="0"/>
  </p:normalViewPr>
  <p:slideViewPr>
    <p:cSldViewPr snapToGrid="0">
      <p:cViewPr varScale="1">
        <p:scale>
          <a:sx n="63" d="100"/>
          <a:sy n="63" d="100"/>
        </p:scale>
        <p:origin x="16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5797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5797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200"/>
            </a:lvl1pPr>
          </a:lstStyle>
          <a:p>
            <a:fld id="{94EB0FDC-B518-45C4-9417-853763B9D3D7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48" tIns="46474" rIns="92948" bIns="464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200"/>
            </a:lvl1pPr>
          </a:lstStyle>
          <a:p>
            <a:fld id="{8C1DA33D-D638-4752-84AB-1C9285BB0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7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B7272-D954-4397-B612-A34B182751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9983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EAF1-803E-4160-B155-82DE98914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4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-   Design and Construction of shops has been primarily accomplished by organic MXSG resources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EAF1-803E-4160-B155-82DE98914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85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6" y="3738208"/>
            <a:ext cx="2459940" cy="2461205"/>
          </a:xfrm>
          <a:prstGeom prst="rect">
            <a:avLst/>
          </a:prstGeom>
        </p:spPr>
      </p:pic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428408" y="1962150"/>
            <a:ext cx="6334594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81001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B050"/>
                </a:solidFill>
              </a:rPr>
              <a:t>UNCLASSIFIED//FOUO</a:t>
            </a:r>
            <a:endParaRPr lang="en-US" sz="9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58075" y="12183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B050"/>
                </a:solidFill>
              </a:rPr>
              <a:t>UNCLASSIFIED//FOUO</a:t>
            </a:r>
            <a:endParaRPr lang="en-US" sz="900" b="1" dirty="0">
              <a:solidFill>
                <a:srgbClr val="00B050"/>
              </a:solidFill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129322" y="4489852"/>
            <a:ext cx="3633678" cy="1550601"/>
          </a:xfrm>
        </p:spPr>
        <p:txBody>
          <a:bodyPr/>
          <a:lstStyle>
            <a:lvl1pPr marL="0" indent="0" algn="r">
              <a:buNone/>
              <a:defRPr b="1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81001" y="281928"/>
            <a:ext cx="8381999" cy="553998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Tahoma" charset="0"/>
              </a:rPr>
              <a:t>Air Force Sustainment Center</a:t>
            </a:r>
            <a:endParaRPr lang="en-US" sz="3000" b="1" dirty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7D82-2055-4339-8CC9-F29A7C5867A4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5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D686-7489-48DA-B652-1BB4DD80DFD4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3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8B27-62F7-4C1A-A37F-3A413F07B3C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2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B0B0-C180-4A75-9CAD-EA9C5D5F863B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8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83F6-0877-46A1-B7C0-D21571CD92A6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0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76200"/>
            <a:ext cx="21320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76200"/>
            <a:ext cx="62468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F53EA-732D-479B-AB95-4E99C6C16B68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04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23808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 userDrawn="1"/>
        </p:nvSpPr>
        <p:spPr>
          <a:xfrm>
            <a:off x="0" y="809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i="1" dirty="0" smtClean="0">
                <a:solidFill>
                  <a:srgbClr val="000000"/>
                </a:solidFill>
              </a:rPr>
              <a:t>Air Force Sustainment Center</a:t>
            </a: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10" name="Picture 2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1310479"/>
            <a:ext cx="2355009" cy="2377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25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068D-19B4-4985-ACFE-CF0C401B28B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948-B2CB-4A40-B9ED-F76DAAFC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18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068D-19B4-4985-ACFE-CF0C401B28B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948-B2CB-4A40-B9ED-F76DAAFC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67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068D-19B4-4985-ACFE-CF0C401B28B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948-B2CB-4A40-B9ED-F76DAAFC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7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7" y="124432"/>
            <a:ext cx="974313" cy="9686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7625"/>
            <a:ext cx="7588664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Purpose</a:t>
            </a:r>
            <a:endParaRPr lang="en-US" sz="24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8183" y="2438400"/>
            <a:ext cx="8397875" cy="946150"/>
          </a:xfrm>
        </p:spPr>
        <p:txBody>
          <a:bodyPr anchor="ctr"/>
          <a:lstStyle>
            <a:lvl1pPr marL="0" indent="0" algn="ctr">
              <a:buNone/>
              <a:defRPr sz="20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581001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B050"/>
                </a:solidFill>
              </a:rPr>
              <a:t>UNCLASSIFIED//FOUO</a:t>
            </a:r>
            <a:endParaRPr lang="en-US" sz="9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58075" y="12183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B050"/>
                </a:solidFill>
              </a:rPr>
              <a:t>UNCLASSIFIED//FOUO</a:t>
            </a:r>
            <a:endParaRPr lang="en-US" sz="900" b="1" dirty="0">
              <a:solidFill>
                <a:srgbClr val="00B050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381000" y="6477491"/>
            <a:ext cx="83820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Delivering combat power for America!</a:t>
            </a:r>
            <a:endParaRPr lang="en-US" sz="1200" b="1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9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068D-19B4-4985-ACFE-CF0C401B28B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948-B2CB-4A40-B9ED-F76DAAFC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5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068D-19B4-4985-ACFE-CF0C401B28B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948-B2CB-4A40-B9ED-F76DAAFC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79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068D-19B4-4985-ACFE-CF0C401B28B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948-B2CB-4A40-B9ED-F76DAAFC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73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068D-19B4-4985-ACFE-CF0C401B28B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948-B2CB-4A40-B9ED-F76DAAFC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39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068D-19B4-4985-ACFE-CF0C401B28B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948-B2CB-4A40-B9ED-F76DAAFC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9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068D-19B4-4985-ACFE-CF0C401B28B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948-B2CB-4A40-B9ED-F76DAAFC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51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068D-19B4-4985-ACFE-CF0C401B28B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948-B2CB-4A40-B9ED-F76DAAFC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04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068D-19B4-4985-ACFE-CF0C401B28B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948-B2CB-4A40-B9ED-F76DAAFC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44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811D9-4DEA-40AE-AABF-EF5043D50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88619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4F4699-7B4A-4BA8-BF3F-89E26488B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5625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 userDrawn="1"/>
        </p:nvSpPr>
        <p:spPr bwMode="auto">
          <a:xfrm>
            <a:off x="381000" y="6477491"/>
            <a:ext cx="83820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Delivering combat power for America!</a:t>
            </a:r>
            <a:endParaRPr lang="en-US" sz="1200" b="1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7" y="124432"/>
            <a:ext cx="974313" cy="96860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581001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B050"/>
                </a:solidFill>
              </a:rPr>
              <a:t>UNCLASSIFIED//FOUO</a:t>
            </a:r>
            <a:endParaRPr lang="en-US" sz="9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158075" y="12183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B050"/>
                </a:solidFill>
              </a:rPr>
              <a:t>UNCLASSIFIED//FOUO</a:t>
            </a:r>
            <a:endParaRPr lang="en-US" sz="900" b="1" dirty="0">
              <a:solidFill>
                <a:srgbClr val="00B050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7625"/>
            <a:ext cx="7588664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Purpose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04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A0DBF-8FAB-4980-8F05-6AF309A83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975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838" y="1200150"/>
            <a:ext cx="4359275" cy="526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00150"/>
            <a:ext cx="4360862" cy="526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28B5BB-05BB-46F7-A2BE-D29C0DCAA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17786"/>
      </p:ext>
    </p:extLst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E19341-D040-4084-9748-A6CA82FA6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73191"/>
      </p:ext>
    </p:extLst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34C783-B6E8-4F08-B1DD-8F10A5522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94097"/>
      </p:ext>
    </p:extLst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357ED6-A10E-47A2-8EF8-A80D47894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1812"/>
      </p:ext>
    </p:extLst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9703C-8420-4A64-AF3A-0BEE32FEE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420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A038EA-DB12-4A44-BB0E-44E3EA88E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9210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106DF4-DC03-4F1E-AC42-DDFA12F2A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45080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6675"/>
            <a:ext cx="2217737" cy="6397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838" y="66675"/>
            <a:ext cx="6502400" cy="6397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0DAF37-70B8-43DC-B7A0-E07494EE32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0491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hangingPunct="0">
              <a:defRPr/>
            </a:pPr>
            <a:fld id="{B5E6CACA-09AB-49BC-8429-8308382B75D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581001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B050"/>
                </a:solidFill>
              </a:rPr>
              <a:t>UNCLASSIFIED//FOUO</a:t>
            </a:r>
            <a:endParaRPr lang="en-US" sz="9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58075" y="12183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B050"/>
                </a:solidFill>
              </a:rPr>
              <a:t>UNCLASSIFIED//FOUO</a:t>
            </a:r>
            <a:endParaRPr lang="en-US" sz="9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7" y="124432"/>
            <a:ext cx="974313" cy="968606"/>
          </a:xfrm>
          <a:prstGeom prst="rect">
            <a:avLst/>
          </a:prstGeom>
        </p:spPr>
      </p:pic>
      <p:sp>
        <p:nvSpPr>
          <p:cNvPr id="8" name="Line 1036"/>
          <p:cNvSpPr>
            <a:spLocks noChangeShapeType="1"/>
          </p:cNvSpPr>
          <p:nvPr userDrawn="1"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8183" y="1283270"/>
            <a:ext cx="8397875" cy="4743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Line 1035"/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381000" y="6477491"/>
            <a:ext cx="83820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Delivering combat power for America!</a:t>
            </a:r>
            <a:endParaRPr lang="en-US" sz="1200" b="1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7625"/>
            <a:ext cx="7588664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Purpose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39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000000"/>
                </a:solidFill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1" name="Picture 2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94" y="3595656"/>
            <a:ext cx="2355023" cy="2377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83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F84F-E84D-4D5C-90AD-DD20F5FFBEC7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3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B2E2-0FEA-4F72-89A8-11A3A8E946C8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4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3460-22CE-41FC-80F8-C340C03D4962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4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theme" Target="../theme/theme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E6CACA-09AB-49BC-8429-8308382B75D4}" type="slidenum">
              <a:rPr lang="en-US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17512" y="69057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183" y="128327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2nd Bullet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81001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B050"/>
                </a:solidFill>
              </a:rPr>
              <a:t>UNCLASSIFIED//FOUO</a:t>
            </a:r>
            <a:endParaRPr lang="en-US" sz="9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58075" y="12183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B050"/>
                </a:solidFill>
              </a:rPr>
              <a:t>UNCLASSIFIED//FOUO</a:t>
            </a:r>
            <a:endParaRPr lang="en-US" sz="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1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5pPr>
      <a:lvl6pPr marL="3429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6pPr>
      <a:lvl7pPr marL="6858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7pPr>
      <a:lvl8pPr marL="10287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8pPr>
      <a:lvl9pPr marL="1371600" algn="r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151C77"/>
          </a:solidFill>
          <a:latin typeface="Arial" charset="0"/>
        </a:defRPr>
      </a:lvl9pPr>
    </p:titleStyle>
    <p:bodyStyle>
      <a:lvl1pPr marL="214313" indent="-214313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500" b="1">
          <a:solidFill>
            <a:schemeClr val="tx1"/>
          </a:solidFill>
          <a:latin typeface="+mn-lt"/>
          <a:ea typeface="+mn-ea"/>
          <a:cs typeface="+mn-cs"/>
        </a:defRPr>
      </a:lvl1pPr>
      <a:lvl2pPr marL="516731" indent="-211931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500" b="1">
          <a:solidFill>
            <a:schemeClr val="tx1"/>
          </a:solidFill>
          <a:latin typeface="+mn-lt"/>
        </a:defRPr>
      </a:lvl2pPr>
      <a:lvl3pPr marL="770335" indent="-167879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500" b="1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500" b="1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80963"/>
            <a:ext cx="8747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947739" y="66675"/>
            <a:ext cx="72056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41" y="1200150"/>
            <a:ext cx="8872537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6751DC-A084-4853-B581-7FA7968861D8}" type="slidenum">
              <a:rPr lang="en-US" b="1" smtClean="0">
                <a:solidFill>
                  <a:srgbClr val="1F497D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1F497D"/>
              </a:solidFill>
              <a:cs typeface="Arial" charset="0"/>
            </a:endParaRPr>
          </a:p>
        </p:txBody>
      </p:sp>
      <p:grpSp>
        <p:nvGrpSpPr>
          <p:cNvPr id="5126" name="Group 28"/>
          <p:cNvGrpSpPr>
            <a:grpSpLocks/>
          </p:cNvGrpSpPr>
          <p:nvPr/>
        </p:nvGrpSpPr>
        <p:grpSpPr bwMode="auto">
          <a:xfrm>
            <a:off x="0" y="900113"/>
            <a:ext cx="9175750" cy="292100"/>
            <a:chOff x="0" y="494"/>
            <a:chExt cx="5780" cy="184"/>
          </a:xfrm>
        </p:grpSpPr>
        <p:sp>
          <p:nvSpPr>
            <p:cNvPr id="5149" name="Line 29"/>
            <p:cNvSpPr>
              <a:spLocks noChangeShapeType="1"/>
            </p:cNvSpPr>
            <p:nvPr userDrawn="1"/>
          </p:nvSpPr>
          <p:spPr bwMode="auto">
            <a:xfrm>
              <a:off x="0" y="576"/>
              <a:ext cx="5520" cy="0"/>
            </a:xfrm>
            <a:prstGeom prst="line">
              <a:avLst/>
            </a:prstGeom>
            <a:noFill/>
            <a:ln w="635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b="1" dirty="0">
                <a:solidFill>
                  <a:srgbClr val="C0504D"/>
                </a:solidFill>
                <a:cs typeface="Arial" charset="0"/>
              </a:endParaRPr>
            </a:p>
          </p:txBody>
        </p:sp>
        <p:grpSp>
          <p:nvGrpSpPr>
            <p:cNvPr id="5129" name="Group 30"/>
            <p:cNvGrpSpPr>
              <a:grpSpLocks/>
            </p:cNvGrpSpPr>
            <p:nvPr userDrawn="1"/>
          </p:nvGrpSpPr>
          <p:grpSpPr bwMode="auto">
            <a:xfrm>
              <a:off x="5480" y="494"/>
              <a:ext cx="300" cy="184"/>
              <a:chOff x="5480" y="494"/>
              <a:chExt cx="300" cy="184"/>
            </a:xfrm>
          </p:grpSpPr>
          <p:pic>
            <p:nvPicPr>
              <p:cNvPr id="5130" name="Picture 31"/>
              <p:cNvPicPr>
                <a:picLocks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0" y="494"/>
                <a:ext cx="30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52" name="Rectangle 32"/>
              <p:cNvSpPr>
                <a:spLocks noChangeArrowheads="1"/>
              </p:cNvSpPr>
              <p:nvPr userDrawn="1"/>
            </p:nvSpPr>
            <p:spPr bwMode="auto">
              <a:xfrm>
                <a:off x="5492" y="550"/>
                <a:ext cx="48" cy="48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srgbClr val="C0504D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5127" name="Picture 2" descr="C:\Users\mwepel\AppData\Local\Microsoft\Windows\Temporary Internet Files\Content.Outlook\AWGWJ6SD\image001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3" y="76200"/>
            <a:ext cx="860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807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0000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00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As of: </a:t>
            </a:r>
            <a:endParaRPr lang="en-US" dirty="0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E6CACA-09AB-49BC-8429-8308382B75D4}" type="slidenum">
              <a:rPr lang="en-US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latin typeface="Century Schoolbook" pitchFamily="18" charset="0"/>
              </a:rPr>
              <a:t>Produce Combat-Ready Airpower</a:t>
            </a:r>
            <a:endParaRPr lang="en-US" sz="1600" b="1" i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877291" y="49213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2nd Bullet</a:t>
            </a:r>
          </a:p>
        </p:txBody>
      </p:sp>
      <p:pic>
        <p:nvPicPr>
          <p:cNvPr id="11" name="Picture 2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234" y="83026"/>
            <a:ext cx="1086931" cy="1097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97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068D-19B4-4985-ACFE-CF0C401B28B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B948-B2CB-4A40-B9ED-F76DAAFC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8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947738" y="66675"/>
            <a:ext cx="7205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8" y="1200150"/>
            <a:ext cx="887253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477000"/>
            <a:ext cx="96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6DB71B11-38DC-46E3-9143-D139E16B614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1" descr="(800x800)-OC-AL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78799" y="42335"/>
            <a:ext cx="922866" cy="92286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041393"/>
            <a:ext cx="91440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000099"/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(700x700)-AFSC-Shiel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2335" y="42335"/>
            <a:ext cx="885667" cy="89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4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an.Olivero@us.af.mi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111328"/>
            <a:ext cx="9144000" cy="73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151C77"/>
                </a:solidFill>
                <a:latin typeface="Arial"/>
                <a:cs typeface="Arial" pitchFamily="34" charset="0"/>
              </a:rPr>
              <a:t>Tinker Aerospace Complex History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36204" y="5492079"/>
            <a:ext cx="3618690" cy="9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548640" y="4948238"/>
            <a:ext cx="7323151" cy="69035"/>
          </a:xfrm>
          <a:prstGeom prst="lin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79850" y="5253038"/>
            <a:ext cx="49799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 Kristian Olivero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OC-ALC/EN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 smtClean="0">
                <a:solidFill>
                  <a:srgbClr val="000000"/>
                </a:solidFill>
              </a:rPr>
              <a:t>Kristian.Olivero@us.af.mil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78" y="1261684"/>
            <a:ext cx="2623174" cy="2468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3425" y="142875"/>
            <a:ext cx="80214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1450" y="398399"/>
            <a:ext cx="8942922" cy="7376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0" marR="0" lvl="0" indent="0" algn="ctr" defTabSz="90856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Oklahoma City Air Logistics Complex</a:t>
            </a:r>
          </a:p>
        </p:txBody>
      </p:sp>
    </p:spTree>
    <p:extLst>
      <p:ext uri="{BB962C8B-B14F-4D97-AF65-F5344CB8AC3E}">
        <p14:creationId xmlns:p14="http://schemas.microsoft.com/office/powerpoint/2010/main" val="22603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B9001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1376771"/>
            <a:ext cx="7639664" cy="50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42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4987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Key to Building 9001, 2008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825" y="123824"/>
            <a:ext cx="8897112" cy="6611112"/>
          </a:xfrm>
          <a:prstGeom prst="rect">
            <a:avLst/>
          </a:prstGeom>
          <a:noFill/>
          <a:ln w="228600" cap="sq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8610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4450" marR="0" lvl="0" indent="-1314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</a:t>
            </a:r>
          </a:p>
          <a:p>
            <a:pPr marL="1314450" marR="0" lvl="0" indent="-1314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Motors (GM) Oklahoma City Assembly</a:t>
            </a:r>
          </a:p>
          <a:p>
            <a:pPr marL="1314450" marR="0" lvl="0" indent="-1314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14450" marR="0" lvl="0" indent="-1314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1979  	Produced first automobiles:  Chevrolet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Citation and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Pontiac Phoenix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>
                <a:tab pos="131445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1979- 	2,400 employees built Buicks, Chevrolets, 2006	GMCs,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Isuzus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Oldsmobiles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Pontiacs</a:t>
            </a:r>
          </a:p>
          <a:p>
            <a:pPr marL="1314450" marR="0" lvl="0" indent="-1314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AutoNum type="arabicPlain" startAt="2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Produced 5 millionth car</a:t>
            </a:r>
          </a:p>
          <a:p>
            <a:pPr marL="1314450" marR="0" lvl="0" indent="-1314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2005	GM announced plant closing</a:t>
            </a:r>
          </a:p>
          <a:p>
            <a:pPr marL="1314450" marR="0" lvl="0" indent="-1314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2006	Last vehicle from assembly line:  a white Chevrolet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TrailBlazer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C3996-86EA-46FF-8E4E-8A8E5C0F89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3" descr="C:\Users\Carl.Garcia\AppData\Local\Microsoft\Windows\Temporary Internet Files\Content.Outlook\NTUW3IK5\GM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40"/>
            <a:ext cx="9144000" cy="39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4987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Key to Building 9001, 2008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825" y="123824"/>
            <a:ext cx="8897112" cy="6611112"/>
          </a:xfrm>
          <a:prstGeom prst="rect">
            <a:avLst/>
          </a:prstGeom>
          <a:noFill/>
          <a:ln w="228600" cap="sq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6106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4450" marR="0" lvl="0" indent="-1314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SUPPORT</a:t>
            </a:r>
          </a:p>
          <a:p>
            <a:pPr marL="1314450" marR="0" lvl="0" indent="-1314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2008</a:t>
            </a:r>
          </a:p>
          <a:p>
            <a:pPr marL="1314450" marR="0" lvl="0" indent="-1314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Voters approved $55M bond issue to purchase GM Oklahoma City Assembly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Oklahoma County purchased assembly plant; entered 50-year, $1/year lease with U.S. Air Force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Ceremonial lease signing with Senator Inhofe and community leaders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Outstanding partnerships between U.S. Air Force,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civic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and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surrounding communities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7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4987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Key to Building 9001, 2008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825" y="123824"/>
            <a:ext cx="8897112" cy="6611112"/>
          </a:xfrm>
          <a:prstGeom prst="rect">
            <a:avLst/>
          </a:prstGeom>
          <a:noFill/>
          <a:ln w="228600" cap="sq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610600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4450" marR="0" lvl="0" indent="-1314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AUTOS TO AIRCRAFT</a:t>
            </a:r>
          </a:p>
          <a:p>
            <a:pPr marL="1314450" marR="0" lvl="0" indent="-1314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</a:t>
            </a:r>
          </a:p>
          <a:p>
            <a:pPr marL="1314450" marR="0" lvl="0" indent="-1314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430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acre complex,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buildings, 3.8M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square feet of production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facilities leased from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Created 5-year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phased occupancy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Began demolition/renovation of 2.7M square feet of industrial and administrative 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Removed 26K tons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automobile manufacturing related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41882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4987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Key to Building 9001, 2008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825" y="123824"/>
            <a:ext cx="8897112" cy="6611112"/>
          </a:xfrm>
          <a:prstGeom prst="rect">
            <a:avLst/>
          </a:prstGeom>
          <a:noFill/>
          <a:ln w="228600" cap="sq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610600" cy="664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4450" marR="0" lvl="0" indent="-1314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</a:t>
            </a:r>
          </a:p>
          <a:p>
            <a:pPr marL="1314450" marR="0" lvl="0" indent="-1314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Oklahoma City Air Logistics Complex</a:t>
            </a:r>
          </a:p>
          <a:p>
            <a:pPr marL="1314450" marR="0" lvl="0" indent="-1314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14450" marR="0" lvl="0" indent="-1314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	First workloads relocated:  TF-33 Two Level Maintenance Engine Repair and  Consolidated Sheet Metal</a:t>
            </a:r>
          </a:p>
          <a:p>
            <a:pPr marL="1314450" marR="0" lvl="0" indent="-1314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1,844 employees in shops including: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KC-135 Boom, B-1 Stabilizer Repair, F-101 and F-110/118 Engine, KC-46 Software Integration Facility and Pacer Comet IV, Test Program Set, Industrial Installations, and Main Tool Issue Center</a:t>
            </a:r>
          </a:p>
          <a:p>
            <a:pPr marL="1314450" marR="0" lvl="0" indent="-1314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Other agencies in facility include: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448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Supply Chain Management Wing,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72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Air Base Wing, Boeing and Defense Logistics Agency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14450" marR="0" lvl="0" indent="-1314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0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C3996-86EA-46FF-8E4E-8A8E5C0F89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C:\Users\Carl.Garcia\AppData\Local\Microsoft\Windows\Temporary Internet Files\Content.Outlook\NTUW3IK5\IMG-20130819-0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638"/>
            <a:ext cx="9167440" cy="354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9001 is a remarkable  addition to OC-ALC</a:t>
            </a:r>
          </a:p>
          <a:p>
            <a:r>
              <a:rPr lang="en-US" dirty="0" smtClean="0"/>
              <a:t>Community support was significant factor</a:t>
            </a:r>
          </a:p>
          <a:p>
            <a:r>
              <a:rPr lang="en-US" dirty="0" smtClean="0"/>
              <a:t>Business processes are a huge innovation opportunity</a:t>
            </a:r>
          </a:p>
          <a:p>
            <a:r>
              <a:rPr lang="en-US" dirty="0" smtClean="0"/>
              <a:t>Number of unanticipated challenges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Kristian Olivero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Kristian.Olivero@us.af.mil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405-409-7753 (cell)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01000" y="6524625"/>
            <a:ext cx="1143000" cy="304800"/>
          </a:xfrm>
        </p:spPr>
        <p:txBody>
          <a:bodyPr/>
          <a:lstStyle/>
          <a:p>
            <a:pPr>
              <a:defRPr/>
            </a:pPr>
            <a:fld id="{41B0A2AD-7C00-428E-90DF-D8B89947C2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7204"/>
      </p:ext>
    </p:extLst>
  </p:cSld>
  <p:clrMapOvr>
    <a:masterClrMapping/>
  </p:clrMapOvr>
</p:sld>
</file>

<file path=ppt/theme/theme1.xml><?xml version="1.0" encoding="utf-8"?>
<a:theme xmlns:a="http://schemas.openxmlformats.org/drawingml/2006/main" name="USAF(Uncla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New Employee Retention_OBJ 1-2 201303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6A44AACF72B4386F77ADE2E8E890E" ma:contentTypeVersion="2" ma:contentTypeDescription="Create a new document." ma:contentTypeScope="" ma:versionID="03424b63b3bf2327dcef755400c135f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9D04DD-5B09-42A6-9205-E2D2F128BDE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13C50DD-689F-45DF-9678-BEC4EAE72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DCE0869-AD3F-4157-AB69-E652AB95DA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17444</TotalTime>
  <Words>170</Words>
  <Application>Microsoft Office PowerPoint</Application>
  <PresentationFormat>On-screen Show (4:3)</PresentationFormat>
  <Paragraphs>57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Narrow</vt:lpstr>
      <vt:lpstr>Calibri</vt:lpstr>
      <vt:lpstr>Century Schoolbook</vt:lpstr>
      <vt:lpstr>Tahoma</vt:lpstr>
      <vt:lpstr>Times New Roman</vt:lpstr>
      <vt:lpstr>Wingdings</vt:lpstr>
      <vt:lpstr>USAF(Unclas)</vt:lpstr>
      <vt:lpstr>21_New Employee Retention_OBJ 1-2 20130304</vt:lpstr>
      <vt:lpstr>1_USAF(Unclas)</vt:lpstr>
      <vt:lpstr>Office Theme</vt:lpstr>
      <vt:lpstr>1_Default Design</vt:lpstr>
      <vt:lpstr>PowerPoint Presentation</vt:lpstr>
      <vt:lpstr>B9001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Remarks</vt:lpstr>
    </vt:vector>
  </TitlesOfParts>
  <Company>USAF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 2016 - 4.2.1</dc:title>
  <dc:creator>RIBEIRO, MARTHA D GS-12 USAF AFMC AFSC/CCX</dc:creator>
  <cp:lastModifiedBy>LANGLAIS, Raymond R.</cp:lastModifiedBy>
  <cp:revision>495</cp:revision>
  <cp:lastPrinted>2018-04-23T18:59:14Z</cp:lastPrinted>
  <dcterms:created xsi:type="dcterms:W3CDTF">2016-07-20T15:07:48Z</dcterms:created>
  <dcterms:modified xsi:type="dcterms:W3CDTF">2018-08-01T13:53:14Z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0x01010028F6A44AACF72B4386F77ADE2E8E890E</vt:lpwstr>
  </property>
</Properties>
</file>