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2" r:id="rId2"/>
    <p:sldId id="273" r:id="rId3"/>
    <p:sldId id="270"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B23380-C97C-4804-8CBA-F2116C16715B}" type="datetimeFigureOut">
              <a:rPr lang="en-US" smtClean="0"/>
              <a:t>8/27/2018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FC9173-E577-40AF-AA96-F77D07076387}" type="slidenum">
              <a:rPr lang="en-US" smtClean="0"/>
              <a:t>‹#›</a:t>
            </a:fld>
            <a:endParaRPr lang="en-US"/>
          </a:p>
        </p:txBody>
      </p:sp>
    </p:spTree>
    <p:extLst>
      <p:ext uri="{BB962C8B-B14F-4D97-AF65-F5344CB8AC3E}">
        <p14:creationId xmlns:p14="http://schemas.microsoft.com/office/powerpoint/2010/main" val="3003075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349108-7EC3-4A92-84E7-22A072EBDE19}" type="slidenum">
              <a:rPr lang="en-US" smtClean="0"/>
              <a:t>13</a:t>
            </a:fld>
            <a:endParaRPr lang="en-US"/>
          </a:p>
        </p:txBody>
      </p:sp>
    </p:spTree>
    <p:extLst>
      <p:ext uri="{BB962C8B-B14F-4D97-AF65-F5344CB8AC3E}">
        <p14:creationId xmlns:p14="http://schemas.microsoft.com/office/powerpoint/2010/main" val="2954592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EB922F-3992-4CD8-A2FC-26966F2DA349}"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CB438-1D4B-48DD-AF7B-DDA1E7BFFDD3}" type="slidenum">
              <a:rPr lang="en-US" smtClean="0"/>
              <a:t>‹#›</a:t>
            </a:fld>
            <a:endParaRPr lang="en-US"/>
          </a:p>
        </p:txBody>
      </p:sp>
    </p:spTree>
    <p:extLst>
      <p:ext uri="{BB962C8B-B14F-4D97-AF65-F5344CB8AC3E}">
        <p14:creationId xmlns:p14="http://schemas.microsoft.com/office/powerpoint/2010/main" val="4267111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EB922F-3992-4CD8-A2FC-26966F2DA349}"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CB438-1D4B-48DD-AF7B-DDA1E7BFFDD3}" type="slidenum">
              <a:rPr lang="en-US" smtClean="0"/>
              <a:t>‹#›</a:t>
            </a:fld>
            <a:endParaRPr lang="en-US"/>
          </a:p>
        </p:txBody>
      </p:sp>
    </p:spTree>
    <p:extLst>
      <p:ext uri="{BB962C8B-B14F-4D97-AF65-F5344CB8AC3E}">
        <p14:creationId xmlns:p14="http://schemas.microsoft.com/office/powerpoint/2010/main" val="288430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EB922F-3992-4CD8-A2FC-26966F2DA349}"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CB438-1D4B-48DD-AF7B-DDA1E7BFFDD3}" type="slidenum">
              <a:rPr lang="en-US" smtClean="0"/>
              <a:t>‹#›</a:t>
            </a:fld>
            <a:endParaRPr lang="en-US"/>
          </a:p>
        </p:txBody>
      </p:sp>
    </p:spTree>
    <p:extLst>
      <p:ext uri="{BB962C8B-B14F-4D97-AF65-F5344CB8AC3E}">
        <p14:creationId xmlns:p14="http://schemas.microsoft.com/office/powerpoint/2010/main" val="2690339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EB922F-3992-4CD8-A2FC-26966F2DA349}"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CB438-1D4B-48DD-AF7B-DDA1E7BFFDD3}" type="slidenum">
              <a:rPr lang="en-US" smtClean="0"/>
              <a:t>‹#›</a:t>
            </a:fld>
            <a:endParaRPr lang="en-US"/>
          </a:p>
        </p:txBody>
      </p:sp>
    </p:spTree>
    <p:extLst>
      <p:ext uri="{BB962C8B-B14F-4D97-AF65-F5344CB8AC3E}">
        <p14:creationId xmlns:p14="http://schemas.microsoft.com/office/powerpoint/2010/main" val="1295752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EB922F-3992-4CD8-A2FC-26966F2DA349}" type="datetimeFigureOut">
              <a:rPr lang="en-US" smtClean="0"/>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CB438-1D4B-48DD-AF7B-DDA1E7BFFDD3}" type="slidenum">
              <a:rPr lang="en-US" smtClean="0"/>
              <a:t>‹#›</a:t>
            </a:fld>
            <a:endParaRPr lang="en-US"/>
          </a:p>
        </p:txBody>
      </p:sp>
    </p:spTree>
    <p:extLst>
      <p:ext uri="{BB962C8B-B14F-4D97-AF65-F5344CB8AC3E}">
        <p14:creationId xmlns:p14="http://schemas.microsoft.com/office/powerpoint/2010/main" val="3757709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EB922F-3992-4CD8-A2FC-26966F2DA349}" type="datetimeFigureOut">
              <a:rPr lang="en-US" smtClean="0"/>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0CB438-1D4B-48DD-AF7B-DDA1E7BFFDD3}" type="slidenum">
              <a:rPr lang="en-US" smtClean="0"/>
              <a:t>‹#›</a:t>
            </a:fld>
            <a:endParaRPr lang="en-US"/>
          </a:p>
        </p:txBody>
      </p:sp>
    </p:spTree>
    <p:extLst>
      <p:ext uri="{BB962C8B-B14F-4D97-AF65-F5344CB8AC3E}">
        <p14:creationId xmlns:p14="http://schemas.microsoft.com/office/powerpoint/2010/main" val="1295765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EB922F-3992-4CD8-A2FC-26966F2DA349}" type="datetimeFigureOut">
              <a:rPr lang="en-US" smtClean="0"/>
              <a:t>8/27/2018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0CB438-1D4B-48DD-AF7B-DDA1E7BFFDD3}" type="slidenum">
              <a:rPr lang="en-US" smtClean="0"/>
              <a:t>‹#›</a:t>
            </a:fld>
            <a:endParaRPr lang="en-US"/>
          </a:p>
        </p:txBody>
      </p:sp>
    </p:spTree>
    <p:extLst>
      <p:ext uri="{BB962C8B-B14F-4D97-AF65-F5344CB8AC3E}">
        <p14:creationId xmlns:p14="http://schemas.microsoft.com/office/powerpoint/2010/main" val="1278768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EB922F-3992-4CD8-A2FC-26966F2DA349}" type="datetimeFigureOut">
              <a:rPr lang="en-US" smtClean="0"/>
              <a:t>8/27/2018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0CB438-1D4B-48DD-AF7B-DDA1E7BFFDD3}" type="slidenum">
              <a:rPr lang="en-US" smtClean="0"/>
              <a:t>‹#›</a:t>
            </a:fld>
            <a:endParaRPr lang="en-US"/>
          </a:p>
        </p:txBody>
      </p:sp>
    </p:spTree>
    <p:extLst>
      <p:ext uri="{BB962C8B-B14F-4D97-AF65-F5344CB8AC3E}">
        <p14:creationId xmlns:p14="http://schemas.microsoft.com/office/powerpoint/2010/main" val="3500861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B922F-3992-4CD8-A2FC-26966F2DA349}" type="datetimeFigureOut">
              <a:rPr lang="en-US" smtClean="0"/>
              <a:t>8/27/2018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0CB438-1D4B-48DD-AF7B-DDA1E7BFFDD3}" type="slidenum">
              <a:rPr lang="en-US" smtClean="0"/>
              <a:t>‹#›</a:t>
            </a:fld>
            <a:endParaRPr lang="en-US"/>
          </a:p>
        </p:txBody>
      </p:sp>
    </p:spTree>
    <p:extLst>
      <p:ext uri="{BB962C8B-B14F-4D97-AF65-F5344CB8AC3E}">
        <p14:creationId xmlns:p14="http://schemas.microsoft.com/office/powerpoint/2010/main" val="3211963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EB922F-3992-4CD8-A2FC-26966F2DA349}" type="datetimeFigureOut">
              <a:rPr lang="en-US" smtClean="0"/>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0CB438-1D4B-48DD-AF7B-DDA1E7BFFDD3}" type="slidenum">
              <a:rPr lang="en-US" smtClean="0"/>
              <a:t>‹#›</a:t>
            </a:fld>
            <a:endParaRPr lang="en-US"/>
          </a:p>
        </p:txBody>
      </p:sp>
    </p:spTree>
    <p:extLst>
      <p:ext uri="{BB962C8B-B14F-4D97-AF65-F5344CB8AC3E}">
        <p14:creationId xmlns:p14="http://schemas.microsoft.com/office/powerpoint/2010/main" val="914169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EB922F-3992-4CD8-A2FC-26966F2DA349}" type="datetimeFigureOut">
              <a:rPr lang="en-US" smtClean="0"/>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0CB438-1D4B-48DD-AF7B-DDA1E7BFFDD3}" type="slidenum">
              <a:rPr lang="en-US" smtClean="0"/>
              <a:t>‹#›</a:t>
            </a:fld>
            <a:endParaRPr lang="en-US"/>
          </a:p>
        </p:txBody>
      </p:sp>
    </p:spTree>
    <p:extLst>
      <p:ext uri="{BB962C8B-B14F-4D97-AF65-F5344CB8AC3E}">
        <p14:creationId xmlns:p14="http://schemas.microsoft.com/office/powerpoint/2010/main" val="2251676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B922F-3992-4CD8-A2FC-26966F2DA349}" type="datetimeFigureOut">
              <a:rPr lang="en-US" smtClean="0"/>
              <a:t>8/27/2018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0CB438-1D4B-48DD-AF7B-DDA1E7BFFDD3}" type="slidenum">
              <a:rPr lang="en-US" smtClean="0"/>
              <a:t>‹#›</a:t>
            </a:fld>
            <a:endParaRPr lang="en-US"/>
          </a:p>
        </p:txBody>
      </p:sp>
    </p:spTree>
    <p:extLst>
      <p:ext uri="{BB962C8B-B14F-4D97-AF65-F5344CB8AC3E}">
        <p14:creationId xmlns:p14="http://schemas.microsoft.com/office/powerpoint/2010/main" val="2380232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tiff"/><Relationship Id="rId13" Type="http://schemas.openxmlformats.org/officeDocument/2006/relationships/image" Target="../media/image20.png"/><Relationship Id="rId3" Type="http://schemas.openxmlformats.org/officeDocument/2006/relationships/image" Target="../media/image10.emf"/><Relationship Id="rId7" Type="http://schemas.openxmlformats.org/officeDocument/2006/relationships/image" Target="../media/image14.tiff"/><Relationship Id="rId12" Type="http://schemas.openxmlformats.org/officeDocument/2006/relationships/image" Target="../media/image19.png"/><Relationship Id="rId17" Type="http://schemas.openxmlformats.org/officeDocument/2006/relationships/image" Target="../media/image24.tiff"/><Relationship Id="rId2" Type="http://schemas.openxmlformats.org/officeDocument/2006/relationships/notesSlide" Target="../notesSlides/notesSlide1.xml"/><Relationship Id="rId16" Type="http://schemas.openxmlformats.org/officeDocument/2006/relationships/image" Target="../media/image23.tiff"/><Relationship Id="rId1" Type="http://schemas.openxmlformats.org/officeDocument/2006/relationships/slideLayout" Target="../slideLayouts/slideLayout7.xml"/><Relationship Id="rId6" Type="http://schemas.openxmlformats.org/officeDocument/2006/relationships/image" Target="../media/image13.tiff"/><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USNA Mission and Corrosion</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Mission of USNA </a:t>
            </a:r>
            <a:r>
              <a:rPr lang="en-US" dirty="0"/>
              <a:t>“To develop Midshipmen morally, mentally and physically and to imbue them with the highest ideals of duty, honor and loyalty in order to graduate leaders who are dedicated to a career of naval service and have potential for future development in mind and character to assume the highest responsibilities of command, citizenship and government</a:t>
            </a:r>
            <a:r>
              <a:rPr lang="en-US" dirty="0" smtClean="0"/>
              <a:t>.”</a:t>
            </a:r>
            <a:endParaRPr lang="en-US" dirty="0"/>
          </a:p>
          <a:p>
            <a:endParaRPr lang="en-US" dirty="0" smtClean="0"/>
          </a:p>
          <a:p>
            <a:r>
              <a:rPr lang="en-US" dirty="0" smtClean="0"/>
              <a:t>Main Purpose of the corrosion activities at USNA is to increase awareness of corrosion and corrosion prevention in military systems and of the impact of that corrosion on cost, material readiness, and mission for the future leaders of the US Navy and Marine Corps.   (As is true for the other service academies with respect to the Services that they support). </a:t>
            </a:r>
            <a:endParaRPr lang="en-US" dirty="0"/>
          </a:p>
        </p:txBody>
      </p:sp>
      <p:pic>
        <p:nvPicPr>
          <p:cNvPr id="5" name="Picture 4" descr="http://en.academic.ru/pictures/enwiki/85/USNA_Gold_Seal.pn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8250"/>
                    </a14:imgEffect>
                    <a14:imgEffect>
                      <a14:saturation sat="120000"/>
                    </a14:imgEffect>
                    <a14:imgEffect>
                      <a14:brightnessContrast bright="10000" contrast="1000"/>
                    </a14:imgEffect>
                  </a14:imgLayer>
                </a14:imgProps>
              </a:ext>
              <a:ext uri="{28A0092B-C50C-407E-A947-70E740481C1C}">
                <a14:useLocalDpi xmlns:a14="http://schemas.microsoft.com/office/drawing/2010/main" val="0"/>
              </a:ext>
            </a:extLst>
          </a:blip>
          <a:srcRect/>
          <a:stretch>
            <a:fillRect/>
          </a:stretch>
        </p:blipFill>
        <p:spPr bwMode="auto">
          <a:xfrm>
            <a:off x="1782378" y="365125"/>
            <a:ext cx="732234" cy="10251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27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Crevice Corrosion Testing Results</a:t>
            </a:r>
            <a:endParaRPr lang="en-US" b="1" dirty="0"/>
          </a:p>
        </p:txBody>
      </p:sp>
      <p:pic>
        <p:nvPicPr>
          <p:cNvPr id="4" name="image6.jpeg"/>
          <p:cNvPicPr>
            <a:picLocks noGrp="1"/>
          </p:cNvPicPr>
          <p:nvPr>
            <p:ph idx="1"/>
          </p:nvPr>
        </p:nvPicPr>
        <p:blipFill>
          <a:blip r:embed="rId2" cstate="print"/>
          <a:stretch>
            <a:fillRect/>
          </a:stretch>
        </p:blipFill>
        <p:spPr>
          <a:xfrm>
            <a:off x="838200" y="1861121"/>
            <a:ext cx="5762625" cy="3790950"/>
          </a:xfrm>
          <a:prstGeom prst="rect">
            <a:avLst/>
          </a:prstGeom>
        </p:spPr>
      </p:pic>
      <p:sp>
        <p:nvSpPr>
          <p:cNvPr id="3" name="TextBox 2"/>
          <p:cNvSpPr txBox="1"/>
          <p:nvPr/>
        </p:nvSpPr>
        <p:spPr>
          <a:xfrm>
            <a:off x="7006107" y="2485622"/>
            <a:ext cx="4519699" cy="2862322"/>
          </a:xfrm>
          <a:prstGeom prst="rect">
            <a:avLst/>
          </a:prstGeom>
          <a:noFill/>
        </p:spPr>
        <p:txBody>
          <a:bodyPr wrap="none" rtlCol="0">
            <a:spAutoFit/>
          </a:bodyPr>
          <a:lstStyle/>
          <a:p>
            <a:r>
              <a:rPr lang="en-US" sz="2000" dirty="0" smtClean="0"/>
              <a:t>NO crevice corrosion observed on </a:t>
            </a:r>
          </a:p>
          <a:p>
            <a:r>
              <a:rPr lang="en-US" sz="2000" dirty="0" smtClean="0"/>
              <a:t>ANY surfaces for this 3 week exposure.</a:t>
            </a:r>
          </a:p>
          <a:p>
            <a:endParaRPr lang="en-US" sz="2000" dirty="0"/>
          </a:p>
          <a:p>
            <a:r>
              <a:rPr lang="en-US" sz="2000" dirty="0" smtClean="0"/>
              <a:t>Referring here to crevice corrosion under </a:t>
            </a:r>
          </a:p>
          <a:p>
            <a:r>
              <a:rPr lang="en-US" sz="2000" dirty="0" smtClean="0"/>
              <a:t>the </a:t>
            </a:r>
            <a:r>
              <a:rPr lang="en-US" sz="2000" dirty="0" err="1" smtClean="0"/>
              <a:t>o-rings</a:t>
            </a:r>
            <a:r>
              <a:rPr lang="en-US" sz="2000" dirty="0" smtClean="0"/>
              <a:t>!  More on surface corrosion </a:t>
            </a:r>
          </a:p>
          <a:p>
            <a:r>
              <a:rPr lang="en-US" sz="2000" dirty="0" smtClean="0"/>
              <a:t>to follow.</a:t>
            </a:r>
          </a:p>
          <a:p>
            <a:endParaRPr lang="en-US" sz="2000" dirty="0"/>
          </a:p>
          <a:p>
            <a:r>
              <a:rPr lang="en-US" sz="2000" dirty="0" smtClean="0"/>
              <a:t>Uncertain of influence of longer testing</a:t>
            </a:r>
          </a:p>
          <a:p>
            <a:r>
              <a:rPr lang="en-US" sz="2000" dirty="0" smtClean="0"/>
              <a:t>Duration. </a:t>
            </a:r>
            <a:endParaRPr lang="en-US" sz="2000" dirty="0"/>
          </a:p>
        </p:txBody>
      </p:sp>
    </p:spTree>
    <p:extLst>
      <p:ext uri="{BB962C8B-B14F-4D97-AF65-F5344CB8AC3E}">
        <p14:creationId xmlns:p14="http://schemas.microsoft.com/office/powerpoint/2010/main" val="3745440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38672"/>
          </a:xfrm>
        </p:spPr>
        <p:txBody>
          <a:bodyPr>
            <a:normAutofit/>
          </a:bodyPr>
          <a:lstStyle/>
          <a:p>
            <a:pPr algn="ctr"/>
            <a:r>
              <a:rPr lang="en-US" sz="4000" b="1" dirty="0"/>
              <a:t>Crevice Corrosion Testing </a:t>
            </a:r>
            <a:r>
              <a:rPr lang="en-US" sz="4000" b="1" dirty="0" smtClean="0"/>
              <a:t>Results (continued)</a:t>
            </a:r>
            <a:endParaRPr lang="en-US" sz="4000" dirty="0"/>
          </a:p>
        </p:txBody>
      </p:sp>
      <p:pic>
        <p:nvPicPr>
          <p:cNvPr id="4" name="image8.jpeg"/>
          <p:cNvPicPr>
            <a:picLocks noGrp="1"/>
          </p:cNvPicPr>
          <p:nvPr>
            <p:ph idx="1"/>
          </p:nvPr>
        </p:nvPicPr>
        <p:blipFill>
          <a:blip r:embed="rId2" cstate="print"/>
          <a:stretch>
            <a:fillRect/>
          </a:stretch>
        </p:blipFill>
        <p:spPr>
          <a:xfrm>
            <a:off x="722290" y="1210615"/>
            <a:ext cx="10515600" cy="4088031"/>
          </a:xfrm>
          <a:prstGeom prst="rect">
            <a:avLst/>
          </a:prstGeom>
        </p:spPr>
      </p:pic>
      <p:sp>
        <p:nvSpPr>
          <p:cNvPr id="3" name="TextBox 2"/>
          <p:cNvSpPr txBox="1"/>
          <p:nvPr/>
        </p:nvSpPr>
        <p:spPr>
          <a:xfrm>
            <a:off x="506040" y="5410491"/>
            <a:ext cx="11179920" cy="707886"/>
          </a:xfrm>
          <a:prstGeom prst="rect">
            <a:avLst/>
          </a:prstGeom>
          <a:noFill/>
        </p:spPr>
        <p:txBody>
          <a:bodyPr wrap="none" rtlCol="0">
            <a:spAutoFit/>
          </a:bodyPr>
          <a:lstStyle/>
          <a:p>
            <a:r>
              <a:rPr lang="en-US" sz="2000" dirty="0" smtClean="0"/>
              <a:t>All upward facing surfaces of AM materials showed “rusting” after the test, wrought 17-4 showed NONE.  </a:t>
            </a:r>
            <a:endParaRPr lang="en-US" sz="2000" dirty="0"/>
          </a:p>
          <a:p>
            <a:r>
              <a:rPr lang="en-US" sz="2000" dirty="0" smtClean="0"/>
              <a:t>Some of these AM surfaces are very deep into the material, these were all cut but not polished surfaces.</a:t>
            </a:r>
          </a:p>
        </p:txBody>
      </p:sp>
    </p:spTree>
    <p:extLst>
      <p:ext uri="{BB962C8B-B14F-4D97-AF65-F5344CB8AC3E}">
        <p14:creationId xmlns:p14="http://schemas.microsoft.com/office/powerpoint/2010/main" val="3728858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9731"/>
          </a:xfrm>
        </p:spPr>
        <p:txBody>
          <a:bodyPr>
            <a:normAutofit/>
          </a:bodyPr>
          <a:lstStyle/>
          <a:p>
            <a:pPr algn="ctr"/>
            <a:r>
              <a:rPr lang="en-US" sz="4000" b="1" dirty="0" smtClean="0"/>
              <a:t>Findings from this Investigation</a:t>
            </a:r>
            <a:endParaRPr lang="en-US" sz="4000" b="1" dirty="0"/>
          </a:p>
        </p:txBody>
      </p:sp>
      <p:sp>
        <p:nvSpPr>
          <p:cNvPr id="3" name="Content Placeholder 2"/>
          <p:cNvSpPr>
            <a:spLocks noGrp="1"/>
          </p:cNvSpPr>
          <p:nvPr>
            <p:ph idx="1"/>
          </p:nvPr>
        </p:nvSpPr>
        <p:spPr>
          <a:xfrm>
            <a:off x="838200" y="1336227"/>
            <a:ext cx="10515600" cy="4819873"/>
          </a:xfrm>
        </p:spPr>
        <p:txBody>
          <a:bodyPr>
            <a:normAutofit fontScale="92500" lnSpcReduction="10000"/>
          </a:bodyPr>
          <a:lstStyle/>
          <a:p>
            <a:r>
              <a:rPr lang="en-US" dirty="0" smtClean="0"/>
              <a:t>As Manufactured AM surfaces corrode rapidly and show no sign of passive behavior (possibly due to heat </a:t>
            </a:r>
            <a:r>
              <a:rPr lang="en-US" dirty="0"/>
              <a:t>t</a:t>
            </a:r>
            <a:r>
              <a:rPr lang="en-US" dirty="0" smtClean="0"/>
              <a:t>inting?).</a:t>
            </a:r>
          </a:p>
          <a:p>
            <a:r>
              <a:rPr lang="en-US" dirty="0" smtClean="0"/>
              <a:t>Much lower corrosion rates observed and passivity observed when the AM As Manufactured surface roughness is (just barely) removed, BUT corrosion behavior is worse than the wrought 17-4 control including higher susceptibility to crevice corrosion. </a:t>
            </a:r>
          </a:p>
          <a:p>
            <a:r>
              <a:rPr lang="en-US" dirty="0" smtClean="0"/>
              <a:t>AM materials corrosion behavior improved with depth from the As Manufactured surface BUT still not equivalent to the 17-4 control used in this study. </a:t>
            </a:r>
          </a:p>
          <a:p>
            <a:r>
              <a:rPr lang="en-US" dirty="0" smtClean="0"/>
              <a:t>No evidence of crevice corrosion in any materials tested for the 3 week salt fog test conducted.  Longer duration </a:t>
            </a:r>
            <a:r>
              <a:rPr lang="en-US" smtClean="0"/>
              <a:t>tests recommended.  </a:t>
            </a:r>
            <a:endParaRPr lang="en-US" dirty="0" smtClean="0"/>
          </a:p>
          <a:p>
            <a:r>
              <a:rPr lang="en-US" dirty="0" smtClean="0"/>
              <a:t>Surface “rusting” observed in crevice corrosion tests for AM materials even deep into the material (not observed for the wrought 17-4).</a:t>
            </a:r>
            <a:endParaRPr lang="en-US" dirty="0"/>
          </a:p>
        </p:txBody>
      </p:sp>
    </p:spTree>
    <p:extLst>
      <p:ext uri="{BB962C8B-B14F-4D97-AF65-F5344CB8AC3E}">
        <p14:creationId xmlns:p14="http://schemas.microsoft.com/office/powerpoint/2010/main" val="3007421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9"/>
          <p:cNvSpPr>
            <a:spLocks noChangeArrowheads="1"/>
          </p:cNvSpPr>
          <p:nvPr/>
        </p:nvSpPr>
        <p:spPr bwMode="auto">
          <a:xfrm>
            <a:off x="1505778" y="0"/>
            <a:ext cx="9162222" cy="1033464"/>
          </a:xfrm>
          <a:prstGeom prst="rect">
            <a:avLst/>
          </a:prstGeom>
          <a:solidFill>
            <a:srgbClr val="0067B6"/>
          </a:solidFill>
          <a:ln>
            <a:noFill/>
          </a:ln>
          <a:extLst/>
        </p:spPr>
        <p:txBody>
          <a:bodyPr lIns="88164" tIns="44082" rIns="88164" bIns="44082" anchor="ctr"/>
          <a:lstStyle/>
          <a:p>
            <a:pPr algn="ctr"/>
            <a:endParaRPr lang="en-US" sz="1735">
              <a:solidFill>
                <a:srgbClr val="FFFFFF"/>
              </a:solidFill>
              <a:latin typeface="Calibri" pitchFamily="34" charset="0"/>
            </a:endParaRPr>
          </a:p>
        </p:txBody>
      </p:sp>
      <p:sp>
        <p:nvSpPr>
          <p:cNvPr id="4118" name="TextBox 6"/>
          <p:cNvSpPr txBox="1">
            <a:spLocks noChangeArrowheads="1"/>
          </p:cNvSpPr>
          <p:nvPr/>
        </p:nvSpPr>
        <p:spPr bwMode="auto">
          <a:xfrm>
            <a:off x="1504950" y="8215"/>
            <a:ext cx="9144000" cy="935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164" tIns="44082" rIns="88164" bIns="4408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500" b="1" dirty="0">
                <a:solidFill>
                  <a:srgbClr val="FFC000"/>
                </a:solidFill>
              </a:rPr>
              <a:t>Stress Corrosion Cracking Analysis of Additively Manufactured 17-4PH Stainless Steel Through Constant Extension Rate Testing</a:t>
            </a:r>
          </a:p>
          <a:p>
            <a:pPr algn="ctr" eaLnBrk="1" hangingPunct="1"/>
            <a:endParaRPr lang="en-US" sz="2500" b="1" dirty="0">
              <a:solidFill>
                <a:schemeClr val="bg1"/>
              </a:solidFill>
              <a:ea typeface="Arial" charset="0"/>
              <a:cs typeface="Arial" charset="0"/>
            </a:endParaRPr>
          </a:p>
        </p:txBody>
      </p:sp>
      <p:sp>
        <p:nvSpPr>
          <p:cNvPr id="4119" name="TextBox 7"/>
          <p:cNvSpPr txBox="1">
            <a:spLocks noChangeArrowheads="1"/>
          </p:cNvSpPr>
          <p:nvPr/>
        </p:nvSpPr>
        <p:spPr bwMode="auto">
          <a:xfrm>
            <a:off x="1524000" y="498332"/>
            <a:ext cx="9144000" cy="50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164" tIns="44082" rIns="88164" bIns="4408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500" dirty="0">
                <a:solidFill>
                  <a:schemeClr val="bg1"/>
                </a:solidFill>
                <a:ea typeface="Arial" charset="0"/>
                <a:cs typeface="Arial" charset="0"/>
              </a:rPr>
              <a:t>ENS Connor J. </a:t>
            </a:r>
            <a:r>
              <a:rPr lang="en-US" sz="1500" dirty="0" err="1">
                <a:solidFill>
                  <a:schemeClr val="bg1"/>
                </a:solidFill>
                <a:ea typeface="Arial" charset="0"/>
                <a:cs typeface="Arial" charset="0"/>
              </a:rPr>
              <a:t>Panick</a:t>
            </a:r>
            <a:r>
              <a:rPr lang="en-US" sz="1500" dirty="0">
                <a:solidFill>
                  <a:schemeClr val="bg1"/>
                </a:solidFill>
                <a:ea typeface="Arial" charset="0"/>
                <a:cs typeface="Arial" charset="0"/>
              </a:rPr>
              <a:t>, USN, Class of 2018</a:t>
            </a:r>
          </a:p>
          <a:p>
            <a:pPr algn="ctr" eaLnBrk="1" hangingPunct="1"/>
            <a:r>
              <a:rPr lang="en-US" sz="1200" dirty="0">
                <a:solidFill>
                  <a:schemeClr val="bg1"/>
                </a:solidFill>
                <a:ea typeface="Arial" charset="0"/>
                <a:cs typeface="Arial" charset="0"/>
              </a:rPr>
              <a:t>Advisor: Professor Michelle G. </a:t>
            </a:r>
            <a:r>
              <a:rPr lang="en-US" sz="1200" dirty="0" err="1">
                <a:solidFill>
                  <a:schemeClr val="bg1"/>
                </a:solidFill>
                <a:ea typeface="Arial" charset="0"/>
                <a:cs typeface="Arial" charset="0"/>
              </a:rPr>
              <a:t>Koul</a:t>
            </a:r>
            <a:r>
              <a:rPr lang="en-US" sz="1200" dirty="0">
                <a:solidFill>
                  <a:schemeClr val="bg1"/>
                </a:solidFill>
                <a:ea typeface="Arial" charset="0"/>
                <a:cs typeface="Arial" charset="0"/>
              </a:rPr>
              <a:t>, USNA Mechanical Engineering Department</a:t>
            </a:r>
          </a:p>
        </p:txBody>
      </p:sp>
      <p:sp>
        <p:nvSpPr>
          <p:cNvPr id="2" name="Rectangle 1"/>
          <p:cNvSpPr/>
          <p:nvPr/>
        </p:nvSpPr>
        <p:spPr>
          <a:xfrm>
            <a:off x="1505777" y="1042574"/>
            <a:ext cx="9162223" cy="300037"/>
          </a:xfrm>
          <a:prstGeom prst="rect">
            <a:avLst/>
          </a:prstGeom>
          <a:solidFill>
            <a:srgbClr val="F4D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a:t> </a:t>
            </a:r>
          </a:p>
        </p:txBody>
      </p:sp>
      <p:cxnSp>
        <p:nvCxnSpPr>
          <p:cNvPr id="35" name="Straight Connector 34"/>
          <p:cNvCxnSpPr/>
          <p:nvPr/>
        </p:nvCxnSpPr>
        <p:spPr>
          <a:xfrm>
            <a:off x="1552575" y="1366563"/>
            <a:ext cx="9163050" cy="151"/>
          </a:xfrm>
          <a:prstGeom prst="line">
            <a:avLst/>
          </a:prstGeom>
          <a:ln w="76200">
            <a:solidFill>
              <a:srgbClr val="005493"/>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04950" y="1050756"/>
            <a:ext cx="9163050" cy="369332"/>
          </a:xfrm>
          <a:prstGeom prst="rect">
            <a:avLst/>
          </a:prstGeom>
          <a:noFill/>
        </p:spPr>
        <p:txBody>
          <a:bodyPr wrap="square" rtlCol="0">
            <a:spAutoFit/>
          </a:bodyPr>
          <a:lstStyle/>
          <a:p>
            <a:pPr algn="ctr"/>
            <a:r>
              <a:rPr lang="en-US" dirty="0">
                <a:solidFill>
                  <a:srgbClr val="0067B6"/>
                </a:solidFill>
                <a:latin typeface="Gill Sans Light" charset="0"/>
                <a:ea typeface="Gill Sans Light" charset="0"/>
                <a:cs typeface="Gill Sans Light" charset="0"/>
              </a:rPr>
              <a:t>United States Naval Academy</a:t>
            </a:r>
          </a:p>
        </p:txBody>
      </p:sp>
      <p:cxnSp>
        <p:nvCxnSpPr>
          <p:cNvPr id="3" name="Straight Connector 2"/>
          <p:cNvCxnSpPr/>
          <p:nvPr/>
        </p:nvCxnSpPr>
        <p:spPr>
          <a:xfrm flipV="1">
            <a:off x="1504950" y="1032606"/>
            <a:ext cx="9158054" cy="4813"/>
          </a:xfrm>
          <a:prstGeom prst="line">
            <a:avLst/>
          </a:prstGeom>
          <a:ln w="76200">
            <a:solidFill>
              <a:srgbClr val="005493"/>
            </a:solidFill>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7321" y="305149"/>
            <a:ext cx="684440" cy="987563"/>
          </a:xfrm>
          <a:prstGeom prst="rect">
            <a:avLst/>
          </a:prstGeom>
        </p:spPr>
      </p:pic>
      <p:sp>
        <p:nvSpPr>
          <p:cNvPr id="4" name="TextBox 3"/>
          <p:cNvSpPr txBox="1"/>
          <p:nvPr/>
        </p:nvSpPr>
        <p:spPr>
          <a:xfrm>
            <a:off x="1574794" y="1408452"/>
            <a:ext cx="2990850" cy="1092607"/>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550" b="1" u="sng" dirty="0">
                <a:latin typeface="Times New Roman" panose="02020603050405020304" pitchFamily="18" charset="0"/>
                <a:cs typeface="Times New Roman" panose="02020603050405020304" pitchFamily="18" charset="0"/>
              </a:rPr>
              <a:t>Abstract</a:t>
            </a:r>
            <a:r>
              <a:rPr lang="en-US" sz="550" b="1" dirty="0">
                <a:latin typeface="Times New Roman" panose="02020603050405020304" pitchFamily="18" charset="0"/>
                <a:cs typeface="Times New Roman" panose="02020603050405020304" pitchFamily="18" charset="0"/>
              </a:rPr>
              <a:t>:</a:t>
            </a:r>
            <a:endParaRPr lang="en-US" sz="200" b="1" dirty="0">
              <a:latin typeface="Times New Roman" panose="02020603050405020304" pitchFamily="18" charset="0"/>
              <a:cs typeface="Times New Roman" panose="02020603050405020304" pitchFamily="18" charset="0"/>
            </a:endParaRPr>
          </a:p>
          <a:p>
            <a:pPr algn="ctr"/>
            <a:endParaRPr lang="en-US" sz="550" dirty="0"/>
          </a:p>
          <a:p>
            <a:r>
              <a:rPr lang="en-US" sz="450" dirty="0">
                <a:latin typeface="Times New Roman" panose="02020603050405020304" pitchFamily="18" charset="0"/>
                <a:cs typeface="Times New Roman" panose="02020603050405020304" pitchFamily="18" charset="0"/>
              </a:rPr>
              <a:t>     Additively manufactured (AM) stainless steels represent a category of materials of growing interest for the U.S. Navy due to the versatility of ship-board manufacturing via 3D printing that cannot be accomplished through traditional manufacturing methods. One such stainless steel of interest is 17-4 Precipitation-</a:t>
            </a:r>
            <a:r>
              <a:rPr lang="en-US" sz="450" dirty="0" err="1">
                <a:latin typeface="Times New Roman" panose="02020603050405020304" pitchFamily="18" charset="0"/>
                <a:cs typeface="Times New Roman" panose="02020603050405020304" pitchFamily="18" charset="0"/>
              </a:rPr>
              <a:t>Hardenable</a:t>
            </a:r>
            <a:r>
              <a:rPr lang="en-US" sz="450" dirty="0">
                <a:latin typeface="Times New Roman" panose="02020603050405020304" pitchFamily="18" charset="0"/>
                <a:cs typeface="Times New Roman" panose="02020603050405020304" pitchFamily="18" charset="0"/>
              </a:rPr>
              <a:t> (PH) Stainless Steel (Table 1).  When subject to additive manufacturing via Selective Laser Melting (SLM), directionality of the steel microstructure can result, which can lead to orientation-dependent material properties and, perhaps, stress corrosion cracking susceptibility.  Through the use of Constant Extension Rate Testing (CERT) in a corrosive environment, the goal of this research project was to characterize the stress corrosion cracking susceptibility of AM 17-4PH and identify any possible directionality issues; and compare to its wrought counterpart.  Porous regions within the bulk material were detected that result in visible corrosion and appear to reduce the strength and ductility of the alloy.  The presence of these defects appear to mask any dependence on directionality.  Additional research was also performed in an effort to understand the corrosion mechanism within the porous regions of the AM specimens.  A phenomenon such as sensitization was seen as a potential corrosion-driving issue.</a:t>
            </a:r>
          </a:p>
        </p:txBody>
      </p:sp>
      <p:sp>
        <p:nvSpPr>
          <p:cNvPr id="5" name="TextBox 4"/>
          <p:cNvSpPr txBox="1"/>
          <p:nvPr/>
        </p:nvSpPr>
        <p:spPr>
          <a:xfrm>
            <a:off x="1572562" y="2432428"/>
            <a:ext cx="3001443" cy="1715854"/>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550" b="1" u="sng" dirty="0">
                <a:latin typeface="Times New Roman" panose="02020603050405020304" pitchFamily="18" charset="0"/>
                <a:cs typeface="Times New Roman" panose="02020603050405020304" pitchFamily="18" charset="0"/>
              </a:rPr>
              <a:t>Experimental Procedure</a:t>
            </a:r>
            <a:r>
              <a:rPr lang="en-US" sz="550" b="1" dirty="0">
                <a:latin typeface="Times New Roman" panose="02020603050405020304" pitchFamily="18" charset="0"/>
                <a:cs typeface="Times New Roman" panose="02020603050405020304" pitchFamily="18" charset="0"/>
              </a:rPr>
              <a:t>:</a:t>
            </a:r>
            <a:endParaRPr lang="en-US" sz="200" b="1" dirty="0">
              <a:latin typeface="Times New Roman" panose="02020603050405020304" pitchFamily="18" charset="0"/>
              <a:cs typeface="Times New Roman" panose="02020603050405020304" pitchFamily="18" charset="0"/>
            </a:endParaRPr>
          </a:p>
          <a:p>
            <a:pPr algn="ctr"/>
            <a:endParaRPr lang="en-US" sz="550" b="1" u="sng" dirty="0">
              <a:latin typeface="Times New Roman" panose="02020603050405020304" pitchFamily="18" charset="0"/>
              <a:cs typeface="Times New Roman" panose="02020603050405020304" pitchFamily="18" charset="0"/>
            </a:endParaRPr>
          </a:p>
          <a:p>
            <a:r>
              <a:rPr lang="en-US" sz="450" dirty="0">
                <a:latin typeface="Times New Roman" panose="02020603050405020304" pitchFamily="18" charset="0"/>
                <a:cs typeface="Times New Roman" panose="02020603050405020304" pitchFamily="18" charset="0"/>
              </a:rPr>
              <a:t>The 4.5-in long (gage diameter = 0.25-in) AM 17-4PH Stainless Steel Tensile Specimens were SLM manufactured as shown in Figure 1 and processed to the H1100 condition.  In the SLM manufacturing process, the pre-fused metal powder is laid down in the x-y plane and the laser follows a single pre-set direction (x or y), for each successive build layer in the z direction [1]. The build was designed, in part, to test whether these two directionality factors result in anisotropy of AM 17-4PH material properties. Constant Extension Rate Testing (CERT) involves the application of a slow, constant extension rate to a tensile specimen until fracture [2]. Testing was performed at an extension rate of </a:t>
            </a:r>
            <a:r>
              <a:rPr lang="en-US" sz="450" b="1" dirty="0">
                <a:latin typeface="Times New Roman" panose="02020603050405020304" pitchFamily="18" charset="0"/>
                <a:cs typeface="Times New Roman" panose="02020603050405020304" pitchFamily="18" charset="0"/>
              </a:rPr>
              <a:t>9.0 x 10 </a:t>
            </a:r>
            <a:r>
              <a:rPr lang="en-US" sz="450" b="1" baseline="30000" dirty="0">
                <a:latin typeface="Times New Roman" panose="02020603050405020304" pitchFamily="18" charset="0"/>
                <a:cs typeface="Times New Roman" panose="02020603050405020304" pitchFamily="18" charset="0"/>
              </a:rPr>
              <a:t>-7</a:t>
            </a:r>
            <a:r>
              <a:rPr lang="en-US" sz="450" b="1" dirty="0">
                <a:latin typeface="Times New Roman" panose="02020603050405020304" pitchFamily="18" charset="0"/>
                <a:cs typeface="Times New Roman" panose="02020603050405020304" pitchFamily="18" charset="0"/>
              </a:rPr>
              <a:t> in/s </a:t>
            </a:r>
            <a:r>
              <a:rPr lang="en-US" sz="450" dirty="0">
                <a:latin typeface="Times New Roman" panose="02020603050405020304" pitchFamily="18" charset="0"/>
                <a:cs typeface="Times New Roman" panose="02020603050405020304" pitchFamily="18" charset="0"/>
              </a:rPr>
              <a:t>(</a:t>
            </a:r>
            <a:r>
              <a:rPr lang="en-US" sz="450" dirty="0">
                <a:solidFill>
                  <a:sysClr val="windowText" lastClr="000000"/>
                </a:solidFill>
                <a:latin typeface="Times New Roman" panose="02020603050405020304" pitchFamily="18" charset="0"/>
                <a:cs typeface="Times New Roman" panose="02020603050405020304" pitchFamily="18" charset="0"/>
              </a:rPr>
              <a:t>rate selected after reviewing relevant technical literature</a:t>
            </a:r>
            <a:r>
              <a:rPr lang="en-US" sz="450" dirty="0">
                <a:latin typeface="Times New Roman" panose="02020603050405020304" pitchFamily="18" charset="0"/>
                <a:cs typeface="Times New Roman" panose="02020603050405020304" pitchFamily="18" charset="0"/>
              </a:rPr>
              <a:t>) while immersed in 3.5 </a:t>
            </a:r>
            <a:r>
              <a:rPr lang="en-US" sz="450" dirty="0" err="1">
                <a:latin typeface="Times New Roman" panose="02020603050405020304" pitchFamily="18" charset="0"/>
                <a:cs typeface="Times New Roman" panose="02020603050405020304" pitchFamily="18" charset="0"/>
              </a:rPr>
              <a:t>wt</a:t>
            </a:r>
            <a:r>
              <a:rPr lang="en-US" sz="450" dirty="0">
                <a:latin typeface="Times New Roman" panose="02020603050405020304" pitchFamily="18" charset="0"/>
                <a:cs typeface="Times New Roman" panose="02020603050405020304" pitchFamily="18" charset="0"/>
              </a:rPr>
              <a:t>% </a:t>
            </a:r>
            <a:r>
              <a:rPr lang="en-US" sz="450" dirty="0" err="1">
                <a:latin typeface="Times New Roman" panose="02020603050405020304" pitchFamily="18" charset="0"/>
                <a:cs typeface="Times New Roman" panose="02020603050405020304" pitchFamily="18" charset="0"/>
              </a:rPr>
              <a:t>NaCl</a:t>
            </a:r>
            <a:r>
              <a:rPr lang="en-US" sz="450" dirty="0">
                <a:latin typeface="Times New Roman" panose="02020603050405020304" pitchFamily="18" charset="0"/>
                <a:cs typeface="Times New Roman" panose="02020603050405020304" pitchFamily="18" charset="0"/>
              </a:rPr>
              <a:t> solution (Figure 2).  The slow extension rate is used to allow sufficient time for corrosion processes to take place and measure susceptibility to stress corrosion cracking via reductions in strength or ductility.  A single test took </a:t>
            </a:r>
            <a:r>
              <a:rPr lang="en-US" sz="450" dirty="0">
                <a:solidFill>
                  <a:sysClr val="windowText" lastClr="000000"/>
                </a:solidFill>
                <a:latin typeface="Times New Roman" panose="02020603050405020304" pitchFamily="18" charset="0"/>
                <a:cs typeface="Times New Roman" panose="02020603050405020304" pitchFamily="18" charset="0"/>
              </a:rPr>
              <a:t>approximately 60 </a:t>
            </a:r>
            <a:r>
              <a:rPr lang="en-US" sz="450" dirty="0" err="1">
                <a:solidFill>
                  <a:sysClr val="windowText" lastClr="000000"/>
                </a:solidFill>
                <a:latin typeface="Times New Roman" panose="02020603050405020304" pitchFamily="18" charset="0"/>
                <a:cs typeface="Times New Roman" panose="02020603050405020304" pitchFamily="18" charset="0"/>
              </a:rPr>
              <a:t>hrs</a:t>
            </a:r>
            <a:r>
              <a:rPr lang="en-US" sz="450" dirty="0">
                <a:solidFill>
                  <a:sysClr val="windowText" lastClr="000000"/>
                </a:solidFill>
                <a:latin typeface="Times New Roman" panose="02020603050405020304" pitchFamily="18" charset="0"/>
                <a:cs typeface="Times New Roman" panose="02020603050405020304" pitchFamily="18" charset="0"/>
              </a:rPr>
              <a:t> to complete. </a:t>
            </a:r>
            <a:r>
              <a:rPr lang="en-US" sz="450" dirty="0">
                <a:latin typeface="Times New Roman" panose="02020603050405020304" pitchFamily="18" charset="0"/>
                <a:cs typeface="Times New Roman" panose="02020603050405020304" pitchFamily="18" charset="0"/>
              </a:rPr>
              <a:t>Applied load and elongation were recorded and strength and elongation at fracture were calculated.  Reduction in area at fracture was calculated  from the minimum diameter of the fractured specimens.  Specimens were cleaned </a:t>
            </a:r>
            <a:r>
              <a:rPr lang="en-US" sz="450" dirty="0">
                <a:solidFill>
                  <a:sysClr val="windowText" lastClr="000000"/>
                </a:solidFill>
                <a:latin typeface="Times New Roman" panose="02020603050405020304" pitchFamily="18" charset="0"/>
                <a:cs typeface="Times New Roman" panose="02020603050405020304" pitchFamily="18" charset="0"/>
              </a:rPr>
              <a:t>with methanol </a:t>
            </a:r>
            <a:r>
              <a:rPr lang="en-US" sz="450" dirty="0">
                <a:latin typeface="Times New Roman" panose="02020603050405020304" pitchFamily="18" charset="0"/>
                <a:cs typeface="Times New Roman" panose="02020603050405020304" pitchFamily="18" charset="0"/>
              </a:rPr>
              <a:t>before microscopic examination.</a:t>
            </a:r>
          </a:p>
          <a:p>
            <a:endParaRPr lang="en-US" sz="450" dirty="0">
              <a:latin typeface="Times New Roman" panose="02020603050405020304" pitchFamily="18" charset="0"/>
              <a:cs typeface="Times New Roman" panose="02020603050405020304" pitchFamily="18" charset="0"/>
            </a:endParaRPr>
          </a:p>
          <a:p>
            <a:r>
              <a:rPr lang="en-US" sz="450" dirty="0">
                <a:latin typeface="Times New Roman" panose="02020603050405020304" pitchFamily="18" charset="0"/>
                <a:cs typeface="Times New Roman" panose="02020603050405020304" pitchFamily="18" charset="0"/>
              </a:rPr>
              <a:t>After CERT testing and secondary electron microscopy (SEM) inspection, samples from the fracture region were cut longitudinally from specimens M2, P2, and W10. The samples were mounted with graphite mounting compound and then sufficiently polished and etched.  Additional samples along the radial and longitudinal planes were taken from specimens M2, N2, and W19 in the unstressed regions of each specimen. Of these samples, all were polished, but only the samples along the radial plane were etched.  Mounted samples were then composition-mapped using energy dispersive spectroscopy (EDS), and the  various compositions were recorded.  EDS line scans were also taken across the grain boundaries in specimen M2.</a:t>
            </a:r>
          </a:p>
          <a:p>
            <a:endParaRPr lang="en-US" sz="450" dirty="0">
              <a:latin typeface="Times New Roman" panose="02020603050405020304" pitchFamily="18" charset="0"/>
              <a:cs typeface="Times New Roman" panose="02020603050405020304" pitchFamily="18" charset="0"/>
            </a:endParaRPr>
          </a:p>
        </p:txBody>
      </p:sp>
      <p:grpSp>
        <p:nvGrpSpPr>
          <p:cNvPr id="54" name="Group 53"/>
          <p:cNvGrpSpPr/>
          <p:nvPr/>
        </p:nvGrpSpPr>
        <p:grpSpPr>
          <a:xfrm>
            <a:off x="1623541" y="4670868"/>
            <a:ext cx="1640639" cy="732211"/>
            <a:chOff x="-127433" y="17148938"/>
            <a:chExt cx="11898563" cy="5657491"/>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3515" y="17148938"/>
              <a:ext cx="5380445" cy="4564797"/>
            </a:xfrm>
            <a:prstGeom prst="rect">
              <a:avLst/>
            </a:prstGeom>
          </p:spPr>
        </p:pic>
        <p:sp>
          <p:nvSpPr>
            <p:cNvPr id="9" name="TextBox 8"/>
            <p:cNvSpPr txBox="1"/>
            <p:nvPr/>
          </p:nvSpPr>
          <p:spPr>
            <a:xfrm>
              <a:off x="8296768" y="19225836"/>
              <a:ext cx="3474362" cy="2496962"/>
            </a:xfrm>
            <a:prstGeom prst="rect">
              <a:avLst/>
            </a:prstGeom>
            <a:noFill/>
          </p:spPr>
          <p:txBody>
            <a:bodyPr wrap="square" rtlCol="0">
              <a:spAutoFit/>
            </a:bodyPr>
            <a:lstStyle/>
            <a:p>
              <a:r>
                <a:rPr lang="en-US" sz="500" b="1" dirty="0">
                  <a:solidFill>
                    <a:srgbClr val="005493"/>
                  </a:solidFill>
                  <a:latin typeface="Times New Roman" panose="02020603050405020304" pitchFamily="18" charset="0"/>
                  <a:cs typeface="Times New Roman" panose="02020603050405020304" pitchFamily="18" charset="0"/>
                </a:rPr>
                <a:t>M - Orientation</a:t>
              </a:r>
            </a:p>
          </p:txBody>
        </p:sp>
        <p:sp>
          <p:nvSpPr>
            <p:cNvPr id="15" name="TextBox 14"/>
            <p:cNvSpPr txBox="1"/>
            <p:nvPr/>
          </p:nvSpPr>
          <p:spPr>
            <a:xfrm>
              <a:off x="8073416" y="20309467"/>
              <a:ext cx="3440051" cy="2496962"/>
            </a:xfrm>
            <a:prstGeom prst="rect">
              <a:avLst/>
            </a:prstGeom>
            <a:noFill/>
          </p:spPr>
          <p:txBody>
            <a:bodyPr wrap="square" rtlCol="0">
              <a:spAutoFit/>
            </a:bodyPr>
            <a:lstStyle/>
            <a:p>
              <a:r>
                <a:rPr lang="en-US" sz="500" b="1" dirty="0">
                  <a:solidFill>
                    <a:srgbClr val="00B050"/>
                  </a:solidFill>
                  <a:latin typeface="Times New Roman" panose="02020603050405020304" pitchFamily="18" charset="0"/>
                  <a:cs typeface="Times New Roman" panose="02020603050405020304" pitchFamily="18" charset="0"/>
                </a:rPr>
                <a:t>N - Orientation</a:t>
              </a:r>
            </a:p>
          </p:txBody>
        </p:sp>
        <p:sp>
          <p:nvSpPr>
            <p:cNvPr id="16" name="TextBox 15"/>
            <p:cNvSpPr txBox="1"/>
            <p:nvPr/>
          </p:nvSpPr>
          <p:spPr>
            <a:xfrm>
              <a:off x="7837293" y="18069136"/>
              <a:ext cx="3343913" cy="2496962"/>
            </a:xfrm>
            <a:prstGeom prst="rect">
              <a:avLst/>
            </a:prstGeom>
            <a:noFill/>
          </p:spPr>
          <p:txBody>
            <a:bodyPr wrap="square" rtlCol="0">
              <a:spAutoFit/>
            </a:bodyPr>
            <a:lstStyle/>
            <a:p>
              <a:r>
                <a:rPr lang="en-US" sz="500" b="1" dirty="0">
                  <a:solidFill>
                    <a:srgbClr val="FF0000"/>
                  </a:solidFill>
                  <a:latin typeface="Times New Roman" panose="02020603050405020304" pitchFamily="18" charset="0"/>
                  <a:cs typeface="Times New Roman" panose="02020603050405020304" pitchFamily="18" charset="0"/>
                </a:rPr>
                <a:t>P - Orientation</a:t>
              </a:r>
            </a:p>
          </p:txBody>
        </p:sp>
        <p:cxnSp>
          <p:nvCxnSpPr>
            <p:cNvPr id="11" name="Straight Arrow Connector 10"/>
            <p:cNvCxnSpPr/>
            <p:nvPr/>
          </p:nvCxnSpPr>
          <p:spPr>
            <a:xfrm flipH="1">
              <a:off x="6723728" y="19548233"/>
              <a:ext cx="1467374" cy="18645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201581" y="20589398"/>
              <a:ext cx="2871835" cy="64539"/>
            </a:xfrm>
            <a:prstGeom prst="straightConnector1">
              <a:avLst/>
            </a:prstGeom>
            <a:ln w="57150">
              <a:tailEnd type="triangle"/>
            </a:ln>
          </p:spPr>
          <p:style>
            <a:lnRef idx="1">
              <a:schemeClr val="accent3"/>
            </a:lnRef>
            <a:fillRef idx="0">
              <a:schemeClr val="accent3"/>
            </a:fillRef>
            <a:effectRef idx="0">
              <a:schemeClr val="accent3"/>
            </a:effectRef>
            <a:fontRef idx="minor">
              <a:schemeClr val="tx1"/>
            </a:fontRef>
          </p:style>
        </p:cxnSp>
        <p:cxnSp>
          <p:nvCxnSpPr>
            <p:cNvPr id="23" name="Straight Arrow Connector 22"/>
            <p:cNvCxnSpPr/>
            <p:nvPr/>
          </p:nvCxnSpPr>
          <p:spPr>
            <a:xfrm flipH="1" flipV="1">
              <a:off x="5632320" y="17441847"/>
              <a:ext cx="2081639" cy="86057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p:cNvCxnSpPr/>
            <p:nvPr/>
          </p:nvCxnSpPr>
          <p:spPr>
            <a:xfrm flipV="1">
              <a:off x="926991" y="17841740"/>
              <a:ext cx="0" cy="8258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926991" y="18659868"/>
              <a:ext cx="836989" cy="772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1745571" y="18370310"/>
              <a:ext cx="648429" cy="1248485"/>
            </a:xfrm>
            <a:prstGeom prst="rect">
              <a:avLst/>
            </a:prstGeom>
            <a:noFill/>
          </p:spPr>
          <p:txBody>
            <a:bodyPr wrap="square" rtlCol="0">
              <a:spAutoFit/>
            </a:bodyPr>
            <a:lstStyle/>
            <a:p>
              <a:r>
                <a:rPr lang="en-US" sz="450" dirty="0"/>
                <a:t>X</a:t>
              </a:r>
            </a:p>
          </p:txBody>
        </p:sp>
        <p:sp>
          <p:nvSpPr>
            <p:cNvPr id="31" name="Oval 30"/>
            <p:cNvSpPr/>
            <p:nvPr/>
          </p:nvSpPr>
          <p:spPr>
            <a:xfrm>
              <a:off x="862882" y="18611233"/>
              <a:ext cx="152400" cy="13074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50"/>
            </a:p>
          </p:txBody>
        </p:sp>
        <p:sp>
          <p:nvSpPr>
            <p:cNvPr id="37" name="TextBox 36"/>
            <p:cNvSpPr txBox="1"/>
            <p:nvPr/>
          </p:nvSpPr>
          <p:spPr>
            <a:xfrm>
              <a:off x="-127433" y="18659864"/>
              <a:ext cx="2133031" cy="2378065"/>
            </a:xfrm>
            <a:prstGeom prst="rect">
              <a:avLst/>
            </a:prstGeom>
            <a:noFill/>
          </p:spPr>
          <p:txBody>
            <a:bodyPr wrap="square" rtlCol="0">
              <a:spAutoFit/>
            </a:bodyPr>
            <a:lstStyle/>
            <a:p>
              <a:pPr algn="ctr"/>
              <a:r>
                <a:rPr lang="en-US" sz="500" dirty="0"/>
                <a:t>Z </a:t>
              </a:r>
            </a:p>
            <a:p>
              <a:pPr algn="ctr"/>
              <a:r>
                <a:rPr lang="en-US" sz="450" dirty="0"/>
                <a:t>(out)</a:t>
              </a:r>
            </a:p>
          </p:txBody>
        </p:sp>
        <p:sp>
          <p:nvSpPr>
            <p:cNvPr id="38" name="TextBox 37"/>
            <p:cNvSpPr txBox="1"/>
            <p:nvPr/>
          </p:nvSpPr>
          <p:spPr>
            <a:xfrm>
              <a:off x="669598" y="17333673"/>
              <a:ext cx="608389" cy="1248485"/>
            </a:xfrm>
            <a:prstGeom prst="rect">
              <a:avLst/>
            </a:prstGeom>
            <a:noFill/>
          </p:spPr>
          <p:txBody>
            <a:bodyPr wrap="square" rtlCol="0">
              <a:spAutoFit/>
            </a:bodyPr>
            <a:lstStyle/>
            <a:p>
              <a:r>
                <a:rPr lang="en-US" sz="450" dirty="0"/>
                <a:t>Y</a:t>
              </a:r>
            </a:p>
          </p:txBody>
        </p:sp>
      </p:grpSp>
      <p:grpSp>
        <p:nvGrpSpPr>
          <p:cNvPr id="59" name="Group 58"/>
          <p:cNvGrpSpPr/>
          <p:nvPr/>
        </p:nvGrpSpPr>
        <p:grpSpPr>
          <a:xfrm>
            <a:off x="3253794" y="4477297"/>
            <a:ext cx="1174484" cy="1214576"/>
            <a:chOff x="10350483" y="21332002"/>
            <a:chExt cx="7250365" cy="7913188"/>
          </a:xfrm>
        </p:grpSpPr>
        <p:pic>
          <p:nvPicPr>
            <p:cNvPr id="1028" name="Picture 4" descr="https://lh5.googleusercontent.com/ac63G90ggi13F70ZBdh3ie_cjcHcEbm-vgry082Dfi7Pjk2CGaDOZxIyin6sDlhlgwSEmYOZ7Z4thkBJ-R5fmP14XT06s5zDzmMMfQaOUEmEBnyFX8DRCY331GySse6bj_K05u1yNvzq"/>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2090" b="22205"/>
            <a:stretch/>
          </p:blipFill>
          <p:spPr bwMode="auto">
            <a:xfrm>
              <a:off x="12445134" y="22198112"/>
              <a:ext cx="4867052" cy="4250950"/>
            </a:xfrm>
            <a:prstGeom prst="rect">
              <a:avLst/>
            </a:prstGeom>
            <a:ln w="76200">
              <a:solidFill>
                <a:schemeClr val="tx1"/>
              </a:solidFill>
            </a:ln>
          </p:spPr>
          <p:style>
            <a:lnRef idx="2">
              <a:schemeClr val="dk1"/>
            </a:lnRef>
            <a:fillRef idx="1">
              <a:schemeClr val="lt1"/>
            </a:fillRef>
            <a:effectRef idx="0">
              <a:schemeClr val="dk1"/>
            </a:effectRef>
            <a:fontRef idx="minor">
              <a:schemeClr val="dk1"/>
            </a:fontRef>
          </p:style>
        </p:pic>
        <p:sp>
          <p:nvSpPr>
            <p:cNvPr id="34" name="TextBox 33"/>
            <p:cNvSpPr txBox="1"/>
            <p:nvPr/>
          </p:nvSpPr>
          <p:spPr>
            <a:xfrm>
              <a:off x="12567174" y="26847986"/>
              <a:ext cx="4534105" cy="150391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450" b="1" dirty="0">
                  <a:latin typeface="Times New Roman" panose="02020603050405020304" pitchFamily="18" charset="0"/>
                  <a:cs typeface="Times New Roman" panose="02020603050405020304" pitchFamily="18" charset="0"/>
                </a:rPr>
                <a:t>Fig. 2: </a:t>
              </a:r>
              <a:r>
                <a:rPr lang="en-US" sz="450" dirty="0">
                  <a:latin typeface="Times New Roman" panose="02020603050405020304" pitchFamily="18" charset="0"/>
                  <a:cs typeface="Times New Roman" panose="02020603050405020304" pitchFamily="18" charset="0"/>
                </a:rPr>
                <a:t>CERT Apparatus</a:t>
              </a:r>
            </a:p>
          </p:txBody>
        </p:sp>
        <p:sp>
          <p:nvSpPr>
            <p:cNvPr id="36" name="TextBox 35"/>
            <p:cNvSpPr txBox="1"/>
            <p:nvPr/>
          </p:nvSpPr>
          <p:spPr>
            <a:xfrm>
              <a:off x="12032696" y="21332002"/>
              <a:ext cx="5568152" cy="1052743"/>
            </a:xfrm>
            <a:prstGeom prst="rect">
              <a:avLst/>
            </a:prstGeom>
            <a:noFill/>
          </p:spPr>
          <p:txBody>
            <a:bodyPr wrap="square" rtlCol="0">
              <a:spAutoFit/>
            </a:bodyPr>
            <a:lstStyle/>
            <a:p>
              <a:pPr algn="ctr"/>
              <a:r>
                <a:rPr lang="en-US" sz="450" dirty="0">
                  <a:latin typeface="Times New Roman" panose="02020603050405020304" pitchFamily="18" charset="0"/>
                  <a:cs typeface="Times New Roman" panose="02020603050405020304" pitchFamily="18" charset="0"/>
                </a:rPr>
                <a:t>Test Chamber (3.5 </a:t>
              </a:r>
              <a:r>
                <a:rPr lang="en-US" sz="450" dirty="0" err="1">
                  <a:latin typeface="Times New Roman" panose="02020603050405020304" pitchFamily="18" charset="0"/>
                  <a:cs typeface="Times New Roman" panose="02020603050405020304" pitchFamily="18" charset="0"/>
                </a:rPr>
                <a:t>wt</a:t>
              </a:r>
              <a:r>
                <a:rPr lang="en-US" sz="450" dirty="0">
                  <a:latin typeface="Times New Roman" panose="02020603050405020304" pitchFamily="18" charset="0"/>
                  <a:cs typeface="Times New Roman" panose="02020603050405020304" pitchFamily="18" charset="0"/>
                </a:rPr>
                <a:t>% </a:t>
              </a:r>
              <a:r>
                <a:rPr lang="en-US" sz="450" dirty="0" err="1">
                  <a:latin typeface="Times New Roman" panose="02020603050405020304" pitchFamily="18" charset="0"/>
                  <a:cs typeface="Times New Roman" panose="02020603050405020304" pitchFamily="18" charset="0"/>
                </a:rPr>
                <a:t>NaCl</a:t>
              </a:r>
              <a:r>
                <a:rPr lang="en-US" sz="450" dirty="0">
                  <a:latin typeface="Times New Roman" panose="02020603050405020304" pitchFamily="18" charset="0"/>
                  <a:cs typeface="Times New Roman" panose="02020603050405020304" pitchFamily="18" charset="0"/>
                </a:rPr>
                <a:t>)</a:t>
              </a:r>
            </a:p>
          </p:txBody>
        </p:sp>
        <p:sp>
          <p:nvSpPr>
            <p:cNvPr id="45" name="TextBox 44"/>
            <p:cNvSpPr txBox="1"/>
            <p:nvPr/>
          </p:nvSpPr>
          <p:spPr>
            <a:xfrm>
              <a:off x="10350483" y="25635790"/>
              <a:ext cx="1850063" cy="3609400"/>
            </a:xfrm>
            <a:prstGeom prst="rect">
              <a:avLst/>
            </a:prstGeom>
            <a:noFill/>
          </p:spPr>
          <p:txBody>
            <a:bodyPr wrap="square" rtlCol="0">
              <a:spAutoFit/>
            </a:bodyPr>
            <a:lstStyle/>
            <a:p>
              <a:r>
                <a:rPr lang="en-US" sz="500" dirty="0">
                  <a:latin typeface="Times New Roman" panose="02020603050405020304" pitchFamily="18" charset="0"/>
                  <a:cs typeface="Times New Roman" panose="02020603050405020304" pitchFamily="18" charset="0"/>
                </a:rPr>
                <a:t>Specimen Location</a:t>
              </a:r>
            </a:p>
          </p:txBody>
        </p:sp>
        <p:cxnSp>
          <p:nvCxnSpPr>
            <p:cNvPr id="42" name="Straight Arrow Connector 41"/>
            <p:cNvCxnSpPr/>
            <p:nvPr/>
          </p:nvCxnSpPr>
          <p:spPr>
            <a:xfrm flipV="1">
              <a:off x="11763484" y="24668108"/>
              <a:ext cx="3168820" cy="975991"/>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9" name="Straight Arrow Connector 48"/>
            <p:cNvCxnSpPr>
              <a:stCxn id="36" idx="2"/>
            </p:cNvCxnSpPr>
            <p:nvPr/>
          </p:nvCxnSpPr>
          <p:spPr>
            <a:xfrm flipH="1">
              <a:off x="14784923" y="21933569"/>
              <a:ext cx="31851" cy="2350903"/>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sp>
        <p:nvSpPr>
          <p:cNvPr id="41" name="TextBox 40"/>
          <p:cNvSpPr txBox="1"/>
          <p:nvPr/>
        </p:nvSpPr>
        <p:spPr>
          <a:xfrm>
            <a:off x="4808447" y="1421160"/>
            <a:ext cx="2224343" cy="369332"/>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550" b="1" u="sng" dirty="0">
                <a:latin typeface="Times New Roman" panose="02020603050405020304" pitchFamily="18" charset="0"/>
                <a:cs typeface="Times New Roman" panose="02020603050405020304" pitchFamily="18" charset="0"/>
              </a:rPr>
              <a:t>CERT Experimental Results</a:t>
            </a:r>
            <a:r>
              <a:rPr lang="en-US" sz="550" b="1" dirty="0">
                <a:latin typeface="Times New Roman" panose="02020603050405020304" pitchFamily="18" charset="0"/>
                <a:cs typeface="Times New Roman" panose="02020603050405020304" pitchFamily="18" charset="0"/>
              </a:rPr>
              <a:t>:</a:t>
            </a:r>
            <a:endParaRPr lang="en-US" sz="550" dirty="0">
              <a:latin typeface="Times New Roman" panose="02020603050405020304" pitchFamily="18" charset="0"/>
              <a:cs typeface="Times New Roman" panose="02020603050405020304" pitchFamily="18" charset="0"/>
            </a:endParaRPr>
          </a:p>
          <a:p>
            <a:pPr algn="ctr"/>
            <a:endParaRPr lang="en-US" sz="350" dirty="0">
              <a:latin typeface="Times New Roman" panose="02020603050405020304" pitchFamily="18" charset="0"/>
              <a:cs typeface="Times New Roman" panose="02020603050405020304" pitchFamily="18" charset="0"/>
            </a:endParaRPr>
          </a:p>
          <a:p>
            <a:pPr algn="ctr"/>
            <a:r>
              <a:rPr lang="en-US" sz="450" dirty="0">
                <a:latin typeface="Times New Roman" panose="02020603050405020304" pitchFamily="18" charset="0"/>
                <a:cs typeface="Times New Roman" panose="02020603050405020304" pitchFamily="18" charset="0"/>
              </a:rPr>
              <a:t>The following images were taken of the fracture surfaces of AM and wrought 17-4PH samples:</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14098" y="1751142"/>
            <a:ext cx="795084" cy="888258"/>
          </a:xfrm>
          <a:prstGeom prst="rect">
            <a:avLst/>
          </a:prstGeom>
          <a:ln w="76200"/>
        </p:spPr>
        <p:style>
          <a:lnRef idx="2">
            <a:schemeClr val="dk1"/>
          </a:lnRef>
          <a:fillRef idx="1">
            <a:schemeClr val="lt1"/>
          </a:fillRef>
          <a:effectRef idx="0">
            <a:schemeClr val="dk1"/>
          </a:effectRef>
          <a:fontRef idx="minor">
            <a:schemeClr val="dk1"/>
          </a:fontRef>
        </p:style>
      </p:pic>
      <p:sp>
        <p:nvSpPr>
          <p:cNvPr id="12" name="TextBox 11"/>
          <p:cNvSpPr txBox="1"/>
          <p:nvPr/>
        </p:nvSpPr>
        <p:spPr>
          <a:xfrm>
            <a:off x="4718773" y="2701841"/>
            <a:ext cx="1004089" cy="230832"/>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450" b="1" dirty="0">
                <a:latin typeface="Times New Roman" panose="02020603050405020304" pitchFamily="18" charset="0"/>
                <a:cs typeface="Times New Roman" panose="02020603050405020304" pitchFamily="18" charset="0"/>
              </a:rPr>
              <a:t>Fig. 5: </a:t>
            </a:r>
            <a:r>
              <a:rPr lang="en-US" sz="450" dirty="0">
                <a:latin typeface="Times New Roman" panose="02020603050405020304" pitchFamily="18" charset="0"/>
                <a:cs typeface="Times New Roman" panose="02020603050405020304" pitchFamily="18" charset="0"/>
              </a:rPr>
              <a:t>Typical AM Fracture Surface (P2)</a:t>
            </a:r>
          </a:p>
        </p:txBody>
      </p:sp>
      <p:sp>
        <p:nvSpPr>
          <p:cNvPr id="19" name="TextBox 18"/>
          <p:cNvSpPr txBox="1"/>
          <p:nvPr/>
        </p:nvSpPr>
        <p:spPr>
          <a:xfrm>
            <a:off x="5681565" y="1733686"/>
            <a:ext cx="637609" cy="423193"/>
          </a:xfrm>
          <a:prstGeom prst="rect">
            <a:avLst/>
          </a:prstGeom>
          <a:noFill/>
        </p:spPr>
        <p:txBody>
          <a:bodyPr wrap="square" rtlCol="0">
            <a:spAutoFit/>
          </a:bodyPr>
          <a:lstStyle/>
          <a:p>
            <a:r>
              <a:rPr lang="en-US" sz="450" dirty="0">
                <a:latin typeface="Times New Roman" panose="02020603050405020304" pitchFamily="18" charset="0"/>
                <a:cs typeface="Times New Roman" panose="02020603050405020304" pitchFamily="18" charset="0"/>
              </a:rPr>
              <a:t>Cleavage Fracture</a:t>
            </a:r>
          </a:p>
          <a:p>
            <a:endParaRPr lang="en-US" sz="800" dirty="0">
              <a:latin typeface="Times New Roman" panose="02020603050405020304" pitchFamily="18" charset="0"/>
              <a:cs typeface="Times New Roman" panose="02020603050405020304" pitchFamily="18" charset="0"/>
            </a:endParaRPr>
          </a:p>
          <a:p>
            <a:r>
              <a:rPr lang="en-US" sz="450" dirty="0" err="1">
                <a:latin typeface="Times New Roman" panose="02020603050405020304" pitchFamily="18" charset="0"/>
                <a:cs typeface="Times New Roman" panose="02020603050405020304" pitchFamily="18" charset="0"/>
              </a:rPr>
              <a:t>Microvoid</a:t>
            </a:r>
            <a:r>
              <a:rPr lang="en-US" sz="450" dirty="0">
                <a:latin typeface="Times New Roman" panose="02020603050405020304" pitchFamily="18" charset="0"/>
                <a:cs typeface="Times New Roman" panose="02020603050405020304" pitchFamily="18" charset="0"/>
              </a:rPr>
              <a:t> Coalescence</a:t>
            </a:r>
          </a:p>
        </p:txBody>
      </p:sp>
      <p:cxnSp>
        <p:nvCxnSpPr>
          <p:cNvPr id="22" name="Straight Arrow Connector 21"/>
          <p:cNvCxnSpPr/>
          <p:nvPr/>
        </p:nvCxnSpPr>
        <p:spPr>
          <a:xfrm flipH="1">
            <a:off x="5184727" y="1793468"/>
            <a:ext cx="491981" cy="35965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5220818" y="2010117"/>
            <a:ext cx="460747" cy="25014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2" name="Picture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09326" y="1743478"/>
            <a:ext cx="798329" cy="891883"/>
          </a:xfrm>
          <a:prstGeom prst="rect">
            <a:avLst/>
          </a:prstGeom>
          <a:ln w="76200">
            <a:solidFill>
              <a:srgbClr val="FF0000"/>
            </a:solidFill>
          </a:ln>
        </p:spPr>
      </p:pic>
      <p:sp>
        <p:nvSpPr>
          <p:cNvPr id="67" name="TextBox 66"/>
          <p:cNvSpPr txBox="1"/>
          <p:nvPr/>
        </p:nvSpPr>
        <p:spPr>
          <a:xfrm>
            <a:off x="5702405" y="2260264"/>
            <a:ext cx="611845" cy="230832"/>
          </a:xfrm>
          <a:prstGeom prst="rect">
            <a:avLst/>
          </a:prstGeom>
          <a:noFill/>
        </p:spPr>
        <p:txBody>
          <a:bodyPr wrap="square" rtlCol="0">
            <a:spAutoFit/>
          </a:bodyPr>
          <a:lstStyle/>
          <a:p>
            <a:pPr algn="ctr"/>
            <a:r>
              <a:rPr lang="en-US" sz="450" dirty="0">
                <a:latin typeface="Times New Roman" panose="02020603050405020304" pitchFamily="18" charset="0"/>
                <a:cs typeface="Times New Roman" panose="02020603050405020304" pitchFamily="18" charset="0"/>
              </a:rPr>
              <a:t>Unfused Particles in Void Region</a:t>
            </a:r>
          </a:p>
        </p:txBody>
      </p:sp>
      <p:cxnSp>
        <p:nvCxnSpPr>
          <p:cNvPr id="4096" name="Straight Arrow Connector 4095"/>
          <p:cNvCxnSpPr>
            <a:stCxn id="67" idx="3"/>
          </p:cNvCxnSpPr>
          <p:nvPr/>
        </p:nvCxnSpPr>
        <p:spPr>
          <a:xfrm>
            <a:off x="6314250" y="2341056"/>
            <a:ext cx="54375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098" name="Straight Arrow Connector 4097"/>
          <p:cNvCxnSpPr>
            <a:stCxn id="67" idx="3"/>
          </p:cNvCxnSpPr>
          <p:nvPr/>
        </p:nvCxnSpPr>
        <p:spPr>
          <a:xfrm flipV="1">
            <a:off x="6314250" y="2228050"/>
            <a:ext cx="471330" cy="1130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6229270" y="2700533"/>
            <a:ext cx="984949" cy="230832"/>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450" b="1" dirty="0">
                <a:latin typeface="Times New Roman" panose="02020603050405020304" pitchFamily="18" charset="0"/>
                <a:cs typeface="Times New Roman" panose="02020603050405020304" pitchFamily="18" charset="0"/>
              </a:rPr>
              <a:t>Fig. 6: </a:t>
            </a:r>
            <a:r>
              <a:rPr lang="en-US" sz="450" dirty="0">
                <a:latin typeface="Times New Roman" panose="02020603050405020304" pitchFamily="18" charset="0"/>
                <a:cs typeface="Times New Roman" panose="02020603050405020304" pitchFamily="18" charset="0"/>
              </a:rPr>
              <a:t>Close up of Void Region (P3)</a:t>
            </a:r>
          </a:p>
        </p:txBody>
      </p:sp>
      <p:sp>
        <p:nvSpPr>
          <p:cNvPr id="4101" name="TextBox 4100"/>
          <p:cNvSpPr txBox="1"/>
          <p:nvPr/>
        </p:nvSpPr>
        <p:spPr>
          <a:xfrm>
            <a:off x="4713243" y="2846594"/>
            <a:ext cx="2515442" cy="43858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114300" indent="-114300">
              <a:buFontTx/>
              <a:buChar char="-"/>
            </a:pPr>
            <a:r>
              <a:rPr lang="en-US" sz="450" dirty="0">
                <a:latin typeface="Times New Roman" panose="02020603050405020304" pitchFamily="18" charset="0"/>
                <a:cs typeface="Times New Roman" panose="02020603050405020304" pitchFamily="18" charset="0"/>
              </a:rPr>
              <a:t>Typical (</a:t>
            </a:r>
            <a:r>
              <a:rPr lang="en-US" sz="450" dirty="0" err="1">
                <a:latin typeface="Times New Roman" panose="02020603050405020304" pitchFamily="18" charset="0"/>
                <a:cs typeface="Times New Roman" panose="02020603050405020304" pitchFamily="18" charset="0"/>
              </a:rPr>
              <a:t>uncorroded</a:t>
            </a:r>
            <a:r>
              <a:rPr lang="en-US" sz="450" dirty="0">
                <a:latin typeface="Times New Roman" panose="02020603050405020304" pitchFamily="18" charset="0"/>
                <a:cs typeface="Times New Roman" panose="02020603050405020304" pitchFamily="18" charset="0"/>
              </a:rPr>
              <a:t>) AM fracture surfaces exhibit a combination of cleavage fracture, </a:t>
            </a:r>
            <a:r>
              <a:rPr lang="en-US" sz="450" dirty="0" err="1">
                <a:latin typeface="Times New Roman" panose="02020603050405020304" pitchFamily="18" charset="0"/>
                <a:cs typeface="Times New Roman" panose="02020603050405020304" pitchFamily="18" charset="0"/>
              </a:rPr>
              <a:t>intergranular</a:t>
            </a:r>
            <a:r>
              <a:rPr lang="en-US" sz="450" dirty="0">
                <a:latin typeface="Times New Roman" panose="02020603050405020304" pitchFamily="18" charset="0"/>
                <a:cs typeface="Times New Roman" panose="02020603050405020304" pitchFamily="18" charset="0"/>
              </a:rPr>
              <a:t> fracture and microvoid coalescence (Fig. 5), while the wrought samples showed predominantly microvoid coalescence.</a:t>
            </a:r>
          </a:p>
          <a:p>
            <a:pPr marL="114300" indent="-114300">
              <a:buFontTx/>
              <a:buChar char="-"/>
            </a:pPr>
            <a:r>
              <a:rPr lang="en-US" sz="450" dirty="0">
                <a:latin typeface="Times New Roman" panose="02020603050405020304" pitchFamily="18" charset="0"/>
                <a:cs typeface="Times New Roman" panose="02020603050405020304" pitchFamily="18" charset="0"/>
              </a:rPr>
              <a:t>Corroded AM fracture surfaces exhibited void regions (Fig. 6) with unfused 17-4PH particles</a:t>
            </a:r>
          </a:p>
          <a:p>
            <a:pPr marL="114300" indent="-114300">
              <a:buFontTx/>
              <a:buChar char="-"/>
            </a:pPr>
            <a:r>
              <a:rPr lang="en-US" sz="450" dirty="0">
                <a:latin typeface="Times New Roman" panose="02020603050405020304" pitchFamily="18" charset="0"/>
                <a:cs typeface="Times New Roman" panose="02020603050405020304" pitchFamily="18" charset="0"/>
              </a:rPr>
              <a:t>Fracture surfaces without corrosion did not exhibit unfused void regions.</a:t>
            </a:r>
          </a:p>
        </p:txBody>
      </p:sp>
      <p:sp>
        <p:nvSpPr>
          <p:cNvPr id="76" name="TextBox 75"/>
          <p:cNvSpPr txBox="1"/>
          <p:nvPr/>
        </p:nvSpPr>
        <p:spPr>
          <a:xfrm>
            <a:off x="7586356" y="4804343"/>
            <a:ext cx="3053646" cy="1277273"/>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500" b="1" u="sng" dirty="0">
                <a:latin typeface="Times New Roman" panose="02020603050405020304" pitchFamily="18" charset="0"/>
                <a:cs typeface="Times New Roman" panose="02020603050405020304" pitchFamily="18" charset="0"/>
              </a:rPr>
              <a:t>Conclusions:</a:t>
            </a:r>
            <a:endParaRPr lang="en-US" sz="500" dirty="0">
              <a:latin typeface="Times New Roman" panose="02020603050405020304" pitchFamily="18" charset="0"/>
              <a:cs typeface="Times New Roman" panose="02020603050405020304" pitchFamily="18" charset="0"/>
            </a:endParaRPr>
          </a:p>
          <a:p>
            <a:pPr marL="114300" indent="-114300">
              <a:buFontTx/>
              <a:buChar char="-"/>
            </a:pPr>
            <a:r>
              <a:rPr lang="en-US" sz="450" dirty="0">
                <a:latin typeface="Times New Roman" panose="02020603050405020304" pitchFamily="18" charset="0"/>
                <a:cs typeface="Times New Roman" panose="02020603050405020304" pitchFamily="18" charset="0"/>
              </a:rPr>
              <a:t>Both air and solution-tested tensile AM specimens (without voids) had high strength but low and variable ductility as compared to wrought material of the same condition.</a:t>
            </a:r>
          </a:p>
          <a:p>
            <a:pPr marL="114300" indent="-114300">
              <a:buFontTx/>
              <a:buChar char="-"/>
            </a:pPr>
            <a:r>
              <a:rPr lang="en-US" sz="450" dirty="0">
                <a:latin typeface="Times New Roman" panose="02020603050405020304" pitchFamily="18" charset="0"/>
                <a:cs typeface="Times New Roman" panose="02020603050405020304" pitchFamily="18" charset="0"/>
              </a:rPr>
              <a:t>Microscopy revealed that the </a:t>
            </a:r>
            <a:r>
              <a:rPr lang="en-US" sz="450" dirty="0">
                <a:solidFill>
                  <a:schemeClr val="tx1"/>
                </a:solidFill>
                <a:latin typeface="Times New Roman" panose="02020603050405020304" pitchFamily="18" charset="0"/>
                <a:cs typeface="Times New Roman" panose="02020603050405020304" pitchFamily="18" charset="0"/>
              </a:rPr>
              <a:t>two AM specimens </a:t>
            </a:r>
            <a:r>
              <a:rPr lang="en-US" sz="450" dirty="0">
                <a:latin typeface="Times New Roman" panose="02020603050405020304" pitchFamily="18" charset="0"/>
                <a:cs typeface="Times New Roman" panose="02020603050405020304" pitchFamily="18" charset="0"/>
              </a:rPr>
              <a:t>that showed markedly low strength and ductility were samples with unfused void regions on the fracture surface.</a:t>
            </a:r>
          </a:p>
          <a:p>
            <a:pPr marL="114300" indent="-114300">
              <a:buFontTx/>
              <a:buChar char="-"/>
            </a:pPr>
            <a:r>
              <a:rPr lang="en-US" sz="450" dirty="0">
                <a:latin typeface="Times New Roman" panose="02020603050405020304" pitchFamily="18" charset="0"/>
                <a:cs typeface="Times New Roman" panose="02020603050405020304" pitchFamily="18" charset="0"/>
              </a:rPr>
              <a:t>The same two AM specimens were the only two specimens that showed visible rust along the gage length, indicating corrosion susceptible material associated with unfused regions.</a:t>
            </a:r>
          </a:p>
          <a:p>
            <a:pPr marL="114300" indent="-114300">
              <a:buFontTx/>
              <a:buChar char="-"/>
            </a:pPr>
            <a:r>
              <a:rPr lang="en-US" sz="450" dirty="0">
                <a:latin typeface="Times New Roman" panose="02020603050405020304" pitchFamily="18" charset="0"/>
                <a:cs typeface="Times New Roman" panose="02020603050405020304" pitchFamily="18" charset="0"/>
              </a:rPr>
              <a:t>The appearance of the void areas appears to indicate that it is two dimensional in nature and lies in the x-y plane, perhaps occurring between successive layers of the build.</a:t>
            </a:r>
          </a:p>
          <a:p>
            <a:pPr marL="114300" indent="-114300">
              <a:buFontTx/>
              <a:buChar char="-"/>
            </a:pPr>
            <a:r>
              <a:rPr lang="en-US" sz="450" dirty="0">
                <a:latin typeface="Times New Roman" panose="02020603050405020304" pitchFamily="18" charset="0"/>
                <a:cs typeface="Times New Roman" panose="02020603050405020304" pitchFamily="18" charset="0"/>
              </a:rPr>
              <a:t>The Selective Laser Melting (SLM) process affected measured material properties via the presence of unfused void regions. These large defects masked any effects grain boundary delta ferrite observed in the AM material, which likely resulted in some microscopically ductile intergranular fracture.</a:t>
            </a:r>
          </a:p>
          <a:p>
            <a:pPr marL="114300" indent="-114300">
              <a:buFontTx/>
              <a:buChar char="-"/>
            </a:pPr>
            <a:r>
              <a:rPr lang="en-US" sz="450" dirty="0">
                <a:latin typeface="Times New Roman" panose="02020603050405020304" pitchFamily="18" charset="0"/>
                <a:cs typeface="Times New Roman" panose="02020603050405020304" pitchFamily="18" charset="0"/>
              </a:rPr>
              <a:t>EDS scans on stressed and unstressed regions of different build directions yielded no evidence of consistent elemental variation.</a:t>
            </a:r>
          </a:p>
          <a:p>
            <a:pPr marL="114300" indent="-114300">
              <a:buFontTx/>
              <a:buChar char="-"/>
            </a:pPr>
            <a:r>
              <a:rPr lang="en-US" sz="450" dirty="0">
                <a:latin typeface="Times New Roman" panose="02020603050405020304" pitchFamily="18" charset="0"/>
                <a:cs typeface="Times New Roman" panose="02020603050405020304" pitchFamily="18" charset="0"/>
              </a:rPr>
              <a:t>Line scans across grain boundaries within unfused grains in specimen M2 void regions did not yield any evidence of increased chromium concentration or segregation/depletion at grain boundaries.</a:t>
            </a:r>
          </a:p>
          <a:p>
            <a:pPr marL="114300" indent="-114300">
              <a:buFontTx/>
              <a:buChar char="-"/>
            </a:pPr>
            <a:r>
              <a:rPr lang="en-US" sz="450" dirty="0">
                <a:latin typeface="Times New Roman" panose="02020603050405020304" pitchFamily="18" charset="0"/>
                <a:cs typeface="Times New Roman" panose="02020603050405020304" pitchFamily="18" charset="0"/>
              </a:rPr>
              <a:t>Based on EDS results, the corrosion mechanism of the susceptible material could not be identified.</a:t>
            </a:r>
          </a:p>
        </p:txBody>
      </p:sp>
      <p:grpSp>
        <p:nvGrpSpPr>
          <p:cNvPr id="4120" name="Group 4119"/>
          <p:cNvGrpSpPr/>
          <p:nvPr/>
        </p:nvGrpSpPr>
        <p:grpSpPr>
          <a:xfrm>
            <a:off x="1708926" y="6626892"/>
            <a:ext cx="2993680" cy="307777"/>
            <a:chOff x="13873804" y="26247349"/>
            <a:chExt cx="12625776" cy="1563034"/>
          </a:xfrm>
        </p:grpSpPr>
        <p:sp>
          <p:nvSpPr>
            <p:cNvPr id="68" name="TextBox 67"/>
            <p:cNvSpPr txBox="1"/>
            <p:nvPr/>
          </p:nvSpPr>
          <p:spPr>
            <a:xfrm>
              <a:off x="13873804" y="26247349"/>
              <a:ext cx="6206890" cy="1563034"/>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450" b="1" dirty="0">
                  <a:latin typeface="Times New Roman" panose="02020603050405020304" pitchFamily="18" charset="0"/>
                  <a:cs typeface="Times New Roman" panose="02020603050405020304" pitchFamily="18" charset="0"/>
                </a:rPr>
                <a:t>Fig. 3: </a:t>
              </a:r>
              <a:r>
                <a:rPr lang="en-US" sz="450" dirty="0">
                  <a:latin typeface="Times New Roman" panose="02020603050405020304" pitchFamily="18" charset="0"/>
                  <a:cs typeface="Times New Roman" panose="02020603050405020304" pitchFamily="18" charset="0"/>
                </a:rPr>
                <a:t>% Reduction in Area  vs. Ultimate Tensile Strength</a:t>
              </a:r>
            </a:p>
            <a:p>
              <a:pPr algn="ctr"/>
              <a:r>
                <a:rPr lang="en-US" sz="450" dirty="0">
                  <a:latin typeface="Times New Roman" panose="02020603050405020304" pitchFamily="18" charset="0"/>
                  <a:cs typeface="Times New Roman" panose="02020603050405020304" pitchFamily="18" charset="0"/>
                </a:rPr>
                <a:t>(SW = salt water</a:t>
              </a:r>
              <a:r>
                <a:rPr lang="en-US" sz="500" dirty="0">
                  <a:latin typeface="Times New Roman" panose="02020603050405020304" pitchFamily="18" charset="0"/>
                  <a:cs typeface="Times New Roman" panose="02020603050405020304" pitchFamily="18" charset="0"/>
                </a:rPr>
                <a:t>)</a:t>
              </a:r>
            </a:p>
          </p:txBody>
        </p:sp>
        <p:sp>
          <p:nvSpPr>
            <p:cNvPr id="69" name="TextBox 68"/>
            <p:cNvSpPr txBox="1"/>
            <p:nvPr/>
          </p:nvSpPr>
          <p:spPr>
            <a:xfrm>
              <a:off x="20533685" y="26279460"/>
              <a:ext cx="5965895" cy="1523955"/>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450" b="1" dirty="0">
                  <a:solidFill>
                    <a:sysClr val="windowText" lastClr="000000"/>
                  </a:solidFill>
                  <a:latin typeface="Times New Roman" panose="02020603050405020304" pitchFamily="18" charset="0"/>
                  <a:cs typeface="Times New Roman" panose="02020603050405020304" pitchFamily="18" charset="0"/>
                </a:rPr>
                <a:t>Fig. 4: </a:t>
              </a:r>
              <a:r>
                <a:rPr lang="en-US" sz="450" dirty="0">
                  <a:solidFill>
                    <a:sysClr val="windowText" lastClr="000000"/>
                  </a:solidFill>
                  <a:latin typeface="Times New Roman" panose="02020603050405020304" pitchFamily="18" charset="0"/>
                  <a:cs typeface="Times New Roman" panose="02020603050405020304" pitchFamily="18" charset="0"/>
                </a:rPr>
                <a:t>Elongation at Fracture vs. Ultimate Tensile Strength</a:t>
              </a:r>
            </a:p>
            <a:p>
              <a:pPr algn="ctr"/>
              <a:r>
                <a:rPr lang="en-US" sz="450" dirty="0">
                  <a:solidFill>
                    <a:sysClr val="windowText" lastClr="000000"/>
                  </a:solidFill>
                  <a:latin typeface="Times New Roman" panose="02020603050405020304" pitchFamily="18" charset="0"/>
                  <a:cs typeface="Times New Roman" panose="02020603050405020304" pitchFamily="18" charset="0"/>
                </a:rPr>
                <a:t>(SW = salt water) </a:t>
              </a:r>
            </a:p>
          </p:txBody>
        </p:sp>
      </p:grpSp>
      <p:sp>
        <p:nvSpPr>
          <p:cNvPr id="80" name="TextBox 79"/>
          <p:cNvSpPr txBox="1"/>
          <p:nvPr/>
        </p:nvSpPr>
        <p:spPr>
          <a:xfrm>
            <a:off x="1932605" y="5317658"/>
            <a:ext cx="808376" cy="2308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450" b="1" dirty="0">
                <a:latin typeface="Times New Roman" panose="02020603050405020304" pitchFamily="18" charset="0"/>
                <a:cs typeface="Times New Roman" panose="02020603050405020304" pitchFamily="18" charset="0"/>
              </a:rPr>
              <a:t>Fig. 1: </a:t>
            </a:r>
            <a:r>
              <a:rPr lang="en-US" sz="450" dirty="0">
                <a:latin typeface="Times New Roman" panose="02020603050405020304" pitchFamily="18" charset="0"/>
                <a:cs typeface="Times New Roman" panose="02020603050405020304" pitchFamily="18" charset="0"/>
              </a:rPr>
              <a:t>Specimen Build Plane</a:t>
            </a:r>
            <a:endParaRPr lang="en-US" sz="450" b="1" dirty="0">
              <a:latin typeface="Times New Roman" panose="02020603050405020304" pitchFamily="18" charset="0"/>
              <a:cs typeface="Times New Roman" panose="02020603050405020304" pitchFamily="18" charset="0"/>
            </a:endParaRPr>
          </a:p>
        </p:txBody>
      </p:sp>
      <p:sp>
        <p:nvSpPr>
          <p:cNvPr id="4109" name="TextBox 4108"/>
          <p:cNvSpPr txBox="1"/>
          <p:nvPr/>
        </p:nvSpPr>
        <p:spPr>
          <a:xfrm>
            <a:off x="4722934" y="4330700"/>
            <a:ext cx="2631797" cy="400110"/>
          </a:xfrm>
          <a:prstGeom prst="rect">
            <a:avLst/>
          </a:prstGeom>
          <a:noFill/>
        </p:spPr>
        <p:txBody>
          <a:bodyPr wrap="square" rtlCol="0">
            <a:spAutoFit/>
          </a:bodyPr>
          <a:lstStyle/>
          <a:p>
            <a:pPr algn="ctr"/>
            <a:endParaRPr lang="en-US" sz="200" dirty="0">
              <a:latin typeface="Times New Roman" panose="02020603050405020304" pitchFamily="18" charset="0"/>
              <a:cs typeface="Times New Roman" panose="02020603050405020304" pitchFamily="18" charset="0"/>
            </a:endParaRPr>
          </a:p>
          <a:p>
            <a:pPr marL="114300" indent="-114300">
              <a:buFontTx/>
              <a:buChar char="-"/>
            </a:pPr>
            <a:r>
              <a:rPr lang="en-US" sz="450" dirty="0">
                <a:latin typeface="Times New Roman" panose="02020603050405020304" pitchFamily="18" charset="0"/>
                <a:cs typeface="Times New Roman" panose="02020603050405020304" pitchFamily="18" charset="0"/>
              </a:rPr>
              <a:t>Ultimate tensile strength, yield strength, percent elongation at fracture and percent reduction in area data were collected for wrought and AM samples of each orientation (Table 2).</a:t>
            </a:r>
          </a:p>
          <a:p>
            <a:pPr marL="114300" indent="-114300">
              <a:buFontTx/>
              <a:buChar char="-"/>
            </a:pPr>
            <a:r>
              <a:rPr lang="en-US" sz="450" dirty="0">
                <a:latin typeface="Times New Roman" panose="02020603050405020304" pitchFamily="18" charset="0"/>
                <a:cs typeface="Times New Roman" panose="02020603050405020304" pitchFamily="18" charset="0"/>
              </a:rPr>
              <a:t>Wrought specimens were machined in the longitudinal (L) and both transverse (T) directions of a 5T x 5T x 8L-in H1100 bar.</a:t>
            </a:r>
          </a:p>
        </p:txBody>
      </p:sp>
      <p:graphicFrame>
        <p:nvGraphicFramePr>
          <p:cNvPr id="4117" name="Table 4116"/>
          <p:cNvGraphicFramePr>
            <a:graphicFrameLocks noGrp="1"/>
          </p:cNvGraphicFramePr>
          <p:nvPr>
            <p:extLst/>
          </p:nvPr>
        </p:nvGraphicFramePr>
        <p:xfrm>
          <a:off x="4713243" y="3326454"/>
          <a:ext cx="2645651" cy="1181100"/>
        </p:xfrm>
        <a:graphic>
          <a:graphicData uri="http://schemas.openxmlformats.org/drawingml/2006/table">
            <a:tbl>
              <a:tblPr firstRow="1" bandRow="1">
                <a:tableStyleId>{6E25E649-3F16-4E02-A733-19D2CDBF48F0}</a:tableStyleId>
              </a:tblPr>
              <a:tblGrid>
                <a:gridCol w="612432">
                  <a:extLst>
                    <a:ext uri="{9D8B030D-6E8A-4147-A177-3AD203B41FA5}">
                      <a16:colId xmlns:a16="http://schemas.microsoft.com/office/drawing/2014/main" val="814415384"/>
                    </a:ext>
                  </a:extLst>
                </a:gridCol>
                <a:gridCol w="445829">
                  <a:extLst>
                    <a:ext uri="{9D8B030D-6E8A-4147-A177-3AD203B41FA5}">
                      <a16:colId xmlns:a16="http://schemas.microsoft.com/office/drawing/2014/main" val="1554748421"/>
                    </a:ext>
                  </a:extLst>
                </a:gridCol>
                <a:gridCol w="508774">
                  <a:extLst>
                    <a:ext uri="{9D8B030D-6E8A-4147-A177-3AD203B41FA5}">
                      <a16:colId xmlns:a16="http://schemas.microsoft.com/office/drawing/2014/main" val="2094483650"/>
                    </a:ext>
                  </a:extLst>
                </a:gridCol>
                <a:gridCol w="549486">
                  <a:extLst>
                    <a:ext uri="{9D8B030D-6E8A-4147-A177-3AD203B41FA5}">
                      <a16:colId xmlns:a16="http://schemas.microsoft.com/office/drawing/2014/main" val="1053491718"/>
                    </a:ext>
                  </a:extLst>
                </a:gridCol>
                <a:gridCol w="529130">
                  <a:extLst>
                    <a:ext uri="{9D8B030D-6E8A-4147-A177-3AD203B41FA5}">
                      <a16:colId xmlns:a16="http://schemas.microsoft.com/office/drawing/2014/main" val="1631563844"/>
                    </a:ext>
                  </a:extLst>
                </a:gridCol>
              </a:tblGrid>
              <a:tr h="105140">
                <a:tc>
                  <a:txBody>
                    <a:bodyPr/>
                    <a:lstStyle/>
                    <a:p>
                      <a:pPr algn="ctr"/>
                      <a:r>
                        <a:rPr lang="en-US" sz="500" dirty="0" smtClean="0"/>
                        <a:t>Specimen</a:t>
                      </a:r>
                      <a:endParaRPr lang="en-US" sz="500" dirty="0">
                        <a:latin typeface="Times New Roman" panose="02020603050405020304" pitchFamily="18" charset="0"/>
                        <a:cs typeface="Times New Roman" panose="02020603050405020304" pitchFamily="18" charset="0"/>
                      </a:endParaRPr>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baseline="0" dirty="0" smtClean="0"/>
                        <a:t>UTS (</a:t>
                      </a:r>
                      <a:r>
                        <a:rPr lang="en-US" sz="500" baseline="0" dirty="0" err="1" smtClean="0"/>
                        <a:t>ksi</a:t>
                      </a:r>
                      <a:r>
                        <a:rPr lang="en-US" sz="500" baseline="0" dirty="0" smtClean="0"/>
                        <a:t>)</a:t>
                      </a:r>
                      <a:endParaRPr lang="en-US" sz="500" dirty="0"/>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dirty="0" smtClean="0"/>
                        <a:t>Yield Strength (</a:t>
                      </a:r>
                      <a:r>
                        <a:rPr lang="en-US" sz="500" dirty="0" err="1" smtClean="0"/>
                        <a:t>ksi</a:t>
                      </a:r>
                      <a:r>
                        <a:rPr lang="en-US" sz="500" dirty="0" smtClean="0"/>
                        <a:t>)</a:t>
                      </a:r>
                      <a:endParaRPr lang="en-US" sz="500" dirty="0"/>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dirty="0" smtClean="0"/>
                        <a:t>% Elongation</a:t>
                      </a:r>
                      <a:endParaRPr lang="en-US" sz="500" dirty="0"/>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dirty="0" smtClean="0"/>
                        <a:t>% Reduction in Area</a:t>
                      </a:r>
                      <a:endParaRPr lang="en-US" sz="500" dirty="0"/>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7239872"/>
                  </a:ext>
                </a:extLst>
              </a:tr>
              <a:tr h="228600">
                <a:tc>
                  <a:txBody>
                    <a:bodyPr/>
                    <a:lstStyle/>
                    <a:p>
                      <a:pPr algn="ctr"/>
                      <a:r>
                        <a:rPr lang="en-US" sz="500" b="1" baseline="0" dirty="0" smtClean="0">
                          <a:latin typeface="Times New Roman" panose="02020603050405020304" pitchFamily="18" charset="0"/>
                          <a:cs typeface="Times New Roman" panose="02020603050405020304" pitchFamily="18" charset="0"/>
                        </a:rPr>
                        <a:t>M Orientation (SW)</a:t>
                      </a:r>
                      <a:endParaRPr lang="en-US" sz="500" b="1" dirty="0">
                        <a:latin typeface="Times New Roman" panose="02020603050405020304" pitchFamily="18" charset="0"/>
                        <a:cs typeface="Times New Roman" panose="02020603050405020304" pitchFamily="18" charset="0"/>
                      </a:endParaRPr>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dirty="0" smtClean="0">
                          <a:latin typeface="Times New Roman" panose="02020603050405020304" pitchFamily="18" charset="0"/>
                          <a:cs typeface="Times New Roman" panose="02020603050405020304" pitchFamily="18" charset="0"/>
                        </a:rPr>
                        <a:t>170.0</a:t>
                      </a:r>
                    </a:p>
                    <a:p>
                      <a:pPr algn="ctr"/>
                      <a:r>
                        <a:rPr lang="en-US" sz="500" dirty="0" smtClean="0">
                          <a:solidFill>
                            <a:srgbClr val="FF0000"/>
                          </a:solidFill>
                          <a:latin typeface="Times New Roman" panose="02020603050405020304" pitchFamily="18" charset="0"/>
                          <a:cs typeface="Times New Roman" panose="02020603050405020304" pitchFamily="18" charset="0"/>
                        </a:rPr>
                        <a:t>156.6</a:t>
                      </a:r>
                    </a:p>
                    <a:p>
                      <a:pPr algn="ctr"/>
                      <a:r>
                        <a:rPr lang="en-US" sz="500" dirty="0" smtClean="0">
                          <a:latin typeface="Times New Roman" panose="02020603050405020304" pitchFamily="18" charset="0"/>
                          <a:cs typeface="Times New Roman" panose="02020603050405020304" pitchFamily="18" charset="0"/>
                        </a:rPr>
                        <a:t>168.3</a:t>
                      </a:r>
                      <a:endParaRPr lang="en-US" sz="500" dirty="0">
                        <a:latin typeface="Times New Roman" panose="02020603050405020304" pitchFamily="18" charset="0"/>
                        <a:cs typeface="Times New Roman" panose="02020603050405020304" pitchFamily="18" charset="0"/>
                      </a:endParaRPr>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dirty="0" smtClean="0">
                          <a:latin typeface="Times New Roman" panose="02020603050405020304" pitchFamily="18" charset="0"/>
                          <a:cs typeface="Times New Roman" panose="02020603050405020304" pitchFamily="18" charset="0"/>
                        </a:rPr>
                        <a:t>163.1</a:t>
                      </a:r>
                    </a:p>
                    <a:p>
                      <a:pPr algn="ctr"/>
                      <a:r>
                        <a:rPr lang="en-US" sz="500" dirty="0" smtClean="0">
                          <a:solidFill>
                            <a:srgbClr val="FF0000"/>
                          </a:solidFill>
                          <a:latin typeface="Times New Roman" panose="02020603050405020304" pitchFamily="18" charset="0"/>
                          <a:cs typeface="Times New Roman" panose="02020603050405020304" pitchFamily="18" charset="0"/>
                        </a:rPr>
                        <a:t>153.1</a:t>
                      </a:r>
                    </a:p>
                    <a:p>
                      <a:pPr algn="ctr"/>
                      <a:r>
                        <a:rPr lang="en-US" sz="500" dirty="0" smtClean="0">
                          <a:latin typeface="Times New Roman" panose="02020603050405020304" pitchFamily="18" charset="0"/>
                          <a:cs typeface="Times New Roman" panose="02020603050405020304" pitchFamily="18" charset="0"/>
                        </a:rPr>
                        <a:t>162.5</a:t>
                      </a:r>
                      <a:endParaRPr lang="en-US" sz="500" dirty="0">
                        <a:latin typeface="Times New Roman" panose="02020603050405020304" pitchFamily="18" charset="0"/>
                        <a:cs typeface="Times New Roman" panose="02020603050405020304" pitchFamily="18" charset="0"/>
                      </a:endParaRPr>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dirty="0" smtClean="0">
                          <a:latin typeface="Times New Roman" panose="02020603050405020304" pitchFamily="18" charset="0"/>
                          <a:cs typeface="Times New Roman" panose="02020603050405020304" pitchFamily="18" charset="0"/>
                        </a:rPr>
                        <a:t>4.5</a:t>
                      </a:r>
                    </a:p>
                    <a:p>
                      <a:pPr algn="ctr"/>
                      <a:r>
                        <a:rPr lang="en-US" sz="500" dirty="0" smtClean="0">
                          <a:solidFill>
                            <a:srgbClr val="FF0000"/>
                          </a:solidFill>
                          <a:latin typeface="Times New Roman" panose="02020603050405020304" pitchFamily="18" charset="0"/>
                          <a:cs typeface="Times New Roman" panose="02020603050405020304" pitchFamily="18" charset="0"/>
                        </a:rPr>
                        <a:t>2.8</a:t>
                      </a:r>
                    </a:p>
                    <a:p>
                      <a:pPr algn="ctr"/>
                      <a:r>
                        <a:rPr lang="en-US" sz="500" dirty="0" smtClean="0">
                          <a:latin typeface="Times New Roman" panose="02020603050405020304" pitchFamily="18" charset="0"/>
                          <a:cs typeface="Times New Roman" panose="02020603050405020304" pitchFamily="18" charset="0"/>
                        </a:rPr>
                        <a:t>4.6</a:t>
                      </a:r>
                      <a:endParaRPr lang="en-US" sz="500" dirty="0">
                        <a:latin typeface="Times New Roman" panose="02020603050405020304" pitchFamily="18" charset="0"/>
                        <a:cs typeface="Times New Roman" panose="02020603050405020304" pitchFamily="18" charset="0"/>
                      </a:endParaRPr>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dirty="0" smtClean="0">
                          <a:latin typeface="Times New Roman" panose="02020603050405020304" pitchFamily="18" charset="0"/>
                          <a:cs typeface="Times New Roman" panose="02020603050405020304" pitchFamily="18" charset="0"/>
                        </a:rPr>
                        <a:t>2.8</a:t>
                      </a:r>
                    </a:p>
                    <a:p>
                      <a:pPr algn="ctr"/>
                      <a:r>
                        <a:rPr lang="en-US" sz="500" dirty="0" smtClean="0">
                          <a:solidFill>
                            <a:srgbClr val="FF0000"/>
                          </a:solidFill>
                          <a:latin typeface="Times New Roman" panose="02020603050405020304" pitchFamily="18" charset="0"/>
                          <a:cs typeface="Times New Roman" panose="02020603050405020304" pitchFamily="18" charset="0"/>
                        </a:rPr>
                        <a:t>21.2</a:t>
                      </a:r>
                    </a:p>
                    <a:p>
                      <a:pPr algn="ctr"/>
                      <a:r>
                        <a:rPr lang="en-US" sz="500" dirty="0" smtClean="0">
                          <a:latin typeface="Times New Roman" panose="02020603050405020304" pitchFamily="18" charset="0"/>
                          <a:cs typeface="Times New Roman" panose="02020603050405020304" pitchFamily="18" charset="0"/>
                        </a:rPr>
                        <a:t>2.40</a:t>
                      </a:r>
                      <a:endParaRPr lang="en-US" sz="500" dirty="0">
                        <a:latin typeface="Times New Roman" panose="02020603050405020304" pitchFamily="18" charset="0"/>
                        <a:cs typeface="Times New Roman" panose="02020603050405020304" pitchFamily="18" charset="0"/>
                      </a:endParaRPr>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6051406"/>
                  </a:ext>
                </a:extLst>
              </a:tr>
              <a:tr h="228600">
                <a:tc>
                  <a:txBody>
                    <a:bodyPr/>
                    <a:lstStyle/>
                    <a:p>
                      <a:pPr algn="ctr"/>
                      <a:r>
                        <a:rPr lang="en-US" sz="500" b="1" dirty="0" smtClean="0">
                          <a:latin typeface="Times New Roman" panose="02020603050405020304" pitchFamily="18" charset="0"/>
                          <a:cs typeface="Times New Roman" panose="02020603050405020304" pitchFamily="18" charset="0"/>
                        </a:rPr>
                        <a:t>N Orientation (SW)</a:t>
                      </a:r>
                      <a:endParaRPr lang="en-US" sz="500" b="1" dirty="0">
                        <a:latin typeface="Times New Roman" panose="02020603050405020304" pitchFamily="18" charset="0"/>
                        <a:cs typeface="Times New Roman" panose="02020603050405020304" pitchFamily="18" charset="0"/>
                      </a:endParaRPr>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dirty="0" smtClean="0">
                          <a:latin typeface="Times New Roman" panose="02020603050405020304" pitchFamily="18" charset="0"/>
                          <a:cs typeface="Times New Roman" panose="02020603050405020304" pitchFamily="18" charset="0"/>
                        </a:rPr>
                        <a:t>168.5</a:t>
                      </a:r>
                    </a:p>
                    <a:p>
                      <a:pPr algn="ctr"/>
                      <a:r>
                        <a:rPr lang="en-US" sz="500" dirty="0" smtClean="0">
                          <a:latin typeface="Times New Roman" panose="02020603050405020304" pitchFamily="18" charset="0"/>
                          <a:cs typeface="Times New Roman" panose="02020603050405020304" pitchFamily="18" charset="0"/>
                        </a:rPr>
                        <a:t>167.3</a:t>
                      </a:r>
                    </a:p>
                    <a:p>
                      <a:pPr algn="ctr"/>
                      <a:r>
                        <a:rPr lang="en-US" sz="500" dirty="0" smtClean="0">
                          <a:latin typeface="Times New Roman" panose="02020603050405020304" pitchFamily="18" charset="0"/>
                          <a:cs typeface="Times New Roman" panose="02020603050405020304" pitchFamily="18" charset="0"/>
                        </a:rPr>
                        <a:t>166.9</a:t>
                      </a:r>
                      <a:endParaRPr lang="en-US" sz="500" dirty="0">
                        <a:latin typeface="Times New Roman" panose="02020603050405020304" pitchFamily="18" charset="0"/>
                        <a:cs typeface="Times New Roman" panose="02020603050405020304" pitchFamily="18" charset="0"/>
                      </a:endParaRPr>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dirty="0" smtClean="0">
                          <a:latin typeface="Times New Roman" panose="02020603050405020304" pitchFamily="18" charset="0"/>
                          <a:cs typeface="Times New Roman" panose="02020603050405020304" pitchFamily="18" charset="0"/>
                        </a:rPr>
                        <a:t>162.2</a:t>
                      </a:r>
                    </a:p>
                    <a:p>
                      <a:pPr algn="ctr"/>
                      <a:r>
                        <a:rPr lang="en-US" sz="500" dirty="0" smtClean="0">
                          <a:latin typeface="Times New Roman" panose="02020603050405020304" pitchFamily="18" charset="0"/>
                          <a:cs typeface="Times New Roman" panose="02020603050405020304" pitchFamily="18" charset="0"/>
                        </a:rPr>
                        <a:t>159.5</a:t>
                      </a:r>
                    </a:p>
                    <a:p>
                      <a:pPr algn="ctr"/>
                      <a:r>
                        <a:rPr lang="en-US" sz="500" dirty="0" smtClean="0">
                          <a:latin typeface="Times New Roman" panose="02020603050405020304" pitchFamily="18" charset="0"/>
                          <a:cs typeface="Times New Roman" panose="02020603050405020304" pitchFamily="18" charset="0"/>
                        </a:rPr>
                        <a:t>161.2</a:t>
                      </a:r>
                      <a:endParaRPr lang="en-US" sz="500" dirty="0">
                        <a:latin typeface="Times New Roman" panose="02020603050405020304" pitchFamily="18" charset="0"/>
                        <a:cs typeface="Times New Roman" panose="02020603050405020304" pitchFamily="18" charset="0"/>
                      </a:endParaRPr>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dirty="0" smtClean="0">
                          <a:latin typeface="Times New Roman" panose="02020603050405020304" pitchFamily="18" charset="0"/>
                          <a:cs typeface="Times New Roman" panose="02020603050405020304" pitchFamily="18" charset="0"/>
                        </a:rPr>
                        <a:t>6.3</a:t>
                      </a:r>
                    </a:p>
                    <a:p>
                      <a:pPr algn="ctr"/>
                      <a:r>
                        <a:rPr lang="en-US" sz="500" dirty="0" smtClean="0">
                          <a:latin typeface="Times New Roman" panose="02020603050405020304" pitchFamily="18" charset="0"/>
                          <a:cs typeface="Times New Roman" panose="02020603050405020304" pitchFamily="18" charset="0"/>
                        </a:rPr>
                        <a:t>4.4</a:t>
                      </a:r>
                    </a:p>
                    <a:p>
                      <a:pPr algn="ctr"/>
                      <a:r>
                        <a:rPr lang="en-US" sz="500" dirty="0" smtClean="0">
                          <a:latin typeface="Times New Roman" panose="02020603050405020304" pitchFamily="18" charset="0"/>
                          <a:cs typeface="Times New Roman" panose="02020603050405020304" pitchFamily="18" charset="0"/>
                        </a:rPr>
                        <a:t>4.0</a:t>
                      </a:r>
                      <a:endParaRPr lang="en-US" sz="500" dirty="0">
                        <a:latin typeface="Times New Roman" panose="02020603050405020304" pitchFamily="18" charset="0"/>
                        <a:cs typeface="Times New Roman" panose="02020603050405020304" pitchFamily="18" charset="0"/>
                      </a:endParaRPr>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dirty="0" smtClean="0">
                          <a:latin typeface="Times New Roman" panose="02020603050405020304" pitchFamily="18" charset="0"/>
                          <a:cs typeface="Times New Roman" panose="02020603050405020304" pitchFamily="18" charset="0"/>
                        </a:rPr>
                        <a:t>25.6</a:t>
                      </a:r>
                    </a:p>
                    <a:p>
                      <a:pPr algn="ctr"/>
                      <a:r>
                        <a:rPr lang="en-US" sz="500" dirty="0" smtClean="0">
                          <a:latin typeface="Times New Roman" panose="02020603050405020304" pitchFamily="18" charset="0"/>
                          <a:cs typeface="Times New Roman" panose="02020603050405020304" pitchFamily="18" charset="0"/>
                        </a:rPr>
                        <a:t>29.7</a:t>
                      </a:r>
                    </a:p>
                    <a:p>
                      <a:pPr algn="ctr"/>
                      <a:r>
                        <a:rPr lang="en-US" sz="500" dirty="0" smtClean="0">
                          <a:latin typeface="Times New Roman" panose="02020603050405020304" pitchFamily="18" charset="0"/>
                          <a:cs typeface="Times New Roman" panose="02020603050405020304" pitchFamily="18" charset="0"/>
                        </a:rPr>
                        <a:t>26.0</a:t>
                      </a:r>
                      <a:endParaRPr lang="en-US" sz="500" dirty="0">
                        <a:latin typeface="Times New Roman" panose="02020603050405020304" pitchFamily="18" charset="0"/>
                        <a:cs typeface="Times New Roman" panose="02020603050405020304" pitchFamily="18" charset="0"/>
                      </a:endParaRPr>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27043"/>
                  </a:ext>
                </a:extLst>
              </a:tr>
              <a:tr h="228600">
                <a:tc>
                  <a:txBody>
                    <a:bodyPr/>
                    <a:lstStyle/>
                    <a:p>
                      <a:pPr algn="ctr"/>
                      <a:r>
                        <a:rPr lang="en-US" sz="500" b="1" dirty="0" smtClean="0">
                          <a:latin typeface="Times New Roman" panose="02020603050405020304" pitchFamily="18" charset="0"/>
                          <a:cs typeface="Times New Roman" panose="02020603050405020304" pitchFamily="18" charset="0"/>
                        </a:rPr>
                        <a:t>P  Orientation (SW)</a:t>
                      </a:r>
                      <a:endParaRPr lang="en-US" sz="500" b="1" dirty="0">
                        <a:latin typeface="Times New Roman" panose="02020603050405020304" pitchFamily="18" charset="0"/>
                        <a:cs typeface="Times New Roman" panose="02020603050405020304" pitchFamily="18" charset="0"/>
                      </a:endParaRPr>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dirty="0" smtClean="0">
                          <a:latin typeface="Times New Roman" panose="02020603050405020304" pitchFamily="18" charset="0"/>
                          <a:cs typeface="Times New Roman" panose="02020603050405020304" pitchFamily="18" charset="0"/>
                        </a:rPr>
                        <a:t>170.9</a:t>
                      </a:r>
                    </a:p>
                    <a:p>
                      <a:pPr algn="ctr"/>
                      <a:r>
                        <a:rPr lang="en-US" sz="500" dirty="0" smtClean="0">
                          <a:solidFill>
                            <a:srgbClr val="FF0000"/>
                          </a:solidFill>
                          <a:latin typeface="Times New Roman" panose="02020603050405020304" pitchFamily="18" charset="0"/>
                          <a:cs typeface="Times New Roman" panose="02020603050405020304" pitchFamily="18" charset="0"/>
                        </a:rPr>
                        <a:t>149.7</a:t>
                      </a:r>
                    </a:p>
                    <a:p>
                      <a:pPr algn="ctr"/>
                      <a:r>
                        <a:rPr lang="en-US" sz="500" dirty="0" smtClean="0">
                          <a:latin typeface="Times New Roman" panose="02020603050405020304" pitchFamily="18" charset="0"/>
                          <a:cs typeface="Times New Roman" panose="02020603050405020304" pitchFamily="18" charset="0"/>
                        </a:rPr>
                        <a:t>167.8</a:t>
                      </a:r>
                      <a:endParaRPr lang="en-US" sz="500" dirty="0">
                        <a:latin typeface="Times New Roman" panose="02020603050405020304" pitchFamily="18" charset="0"/>
                        <a:cs typeface="Times New Roman" panose="02020603050405020304" pitchFamily="18" charset="0"/>
                      </a:endParaRPr>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dirty="0" smtClean="0">
                          <a:latin typeface="Times New Roman" panose="02020603050405020304" pitchFamily="18" charset="0"/>
                          <a:cs typeface="Times New Roman" panose="02020603050405020304" pitchFamily="18" charset="0"/>
                        </a:rPr>
                        <a:t>163.3</a:t>
                      </a:r>
                    </a:p>
                    <a:p>
                      <a:pPr algn="ctr"/>
                      <a:r>
                        <a:rPr lang="en-US" sz="500" dirty="0" smtClean="0">
                          <a:solidFill>
                            <a:srgbClr val="FF0000"/>
                          </a:solidFill>
                          <a:latin typeface="Times New Roman" panose="02020603050405020304" pitchFamily="18" charset="0"/>
                          <a:cs typeface="Times New Roman" panose="02020603050405020304" pitchFamily="18" charset="0"/>
                        </a:rPr>
                        <a:t>N/A</a:t>
                      </a:r>
                    </a:p>
                    <a:p>
                      <a:pPr algn="ctr"/>
                      <a:r>
                        <a:rPr lang="en-US" sz="500" dirty="0" smtClean="0">
                          <a:latin typeface="Times New Roman" panose="02020603050405020304" pitchFamily="18" charset="0"/>
                          <a:cs typeface="Times New Roman" panose="02020603050405020304" pitchFamily="18" charset="0"/>
                        </a:rPr>
                        <a:t>160.6</a:t>
                      </a:r>
                      <a:endParaRPr lang="en-US" sz="500" dirty="0">
                        <a:latin typeface="Times New Roman" panose="02020603050405020304" pitchFamily="18" charset="0"/>
                        <a:cs typeface="Times New Roman" panose="02020603050405020304" pitchFamily="18" charset="0"/>
                      </a:endParaRPr>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dirty="0" smtClean="0">
                          <a:latin typeface="Times New Roman" panose="02020603050405020304" pitchFamily="18" charset="0"/>
                          <a:cs typeface="Times New Roman" panose="02020603050405020304" pitchFamily="18" charset="0"/>
                        </a:rPr>
                        <a:t>3.5</a:t>
                      </a:r>
                    </a:p>
                    <a:p>
                      <a:pPr algn="ctr"/>
                      <a:r>
                        <a:rPr lang="en-US" sz="500" dirty="0" smtClean="0">
                          <a:solidFill>
                            <a:srgbClr val="FF0000"/>
                          </a:solidFill>
                          <a:latin typeface="Times New Roman" panose="02020603050405020304" pitchFamily="18" charset="0"/>
                          <a:cs typeface="Times New Roman" panose="02020603050405020304" pitchFamily="18" charset="0"/>
                        </a:rPr>
                        <a:t>1.8</a:t>
                      </a:r>
                    </a:p>
                    <a:p>
                      <a:pPr algn="ctr"/>
                      <a:r>
                        <a:rPr lang="en-US" sz="500" dirty="0" smtClean="0">
                          <a:latin typeface="Times New Roman" panose="02020603050405020304" pitchFamily="18" charset="0"/>
                          <a:cs typeface="Times New Roman" panose="02020603050405020304" pitchFamily="18" charset="0"/>
                        </a:rPr>
                        <a:t>8.9</a:t>
                      </a:r>
                      <a:endParaRPr lang="en-US" sz="500" dirty="0">
                        <a:latin typeface="Times New Roman" panose="02020603050405020304" pitchFamily="18" charset="0"/>
                        <a:cs typeface="Times New Roman" panose="02020603050405020304" pitchFamily="18" charset="0"/>
                      </a:endParaRPr>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dirty="0" smtClean="0">
                          <a:latin typeface="Times New Roman" panose="02020603050405020304" pitchFamily="18" charset="0"/>
                          <a:cs typeface="Times New Roman" panose="02020603050405020304" pitchFamily="18" charset="0"/>
                        </a:rPr>
                        <a:t>22.6</a:t>
                      </a:r>
                    </a:p>
                    <a:p>
                      <a:pPr algn="ctr"/>
                      <a:r>
                        <a:rPr lang="en-US" sz="500" dirty="0" smtClean="0">
                          <a:solidFill>
                            <a:srgbClr val="FF0000"/>
                          </a:solidFill>
                          <a:latin typeface="Times New Roman" panose="02020603050405020304" pitchFamily="18" charset="0"/>
                          <a:cs typeface="Times New Roman" panose="02020603050405020304" pitchFamily="18" charset="0"/>
                        </a:rPr>
                        <a:t>4.0</a:t>
                      </a:r>
                    </a:p>
                    <a:p>
                      <a:pPr algn="ctr"/>
                      <a:r>
                        <a:rPr lang="en-US" sz="500" dirty="0" smtClean="0">
                          <a:latin typeface="Times New Roman" panose="02020603050405020304" pitchFamily="18" charset="0"/>
                          <a:cs typeface="Times New Roman" panose="02020603050405020304" pitchFamily="18" charset="0"/>
                        </a:rPr>
                        <a:t>22.6</a:t>
                      </a:r>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1092972"/>
                  </a:ext>
                </a:extLst>
              </a:tr>
              <a:tr h="228600">
                <a:tc>
                  <a:txBody>
                    <a:bodyPr/>
                    <a:lstStyle/>
                    <a:p>
                      <a:pPr algn="ctr"/>
                      <a:r>
                        <a:rPr lang="en-US" sz="500" b="1" dirty="0" smtClean="0">
                          <a:latin typeface="Times New Roman" panose="02020603050405020304" pitchFamily="18" charset="0"/>
                          <a:cs typeface="Times New Roman" panose="02020603050405020304" pitchFamily="18" charset="0"/>
                        </a:rPr>
                        <a:t>Wrought L (SW)</a:t>
                      </a:r>
                    </a:p>
                    <a:p>
                      <a:pPr marL="0" marR="0" lvl="0" indent="0" algn="ctr" defTabSz="3525139" rtl="0" eaLnBrk="1" fontAlgn="auto" latinLnBrk="0" hangingPunct="1">
                        <a:lnSpc>
                          <a:spcPct val="100000"/>
                        </a:lnSpc>
                        <a:spcBef>
                          <a:spcPts val="0"/>
                        </a:spcBef>
                        <a:spcAft>
                          <a:spcPts val="0"/>
                        </a:spcAft>
                        <a:buClrTx/>
                        <a:buSzTx/>
                        <a:buFontTx/>
                        <a:buNone/>
                        <a:tabLst/>
                        <a:defRPr/>
                      </a:pPr>
                      <a:r>
                        <a:rPr lang="en-US" sz="500" b="1" dirty="0" smtClean="0">
                          <a:latin typeface="Times New Roman" panose="02020603050405020304" pitchFamily="18" charset="0"/>
                          <a:cs typeface="Times New Roman" panose="02020603050405020304" pitchFamily="18" charset="0"/>
                        </a:rPr>
                        <a:t>T (SW)</a:t>
                      </a:r>
                    </a:p>
                    <a:p>
                      <a:pPr marL="0" marR="0" lvl="0" indent="0" algn="ctr" defTabSz="3525139" rtl="0" eaLnBrk="1" fontAlgn="auto" latinLnBrk="0" hangingPunct="1">
                        <a:lnSpc>
                          <a:spcPct val="100000"/>
                        </a:lnSpc>
                        <a:spcBef>
                          <a:spcPts val="0"/>
                        </a:spcBef>
                        <a:spcAft>
                          <a:spcPts val="0"/>
                        </a:spcAft>
                        <a:buClrTx/>
                        <a:buSzTx/>
                        <a:buFontTx/>
                        <a:buNone/>
                        <a:tabLst/>
                        <a:defRPr/>
                      </a:pPr>
                      <a:r>
                        <a:rPr lang="en-US" sz="500" b="1" dirty="0" smtClean="0">
                          <a:latin typeface="Times New Roman" panose="02020603050405020304" pitchFamily="18" charset="0"/>
                          <a:cs typeface="Times New Roman" panose="02020603050405020304" pitchFamily="18" charset="0"/>
                        </a:rPr>
                        <a:t>T (SW)</a:t>
                      </a:r>
                      <a:endParaRPr lang="en-US" sz="500" b="1" dirty="0">
                        <a:latin typeface="Times New Roman" panose="02020603050405020304" pitchFamily="18" charset="0"/>
                        <a:cs typeface="Times New Roman" panose="02020603050405020304" pitchFamily="18" charset="0"/>
                      </a:endParaRPr>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dirty="0" smtClean="0">
                          <a:latin typeface="Times New Roman" panose="02020603050405020304" pitchFamily="18" charset="0"/>
                          <a:cs typeface="Times New Roman" panose="02020603050405020304" pitchFamily="18" charset="0"/>
                        </a:rPr>
                        <a:t>151.7</a:t>
                      </a:r>
                    </a:p>
                    <a:p>
                      <a:pPr algn="ctr"/>
                      <a:r>
                        <a:rPr lang="en-US" sz="500" dirty="0" smtClean="0">
                          <a:latin typeface="Times New Roman" panose="02020603050405020304" pitchFamily="18" charset="0"/>
                          <a:cs typeface="Times New Roman" panose="02020603050405020304" pitchFamily="18" charset="0"/>
                        </a:rPr>
                        <a:t>152.3</a:t>
                      </a:r>
                    </a:p>
                    <a:p>
                      <a:pPr algn="ctr"/>
                      <a:r>
                        <a:rPr lang="en-US" sz="500" dirty="0" smtClean="0">
                          <a:latin typeface="Times New Roman" panose="02020603050405020304" pitchFamily="18" charset="0"/>
                          <a:cs typeface="Times New Roman" panose="02020603050405020304" pitchFamily="18" charset="0"/>
                        </a:rPr>
                        <a:t>152.2</a:t>
                      </a:r>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dirty="0" smtClean="0">
                          <a:latin typeface="Times New Roman" panose="02020603050405020304" pitchFamily="18" charset="0"/>
                          <a:cs typeface="Times New Roman" panose="02020603050405020304" pitchFamily="18" charset="0"/>
                        </a:rPr>
                        <a:t>146.4</a:t>
                      </a:r>
                    </a:p>
                    <a:p>
                      <a:pPr algn="ctr"/>
                      <a:r>
                        <a:rPr lang="en-US" sz="500" dirty="0" smtClean="0">
                          <a:latin typeface="Times New Roman" panose="02020603050405020304" pitchFamily="18" charset="0"/>
                          <a:cs typeface="Times New Roman" panose="02020603050405020304" pitchFamily="18" charset="0"/>
                        </a:rPr>
                        <a:t>148.3</a:t>
                      </a:r>
                    </a:p>
                    <a:p>
                      <a:pPr algn="ctr"/>
                      <a:r>
                        <a:rPr lang="en-US" sz="500" dirty="0" smtClean="0">
                          <a:latin typeface="Times New Roman" panose="02020603050405020304" pitchFamily="18" charset="0"/>
                          <a:cs typeface="Times New Roman" panose="02020603050405020304" pitchFamily="18" charset="0"/>
                        </a:rPr>
                        <a:t>148.4</a:t>
                      </a:r>
                      <a:endParaRPr lang="en-US" sz="500" dirty="0">
                        <a:latin typeface="Times New Roman" panose="02020603050405020304" pitchFamily="18" charset="0"/>
                        <a:cs typeface="Times New Roman" panose="02020603050405020304" pitchFamily="18" charset="0"/>
                      </a:endParaRPr>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dirty="0" smtClean="0">
                          <a:latin typeface="Times New Roman" panose="02020603050405020304" pitchFamily="18" charset="0"/>
                          <a:cs typeface="Times New Roman" panose="02020603050405020304" pitchFamily="18" charset="0"/>
                        </a:rPr>
                        <a:t>10.5</a:t>
                      </a:r>
                    </a:p>
                    <a:p>
                      <a:pPr algn="ctr"/>
                      <a:r>
                        <a:rPr lang="en-US" sz="500" dirty="0" smtClean="0">
                          <a:latin typeface="Times New Roman" panose="02020603050405020304" pitchFamily="18" charset="0"/>
                          <a:cs typeface="Times New Roman" panose="02020603050405020304" pitchFamily="18" charset="0"/>
                        </a:rPr>
                        <a:t>5.0</a:t>
                      </a:r>
                    </a:p>
                    <a:p>
                      <a:pPr algn="ctr"/>
                      <a:r>
                        <a:rPr lang="en-US" sz="500" dirty="0" smtClean="0">
                          <a:latin typeface="Times New Roman" panose="02020603050405020304" pitchFamily="18" charset="0"/>
                          <a:cs typeface="Times New Roman" panose="02020603050405020304" pitchFamily="18" charset="0"/>
                        </a:rPr>
                        <a:t>4.6</a:t>
                      </a:r>
                      <a:endParaRPr lang="en-US" sz="500" dirty="0">
                        <a:latin typeface="Times New Roman" panose="02020603050405020304" pitchFamily="18" charset="0"/>
                        <a:cs typeface="Times New Roman" panose="02020603050405020304" pitchFamily="18" charset="0"/>
                      </a:endParaRPr>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dirty="0" smtClean="0">
                          <a:latin typeface="Times New Roman" panose="02020603050405020304" pitchFamily="18" charset="0"/>
                          <a:cs typeface="Times New Roman" panose="02020603050405020304" pitchFamily="18" charset="0"/>
                        </a:rPr>
                        <a:t>40.5</a:t>
                      </a:r>
                    </a:p>
                    <a:p>
                      <a:pPr algn="ctr"/>
                      <a:r>
                        <a:rPr lang="en-US" sz="500" dirty="0" smtClean="0">
                          <a:latin typeface="Times New Roman" panose="02020603050405020304" pitchFamily="18" charset="0"/>
                          <a:cs typeface="Times New Roman" panose="02020603050405020304" pitchFamily="18" charset="0"/>
                        </a:rPr>
                        <a:t>24.7</a:t>
                      </a:r>
                    </a:p>
                    <a:p>
                      <a:pPr algn="ctr"/>
                      <a:r>
                        <a:rPr lang="en-US" sz="500" dirty="0" smtClean="0">
                          <a:latin typeface="Times New Roman" panose="02020603050405020304" pitchFamily="18" charset="0"/>
                          <a:cs typeface="Times New Roman" panose="02020603050405020304" pitchFamily="18" charset="0"/>
                        </a:rPr>
                        <a:t>29.3</a:t>
                      </a:r>
                      <a:endParaRPr lang="en-US" sz="500" dirty="0">
                        <a:latin typeface="Times New Roman" panose="02020603050405020304" pitchFamily="18" charset="0"/>
                        <a:cs typeface="Times New Roman" panose="02020603050405020304" pitchFamily="18" charset="0"/>
                      </a:endParaRPr>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9828853"/>
                  </a:ext>
                </a:extLst>
              </a:tr>
            </a:tbl>
          </a:graphicData>
        </a:graphic>
      </p:graphicFrame>
      <p:sp>
        <p:nvSpPr>
          <p:cNvPr id="96" name="TextBox 95"/>
          <p:cNvSpPr txBox="1"/>
          <p:nvPr/>
        </p:nvSpPr>
        <p:spPr>
          <a:xfrm>
            <a:off x="5441066" y="3191862"/>
            <a:ext cx="1221692" cy="230832"/>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450" b="1" dirty="0">
                <a:latin typeface="Times New Roman" panose="02020603050405020304" pitchFamily="18" charset="0"/>
                <a:cs typeface="Times New Roman" panose="02020603050405020304" pitchFamily="18" charset="0"/>
              </a:rPr>
              <a:t>Table 2: </a:t>
            </a:r>
            <a:r>
              <a:rPr lang="en-US" sz="450" dirty="0">
                <a:latin typeface="Times New Roman" panose="02020603050405020304" pitchFamily="18" charset="0"/>
                <a:cs typeface="Times New Roman" panose="02020603050405020304" pitchFamily="18" charset="0"/>
              </a:rPr>
              <a:t>Experimental Material Property Data</a:t>
            </a:r>
          </a:p>
        </p:txBody>
      </p:sp>
      <p:graphicFrame>
        <p:nvGraphicFramePr>
          <p:cNvPr id="20" name="Table 19"/>
          <p:cNvGraphicFramePr>
            <a:graphicFrameLocks noGrp="1"/>
          </p:cNvGraphicFramePr>
          <p:nvPr>
            <p:extLst/>
          </p:nvPr>
        </p:nvGraphicFramePr>
        <p:xfrm>
          <a:off x="1756605" y="4206085"/>
          <a:ext cx="2641565" cy="233618"/>
        </p:xfrm>
        <a:graphic>
          <a:graphicData uri="http://schemas.openxmlformats.org/drawingml/2006/table">
            <a:tbl>
              <a:tblPr firstRow="1" firstCol="1" bandRow="1">
                <a:tableStyleId>{69012ECD-51FC-41F1-AA8D-1B2483CD663E}</a:tableStyleId>
              </a:tblPr>
              <a:tblGrid>
                <a:gridCol w="242652">
                  <a:extLst>
                    <a:ext uri="{9D8B030D-6E8A-4147-A177-3AD203B41FA5}">
                      <a16:colId xmlns:a16="http://schemas.microsoft.com/office/drawing/2014/main" val="20000"/>
                    </a:ext>
                  </a:extLst>
                </a:gridCol>
                <a:gridCol w="255203">
                  <a:extLst>
                    <a:ext uri="{9D8B030D-6E8A-4147-A177-3AD203B41FA5}">
                      <a16:colId xmlns:a16="http://schemas.microsoft.com/office/drawing/2014/main" val="20001"/>
                    </a:ext>
                  </a:extLst>
                </a:gridCol>
                <a:gridCol w="238190">
                  <a:extLst>
                    <a:ext uri="{9D8B030D-6E8A-4147-A177-3AD203B41FA5}">
                      <a16:colId xmlns:a16="http://schemas.microsoft.com/office/drawing/2014/main" val="20002"/>
                    </a:ext>
                  </a:extLst>
                </a:gridCol>
                <a:gridCol w="204163">
                  <a:extLst>
                    <a:ext uri="{9D8B030D-6E8A-4147-A177-3AD203B41FA5}">
                      <a16:colId xmlns:a16="http://schemas.microsoft.com/office/drawing/2014/main" val="20003"/>
                    </a:ext>
                  </a:extLst>
                </a:gridCol>
                <a:gridCol w="255203">
                  <a:extLst>
                    <a:ext uri="{9D8B030D-6E8A-4147-A177-3AD203B41FA5}">
                      <a16:colId xmlns:a16="http://schemas.microsoft.com/office/drawing/2014/main" val="20004"/>
                    </a:ext>
                  </a:extLst>
                </a:gridCol>
                <a:gridCol w="380797">
                  <a:extLst>
                    <a:ext uri="{9D8B030D-6E8A-4147-A177-3AD203B41FA5}">
                      <a16:colId xmlns:a16="http://schemas.microsoft.com/office/drawing/2014/main" val="20005"/>
                    </a:ext>
                  </a:extLst>
                </a:gridCol>
                <a:gridCol w="333773">
                  <a:extLst>
                    <a:ext uri="{9D8B030D-6E8A-4147-A177-3AD203B41FA5}">
                      <a16:colId xmlns:a16="http://schemas.microsoft.com/office/drawing/2014/main" val="20006"/>
                    </a:ext>
                  </a:extLst>
                </a:gridCol>
                <a:gridCol w="391312">
                  <a:extLst>
                    <a:ext uri="{9D8B030D-6E8A-4147-A177-3AD203B41FA5}">
                      <a16:colId xmlns:a16="http://schemas.microsoft.com/office/drawing/2014/main" val="20007"/>
                    </a:ext>
                  </a:extLst>
                </a:gridCol>
                <a:gridCol w="340272">
                  <a:extLst>
                    <a:ext uri="{9D8B030D-6E8A-4147-A177-3AD203B41FA5}">
                      <a16:colId xmlns:a16="http://schemas.microsoft.com/office/drawing/2014/main" val="20008"/>
                    </a:ext>
                  </a:extLst>
                </a:gridCol>
              </a:tblGrid>
              <a:tr h="130309">
                <a:tc>
                  <a:txBody>
                    <a:bodyPr/>
                    <a:lstStyle/>
                    <a:p>
                      <a:pPr marL="0" marR="0" algn="ctr">
                        <a:lnSpc>
                          <a:spcPct val="107000"/>
                        </a:lnSpc>
                        <a:spcBef>
                          <a:spcPts val="0"/>
                        </a:spcBef>
                        <a:spcAft>
                          <a:spcPts val="0"/>
                        </a:spcAft>
                      </a:pPr>
                      <a:r>
                        <a:rPr lang="en-US" sz="600" dirty="0">
                          <a:effectLst/>
                        </a:rPr>
                        <a:t>C</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effectLst/>
                        </a:rPr>
                        <a:t>Mn</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effectLst/>
                        </a:rPr>
                        <a:t>P</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effectLst/>
                        </a:rPr>
                        <a:t>S</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effectLst/>
                        </a:rPr>
                        <a:t>Si</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dirty="0">
                          <a:effectLst/>
                        </a:rPr>
                        <a:t>Cr</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a:effectLst/>
                        </a:rPr>
                        <a:t>Ni</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dirty="0">
                          <a:effectLst/>
                        </a:rPr>
                        <a:t>Cu</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600" dirty="0" err="1">
                          <a:effectLst/>
                        </a:rPr>
                        <a:t>Nb+Ta</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3309">
                <a:tc>
                  <a:txBody>
                    <a:bodyPr/>
                    <a:lstStyle/>
                    <a:p>
                      <a:pPr marL="0" marR="0" algn="ctr">
                        <a:lnSpc>
                          <a:spcPct val="107000"/>
                        </a:lnSpc>
                        <a:spcBef>
                          <a:spcPts val="0"/>
                        </a:spcBef>
                        <a:spcAft>
                          <a:spcPts val="0"/>
                        </a:spcAft>
                      </a:pPr>
                      <a:r>
                        <a:rPr lang="en-US" sz="500" dirty="0">
                          <a:effectLst/>
                        </a:rPr>
                        <a:t>0.07</a:t>
                      </a:r>
                      <a:endParaRPr lang="en-US" sz="500" b="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500" dirty="0">
                          <a:effectLst/>
                        </a:rPr>
                        <a:t>1.00</a:t>
                      </a:r>
                      <a:endParaRPr lang="en-US" sz="500" b="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500" dirty="0">
                          <a:effectLst/>
                        </a:rPr>
                        <a:t>0.04</a:t>
                      </a:r>
                      <a:endParaRPr lang="en-US" sz="500" b="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500" dirty="0">
                          <a:effectLst/>
                        </a:rPr>
                        <a:t>0.03</a:t>
                      </a:r>
                      <a:endParaRPr lang="en-US" sz="500" b="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500" dirty="0">
                          <a:effectLst/>
                        </a:rPr>
                        <a:t>1.00</a:t>
                      </a:r>
                      <a:endParaRPr lang="en-US" sz="500" b="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500" dirty="0">
                          <a:effectLst/>
                        </a:rPr>
                        <a:t>15.00 - </a:t>
                      </a:r>
                      <a:r>
                        <a:rPr lang="en-US" sz="500" dirty="0" smtClean="0">
                          <a:effectLst/>
                        </a:rPr>
                        <a:t>7.50</a:t>
                      </a:r>
                      <a:endParaRPr lang="en-US" sz="500" b="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500" dirty="0">
                          <a:effectLst/>
                        </a:rPr>
                        <a:t>3.00 - 5.00</a:t>
                      </a:r>
                      <a:endParaRPr lang="en-US" sz="500" b="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500" dirty="0">
                          <a:effectLst/>
                        </a:rPr>
                        <a:t>3.00 - 5.00</a:t>
                      </a:r>
                      <a:endParaRPr lang="en-US" sz="500" b="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500" dirty="0">
                          <a:effectLst/>
                        </a:rPr>
                        <a:t>0.15 - 0.45</a:t>
                      </a:r>
                      <a:endParaRPr lang="en-US" sz="500" b="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0" name="TextBox 69"/>
          <p:cNvSpPr txBox="1"/>
          <p:nvPr/>
        </p:nvSpPr>
        <p:spPr>
          <a:xfrm>
            <a:off x="2099405" y="4061053"/>
            <a:ext cx="2068279" cy="16158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450" b="1" dirty="0">
                <a:latin typeface="Times New Roman" panose="02020603050405020304" pitchFamily="18" charset="0"/>
                <a:cs typeface="Times New Roman" panose="02020603050405020304" pitchFamily="18" charset="0"/>
              </a:rPr>
              <a:t>Table 1:</a:t>
            </a:r>
            <a:r>
              <a:rPr lang="en-US" sz="450" dirty="0">
                <a:latin typeface="Times New Roman" panose="02020603050405020304" pitchFamily="18" charset="0"/>
                <a:cs typeface="Times New Roman" panose="02020603050405020304" pitchFamily="18" charset="0"/>
              </a:rPr>
              <a:t> Specified chemical composition of 17-4PH steel in wt. %, balance Fe</a:t>
            </a:r>
          </a:p>
        </p:txBody>
      </p:sp>
      <p:sp>
        <p:nvSpPr>
          <p:cNvPr id="74" name="TextBox 73"/>
          <p:cNvSpPr txBox="1"/>
          <p:nvPr/>
        </p:nvSpPr>
        <p:spPr>
          <a:xfrm>
            <a:off x="5036801" y="4694777"/>
            <a:ext cx="2224343" cy="369332"/>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550" b="1" u="sng" dirty="0">
                <a:latin typeface="Times New Roman" panose="02020603050405020304" pitchFamily="18" charset="0"/>
                <a:cs typeface="Times New Roman" panose="02020603050405020304" pitchFamily="18" charset="0"/>
              </a:rPr>
              <a:t>EDS and Optical Microscopy Experimental Results</a:t>
            </a:r>
            <a:r>
              <a:rPr lang="en-US" sz="550" b="1" dirty="0">
                <a:latin typeface="Times New Roman" panose="02020603050405020304" pitchFamily="18" charset="0"/>
                <a:cs typeface="Times New Roman" panose="02020603050405020304" pitchFamily="18" charset="0"/>
              </a:rPr>
              <a:t>:</a:t>
            </a:r>
            <a:endParaRPr lang="en-US" sz="550" dirty="0">
              <a:latin typeface="Times New Roman" panose="02020603050405020304" pitchFamily="18" charset="0"/>
              <a:cs typeface="Times New Roman" panose="02020603050405020304" pitchFamily="18" charset="0"/>
            </a:endParaRPr>
          </a:p>
          <a:p>
            <a:pPr algn="ctr"/>
            <a:endParaRPr lang="en-US" sz="350" dirty="0">
              <a:latin typeface="Times New Roman" panose="02020603050405020304" pitchFamily="18" charset="0"/>
              <a:cs typeface="Times New Roman" panose="02020603050405020304" pitchFamily="18" charset="0"/>
            </a:endParaRPr>
          </a:p>
          <a:p>
            <a:pPr algn="ctr"/>
            <a:r>
              <a:rPr lang="en-US" sz="450" dirty="0">
                <a:latin typeface="Times New Roman" panose="02020603050405020304" pitchFamily="18" charset="0"/>
                <a:cs typeface="Times New Roman" panose="02020603050405020304" pitchFamily="18" charset="0"/>
              </a:rPr>
              <a:t>The following images and EDS scans were taken of the sectioned surfaces of 17-4PH samples. </a:t>
            </a:r>
            <a:r>
              <a:rPr lang="en-US" sz="450" b="1" dirty="0">
                <a:latin typeface="Times New Roman" panose="02020603050405020304" pitchFamily="18" charset="0"/>
                <a:cs typeface="Times New Roman" panose="02020603050405020304" pitchFamily="18" charset="0"/>
              </a:rPr>
              <a:t>Marble’s Reagent </a:t>
            </a:r>
            <a:r>
              <a:rPr lang="en-US" sz="450" dirty="0">
                <a:latin typeface="Times New Roman" panose="02020603050405020304" pitchFamily="18" charset="0"/>
                <a:cs typeface="Times New Roman" panose="02020603050405020304" pitchFamily="18" charset="0"/>
              </a:rPr>
              <a:t>was used as the etchant for all etched samples:</a:t>
            </a:r>
          </a:p>
        </p:txBody>
      </p:sp>
      <p:grpSp>
        <p:nvGrpSpPr>
          <p:cNvPr id="25" name="Group 24"/>
          <p:cNvGrpSpPr/>
          <p:nvPr/>
        </p:nvGrpSpPr>
        <p:grpSpPr>
          <a:xfrm>
            <a:off x="7909789" y="2317435"/>
            <a:ext cx="2448836" cy="1029486"/>
            <a:chOff x="13189941" y="19165353"/>
            <a:chExt cx="9750010" cy="3863949"/>
          </a:xfrm>
        </p:grpSpPr>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230139" y="19187331"/>
              <a:ext cx="2557168" cy="2856835"/>
            </a:xfrm>
            <a:prstGeom prst="rect">
              <a:avLst/>
            </a:prstGeom>
            <a:ln w="28575">
              <a:solidFill>
                <a:schemeClr val="tx1"/>
              </a:solidFill>
            </a:ln>
          </p:spPr>
        </p:pic>
        <p:sp>
          <p:nvSpPr>
            <p:cNvPr id="33" name="Rectangle 32"/>
            <p:cNvSpPr/>
            <p:nvPr/>
          </p:nvSpPr>
          <p:spPr>
            <a:xfrm>
              <a:off x="15358967" y="20217786"/>
              <a:ext cx="437744" cy="3898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cxnSp>
          <p:nvCxnSpPr>
            <p:cNvPr id="50" name="Straight Arrow Connector 49"/>
            <p:cNvCxnSpPr/>
            <p:nvPr/>
          </p:nvCxnSpPr>
          <p:spPr>
            <a:xfrm flipH="1">
              <a:off x="15850608" y="19542737"/>
              <a:ext cx="1406140" cy="7239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7097819" y="19172646"/>
              <a:ext cx="1275525" cy="1386207"/>
            </a:xfrm>
            <a:prstGeom prst="rect">
              <a:avLst/>
            </a:prstGeom>
            <a:noFill/>
          </p:spPr>
          <p:txBody>
            <a:bodyPr wrap="square" rtlCol="0">
              <a:spAutoFit/>
            </a:bodyPr>
            <a:lstStyle/>
            <a:p>
              <a:pPr algn="ctr"/>
              <a:r>
                <a:rPr lang="en-US" sz="450" dirty="0">
                  <a:latin typeface="Times New Roman" panose="02020603050405020304" pitchFamily="18" charset="0"/>
                  <a:cs typeface="Times New Roman" panose="02020603050405020304" pitchFamily="18" charset="0"/>
                </a:rPr>
                <a:t>EDS Scan Region</a:t>
              </a:r>
            </a:p>
          </p:txBody>
        </p:sp>
        <p:sp>
          <p:nvSpPr>
            <p:cNvPr id="81" name="TextBox 80"/>
            <p:cNvSpPr txBox="1"/>
            <p:nvPr/>
          </p:nvSpPr>
          <p:spPr>
            <a:xfrm>
              <a:off x="13189941" y="22162925"/>
              <a:ext cx="4637565" cy="866377"/>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450" b="1" dirty="0">
                  <a:latin typeface="Times New Roman" panose="02020603050405020304" pitchFamily="18" charset="0"/>
                  <a:cs typeface="Times New Roman" panose="02020603050405020304" pitchFamily="18" charset="0"/>
                </a:rPr>
                <a:t>Fig. 10: </a:t>
              </a:r>
              <a:r>
                <a:rPr lang="en-US" sz="450" dirty="0">
                  <a:latin typeface="Times New Roman" panose="02020603050405020304" pitchFamily="18" charset="0"/>
                  <a:cs typeface="Times New Roman" panose="02020603050405020304" pitchFamily="18" charset="0"/>
                </a:rPr>
                <a:t>Polished and Etched Void Region (M2)</a:t>
              </a:r>
            </a:p>
          </p:txBody>
        </p:sp>
        <p:pic>
          <p:nvPicPr>
            <p:cNvPr id="82" name="Picture 81" descr="Image00012.jpg"/>
            <p:cNvPicPr/>
            <p:nvPr/>
          </p:nvPicPr>
          <p:blipFill>
            <a:blip r:embed="rId9" cstate="print"/>
            <a:stretch>
              <a:fillRect/>
            </a:stretch>
          </p:blipFill>
          <p:spPr>
            <a:xfrm>
              <a:off x="19104463" y="19165353"/>
              <a:ext cx="2797434" cy="2790546"/>
            </a:xfrm>
            <a:prstGeom prst="rect">
              <a:avLst/>
            </a:prstGeom>
            <a:ln w="38100">
              <a:solidFill>
                <a:srgbClr val="FF0000"/>
              </a:solidFill>
            </a:ln>
          </p:spPr>
        </p:pic>
        <p:sp>
          <p:nvSpPr>
            <p:cNvPr id="83" name="TextBox 82"/>
            <p:cNvSpPr txBox="1"/>
            <p:nvPr/>
          </p:nvSpPr>
          <p:spPr>
            <a:xfrm>
              <a:off x="16837107" y="20408983"/>
              <a:ext cx="2025450" cy="1646121"/>
            </a:xfrm>
            <a:prstGeom prst="rect">
              <a:avLst/>
            </a:prstGeom>
            <a:noFill/>
          </p:spPr>
          <p:txBody>
            <a:bodyPr wrap="square" rtlCol="0">
              <a:spAutoFit/>
            </a:bodyPr>
            <a:lstStyle/>
            <a:p>
              <a:pPr algn="ctr"/>
              <a:r>
                <a:rPr lang="en-US" sz="450">
                  <a:latin typeface="Times New Roman" panose="02020603050405020304" pitchFamily="18" charset="0"/>
                  <a:cs typeface="Times New Roman" panose="02020603050405020304" pitchFamily="18" charset="0"/>
                </a:rPr>
                <a:t>Potential Niobium </a:t>
              </a:r>
              <a:r>
                <a:rPr lang="en-US" sz="450" dirty="0">
                  <a:latin typeface="Times New Roman" panose="02020603050405020304" pitchFamily="18" charset="0"/>
                  <a:cs typeface="Times New Roman" panose="02020603050405020304" pitchFamily="18" charset="0"/>
                </a:rPr>
                <a:t>Carbide Along Grain Boundaries</a:t>
              </a:r>
            </a:p>
          </p:txBody>
        </p:sp>
        <p:cxnSp>
          <p:nvCxnSpPr>
            <p:cNvPr id="60" name="Straight Arrow Connector 59"/>
            <p:cNvCxnSpPr/>
            <p:nvPr/>
          </p:nvCxnSpPr>
          <p:spPr>
            <a:xfrm flipV="1">
              <a:off x="18143741" y="19619696"/>
              <a:ext cx="2096279" cy="8043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18020158" y="22155129"/>
              <a:ext cx="4919793" cy="866377"/>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450" b="1" dirty="0">
                  <a:latin typeface="Times New Roman" panose="02020603050405020304" pitchFamily="18" charset="0"/>
                  <a:cs typeface="Times New Roman" panose="02020603050405020304" pitchFamily="18" charset="0"/>
                </a:rPr>
                <a:t>Fig. 11: </a:t>
              </a:r>
              <a:r>
                <a:rPr lang="en-US" sz="450" dirty="0">
                  <a:latin typeface="Times New Roman" panose="02020603050405020304" pitchFamily="18" charset="0"/>
                  <a:cs typeface="Times New Roman" panose="02020603050405020304" pitchFamily="18" charset="0"/>
                </a:rPr>
                <a:t>EDS Scan – Niobium Concentration (M2)</a:t>
              </a:r>
            </a:p>
          </p:txBody>
        </p:sp>
      </p:grpSp>
      <p:sp>
        <p:nvSpPr>
          <p:cNvPr id="89" name="TextBox 88"/>
          <p:cNvSpPr txBox="1"/>
          <p:nvPr/>
        </p:nvSpPr>
        <p:spPr>
          <a:xfrm>
            <a:off x="7671007" y="3213532"/>
            <a:ext cx="2905938" cy="607859"/>
          </a:xfrm>
          <a:prstGeom prst="rect">
            <a:avLst/>
          </a:prstGeom>
          <a:noFill/>
        </p:spPr>
        <p:txBody>
          <a:bodyPr wrap="square" rtlCol="0">
            <a:spAutoFit/>
          </a:bodyPr>
          <a:lstStyle/>
          <a:p>
            <a:pPr algn="ctr"/>
            <a:endParaRPr lang="en-US" sz="200" dirty="0">
              <a:latin typeface="Times New Roman" panose="02020603050405020304" pitchFamily="18" charset="0"/>
              <a:cs typeface="Times New Roman" panose="02020603050405020304" pitchFamily="18" charset="0"/>
            </a:endParaRPr>
          </a:p>
          <a:p>
            <a:pPr marL="114300" indent="-114300">
              <a:buFontTx/>
              <a:buChar char="-"/>
            </a:pPr>
            <a:r>
              <a:rPr lang="en-US" sz="450" dirty="0">
                <a:latin typeface="Times New Roman" panose="02020603050405020304" pitchFamily="18" charset="0"/>
                <a:cs typeface="Times New Roman" panose="02020603050405020304" pitchFamily="18" charset="0"/>
              </a:rPr>
              <a:t>Initial EDS scans performed on an unfused particle grain boundary in specimen M2 (voids and corrosion present) in void region below fracture surface (Fig. 10). The sample used in this case was sectioned longitudinally and just below the fracture surface of specimen M2.</a:t>
            </a:r>
          </a:p>
          <a:p>
            <a:pPr marL="114300" indent="-114300">
              <a:buFontTx/>
              <a:buChar char="-"/>
            </a:pPr>
            <a:r>
              <a:rPr lang="en-US" sz="450" dirty="0">
                <a:latin typeface="Times New Roman" panose="02020603050405020304" pitchFamily="18" charset="0"/>
                <a:cs typeface="Times New Roman" panose="02020603050405020304" pitchFamily="18" charset="0"/>
              </a:rPr>
              <a:t>EDS scan produced normal distribution and concentration of chromium, which was inconsistent with the sensitization hypothesis as to the corrosion mechanism driving the corrosion in specimens M2 and P3.</a:t>
            </a:r>
          </a:p>
          <a:p>
            <a:pPr marL="114300" indent="-114300">
              <a:buFontTx/>
              <a:buChar char="-"/>
            </a:pPr>
            <a:r>
              <a:rPr lang="en-US" sz="450" dirty="0">
                <a:latin typeface="Times New Roman" panose="02020603050405020304" pitchFamily="18" charset="0"/>
                <a:cs typeface="Times New Roman" panose="02020603050405020304" pitchFamily="18" charset="0"/>
              </a:rPr>
              <a:t>M2 grain boundary EDS scan did reveal the presence of potential niobium carbides along the grain boundaries within the unfused particle (Fig. 11).</a:t>
            </a:r>
          </a:p>
        </p:txBody>
      </p:sp>
      <p:graphicFrame>
        <p:nvGraphicFramePr>
          <p:cNvPr id="63" name="Table 62"/>
          <p:cNvGraphicFramePr>
            <a:graphicFrameLocks noGrp="1"/>
          </p:cNvGraphicFramePr>
          <p:nvPr>
            <p:extLst/>
          </p:nvPr>
        </p:nvGraphicFramePr>
        <p:xfrm>
          <a:off x="7734406" y="3854292"/>
          <a:ext cx="2801971" cy="569552"/>
        </p:xfrm>
        <a:graphic>
          <a:graphicData uri="http://schemas.openxmlformats.org/drawingml/2006/table">
            <a:tbl>
              <a:tblPr firstRow="1" bandRow="1">
                <a:tableStyleId>{5C22544A-7EE6-4342-B048-85BDC9FD1C3A}</a:tableStyleId>
              </a:tblPr>
              <a:tblGrid>
                <a:gridCol w="385511">
                  <a:extLst>
                    <a:ext uri="{9D8B030D-6E8A-4147-A177-3AD203B41FA5}">
                      <a16:colId xmlns:a16="http://schemas.microsoft.com/office/drawing/2014/main" val="4198915154"/>
                    </a:ext>
                  </a:extLst>
                </a:gridCol>
                <a:gridCol w="385511">
                  <a:extLst>
                    <a:ext uri="{9D8B030D-6E8A-4147-A177-3AD203B41FA5}">
                      <a16:colId xmlns:a16="http://schemas.microsoft.com/office/drawing/2014/main" val="866954579"/>
                    </a:ext>
                  </a:extLst>
                </a:gridCol>
                <a:gridCol w="385511">
                  <a:extLst>
                    <a:ext uri="{9D8B030D-6E8A-4147-A177-3AD203B41FA5}">
                      <a16:colId xmlns:a16="http://schemas.microsoft.com/office/drawing/2014/main" val="1660369872"/>
                    </a:ext>
                  </a:extLst>
                </a:gridCol>
                <a:gridCol w="385511">
                  <a:extLst>
                    <a:ext uri="{9D8B030D-6E8A-4147-A177-3AD203B41FA5}">
                      <a16:colId xmlns:a16="http://schemas.microsoft.com/office/drawing/2014/main" val="2928661094"/>
                    </a:ext>
                  </a:extLst>
                </a:gridCol>
                <a:gridCol w="385511">
                  <a:extLst>
                    <a:ext uri="{9D8B030D-6E8A-4147-A177-3AD203B41FA5}">
                      <a16:colId xmlns:a16="http://schemas.microsoft.com/office/drawing/2014/main" val="3460515289"/>
                    </a:ext>
                  </a:extLst>
                </a:gridCol>
                <a:gridCol w="385511">
                  <a:extLst>
                    <a:ext uri="{9D8B030D-6E8A-4147-A177-3AD203B41FA5}">
                      <a16:colId xmlns:a16="http://schemas.microsoft.com/office/drawing/2014/main" val="4092387531"/>
                    </a:ext>
                  </a:extLst>
                </a:gridCol>
                <a:gridCol w="488905">
                  <a:extLst>
                    <a:ext uri="{9D8B030D-6E8A-4147-A177-3AD203B41FA5}">
                      <a16:colId xmlns:a16="http://schemas.microsoft.com/office/drawing/2014/main" val="322115609"/>
                    </a:ext>
                  </a:extLst>
                </a:gridCol>
              </a:tblGrid>
              <a:tr h="104130">
                <a:tc>
                  <a:txBody>
                    <a:bodyPr/>
                    <a:lstStyle/>
                    <a:p>
                      <a:pPr algn="ctr"/>
                      <a:r>
                        <a:rPr lang="en-US" sz="500" b="1" dirty="0" smtClean="0"/>
                        <a:t>Sample</a:t>
                      </a:r>
                      <a:endParaRPr lang="en-US" sz="500" b="1" dirty="0"/>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b="1" dirty="0" smtClean="0"/>
                        <a:t>Cr (wt%)</a:t>
                      </a:r>
                      <a:endParaRPr lang="en-US" sz="500" b="1" dirty="0"/>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b="1" dirty="0" smtClean="0"/>
                        <a:t>Ni (wt%)</a:t>
                      </a:r>
                      <a:endParaRPr lang="en-US" sz="500" b="1" dirty="0"/>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b="1" dirty="0" smtClean="0"/>
                        <a:t>Cu (wt%)</a:t>
                      </a:r>
                      <a:endParaRPr lang="en-US" sz="500" b="1" dirty="0"/>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b="1" dirty="0" smtClean="0"/>
                        <a:t>Mn (wt%)</a:t>
                      </a:r>
                      <a:endParaRPr lang="en-US" sz="500" b="1" dirty="0"/>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b="1" dirty="0" smtClean="0"/>
                        <a:t>Si (wt%)</a:t>
                      </a:r>
                      <a:endParaRPr lang="en-US" sz="500" b="1" dirty="0"/>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b="1" dirty="0" smtClean="0"/>
                        <a:t>Nb + Ta (wt%)</a:t>
                      </a:r>
                      <a:endParaRPr lang="en-US" sz="500" b="1" dirty="0"/>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249069"/>
                  </a:ext>
                </a:extLst>
              </a:tr>
              <a:tr h="162183">
                <a:tc>
                  <a:txBody>
                    <a:bodyPr/>
                    <a:lstStyle/>
                    <a:p>
                      <a:pPr algn="ctr"/>
                      <a:r>
                        <a:rPr lang="en-US" sz="500" b="1" dirty="0" smtClean="0">
                          <a:latin typeface="Times New Roman" panose="02020603050405020304" pitchFamily="18" charset="0"/>
                          <a:cs typeface="Times New Roman" panose="02020603050405020304" pitchFamily="18" charset="0"/>
                        </a:rPr>
                        <a:t>M2 (20 </a:t>
                      </a:r>
                      <a:r>
                        <a:rPr lang="en-US" sz="500" b="1" dirty="0" err="1" smtClean="0">
                          <a:latin typeface="Times New Roman" panose="02020603050405020304" pitchFamily="18" charset="0"/>
                          <a:cs typeface="Times New Roman" panose="02020603050405020304" pitchFamily="18" charset="0"/>
                        </a:rPr>
                        <a:t>keV</a:t>
                      </a:r>
                      <a:r>
                        <a:rPr lang="en-US" sz="500" b="1" dirty="0" smtClean="0">
                          <a:latin typeface="Times New Roman" panose="02020603050405020304" pitchFamily="18" charset="0"/>
                          <a:cs typeface="Times New Roman" panose="02020603050405020304" pitchFamily="18" charset="0"/>
                        </a:rPr>
                        <a:t>)</a:t>
                      </a:r>
                    </a:p>
                    <a:p>
                      <a:pPr algn="ctr"/>
                      <a:r>
                        <a:rPr lang="en-US" sz="500" b="1" dirty="0" smtClean="0">
                          <a:latin typeface="Times New Roman" panose="02020603050405020304" pitchFamily="18" charset="0"/>
                          <a:cs typeface="Times New Roman" panose="02020603050405020304" pitchFamily="18" charset="0"/>
                        </a:rPr>
                        <a:t>(15 </a:t>
                      </a:r>
                      <a:r>
                        <a:rPr lang="en-US" sz="500" b="1" dirty="0" err="1" smtClean="0">
                          <a:latin typeface="Times New Roman" panose="02020603050405020304" pitchFamily="18" charset="0"/>
                          <a:cs typeface="Times New Roman" panose="02020603050405020304" pitchFamily="18" charset="0"/>
                        </a:rPr>
                        <a:t>keV</a:t>
                      </a:r>
                      <a:r>
                        <a:rPr lang="en-US" sz="500" b="1" dirty="0" smtClean="0">
                          <a:latin typeface="Times New Roman" panose="02020603050405020304" pitchFamily="18" charset="0"/>
                          <a:cs typeface="Times New Roman" panose="02020603050405020304" pitchFamily="18" charset="0"/>
                        </a:rPr>
                        <a:t>)</a:t>
                      </a:r>
                      <a:endParaRPr lang="en-US" sz="500" b="1" dirty="0">
                        <a:latin typeface="Times New Roman" panose="02020603050405020304" pitchFamily="18" charset="0"/>
                        <a:cs typeface="Times New Roman" panose="02020603050405020304" pitchFamily="18" charset="0"/>
                      </a:endParaRPr>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dirty="0" smtClean="0">
                          <a:latin typeface="Times New Roman" panose="02020603050405020304" pitchFamily="18" charset="0"/>
                          <a:cs typeface="Times New Roman" panose="02020603050405020304" pitchFamily="18" charset="0"/>
                        </a:rPr>
                        <a:t>18.47</a:t>
                      </a:r>
                    </a:p>
                    <a:p>
                      <a:pPr algn="ctr"/>
                      <a:r>
                        <a:rPr lang="en-US" sz="500" dirty="0" smtClean="0">
                          <a:latin typeface="Times New Roman" panose="02020603050405020304" pitchFamily="18" charset="0"/>
                          <a:cs typeface="Times New Roman" panose="02020603050405020304" pitchFamily="18" charset="0"/>
                        </a:rPr>
                        <a:t>15.77</a:t>
                      </a:r>
                      <a:endParaRPr lang="en-US" sz="500" dirty="0">
                        <a:latin typeface="Times New Roman" panose="02020603050405020304" pitchFamily="18" charset="0"/>
                        <a:cs typeface="Times New Roman" panose="02020603050405020304" pitchFamily="18" charset="0"/>
                      </a:endParaRPr>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dirty="0" smtClean="0">
                          <a:latin typeface="Times New Roman" panose="02020603050405020304" pitchFamily="18" charset="0"/>
                          <a:cs typeface="Times New Roman" panose="02020603050405020304" pitchFamily="18" charset="0"/>
                        </a:rPr>
                        <a:t>4.60</a:t>
                      </a:r>
                    </a:p>
                    <a:p>
                      <a:pPr algn="ctr"/>
                      <a:r>
                        <a:rPr lang="en-US" sz="500" dirty="0" smtClean="0">
                          <a:latin typeface="Times New Roman" panose="02020603050405020304" pitchFamily="18" charset="0"/>
                          <a:cs typeface="Times New Roman" panose="02020603050405020304" pitchFamily="18" charset="0"/>
                        </a:rPr>
                        <a:t>4.50</a:t>
                      </a:r>
                      <a:endParaRPr lang="en-US" sz="500" dirty="0">
                        <a:latin typeface="Times New Roman" panose="02020603050405020304" pitchFamily="18" charset="0"/>
                        <a:cs typeface="Times New Roman" panose="02020603050405020304" pitchFamily="18" charset="0"/>
                      </a:endParaRPr>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dirty="0" smtClean="0">
                          <a:latin typeface="Times New Roman" panose="02020603050405020304" pitchFamily="18" charset="0"/>
                          <a:cs typeface="Times New Roman" panose="02020603050405020304" pitchFamily="18" charset="0"/>
                        </a:rPr>
                        <a:t>7.67</a:t>
                      </a:r>
                    </a:p>
                    <a:p>
                      <a:pPr algn="ctr"/>
                      <a:r>
                        <a:rPr lang="en-US" sz="500" dirty="0" smtClean="0">
                          <a:latin typeface="Times New Roman" panose="02020603050405020304" pitchFamily="18" charset="0"/>
                          <a:cs typeface="Times New Roman" panose="02020603050405020304" pitchFamily="18" charset="0"/>
                        </a:rPr>
                        <a:t>6.17</a:t>
                      </a:r>
                      <a:endParaRPr lang="en-US" sz="500" dirty="0">
                        <a:latin typeface="Times New Roman" panose="02020603050405020304" pitchFamily="18" charset="0"/>
                        <a:cs typeface="Times New Roman" panose="02020603050405020304" pitchFamily="18" charset="0"/>
                      </a:endParaRPr>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dirty="0" smtClean="0">
                          <a:latin typeface="Times New Roman" panose="02020603050405020304" pitchFamily="18" charset="0"/>
                          <a:cs typeface="Times New Roman" panose="02020603050405020304" pitchFamily="18" charset="0"/>
                        </a:rPr>
                        <a:t>1.74</a:t>
                      </a:r>
                    </a:p>
                    <a:p>
                      <a:pPr algn="ctr"/>
                      <a:r>
                        <a:rPr lang="en-US" sz="500" dirty="0" smtClean="0">
                          <a:latin typeface="Times New Roman" panose="02020603050405020304" pitchFamily="18" charset="0"/>
                          <a:cs typeface="Times New Roman" panose="02020603050405020304" pitchFamily="18" charset="0"/>
                        </a:rPr>
                        <a:t>1.34</a:t>
                      </a:r>
                      <a:endParaRPr lang="en-US" sz="500" dirty="0">
                        <a:latin typeface="Times New Roman" panose="02020603050405020304" pitchFamily="18" charset="0"/>
                        <a:cs typeface="Times New Roman" panose="02020603050405020304" pitchFamily="18" charset="0"/>
                      </a:endParaRPr>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dirty="0" smtClean="0">
                          <a:latin typeface="Times New Roman" panose="02020603050405020304" pitchFamily="18" charset="0"/>
                          <a:cs typeface="Times New Roman" panose="02020603050405020304" pitchFamily="18" charset="0"/>
                        </a:rPr>
                        <a:t>1.05</a:t>
                      </a:r>
                    </a:p>
                    <a:p>
                      <a:pPr algn="ctr"/>
                      <a:r>
                        <a:rPr lang="en-US" sz="500" dirty="0" smtClean="0">
                          <a:latin typeface="Times New Roman" panose="02020603050405020304" pitchFamily="18" charset="0"/>
                          <a:cs typeface="Times New Roman" panose="02020603050405020304" pitchFamily="18" charset="0"/>
                        </a:rPr>
                        <a:t>0.40</a:t>
                      </a:r>
                      <a:endParaRPr lang="en-US" sz="500" dirty="0">
                        <a:latin typeface="Times New Roman" panose="02020603050405020304" pitchFamily="18" charset="0"/>
                        <a:cs typeface="Times New Roman" panose="02020603050405020304" pitchFamily="18" charset="0"/>
                      </a:endParaRPr>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dirty="0" smtClean="0">
                          <a:solidFill>
                            <a:srgbClr val="FF0000"/>
                          </a:solidFill>
                          <a:latin typeface="Times New Roman" panose="02020603050405020304" pitchFamily="18" charset="0"/>
                          <a:cs typeface="Times New Roman" panose="02020603050405020304" pitchFamily="18" charset="0"/>
                        </a:rPr>
                        <a:t>0.00</a:t>
                      </a:r>
                    </a:p>
                    <a:p>
                      <a:pPr algn="ctr"/>
                      <a:r>
                        <a:rPr lang="en-US" sz="500" dirty="0" smtClean="0">
                          <a:latin typeface="Times New Roman" panose="02020603050405020304" pitchFamily="18" charset="0"/>
                          <a:cs typeface="Times New Roman" panose="02020603050405020304" pitchFamily="18" charset="0"/>
                        </a:rPr>
                        <a:t>0.57</a:t>
                      </a:r>
                      <a:endParaRPr lang="en-US" sz="500" dirty="0">
                        <a:latin typeface="Times New Roman" panose="02020603050405020304" pitchFamily="18" charset="0"/>
                        <a:cs typeface="Times New Roman" panose="02020603050405020304" pitchFamily="18" charset="0"/>
                      </a:endParaRPr>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2754271"/>
                  </a:ext>
                </a:extLst>
              </a:tr>
              <a:tr h="114902">
                <a:tc>
                  <a:txBody>
                    <a:bodyPr/>
                    <a:lstStyle/>
                    <a:p>
                      <a:pPr algn="ctr"/>
                      <a:r>
                        <a:rPr lang="en-US" sz="500" b="1" dirty="0" smtClean="0">
                          <a:latin typeface="Times New Roman" panose="02020603050405020304" pitchFamily="18" charset="0"/>
                          <a:cs typeface="Times New Roman" panose="02020603050405020304" pitchFamily="18" charset="0"/>
                        </a:rPr>
                        <a:t>P2 (20 </a:t>
                      </a:r>
                      <a:r>
                        <a:rPr lang="en-US" sz="500" b="1" dirty="0" err="1" smtClean="0">
                          <a:latin typeface="Times New Roman" panose="02020603050405020304" pitchFamily="18" charset="0"/>
                          <a:cs typeface="Times New Roman" panose="02020603050405020304" pitchFamily="18" charset="0"/>
                        </a:rPr>
                        <a:t>keV</a:t>
                      </a:r>
                      <a:r>
                        <a:rPr lang="en-US" sz="500" b="1" dirty="0" smtClean="0">
                          <a:latin typeface="Times New Roman" panose="02020603050405020304" pitchFamily="18" charset="0"/>
                          <a:cs typeface="Times New Roman" panose="02020603050405020304" pitchFamily="18" charset="0"/>
                        </a:rPr>
                        <a:t>)</a:t>
                      </a:r>
                      <a:endParaRPr lang="en-US" sz="500" b="1" dirty="0">
                        <a:latin typeface="Times New Roman" panose="02020603050405020304" pitchFamily="18" charset="0"/>
                        <a:cs typeface="Times New Roman" panose="02020603050405020304" pitchFamily="18" charset="0"/>
                      </a:endParaRPr>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dirty="0" smtClean="0">
                          <a:latin typeface="Times New Roman" panose="02020603050405020304" pitchFamily="18" charset="0"/>
                          <a:cs typeface="Times New Roman" panose="02020603050405020304" pitchFamily="18" charset="0"/>
                        </a:rPr>
                        <a:t>15.60</a:t>
                      </a:r>
                      <a:endParaRPr lang="en-US" sz="500" dirty="0">
                        <a:latin typeface="Times New Roman" panose="02020603050405020304" pitchFamily="18" charset="0"/>
                        <a:cs typeface="Times New Roman" panose="02020603050405020304" pitchFamily="18" charset="0"/>
                      </a:endParaRPr>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dirty="0" smtClean="0">
                          <a:latin typeface="Times New Roman" panose="02020603050405020304" pitchFamily="18" charset="0"/>
                          <a:cs typeface="Times New Roman" panose="02020603050405020304" pitchFamily="18" charset="0"/>
                        </a:rPr>
                        <a:t>4.65</a:t>
                      </a:r>
                      <a:endParaRPr lang="en-US" sz="500" dirty="0">
                        <a:latin typeface="Times New Roman" panose="02020603050405020304" pitchFamily="18" charset="0"/>
                        <a:cs typeface="Times New Roman" panose="02020603050405020304" pitchFamily="18" charset="0"/>
                      </a:endParaRPr>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dirty="0" smtClean="0">
                          <a:latin typeface="Times New Roman" panose="02020603050405020304" pitchFamily="18" charset="0"/>
                          <a:cs typeface="Times New Roman" panose="02020603050405020304" pitchFamily="18" charset="0"/>
                        </a:rPr>
                        <a:t>5.55</a:t>
                      </a:r>
                      <a:endParaRPr lang="en-US" sz="500" dirty="0">
                        <a:latin typeface="Times New Roman" panose="02020603050405020304" pitchFamily="18" charset="0"/>
                        <a:cs typeface="Times New Roman" panose="02020603050405020304" pitchFamily="18" charset="0"/>
                      </a:endParaRPr>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dirty="0" smtClean="0">
                          <a:latin typeface="Times New Roman" panose="02020603050405020304" pitchFamily="18" charset="0"/>
                          <a:cs typeface="Times New Roman" panose="02020603050405020304" pitchFamily="18" charset="0"/>
                        </a:rPr>
                        <a:t>1.44</a:t>
                      </a:r>
                      <a:endParaRPr lang="en-US" sz="500" dirty="0">
                        <a:latin typeface="Times New Roman" panose="02020603050405020304" pitchFamily="18" charset="0"/>
                        <a:cs typeface="Times New Roman" panose="02020603050405020304" pitchFamily="18" charset="0"/>
                      </a:endParaRPr>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dirty="0" smtClean="0">
                          <a:latin typeface="Times New Roman" panose="02020603050405020304" pitchFamily="18" charset="0"/>
                          <a:cs typeface="Times New Roman" panose="02020603050405020304" pitchFamily="18" charset="0"/>
                        </a:rPr>
                        <a:t>0.52</a:t>
                      </a:r>
                      <a:endParaRPr lang="en-US" sz="500" dirty="0">
                        <a:latin typeface="Times New Roman" panose="02020603050405020304" pitchFamily="18" charset="0"/>
                        <a:cs typeface="Times New Roman" panose="02020603050405020304" pitchFamily="18" charset="0"/>
                      </a:endParaRPr>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dirty="0" smtClean="0">
                          <a:latin typeface="Times New Roman" panose="02020603050405020304" pitchFamily="18" charset="0"/>
                          <a:cs typeface="Times New Roman" panose="02020603050405020304" pitchFamily="18" charset="0"/>
                        </a:rPr>
                        <a:t>0.62</a:t>
                      </a:r>
                      <a:endParaRPr lang="en-US" sz="500" dirty="0">
                        <a:latin typeface="Times New Roman" panose="02020603050405020304" pitchFamily="18" charset="0"/>
                        <a:cs typeface="Times New Roman" panose="02020603050405020304" pitchFamily="18" charset="0"/>
                      </a:endParaRPr>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4327818"/>
                  </a:ext>
                </a:extLst>
              </a:tr>
              <a:tr h="102291">
                <a:tc>
                  <a:txBody>
                    <a:bodyPr/>
                    <a:lstStyle/>
                    <a:p>
                      <a:pPr algn="ctr"/>
                      <a:r>
                        <a:rPr lang="en-US" sz="500" b="1" dirty="0" smtClean="0">
                          <a:latin typeface="Times New Roman" panose="02020603050405020304" pitchFamily="18" charset="0"/>
                          <a:cs typeface="Times New Roman" panose="02020603050405020304" pitchFamily="18" charset="0"/>
                        </a:rPr>
                        <a:t>W10 (20 </a:t>
                      </a:r>
                      <a:r>
                        <a:rPr lang="en-US" sz="500" b="1" dirty="0" err="1" smtClean="0">
                          <a:latin typeface="Times New Roman" panose="02020603050405020304" pitchFamily="18" charset="0"/>
                          <a:cs typeface="Times New Roman" panose="02020603050405020304" pitchFamily="18" charset="0"/>
                        </a:rPr>
                        <a:t>keV</a:t>
                      </a:r>
                      <a:r>
                        <a:rPr lang="en-US" sz="500" b="1" dirty="0" smtClean="0">
                          <a:latin typeface="Times New Roman" panose="02020603050405020304" pitchFamily="18" charset="0"/>
                          <a:cs typeface="Times New Roman" panose="02020603050405020304" pitchFamily="18" charset="0"/>
                        </a:rPr>
                        <a:t>)</a:t>
                      </a:r>
                      <a:endParaRPr lang="en-US" sz="500" b="1" dirty="0">
                        <a:latin typeface="Times New Roman" panose="02020603050405020304" pitchFamily="18" charset="0"/>
                        <a:cs typeface="Times New Roman" panose="02020603050405020304" pitchFamily="18" charset="0"/>
                      </a:endParaRPr>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dirty="0" smtClean="0">
                          <a:latin typeface="Times New Roman" panose="02020603050405020304" pitchFamily="18" charset="0"/>
                          <a:cs typeface="Times New Roman" panose="02020603050405020304" pitchFamily="18" charset="0"/>
                        </a:rPr>
                        <a:t>14.15</a:t>
                      </a:r>
                      <a:endParaRPr lang="en-US" sz="500" dirty="0">
                        <a:latin typeface="Times New Roman" panose="02020603050405020304" pitchFamily="18" charset="0"/>
                        <a:cs typeface="Times New Roman" panose="02020603050405020304" pitchFamily="18" charset="0"/>
                      </a:endParaRPr>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dirty="0" smtClean="0">
                          <a:latin typeface="Times New Roman" panose="02020603050405020304" pitchFamily="18" charset="0"/>
                          <a:cs typeface="Times New Roman" panose="02020603050405020304" pitchFamily="18" charset="0"/>
                        </a:rPr>
                        <a:t>4.90</a:t>
                      </a:r>
                      <a:endParaRPr lang="en-US" sz="500" dirty="0">
                        <a:latin typeface="Times New Roman" panose="02020603050405020304" pitchFamily="18" charset="0"/>
                        <a:cs typeface="Times New Roman" panose="02020603050405020304" pitchFamily="18" charset="0"/>
                      </a:endParaRPr>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dirty="0" smtClean="0">
                          <a:latin typeface="Times New Roman" panose="02020603050405020304" pitchFamily="18" charset="0"/>
                          <a:cs typeface="Times New Roman" panose="02020603050405020304" pitchFamily="18" charset="0"/>
                        </a:rPr>
                        <a:t>6.00</a:t>
                      </a:r>
                      <a:endParaRPr lang="en-US" sz="500" dirty="0">
                        <a:latin typeface="Times New Roman" panose="02020603050405020304" pitchFamily="18" charset="0"/>
                        <a:cs typeface="Times New Roman" panose="02020603050405020304" pitchFamily="18" charset="0"/>
                      </a:endParaRPr>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dirty="0" smtClean="0">
                          <a:latin typeface="Times New Roman" panose="02020603050405020304" pitchFamily="18" charset="0"/>
                          <a:cs typeface="Times New Roman" panose="02020603050405020304" pitchFamily="18" charset="0"/>
                        </a:rPr>
                        <a:t>2.02</a:t>
                      </a:r>
                      <a:endParaRPr lang="en-US" sz="500" dirty="0">
                        <a:latin typeface="Times New Roman" panose="02020603050405020304" pitchFamily="18" charset="0"/>
                        <a:cs typeface="Times New Roman" panose="02020603050405020304" pitchFamily="18" charset="0"/>
                      </a:endParaRPr>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dirty="0" smtClean="0">
                          <a:latin typeface="Times New Roman" panose="02020603050405020304" pitchFamily="18" charset="0"/>
                          <a:cs typeface="Times New Roman" panose="02020603050405020304" pitchFamily="18" charset="0"/>
                        </a:rPr>
                        <a:t>0.27</a:t>
                      </a:r>
                      <a:endParaRPr lang="en-US" sz="500" dirty="0">
                        <a:latin typeface="Times New Roman" panose="02020603050405020304" pitchFamily="18" charset="0"/>
                        <a:cs typeface="Times New Roman" panose="02020603050405020304" pitchFamily="18" charset="0"/>
                      </a:endParaRPr>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500" dirty="0" smtClean="0">
                          <a:latin typeface="Times New Roman" panose="02020603050405020304" pitchFamily="18" charset="0"/>
                          <a:cs typeface="Times New Roman" panose="02020603050405020304" pitchFamily="18" charset="0"/>
                        </a:rPr>
                        <a:t>0.52</a:t>
                      </a:r>
                      <a:endParaRPr lang="en-US" sz="500" dirty="0">
                        <a:latin typeface="Times New Roman" panose="02020603050405020304" pitchFamily="18" charset="0"/>
                        <a:cs typeface="Times New Roman" panose="02020603050405020304" pitchFamily="18" charset="0"/>
                      </a:endParaRPr>
                    </a:p>
                  </a:txBody>
                  <a:tcPr marL="22860" marR="22860" marT="11430" marB="114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727051"/>
                  </a:ext>
                </a:extLst>
              </a:tr>
            </a:tbl>
          </a:graphicData>
        </a:graphic>
      </p:graphicFrame>
      <p:sp>
        <p:nvSpPr>
          <p:cNvPr id="91" name="TextBox 90"/>
          <p:cNvSpPr txBox="1"/>
          <p:nvPr/>
        </p:nvSpPr>
        <p:spPr>
          <a:xfrm>
            <a:off x="8550484" y="3709998"/>
            <a:ext cx="1221692" cy="161583"/>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450" b="1" dirty="0">
                <a:latin typeface="Times New Roman" panose="02020603050405020304" pitchFamily="18" charset="0"/>
                <a:cs typeface="Times New Roman" panose="02020603050405020304" pitchFamily="18" charset="0"/>
              </a:rPr>
              <a:t>Table 3: </a:t>
            </a:r>
            <a:r>
              <a:rPr lang="en-US" sz="450" dirty="0">
                <a:latin typeface="Times New Roman" panose="02020603050405020304" pitchFamily="18" charset="0"/>
                <a:cs typeface="Times New Roman" panose="02020603050405020304" pitchFamily="18" charset="0"/>
              </a:rPr>
              <a:t>EDS Scan Composition Data</a:t>
            </a:r>
          </a:p>
        </p:txBody>
      </p:sp>
      <p:sp>
        <p:nvSpPr>
          <p:cNvPr id="92" name="TextBox 91"/>
          <p:cNvSpPr txBox="1"/>
          <p:nvPr/>
        </p:nvSpPr>
        <p:spPr>
          <a:xfrm>
            <a:off x="7605910" y="4364079"/>
            <a:ext cx="3034096" cy="5078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114300" indent="-114300">
              <a:buFontTx/>
              <a:buChar char="-"/>
            </a:pPr>
            <a:r>
              <a:rPr lang="en-US" sz="450" dirty="0">
                <a:latin typeface="Times New Roman" panose="02020603050405020304" pitchFamily="18" charset="0"/>
                <a:cs typeface="Times New Roman" panose="02020603050405020304" pitchFamily="18" charset="0"/>
              </a:rPr>
              <a:t>EDS scans were performed on etched samples cut longitudinally and just below the fracture surfaces of specimens M2, P2, and W10. M2 was scanned twice in two different regions of grain boundaries within two distinct unfused particles. The second EDS scan used a lower voltage of 15 </a:t>
            </a:r>
            <a:r>
              <a:rPr lang="en-US" sz="450" dirty="0" err="1">
                <a:latin typeface="Times New Roman" panose="02020603050405020304" pitchFamily="18" charset="0"/>
                <a:cs typeface="Times New Roman" panose="02020603050405020304" pitchFamily="18" charset="0"/>
              </a:rPr>
              <a:t>keV</a:t>
            </a:r>
            <a:r>
              <a:rPr lang="en-US" sz="450" dirty="0">
                <a:latin typeface="Times New Roman" panose="02020603050405020304" pitchFamily="18" charset="0"/>
                <a:cs typeface="Times New Roman" panose="02020603050405020304" pitchFamily="18" charset="0"/>
              </a:rPr>
              <a:t> (as opposed to 20 </a:t>
            </a:r>
            <a:r>
              <a:rPr lang="en-US" sz="450" dirty="0" err="1">
                <a:latin typeface="Times New Roman" panose="02020603050405020304" pitchFamily="18" charset="0"/>
                <a:cs typeface="Times New Roman" panose="02020603050405020304" pitchFamily="18" charset="0"/>
              </a:rPr>
              <a:t>keV</a:t>
            </a:r>
            <a:r>
              <a:rPr lang="en-US" sz="450" dirty="0">
                <a:latin typeface="Times New Roman" panose="02020603050405020304" pitchFamily="18" charset="0"/>
                <a:cs typeface="Times New Roman" panose="02020603050405020304" pitchFamily="18" charset="0"/>
              </a:rPr>
              <a:t>).</a:t>
            </a:r>
          </a:p>
          <a:p>
            <a:pPr marL="114300" indent="-114300">
              <a:buFontTx/>
              <a:buChar char="-"/>
            </a:pPr>
            <a:r>
              <a:rPr lang="en-US" sz="450" dirty="0">
                <a:latin typeface="Times New Roman" panose="02020603050405020304" pitchFamily="18" charset="0"/>
                <a:cs typeface="Times New Roman" panose="02020603050405020304" pitchFamily="18" charset="0"/>
              </a:rPr>
              <a:t>Scans did not reveal any evidence of carbide precipitate formation or elemental depletion along/near grain boundaries.</a:t>
            </a:r>
          </a:p>
          <a:p>
            <a:pPr marL="114300" indent="-114300">
              <a:buFontTx/>
              <a:buChar char="-"/>
            </a:pPr>
            <a:r>
              <a:rPr lang="en-US" sz="450" dirty="0">
                <a:latin typeface="Times New Roman" panose="02020603050405020304" pitchFamily="18" charset="0"/>
                <a:cs typeface="Times New Roman" panose="02020603050405020304" pitchFamily="18" charset="0"/>
              </a:rPr>
              <a:t>The first scan of specimen M2 (taken form a longitudinal section just below the fracture surface) yielded a high chromium content (18.47 wt%) and a high silicon content (1.05 wt%). </a:t>
            </a:r>
          </a:p>
        </p:txBody>
      </p:sp>
      <p:pic>
        <p:nvPicPr>
          <p:cNvPr id="93" name="Picture 92" descr="Image00003.jpg"/>
          <p:cNvPicPr/>
          <p:nvPr/>
        </p:nvPicPr>
        <p:blipFill rotWithShape="1">
          <a:blip r:embed="rId10" cstate="print"/>
          <a:srcRect r="37149"/>
          <a:stretch/>
        </p:blipFill>
        <p:spPr bwMode="auto">
          <a:xfrm>
            <a:off x="7817647" y="1427292"/>
            <a:ext cx="886870" cy="592017"/>
          </a:xfrm>
          <a:prstGeom prst="rect">
            <a:avLst/>
          </a:prstGeom>
          <a:ln w="38100">
            <a:solidFill>
              <a:schemeClr val="tx1"/>
            </a:solidFill>
          </a:ln>
          <a:extLst>
            <a:ext uri="{53640926-AAD7-44D8-BBD7-CCE9431645EC}">
              <a14:shadowObscured xmlns:a14="http://schemas.microsoft.com/office/drawing/2010/main"/>
            </a:ext>
          </a:extLst>
        </p:spPr>
      </p:pic>
      <p:sp>
        <p:nvSpPr>
          <p:cNvPr id="94" name="TextBox 93"/>
          <p:cNvSpPr txBox="1"/>
          <p:nvPr/>
        </p:nvSpPr>
        <p:spPr>
          <a:xfrm>
            <a:off x="7671007" y="2067604"/>
            <a:ext cx="1191710" cy="230832"/>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450" b="1" dirty="0">
                <a:latin typeface="Times New Roman" panose="02020603050405020304" pitchFamily="18" charset="0"/>
                <a:cs typeface="Times New Roman" panose="02020603050405020304" pitchFamily="18" charset="0"/>
              </a:rPr>
              <a:t>Fig. 9: </a:t>
            </a:r>
            <a:r>
              <a:rPr lang="en-US" sz="450" dirty="0">
                <a:latin typeface="Times New Roman" panose="02020603050405020304" pitchFamily="18" charset="0"/>
                <a:cs typeface="Times New Roman" panose="02020603050405020304" pitchFamily="18" charset="0"/>
              </a:rPr>
              <a:t>Line Scan Across Unfused Particle Grain Boundary (M2)</a:t>
            </a:r>
          </a:p>
        </p:txBody>
      </p:sp>
      <p:sp>
        <p:nvSpPr>
          <p:cNvPr id="98" name="TextBox 97"/>
          <p:cNvSpPr txBox="1"/>
          <p:nvPr/>
        </p:nvSpPr>
        <p:spPr>
          <a:xfrm>
            <a:off x="8814087" y="1421804"/>
            <a:ext cx="1796504" cy="71558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114300" indent="-114300">
              <a:buFontTx/>
              <a:buChar char="-"/>
            </a:pPr>
            <a:r>
              <a:rPr lang="en-US" sz="450" dirty="0">
                <a:latin typeface="Times New Roman" panose="02020603050405020304" pitchFamily="18" charset="0"/>
                <a:cs typeface="Times New Roman" panose="02020603050405020304" pitchFamily="18" charset="0"/>
              </a:rPr>
              <a:t>An EDS line scan was performed across a grain boundary within an unfused 17-4PH particle in a void region within specimen M2 (Fig. 9).</a:t>
            </a:r>
          </a:p>
          <a:p>
            <a:pPr marL="114300" indent="-114300">
              <a:buFontTx/>
              <a:buChar char="-"/>
            </a:pPr>
            <a:r>
              <a:rPr lang="en-US" sz="450" dirty="0">
                <a:latin typeface="Times New Roman" panose="02020603050405020304" pitchFamily="18" charset="0"/>
                <a:cs typeface="Times New Roman" panose="02020603050405020304" pitchFamily="18" charset="0"/>
              </a:rPr>
              <a:t>The line scan revealed no notable difference in chromium content between the center of each grain and the grain boundary.</a:t>
            </a:r>
          </a:p>
          <a:p>
            <a:pPr marL="114300" indent="-114300">
              <a:buFontTx/>
              <a:buChar char="-"/>
            </a:pPr>
            <a:r>
              <a:rPr lang="en-US" sz="450" dirty="0">
                <a:latin typeface="Times New Roman" panose="02020603050405020304" pitchFamily="18" charset="0"/>
                <a:cs typeface="Times New Roman" panose="02020603050405020304" pitchFamily="18" charset="0"/>
              </a:rPr>
              <a:t>An additional EDS line scan was performed across a grain boundary within a non-void region adjacent to the void scanned in Figure 9. This line scan also yielded no noticeable chromium concentration changes.</a:t>
            </a:r>
          </a:p>
        </p:txBody>
      </p:sp>
      <p:grpSp>
        <p:nvGrpSpPr>
          <p:cNvPr id="26" name="Group 25"/>
          <p:cNvGrpSpPr/>
          <p:nvPr/>
        </p:nvGrpSpPr>
        <p:grpSpPr>
          <a:xfrm>
            <a:off x="4910113" y="5079914"/>
            <a:ext cx="1177572" cy="940421"/>
            <a:chOff x="24396056" y="15541220"/>
            <a:chExt cx="6582987" cy="4130718"/>
          </a:xfrm>
        </p:grpSpPr>
        <p:pic>
          <p:nvPicPr>
            <p:cNvPr id="4100" name="Picture 4099"/>
            <p:cNvPicPr>
              <a:picLocks noChangeAspect="1"/>
            </p:cNvPicPr>
            <p:nvPr/>
          </p:nvPicPr>
          <p:blipFill>
            <a:blip r:embed="rId11"/>
            <a:stretch>
              <a:fillRect/>
            </a:stretch>
          </p:blipFill>
          <p:spPr>
            <a:xfrm>
              <a:off x="24396056" y="15541220"/>
              <a:ext cx="3028202" cy="2621170"/>
            </a:xfrm>
            <a:prstGeom prst="rect">
              <a:avLst/>
            </a:prstGeom>
            <a:ln w="38100">
              <a:solidFill>
                <a:schemeClr val="tx1"/>
              </a:solidFill>
            </a:ln>
          </p:spPr>
        </p:pic>
        <p:pic>
          <p:nvPicPr>
            <p:cNvPr id="4102" name="Picture 4101"/>
            <p:cNvPicPr>
              <a:picLocks noChangeAspect="1"/>
            </p:cNvPicPr>
            <p:nvPr/>
          </p:nvPicPr>
          <p:blipFill>
            <a:blip r:embed="rId12"/>
            <a:stretch>
              <a:fillRect/>
            </a:stretch>
          </p:blipFill>
          <p:spPr>
            <a:xfrm>
              <a:off x="27789254" y="15548556"/>
              <a:ext cx="3189789" cy="2599876"/>
            </a:xfrm>
            <a:prstGeom prst="rect">
              <a:avLst/>
            </a:prstGeom>
            <a:ln w="38100">
              <a:solidFill>
                <a:schemeClr val="tx1"/>
              </a:solidFill>
            </a:ln>
          </p:spPr>
        </p:pic>
        <p:sp>
          <p:nvSpPr>
            <p:cNvPr id="100" name="TextBox 99"/>
            <p:cNvSpPr txBox="1"/>
            <p:nvPr/>
          </p:nvSpPr>
          <p:spPr>
            <a:xfrm>
              <a:off x="24662865" y="18353854"/>
              <a:ext cx="6252779" cy="1318084"/>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450" b="1" dirty="0">
                  <a:latin typeface="Times New Roman" panose="02020603050405020304" pitchFamily="18" charset="0"/>
                  <a:cs typeface="Times New Roman" panose="02020603050405020304" pitchFamily="18" charset="0"/>
                </a:rPr>
                <a:t>Fig. 7: </a:t>
              </a:r>
              <a:r>
                <a:rPr lang="en-US" sz="450" dirty="0">
                  <a:latin typeface="Times New Roman" panose="02020603050405020304" pitchFamily="18" charset="0"/>
                  <a:cs typeface="Times New Roman" panose="02020603050405020304" pitchFamily="18" charset="0"/>
                </a:rPr>
                <a:t>Optical Microscopy Images of Etched Radial Sections: W19 (left) and M2 (right)</a:t>
              </a:r>
            </a:p>
          </p:txBody>
        </p:sp>
      </p:grpSp>
      <p:sp>
        <p:nvSpPr>
          <p:cNvPr id="101" name="TextBox 100"/>
          <p:cNvSpPr txBox="1"/>
          <p:nvPr/>
        </p:nvSpPr>
        <p:spPr>
          <a:xfrm>
            <a:off x="6130051" y="5037627"/>
            <a:ext cx="1422446" cy="85408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114300" indent="-114300">
              <a:buFontTx/>
              <a:buChar char="-"/>
            </a:pPr>
            <a:r>
              <a:rPr lang="en-US" sz="450" dirty="0">
                <a:latin typeface="Times New Roman" panose="02020603050405020304" pitchFamily="18" charset="0"/>
                <a:cs typeface="Times New Roman" panose="02020603050405020304" pitchFamily="18" charset="0"/>
              </a:rPr>
              <a:t>Optical microscopy images of AM specimens (see M2 in Fig. 7) display a martensitic microstructure similar to the wrought condition (see W19 in Fig. 7) and no evidence of retained austenite.  Future </a:t>
            </a:r>
            <a:r>
              <a:rPr lang="en-US" sz="450" dirty="0" err="1">
                <a:latin typeface="Times New Roman" panose="02020603050405020304" pitchFamily="18" charset="0"/>
                <a:cs typeface="Times New Roman" panose="02020603050405020304" pitchFamily="18" charset="0"/>
              </a:rPr>
              <a:t>microhardness</a:t>
            </a:r>
            <a:r>
              <a:rPr lang="en-US" sz="450" dirty="0">
                <a:latin typeface="Times New Roman" panose="02020603050405020304" pitchFamily="18" charset="0"/>
                <a:cs typeface="Times New Roman" panose="02020603050405020304" pitchFamily="18" charset="0"/>
              </a:rPr>
              <a:t> measurements will be performed to confirm this observation.</a:t>
            </a:r>
          </a:p>
          <a:p>
            <a:pPr marL="114300" indent="-114300">
              <a:buFontTx/>
              <a:buChar char="-"/>
            </a:pPr>
            <a:r>
              <a:rPr lang="en-US" sz="450" dirty="0">
                <a:latin typeface="Times New Roman" panose="02020603050405020304" pitchFamily="18" charset="0"/>
                <a:cs typeface="Times New Roman" panose="02020603050405020304" pitchFamily="18" charset="0"/>
              </a:rPr>
              <a:t>In the AM samples examined (M2, N2, P2) grain boundary attack was observed, which has been attributed to the presence of grain boundary delta ferrite in AM 17-4PH manufactured via selective laser melting [3] (see Fig. 8). </a:t>
            </a:r>
          </a:p>
        </p:txBody>
      </p:sp>
      <p:sp>
        <p:nvSpPr>
          <p:cNvPr id="4104" name="TextBox 4103"/>
          <p:cNvSpPr txBox="1"/>
          <p:nvPr/>
        </p:nvSpPr>
        <p:spPr>
          <a:xfrm>
            <a:off x="7599743" y="6014048"/>
            <a:ext cx="1511942" cy="892552"/>
          </a:xfrm>
          <a:prstGeom prst="rect">
            <a:avLst/>
          </a:prstGeom>
          <a:noFill/>
        </p:spPr>
        <p:txBody>
          <a:bodyPr wrap="square" rtlCol="0">
            <a:spAutoFit/>
          </a:bodyPr>
          <a:lstStyle/>
          <a:p>
            <a:r>
              <a:rPr lang="en-US" sz="450" b="1" u="sng" dirty="0">
                <a:latin typeface="Times New Roman" panose="02020603050405020304" pitchFamily="18" charset="0"/>
                <a:cs typeface="Times New Roman" panose="02020603050405020304" pitchFamily="18" charset="0"/>
              </a:rPr>
              <a:t>References:</a:t>
            </a:r>
          </a:p>
          <a:p>
            <a:endParaRPr lang="en-US" sz="450" b="1" u="sng" dirty="0">
              <a:latin typeface="Times New Roman" panose="02020603050405020304" pitchFamily="18" charset="0"/>
              <a:cs typeface="Times New Roman" panose="02020603050405020304" pitchFamily="18" charset="0"/>
            </a:endParaRPr>
          </a:p>
          <a:p>
            <a:r>
              <a:rPr lang="en-US" sz="350" dirty="0">
                <a:latin typeface="Times New Roman" panose="02020603050405020304" pitchFamily="18" charset="0"/>
                <a:cs typeface="Times New Roman" panose="02020603050405020304" pitchFamily="18" charset="0"/>
              </a:rPr>
              <a:t>[1]     “About Additive Manufacturing – Powder Bed </a:t>
            </a:r>
          </a:p>
          <a:p>
            <a:r>
              <a:rPr lang="en-US" sz="350" dirty="0">
                <a:latin typeface="Times New Roman" panose="02020603050405020304" pitchFamily="18" charset="0"/>
                <a:cs typeface="Times New Roman" panose="02020603050405020304" pitchFamily="18" charset="0"/>
              </a:rPr>
              <a:t>Fusion,” Loughborough University Website, accessed December 1, 2017,            </a:t>
            </a:r>
          </a:p>
          <a:p>
            <a:r>
              <a:rPr lang="en-US" sz="350" dirty="0">
                <a:latin typeface="Times New Roman" panose="02020603050405020304" pitchFamily="18" charset="0"/>
                <a:cs typeface="Times New Roman" panose="02020603050405020304" pitchFamily="18" charset="0"/>
              </a:rPr>
              <a:t>http://www.lboro.ac.uk/research/amrg/about/the7categoriesofadditivemanufacturing/powderbedfusion/.</a:t>
            </a:r>
          </a:p>
          <a:p>
            <a:endParaRPr lang="en-US" sz="350" dirty="0">
              <a:latin typeface="Times New Roman" panose="02020603050405020304" pitchFamily="18" charset="0"/>
              <a:cs typeface="Times New Roman" panose="02020603050405020304" pitchFamily="18" charset="0"/>
            </a:endParaRPr>
          </a:p>
          <a:p>
            <a:r>
              <a:rPr lang="en-US" sz="350" dirty="0">
                <a:latin typeface="Times New Roman" panose="02020603050405020304" pitchFamily="18" charset="0"/>
                <a:cs typeface="Times New Roman" panose="02020603050405020304" pitchFamily="18" charset="0"/>
              </a:rPr>
              <a:t>[2]     M. </a:t>
            </a:r>
            <a:r>
              <a:rPr lang="en-US" sz="350" dirty="0" err="1">
                <a:latin typeface="Times New Roman" panose="02020603050405020304" pitchFamily="18" charset="0"/>
                <a:cs typeface="Times New Roman" panose="02020603050405020304" pitchFamily="18" charset="0"/>
              </a:rPr>
              <a:t>Henthorne</a:t>
            </a:r>
            <a:r>
              <a:rPr lang="en-US" sz="350" dirty="0">
                <a:latin typeface="Times New Roman" panose="02020603050405020304" pitchFamily="18" charset="0"/>
                <a:cs typeface="Times New Roman" panose="02020603050405020304" pitchFamily="18" charset="0"/>
              </a:rPr>
              <a:t>. “The Slow Strain Rate Stress Corrosion Cracking Test—A 50 Year Retrospective.” </a:t>
            </a:r>
            <a:r>
              <a:rPr lang="en-US" sz="350" i="1" dirty="0">
                <a:latin typeface="Times New Roman" panose="02020603050405020304" pitchFamily="18" charset="0"/>
                <a:cs typeface="Times New Roman" panose="02020603050405020304" pitchFamily="18" charset="0"/>
              </a:rPr>
              <a:t>Corrosion</a:t>
            </a:r>
            <a:r>
              <a:rPr lang="en-US" sz="350" dirty="0">
                <a:latin typeface="Times New Roman" panose="02020603050405020304" pitchFamily="18" charset="0"/>
                <a:cs typeface="Times New Roman" panose="02020603050405020304" pitchFamily="18" charset="0"/>
              </a:rPr>
              <a:t> 72, 2016.</a:t>
            </a:r>
          </a:p>
          <a:p>
            <a:endParaRPr lang="en-US" sz="450" dirty="0"/>
          </a:p>
          <a:p>
            <a:r>
              <a:rPr lang="en-US" sz="350" dirty="0">
                <a:latin typeface="Times New Roman" panose="02020603050405020304" pitchFamily="18" charset="0"/>
                <a:cs typeface="Times New Roman" panose="02020603050405020304" pitchFamily="18" charset="0"/>
              </a:rPr>
              <a:t>[3]     </a:t>
            </a:r>
            <a:r>
              <a:rPr lang="en-US" sz="350" dirty="0" err="1">
                <a:latin typeface="Times New Roman" panose="02020603050405020304" pitchFamily="18" charset="0"/>
                <a:cs typeface="Times New Roman" panose="02020603050405020304" pitchFamily="18" charset="0"/>
              </a:rPr>
              <a:t>Carelyn</a:t>
            </a:r>
            <a:r>
              <a:rPr lang="en-US" sz="350" dirty="0">
                <a:latin typeface="Times New Roman" panose="02020603050405020304" pitchFamily="18" charset="0"/>
                <a:cs typeface="Times New Roman" panose="02020603050405020304" pitchFamily="18" charset="0"/>
              </a:rPr>
              <a:t> E. </a:t>
            </a:r>
            <a:r>
              <a:rPr lang="en-US" sz="350" dirty="0" err="1">
                <a:latin typeface="Times New Roman" panose="02020603050405020304" pitchFamily="18" charset="0"/>
                <a:cs typeface="Times New Roman" panose="02020603050405020304" pitchFamily="18" charset="0"/>
              </a:rPr>
              <a:t>Cambell</a:t>
            </a:r>
            <a:r>
              <a:rPr lang="en-US" sz="350" dirty="0">
                <a:latin typeface="Times New Roman" panose="02020603050405020304" pitchFamily="18" charset="0"/>
                <a:cs typeface="Times New Roman" panose="02020603050405020304" pitchFamily="18" charset="0"/>
              </a:rPr>
              <a:t>, Eric A. Lass, and </a:t>
            </a:r>
            <a:r>
              <a:rPr lang="en-US" sz="350" dirty="0" err="1">
                <a:latin typeface="Times New Roman" panose="02020603050405020304" pitchFamily="18" charset="0"/>
                <a:cs typeface="Times New Roman" panose="02020603050405020304" pitchFamily="18" charset="0"/>
              </a:rPr>
              <a:t>Sudha</a:t>
            </a:r>
            <a:r>
              <a:rPr lang="en-US" sz="350" dirty="0">
                <a:latin typeface="Times New Roman" panose="02020603050405020304" pitchFamily="18" charset="0"/>
                <a:cs typeface="Times New Roman" panose="02020603050405020304" pitchFamily="18" charset="0"/>
              </a:rPr>
              <a:t> </a:t>
            </a:r>
            <a:r>
              <a:rPr lang="en-US" sz="350" dirty="0" err="1">
                <a:latin typeface="Times New Roman" panose="02020603050405020304" pitchFamily="18" charset="0"/>
                <a:cs typeface="Times New Roman" panose="02020603050405020304" pitchFamily="18" charset="0"/>
              </a:rPr>
              <a:t>Cheruvathur</a:t>
            </a:r>
            <a:r>
              <a:rPr lang="en-US" sz="350" dirty="0">
                <a:latin typeface="Times New Roman" panose="02020603050405020304" pitchFamily="18" charset="0"/>
                <a:cs typeface="Times New Roman" panose="02020603050405020304" pitchFamily="18" charset="0"/>
              </a:rPr>
              <a:t>, “Additive Manufacturing of 17-4 PH Stainless Steel: Post-processing Heat Treatment to Achieve Uniform Reproducible Microstructure,” </a:t>
            </a:r>
            <a:r>
              <a:rPr lang="en-US" sz="350" i="1" dirty="0">
                <a:latin typeface="Times New Roman" panose="02020603050405020304" pitchFamily="18" charset="0"/>
                <a:cs typeface="Times New Roman" panose="02020603050405020304" pitchFamily="18" charset="0"/>
              </a:rPr>
              <a:t>The Minerals, Metals, and Materials Society</a:t>
            </a:r>
            <a:r>
              <a:rPr lang="en-US" sz="350" dirty="0">
                <a:latin typeface="Times New Roman" panose="02020603050405020304" pitchFamily="18" charset="0"/>
                <a:cs typeface="Times New Roman" panose="02020603050405020304" pitchFamily="18" charset="0"/>
              </a:rPr>
              <a:t>, 2015.</a:t>
            </a:r>
          </a:p>
        </p:txBody>
      </p:sp>
      <p:pic>
        <p:nvPicPr>
          <p:cNvPr id="14" name="Picture 13"/>
          <p:cNvPicPr>
            <a:picLocks noChangeAspect="1"/>
          </p:cNvPicPr>
          <p:nvPr/>
        </p:nvPicPr>
        <p:blipFill>
          <a:blip r:embed="rId13"/>
          <a:stretch>
            <a:fillRect/>
          </a:stretch>
        </p:blipFill>
        <p:spPr>
          <a:xfrm>
            <a:off x="9334536" y="397978"/>
            <a:ext cx="1119125" cy="791730"/>
          </a:xfrm>
          <a:prstGeom prst="rect">
            <a:avLst/>
          </a:prstGeom>
        </p:spPr>
      </p:pic>
      <p:pic>
        <p:nvPicPr>
          <p:cNvPr id="18" name="Picture 17"/>
          <p:cNvPicPr>
            <a:picLocks noChangeAspect="1"/>
          </p:cNvPicPr>
          <p:nvPr/>
        </p:nvPicPr>
        <p:blipFill>
          <a:blip r:embed="rId14"/>
          <a:stretch>
            <a:fillRect/>
          </a:stretch>
        </p:blipFill>
        <p:spPr>
          <a:xfrm>
            <a:off x="3260115" y="5458866"/>
            <a:ext cx="1429184" cy="1141148"/>
          </a:xfrm>
          <a:prstGeom prst="rect">
            <a:avLst/>
          </a:prstGeom>
          <a:ln w="28575">
            <a:solidFill>
              <a:schemeClr val="tx1"/>
            </a:solidFill>
          </a:ln>
        </p:spPr>
      </p:pic>
      <p:pic>
        <p:nvPicPr>
          <p:cNvPr id="24" name="Picture 23"/>
          <p:cNvPicPr>
            <a:picLocks noChangeAspect="1"/>
          </p:cNvPicPr>
          <p:nvPr/>
        </p:nvPicPr>
        <p:blipFill>
          <a:blip r:embed="rId15"/>
          <a:stretch>
            <a:fillRect/>
          </a:stretch>
        </p:blipFill>
        <p:spPr>
          <a:xfrm>
            <a:off x="1726488" y="5458866"/>
            <a:ext cx="1432436" cy="1142434"/>
          </a:xfrm>
          <a:prstGeom prst="rect">
            <a:avLst/>
          </a:prstGeom>
          <a:ln w="28575">
            <a:solidFill>
              <a:schemeClr val="tx1"/>
            </a:solidFill>
          </a:ln>
        </p:spPr>
      </p:pic>
      <p:pic>
        <p:nvPicPr>
          <p:cNvPr id="88" name="Picture 8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873484" y="5943014"/>
            <a:ext cx="638866" cy="638866"/>
          </a:xfrm>
          <a:prstGeom prst="rect">
            <a:avLst/>
          </a:prstGeom>
          <a:ln w="28575">
            <a:solidFill>
              <a:schemeClr val="tx1"/>
            </a:solidFill>
          </a:ln>
        </p:spPr>
      </p:pic>
      <p:pic>
        <p:nvPicPr>
          <p:cNvPr id="90" name="Picture 8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602060" y="5947029"/>
            <a:ext cx="568258" cy="634850"/>
          </a:xfrm>
          <a:prstGeom prst="rect">
            <a:avLst/>
          </a:prstGeom>
          <a:ln w="28575">
            <a:solidFill>
              <a:schemeClr val="tx1"/>
            </a:solidFill>
          </a:ln>
        </p:spPr>
      </p:pic>
      <p:sp>
        <p:nvSpPr>
          <p:cNvPr id="95" name="TextBox 94"/>
          <p:cNvSpPr txBox="1"/>
          <p:nvPr/>
        </p:nvSpPr>
        <p:spPr>
          <a:xfrm>
            <a:off x="4949363" y="6646121"/>
            <a:ext cx="1190560" cy="300082"/>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450" b="1" dirty="0">
                <a:latin typeface="Times New Roman" panose="02020603050405020304" pitchFamily="18" charset="0"/>
                <a:cs typeface="Times New Roman" panose="02020603050405020304" pitchFamily="18" charset="0"/>
              </a:rPr>
              <a:t>Fig. 8: </a:t>
            </a:r>
            <a:r>
              <a:rPr lang="en-US" sz="450" dirty="0">
                <a:latin typeface="Times New Roman" panose="02020603050405020304" pitchFamily="18" charset="0"/>
                <a:cs typeface="Times New Roman" panose="02020603050405020304" pitchFamily="18" charset="0"/>
              </a:rPr>
              <a:t>Optical Image (left, etched) and SEM Image (right, fracture surface) of Specimen M2</a:t>
            </a:r>
          </a:p>
        </p:txBody>
      </p:sp>
      <p:sp>
        <p:nvSpPr>
          <p:cNvPr id="97" name="TextBox 96"/>
          <p:cNvSpPr txBox="1"/>
          <p:nvPr/>
        </p:nvSpPr>
        <p:spPr>
          <a:xfrm>
            <a:off x="6186944" y="6086443"/>
            <a:ext cx="1382786" cy="57708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114300" indent="-114300">
              <a:buFontTx/>
              <a:buChar char="-"/>
            </a:pPr>
            <a:r>
              <a:rPr lang="en-US" sz="450" dirty="0">
                <a:latin typeface="Times New Roman" panose="02020603050405020304" pitchFamily="18" charset="0"/>
                <a:cs typeface="Times New Roman" panose="02020603050405020304" pitchFamily="18" charset="0"/>
              </a:rPr>
              <a:t>Figure 8 displays a comparison between an optical image of the etched radial surface (left) and an SEM image of the fracture surface (right) of specimen M2.</a:t>
            </a:r>
          </a:p>
          <a:p>
            <a:pPr marL="114300" indent="-114300">
              <a:buFontTx/>
              <a:buChar char="-"/>
            </a:pPr>
            <a:r>
              <a:rPr lang="en-US" sz="450" dirty="0">
                <a:latin typeface="Times New Roman" panose="02020603050405020304" pitchFamily="18" charset="0"/>
                <a:cs typeface="Times New Roman" panose="02020603050405020304" pitchFamily="18" charset="0"/>
              </a:rPr>
              <a:t>These delta-ferrite at the grain boundaries likely contributed to the observed intergranular fracture.</a:t>
            </a:r>
          </a:p>
        </p:txBody>
      </p:sp>
      <p:sp>
        <p:nvSpPr>
          <p:cNvPr id="87" name="TextBox 86"/>
          <p:cNvSpPr txBox="1"/>
          <p:nvPr/>
        </p:nvSpPr>
        <p:spPr>
          <a:xfrm>
            <a:off x="9087809" y="5983271"/>
            <a:ext cx="1594592" cy="1023357"/>
          </a:xfrm>
          <a:prstGeom prst="rect">
            <a:avLst/>
          </a:prstGeom>
          <a:noFill/>
        </p:spPr>
        <p:txBody>
          <a:bodyPr wrap="square" rtlCol="0">
            <a:spAutoFit/>
          </a:bodyPr>
          <a:lstStyle/>
          <a:p>
            <a:endParaRPr lang="en-US" sz="200" b="1" u="sng" dirty="0">
              <a:latin typeface="Times New Roman" panose="02020603050405020304" pitchFamily="18" charset="0"/>
              <a:cs typeface="Times New Roman" panose="02020603050405020304" pitchFamily="18" charset="0"/>
            </a:endParaRPr>
          </a:p>
          <a:p>
            <a:r>
              <a:rPr lang="en-US" sz="450" b="1" u="sng" dirty="0">
                <a:latin typeface="Times New Roman" panose="02020603050405020304" pitchFamily="18" charset="0"/>
                <a:cs typeface="Times New Roman" panose="02020603050405020304" pitchFamily="18" charset="0"/>
              </a:rPr>
              <a:t>Acknowledgements:</a:t>
            </a:r>
          </a:p>
          <a:p>
            <a:r>
              <a:rPr lang="en-US" sz="450" dirty="0">
                <a:latin typeface="Times New Roman" panose="02020603050405020304" pitchFamily="18" charset="0"/>
                <a:cs typeface="Times New Roman" panose="02020603050405020304" pitchFamily="18" charset="0"/>
              </a:rPr>
              <a:t>Dr. </a:t>
            </a:r>
            <a:r>
              <a:rPr lang="en-US" sz="450" dirty="0" err="1">
                <a:latin typeface="Times New Roman" panose="02020603050405020304" pitchFamily="18" charset="0"/>
                <a:cs typeface="Times New Roman" panose="02020603050405020304" pitchFamily="18" charset="0"/>
              </a:rPr>
              <a:t>Airan</a:t>
            </a:r>
            <a:r>
              <a:rPr lang="en-US" sz="450" dirty="0">
                <a:latin typeface="Times New Roman" panose="02020603050405020304" pitchFamily="18" charset="0"/>
                <a:cs typeface="Times New Roman" panose="02020603050405020304" pitchFamily="18" charset="0"/>
              </a:rPr>
              <a:t> Perez, Corrosion Control Science &amp; Technology Program, Office of Naval Research</a:t>
            </a:r>
          </a:p>
          <a:p>
            <a:r>
              <a:rPr lang="en-US" sz="450" dirty="0">
                <a:latin typeface="Times New Roman" panose="02020603050405020304" pitchFamily="18" charset="0"/>
                <a:cs typeface="Times New Roman" panose="02020603050405020304" pitchFamily="18" charset="0"/>
              </a:rPr>
              <a:t>Materials and machining support: Naval Air Warfare Center – Aircraft Division, 4.3.4.1 - Metals and Ceramics Branch.</a:t>
            </a:r>
          </a:p>
          <a:p>
            <a:r>
              <a:rPr lang="en-US" sz="450" dirty="0">
                <a:latin typeface="Times New Roman" panose="02020603050405020304" pitchFamily="18" charset="0"/>
                <a:cs typeface="Times New Roman" panose="02020603050405020304" pitchFamily="18" charset="0"/>
              </a:rPr>
              <a:t>Equipment and general support:  DOD Corrosion Policy and Oversight Office , USNA  Bowman Scholar Program</a:t>
            </a:r>
          </a:p>
          <a:p>
            <a:r>
              <a:rPr lang="en-US" sz="450" dirty="0">
                <a:latin typeface="Times New Roman" panose="02020603050405020304" pitchFamily="18" charset="0"/>
                <a:cs typeface="Times New Roman" panose="02020603050405020304" pitchFamily="18" charset="0"/>
              </a:rPr>
              <a:t>Sample preparation support:  Mr. Mike Spencer, USNA Technical Support Department, Center for Materials Characterization.</a:t>
            </a:r>
          </a:p>
          <a:p>
            <a:endParaRPr lang="en-US" sz="450" dirty="0">
              <a:latin typeface="Times New Roman" panose="02020603050405020304" pitchFamily="18" charset="0"/>
              <a:cs typeface="Times New Roman" panose="02020603050405020304" pitchFamily="18" charset="0"/>
            </a:endParaRPr>
          </a:p>
          <a:p>
            <a:endParaRPr lang="en-US" sz="450" dirty="0">
              <a:latin typeface="Times New Roman" panose="02020603050405020304" pitchFamily="18" charset="0"/>
              <a:cs typeface="Times New Roman" panose="02020603050405020304" pitchFamily="18" charset="0"/>
            </a:endParaRPr>
          </a:p>
          <a:p>
            <a:endParaRPr lang="en-US" sz="4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8569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chemeClr val="accent5"/>
                </a:solidFill>
              </a:rPr>
              <a:t>Faculty and Staff Active in Corrosion at USNA</a:t>
            </a:r>
            <a:endParaRPr lang="en-US" sz="3600" b="1" dirty="0">
              <a:solidFill>
                <a:schemeClr val="accent5"/>
              </a:solidFill>
            </a:endParaRPr>
          </a:p>
        </p:txBody>
      </p:sp>
      <p:sp>
        <p:nvSpPr>
          <p:cNvPr id="3" name="Content Placeholder 2"/>
          <p:cNvSpPr>
            <a:spLocks noGrp="1"/>
          </p:cNvSpPr>
          <p:nvPr>
            <p:ph idx="1"/>
          </p:nvPr>
        </p:nvSpPr>
        <p:spPr>
          <a:xfrm>
            <a:off x="1782147" y="1872278"/>
            <a:ext cx="9571653" cy="4351338"/>
          </a:xfrm>
        </p:spPr>
        <p:txBody>
          <a:bodyPr/>
          <a:lstStyle/>
          <a:p>
            <a:pPr marL="0" indent="0">
              <a:buNone/>
            </a:pPr>
            <a:r>
              <a:rPr lang="en-US" dirty="0" smtClean="0"/>
              <a:t>CAPT (select) Brad Baker, USN, PMP, </a:t>
            </a:r>
            <a:r>
              <a:rPr lang="en-US" dirty="0" err="1" smtClean="0"/>
              <a:t>Mech</a:t>
            </a:r>
            <a:r>
              <a:rPr lang="en-US" dirty="0" smtClean="0"/>
              <a:t> </a:t>
            </a:r>
            <a:r>
              <a:rPr lang="en-US" dirty="0" err="1" smtClean="0"/>
              <a:t>Engr</a:t>
            </a:r>
            <a:r>
              <a:rPr lang="en-US" dirty="0" smtClean="0"/>
              <a:t> </a:t>
            </a:r>
            <a:r>
              <a:rPr lang="en-US" dirty="0" err="1" smtClean="0"/>
              <a:t>Dept</a:t>
            </a:r>
            <a:endParaRPr lang="en-US" dirty="0" smtClean="0"/>
          </a:p>
          <a:p>
            <a:pPr marL="0" indent="0">
              <a:buNone/>
            </a:pPr>
            <a:r>
              <a:rPr lang="en-US" dirty="0" smtClean="0"/>
              <a:t>PROF Steven Graham, Chair, </a:t>
            </a:r>
            <a:r>
              <a:rPr lang="en-US" dirty="0" err="1" smtClean="0"/>
              <a:t>Mech</a:t>
            </a:r>
            <a:r>
              <a:rPr lang="en-US" dirty="0" smtClean="0"/>
              <a:t> </a:t>
            </a:r>
            <a:r>
              <a:rPr lang="en-US" dirty="0" err="1" smtClean="0"/>
              <a:t>Engr</a:t>
            </a:r>
            <a:r>
              <a:rPr lang="en-US" dirty="0" smtClean="0"/>
              <a:t> </a:t>
            </a:r>
            <a:r>
              <a:rPr lang="en-US" dirty="0" err="1" smtClean="0"/>
              <a:t>Dept</a:t>
            </a:r>
            <a:endParaRPr lang="en-US" dirty="0" smtClean="0"/>
          </a:p>
          <a:p>
            <a:pPr marL="0" indent="0">
              <a:buNone/>
            </a:pPr>
            <a:r>
              <a:rPr lang="en-US" dirty="0" smtClean="0"/>
              <a:t>PROF Michelle </a:t>
            </a:r>
            <a:r>
              <a:rPr lang="en-US" dirty="0" err="1" smtClean="0"/>
              <a:t>Koul</a:t>
            </a:r>
            <a:r>
              <a:rPr lang="en-US" dirty="0" smtClean="0"/>
              <a:t>, </a:t>
            </a:r>
            <a:r>
              <a:rPr lang="en-US" dirty="0" err="1" smtClean="0"/>
              <a:t>Mech</a:t>
            </a:r>
            <a:r>
              <a:rPr lang="en-US" dirty="0" smtClean="0"/>
              <a:t> </a:t>
            </a:r>
            <a:r>
              <a:rPr lang="en-US" dirty="0" err="1" smtClean="0"/>
              <a:t>Engr</a:t>
            </a:r>
            <a:r>
              <a:rPr lang="en-US" dirty="0" smtClean="0"/>
              <a:t> </a:t>
            </a:r>
            <a:r>
              <a:rPr lang="en-US" dirty="0" err="1" smtClean="0"/>
              <a:t>Dept</a:t>
            </a:r>
            <a:endParaRPr lang="en-US" dirty="0"/>
          </a:p>
          <a:p>
            <a:pPr marL="0" indent="0">
              <a:buNone/>
            </a:pPr>
            <a:r>
              <a:rPr lang="en-US" dirty="0" smtClean="0"/>
              <a:t>PROF Patrick Moran, </a:t>
            </a:r>
            <a:r>
              <a:rPr lang="en-US" dirty="0" err="1" smtClean="0"/>
              <a:t>Mech</a:t>
            </a:r>
            <a:r>
              <a:rPr lang="en-US" dirty="0" smtClean="0"/>
              <a:t> </a:t>
            </a:r>
            <a:r>
              <a:rPr lang="en-US" dirty="0" err="1" smtClean="0"/>
              <a:t>Engr</a:t>
            </a:r>
            <a:r>
              <a:rPr lang="en-US" dirty="0" smtClean="0"/>
              <a:t> </a:t>
            </a:r>
            <a:r>
              <a:rPr lang="en-US" dirty="0" err="1" smtClean="0"/>
              <a:t>Dept</a:t>
            </a:r>
            <a:endParaRPr lang="en-US" dirty="0" smtClean="0"/>
          </a:p>
          <a:p>
            <a:pPr marL="0" indent="0">
              <a:buNone/>
            </a:pPr>
            <a:r>
              <a:rPr lang="en-US" dirty="0" smtClean="0"/>
              <a:t>ASST PROF Emily </a:t>
            </a:r>
            <a:r>
              <a:rPr lang="en-US" dirty="0" err="1" smtClean="0"/>
              <a:t>Retzlaff</a:t>
            </a:r>
            <a:r>
              <a:rPr lang="en-US" dirty="0" smtClean="0"/>
              <a:t>, </a:t>
            </a:r>
            <a:r>
              <a:rPr lang="en-US" dirty="0" err="1" smtClean="0"/>
              <a:t>Mech</a:t>
            </a:r>
            <a:r>
              <a:rPr lang="en-US" dirty="0" smtClean="0"/>
              <a:t> </a:t>
            </a:r>
            <a:r>
              <a:rPr lang="en-US" dirty="0" err="1" smtClean="0"/>
              <a:t>Engr</a:t>
            </a:r>
            <a:r>
              <a:rPr lang="en-US" dirty="0" smtClean="0"/>
              <a:t> </a:t>
            </a:r>
            <a:r>
              <a:rPr lang="en-US" dirty="0" err="1" smtClean="0"/>
              <a:t>Dept</a:t>
            </a:r>
            <a:endParaRPr lang="en-US" dirty="0" smtClean="0"/>
          </a:p>
          <a:p>
            <a:pPr marL="0" indent="0">
              <a:buNone/>
            </a:pPr>
            <a:r>
              <a:rPr lang="en-US" dirty="0" smtClean="0"/>
              <a:t>Mr. Brian Russell, Tech Supervisor, Materials/Mechanics Labs</a:t>
            </a:r>
          </a:p>
          <a:p>
            <a:pPr marL="0" indent="0">
              <a:buNone/>
            </a:pPr>
            <a:r>
              <a:rPr lang="en-US" dirty="0" smtClean="0"/>
              <a:t>PROF Joel </a:t>
            </a:r>
            <a:r>
              <a:rPr lang="en-US" dirty="0" err="1" smtClean="0"/>
              <a:t>Schubbe</a:t>
            </a:r>
            <a:r>
              <a:rPr lang="en-US" dirty="0" smtClean="0"/>
              <a:t>, </a:t>
            </a:r>
            <a:r>
              <a:rPr lang="en-US" dirty="0" err="1" smtClean="0"/>
              <a:t>Mech</a:t>
            </a:r>
            <a:r>
              <a:rPr lang="en-US" dirty="0" smtClean="0"/>
              <a:t> </a:t>
            </a:r>
            <a:r>
              <a:rPr lang="en-US" dirty="0" err="1" smtClean="0"/>
              <a:t>Engr</a:t>
            </a:r>
            <a:r>
              <a:rPr lang="en-US" dirty="0" smtClean="0"/>
              <a:t> </a:t>
            </a:r>
            <a:r>
              <a:rPr lang="en-US" dirty="0" err="1" smtClean="0"/>
              <a:t>Dept</a:t>
            </a:r>
            <a:endParaRPr lang="en-US" dirty="0" smtClean="0"/>
          </a:p>
          <a:p>
            <a:pPr marL="0" indent="0">
              <a:buNone/>
            </a:pPr>
            <a:r>
              <a:rPr lang="en-US" dirty="0" smtClean="0"/>
              <a:t>Materials/Mechanics Labs Tech Staff</a:t>
            </a:r>
          </a:p>
          <a:p>
            <a:pPr marL="0" indent="0">
              <a:buNone/>
            </a:pPr>
            <a:endParaRPr lang="en-US" dirty="0" smtClean="0"/>
          </a:p>
        </p:txBody>
      </p:sp>
      <p:pic>
        <p:nvPicPr>
          <p:cNvPr id="5" name="Picture 4" descr="http://en.academic.ru/pictures/enwiki/85/USNA_Gold_Seal.pn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8250"/>
                    </a14:imgEffect>
                    <a14:imgEffect>
                      <a14:saturation sat="120000"/>
                    </a14:imgEffect>
                    <a14:imgEffect>
                      <a14:brightnessContrast bright="10000" contrast="1000"/>
                    </a14:imgEffect>
                  </a14:imgLayer>
                </a14:imgProps>
              </a:ext>
              <a:ext uri="{28A0092B-C50C-407E-A947-70E740481C1C}">
                <a14:useLocalDpi xmlns:a14="http://schemas.microsoft.com/office/drawing/2010/main" val="0"/>
              </a:ext>
            </a:extLst>
          </a:blip>
          <a:srcRect/>
          <a:stretch>
            <a:fillRect/>
          </a:stretch>
        </p:blipFill>
        <p:spPr bwMode="auto">
          <a:xfrm>
            <a:off x="938155" y="515342"/>
            <a:ext cx="732234" cy="10251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060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3848" y="2719343"/>
            <a:ext cx="9144000" cy="2387600"/>
          </a:xfrm>
        </p:spPr>
        <p:txBody>
          <a:bodyPr>
            <a:noAutofit/>
          </a:bodyPr>
          <a:lstStyle/>
          <a:p>
            <a:r>
              <a:rPr lang="en-US" sz="3200" b="1" dirty="0" smtClean="0"/>
              <a:t>Investigation into the Localized </a:t>
            </a:r>
            <a:r>
              <a:rPr lang="en-US" sz="3200" b="1" dirty="0"/>
              <a:t>Corrosion </a:t>
            </a:r>
            <a:r>
              <a:rPr lang="en-US" sz="3200" b="1" dirty="0" smtClean="0"/>
              <a:t>Behavior </a:t>
            </a:r>
            <a:br>
              <a:rPr lang="en-US" sz="3200" b="1" dirty="0" smtClean="0"/>
            </a:br>
            <a:r>
              <a:rPr lang="en-US" sz="3200" b="1" dirty="0" smtClean="0"/>
              <a:t>of AM 15-5 PH and AM 17-4 PH Stainless </a:t>
            </a:r>
            <a:r>
              <a:rPr lang="en-US" sz="3200" b="1" dirty="0"/>
              <a:t>Steel</a:t>
            </a:r>
            <a:r>
              <a:rPr lang="en-US" sz="2800" dirty="0"/>
              <a:t/>
            </a:r>
            <a:br>
              <a:rPr lang="en-US" sz="2800" dirty="0"/>
            </a:br>
            <a:r>
              <a:rPr lang="en-US" sz="2800" dirty="0" smtClean="0"/>
              <a:t/>
            </a:r>
            <a:br>
              <a:rPr lang="en-US" sz="2800" dirty="0" smtClean="0"/>
            </a:br>
            <a:r>
              <a:rPr lang="en-US" sz="2800" dirty="0"/>
              <a:t> </a:t>
            </a:r>
            <a:br>
              <a:rPr lang="en-US" sz="2800" dirty="0"/>
            </a:br>
            <a:r>
              <a:rPr lang="en-US" sz="2400" dirty="0" smtClean="0"/>
              <a:t>ENS Joshua </a:t>
            </a:r>
            <a:r>
              <a:rPr lang="en-US" sz="2400" dirty="0"/>
              <a:t>Hanna, </a:t>
            </a:r>
            <a:r>
              <a:rPr lang="en-US" sz="2400" dirty="0" smtClean="0"/>
              <a:t>USN (USNA Class of 2018)</a:t>
            </a:r>
            <a:r>
              <a:rPr lang="en-US" sz="2400" dirty="0"/>
              <a:t> </a:t>
            </a:r>
            <a:br>
              <a:rPr lang="en-US" sz="2400" dirty="0"/>
            </a:br>
            <a:r>
              <a:rPr lang="en-US" sz="2400" dirty="0" smtClean="0"/>
              <a:t>CAPT (select) Brad Baker, USN</a:t>
            </a:r>
            <a:r>
              <a:rPr lang="en-US" sz="2400" dirty="0"/>
              <a:t/>
            </a:r>
            <a:br>
              <a:rPr lang="en-US" sz="2400" dirty="0"/>
            </a:br>
            <a:r>
              <a:rPr lang="en-US" sz="2400" dirty="0" smtClean="0"/>
              <a:t>PROF Patrick Moran</a:t>
            </a:r>
            <a:br>
              <a:rPr lang="en-US" sz="2400" dirty="0" smtClean="0"/>
            </a:br>
            <a:r>
              <a:rPr lang="en-US" sz="2400" dirty="0"/>
              <a:t/>
            </a:r>
            <a:br>
              <a:rPr lang="en-US" sz="2400" dirty="0"/>
            </a:br>
            <a:r>
              <a:rPr lang="en-US" sz="2400" dirty="0" smtClean="0"/>
              <a:t>Mechanical Engineering Department</a:t>
            </a:r>
            <a:br>
              <a:rPr lang="en-US" sz="2400" dirty="0" smtClean="0"/>
            </a:br>
            <a:r>
              <a:rPr lang="en-US" sz="2400" dirty="0" smtClean="0"/>
              <a:t>United States Naval Academy</a:t>
            </a:r>
            <a:br>
              <a:rPr lang="en-US" sz="2400" dirty="0" smtClean="0"/>
            </a:br>
            <a:r>
              <a:rPr lang="en-US" sz="2400" dirty="0" smtClean="0"/>
              <a:t>June 29, 2018</a:t>
            </a:r>
            <a:endParaRPr lang="en-US" sz="2400" dirty="0"/>
          </a:p>
        </p:txBody>
      </p:sp>
      <p:sp>
        <p:nvSpPr>
          <p:cNvPr id="3" name="Subtitle 2"/>
          <p:cNvSpPr>
            <a:spLocks noGrp="1"/>
          </p:cNvSpPr>
          <p:nvPr>
            <p:ph type="subTitle" idx="1"/>
          </p:nvPr>
        </p:nvSpPr>
        <p:spPr>
          <a:xfrm>
            <a:off x="1549758" y="5847007"/>
            <a:ext cx="9144000" cy="915697"/>
          </a:xfrm>
        </p:spPr>
        <p:txBody>
          <a:bodyPr/>
          <a:lstStyle/>
          <a:p>
            <a:r>
              <a:rPr lang="en-US" dirty="0" smtClean="0"/>
              <a:t>Acknowledgements: OSD-CPO, NAVAIR, USNA Bowman Scholar Program</a:t>
            </a:r>
            <a:endParaRPr lang="en-US" dirty="0"/>
          </a:p>
        </p:txBody>
      </p:sp>
    </p:spTree>
    <p:extLst>
      <p:ext uri="{BB962C8B-B14F-4D97-AF65-F5344CB8AC3E}">
        <p14:creationId xmlns:p14="http://schemas.microsoft.com/office/powerpoint/2010/main" val="4069611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Materials Tested (AM </a:t>
            </a:r>
            <a:r>
              <a:rPr lang="en-US" sz="3600" b="1" dirty="0" err="1" smtClean="0"/>
              <a:t>Matls</a:t>
            </a:r>
            <a:r>
              <a:rPr lang="en-US" sz="3600" b="1" dirty="0" smtClean="0"/>
              <a:t> from NAVAIR)</a:t>
            </a:r>
            <a:endParaRPr lang="en-US" sz="3600" b="1" dirty="0"/>
          </a:p>
        </p:txBody>
      </p:sp>
      <p:pic>
        <p:nvPicPr>
          <p:cNvPr id="4" name="image1.jpeg"/>
          <p:cNvPicPr>
            <a:picLocks noGrp="1"/>
          </p:cNvPicPr>
          <p:nvPr>
            <p:ph idx="1"/>
          </p:nvPr>
        </p:nvPicPr>
        <p:blipFill>
          <a:blip r:embed="rId2" cstate="print"/>
          <a:stretch>
            <a:fillRect/>
          </a:stretch>
        </p:blipFill>
        <p:spPr>
          <a:xfrm>
            <a:off x="1172463" y="1690688"/>
            <a:ext cx="3709288" cy="4351338"/>
          </a:xfrm>
          <a:prstGeom prst="rect">
            <a:avLst/>
          </a:prstGeom>
        </p:spPr>
      </p:pic>
      <p:sp>
        <p:nvSpPr>
          <p:cNvPr id="6" name="TextBox 5"/>
          <p:cNvSpPr txBox="1"/>
          <p:nvPr/>
        </p:nvSpPr>
        <p:spPr>
          <a:xfrm>
            <a:off x="5477069" y="1525350"/>
            <a:ext cx="5678734" cy="2862322"/>
          </a:xfrm>
          <a:prstGeom prst="rect">
            <a:avLst/>
          </a:prstGeom>
          <a:noFill/>
        </p:spPr>
        <p:txBody>
          <a:bodyPr wrap="none" rtlCol="0">
            <a:spAutoFit/>
          </a:bodyPr>
          <a:lstStyle/>
          <a:p>
            <a:r>
              <a:rPr lang="en-US" dirty="0" smtClean="0"/>
              <a:t>* Wrought 17-4 PH in H1100  </a:t>
            </a:r>
          </a:p>
          <a:p>
            <a:r>
              <a:rPr lang="en-US" dirty="0" smtClean="0"/>
              <a:t>[</a:t>
            </a:r>
            <a:r>
              <a:rPr lang="en-US" dirty="0" err="1" smtClean="0"/>
              <a:t>solutionized</a:t>
            </a:r>
            <a:r>
              <a:rPr lang="en-US" dirty="0" smtClean="0"/>
              <a:t> </a:t>
            </a:r>
            <a:r>
              <a:rPr lang="en-US" dirty="0"/>
              <a:t>at </a:t>
            </a:r>
            <a:r>
              <a:rPr lang="en-US" dirty="0" smtClean="0"/>
              <a:t>1900F typically for 1 </a:t>
            </a:r>
            <a:r>
              <a:rPr lang="en-US" dirty="0" err="1" smtClean="0"/>
              <a:t>hr</a:t>
            </a:r>
            <a:r>
              <a:rPr lang="en-US" dirty="0" smtClean="0"/>
              <a:t>, then </a:t>
            </a:r>
            <a:r>
              <a:rPr lang="en-US" dirty="0"/>
              <a:t>air </a:t>
            </a:r>
            <a:r>
              <a:rPr lang="en-US" dirty="0" smtClean="0"/>
              <a:t>cooled, </a:t>
            </a:r>
          </a:p>
          <a:p>
            <a:r>
              <a:rPr lang="en-US" dirty="0" smtClean="0"/>
              <a:t>then aged </a:t>
            </a:r>
            <a:r>
              <a:rPr lang="en-US" dirty="0"/>
              <a:t>at </a:t>
            </a:r>
            <a:r>
              <a:rPr lang="en-US" dirty="0" smtClean="0"/>
              <a:t>1100F for 4hr, </a:t>
            </a:r>
            <a:r>
              <a:rPr lang="en-US" dirty="0"/>
              <a:t>followed by an air </a:t>
            </a:r>
            <a:r>
              <a:rPr lang="en-US" dirty="0" smtClean="0"/>
              <a:t>cool]</a:t>
            </a:r>
            <a:r>
              <a:rPr lang="en-US" dirty="0"/>
              <a:t> </a:t>
            </a:r>
            <a:endParaRPr lang="en-US" dirty="0" smtClean="0"/>
          </a:p>
          <a:p>
            <a:endParaRPr lang="en-US" dirty="0"/>
          </a:p>
          <a:p>
            <a:r>
              <a:rPr lang="en-US" dirty="0" smtClean="0"/>
              <a:t>* AM 17-4 (5A3, </a:t>
            </a:r>
            <a:r>
              <a:rPr lang="en-US" dirty="0" err="1" smtClean="0"/>
              <a:t>Ar</a:t>
            </a:r>
            <a:r>
              <a:rPr lang="en-US" dirty="0" smtClean="0"/>
              <a:t>, L205A) H1025</a:t>
            </a:r>
          </a:p>
          <a:p>
            <a:r>
              <a:rPr lang="en-US" dirty="0" smtClean="0"/>
              <a:t>[</a:t>
            </a:r>
            <a:r>
              <a:rPr lang="en-US" dirty="0" err="1" smtClean="0"/>
              <a:t>solutionized</a:t>
            </a:r>
            <a:r>
              <a:rPr lang="en-US" dirty="0" smtClean="0"/>
              <a:t> at 1900F for 1 </a:t>
            </a:r>
            <a:r>
              <a:rPr lang="en-US" dirty="0" err="1" smtClean="0"/>
              <a:t>hr</a:t>
            </a:r>
            <a:r>
              <a:rPr lang="en-US" dirty="0" smtClean="0"/>
              <a:t>, HIP 2125F at 15 </a:t>
            </a:r>
            <a:r>
              <a:rPr lang="en-US" dirty="0" err="1" smtClean="0"/>
              <a:t>ksi</a:t>
            </a:r>
            <a:r>
              <a:rPr lang="en-US" dirty="0" smtClean="0"/>
              <a:t> for 4 </a:t>
            </a:r>
            <a:r>
              <a:rPr lang="en-US" dirty="0" err="1" smtClean="0"/>
              <a:t>hr</a:t>
            </a:r>
            <a:r>
              <a:rPr lang="en-US" dirty="0" smtClean="0"/>
              <a:t>]</a:t>
            </a:r>
          </a:p>
          <a:p>
            <a:endParaRPr lang="en-US" dirty="0" smtClean="0"/>
          </a:p>
          <a:p>
            <a:r>
              <a:rPr lang="en-US" dirty="0" smtClean="0"/>
              <a:t>*AM 15-5 (4A3, L204A) H1025</a:t>
            </a:r>
          </a:p>
          <a:p>
            <a:r>
              <a:rPr lang="en-US" dirty="0" smtClean="0"/>
              <a:t>[</a:t>
            </a:r>
            <a:r>
              <a:rPr lang="en-US" dirty="0" err="1" smtClean="0"/>
              <a:t>solutionized</a:t>
            </a:r>
            <a:r>
              <a:rPr lang="en-US" dirty="0" smtClean="0"/>
              <a:t> at 1900F for 1 </a:t>
            </a:r>
            <a:r>
              <a:rPr lang="en-US" dirty="0" err="1" smtClean="0"/>
              <a:t>hr</a:t>
            </a:r>
            <a:r>
              <a:rPr lang="en-US" dirty="0" smtClean="0"/>
              <a:t>, HIP 2125F at 15 </a:t>
            </a:r>
            <a:r>
              <a:rPr lang="en-US" dirty="0" err="1" smtClean="0"/>
              <a:t>ksi</a:t>
            </a:r>
            <a:r>
              <a:rPr lang="en-US" dirty="0" smtClean="0"/>
              <a:t> for 4 </a:t>
            </a:r>
            <a:r>
              <a:rPr lang="en-US" dirty="0" err="1" smtClean="0"/>
              <a:t>hr</a:t>
            </a:r>
            <a:r>
              <a:rPr lang="en-US" dirty="0" smtClean="0"/>
              <a:t>]</a:t>
            </a:r>
          </a:p>
          <a:p>
            <a:endParaRPr lang="en-US" dirty="0"/>
          </a:p>
        </p:txBody>
      </p:sp>
      <p:graphicFrame>
        <p:nvGraphicFramePr>
          <p:cNvPr id="8" name="Table 7"/>
          <p:cNvGraphicFramePr>
            <a:graphicFrameLocks noGrp="1"/>
          </p:cNvGraphicFramePr>
          <p:nvPr>
            <p:extLst/>
          </p:nvPr>
        </p:nvGraphicFramePr>
        <p:xfrm>
          <a:off x="5346541" y="4931451"/>
          <a:ext cx="5939790" cy="1407160"/>
        </p:xfrm>
        <a:graphic>
          <a:graphicData uri="http://schemas.openxmlformats.org/drawingml/2006/table">
            <a:tbl>
              <a:tblPr firstRow="1" firstCol="1" lastRow="1" lastCol="1" bandRow="1" bandCol="1">
                <a:tableStyleId>{5C22544A-7EE6-4342-B048-85BDC9FD1C3A}</a:tableStyleId>
              </a:tblPr>
              <a:tblGrid>
                <a:gridCol w="742315">
                  <a:extLst>
                    <a:ext uri="{9D8B030D-6E8A-4147-A177-3AD203B41FA5}">
                      <a16:colId xmlns:a16="http://schemas.microsoft.com/office/drawing/2014/main" val="20000"/>
                    </a:ext>
                  </a:extLst>
                </a:gridCol>
                <a:gridCol w="741045">
                  <a:extLst>
                    <a:ext uri="{9D8B030D-6E8A-4147-A177-3AD203B41FA5}">
                      <a16:colId xmlns:a16="http://schemas.microsoft.com/office/drawing/2014/main" val="20001"/>
                    </a:ext>
                  </a:extLst>
                </a:gridCol>
                <a:gridCol w="744220">
                  <a:extLst>
                    <a:ext uri="{9D8B030D-6E8A-4147-A177-3AD203B41FA5}">
                      <a16:colId xmlns:a16="http://schemas.microsoft.com/office/drawing/2014/main" val="20002"/>
                    </a:ext>
                  </a:extLst>
                </a:gridCol>
                <a:gridCol w="742315">
                  <a:extLst>
                    <a:ext uri="{9D8B030D-6E8A-4147-A177-3AD203B41FA5}">
                      <a16:colId xmlns:a16="http://schemas.microsoft.com/office/drawing/2014/main" val="20003"/>
                    </a:ext>
                  </a:extLst>
                </a:gridCol>
                <a:gridCol w="742315">
                  <a:extLst>
                    <a:ext uri="{9D8B030D-6E8A-4147-A177-3AD203B41FA5}">
                      <a16:colId xmlns:a16="http://schemas.microsoft.com/office/drawing/2014/main" val="20004"/>
                    </a:ext>
                  </a:extLst>
                </a:gridCol>
                <a:gridCol w="742315">
                  <a:extLst>
                    <a:ext uri="{9D8B030D-6E8A-4147-A177-3AD203B41FA5}">
                      <a16:colId xmlns:a16="http://schemas.microsoft.com/office/drawing/2014/main" val="20005"/>
                    </a:ext>
                  </a:extLst>
                </a:gridCol>
                <a:gridCol w="742315">
                  <a:extLst>
                    <a:ext uri="{9D8B030D-6E8A-4147-A177-3AD203B41FA5}">
                      <a16:colId xmlns:a16="http://schemas.microsoft.com/office/drawing/2014/main" val="20006"/>
                    </a:ext>
                  </a:extLst>
                </a:gridCol>
                <a:gridCol w="742950">
                  <a:extLst>
                    <a:ext uri="{9D8B030D-6E8A-4147-A177-3AD203B41FA5}">
                      <a16:colId xmlns:a16="http://schemas.microsoft.com/office/drawing/2014/main" val="20007"/>
                    </a:ext>
                  </a:extLst>
                </a:gridCol>
              </a:tblGrid>
              <a:tr h="349885">
                <a:tc>
                  <a:txBody>
                    <a:bodyPr/>
                    <a:lstStyle/>
                    <a:p>
                      <a:pPr marL="0" marR="0" algn="l">
                        <a:lnSpc>
                          <a:spcPts val="1350"/>
                        </a:lnSpc>
                        <a:spcBef>
                          <a:spcPts val="0"/>
                        </a:spcBef>
                        <a:spcAft>
                          <a:spcPts val="0"/>
                        </a:spcAft>
                      </a:pPr>
                      <a:r>
                        <a:rPr lang="en-US" sz="1200" dirty="0">
                          <a:effectLst/>
                        </a:rPr>
                        <a:t> </a:t>
                      </a:r>
                      <a:endParaRPr lang="en-US" sz="1100" dirty="0">
                        <a:effectLst/>
                        <a:latin typeface="Times New Roman" panose="02020603050405020304" pitchFamily="18" charset="0"/>
                        <a:ea typeface="Times New Roman" panose="02020603050405020304" pitchFamily="18" charset="0"/>
                      </a:endParaRPr>
                    </a:p>
                  </a:txBody>
                  <a:tcPr marL="0" marR="0" marT="0" marB="0"/>
                </a:tc>
                <a:tc>
                  <a:txBody>
                    <a:bodyPr/>
                    <a:lstStyle/>
                    <a:p>
                      <a:pPr marL="6350" marR="0" algn="ctr">
                        <a:lnSpc>
                          <a:spcPts val="1350"/>
                        </a:lnSpc>
                        <a:spcBef>
                          <a:spcPts val="0"/>
                        </a:spcBef>
                        <a:spcAft>
                          <a:spcPts val="0"/>
                        </a:spcAft>
                      </a:pPr>
                      <a:r>
                        <a:rPr lang="en-US" sz="1200">
                          <a:effectLst/>
                        </a:rPr>
                        <a:t>C</a:t>
                      </a:r>
                      <a:endParaRPr lang="en-US" sz="1100">
                        <a:effectLst/>
                        <a:latin typeface="Times New Roman" panose="02020603050405020304" pitchFamily="18" charset="0"/>
                        <a:ea typeface="Times New Roman" panose="02020603050405020304" pitchFamily="18" charset="0"/>
                      </a:endParaRPr>
                    </a:p>
                  </a:txBody>
                  <a:tcPr marL="0" marR="0" marT="0" marB="0"/>
                </a:tc>
                <a:tc>
                  <a:txBody>
                    <a:bodyPr/>
                    <a:lstStyle/>
                    <a:p>
                      <a:pPr marL="224155" marR="219075" algn="ctr">
                        <a:lnSpc>
                          <a:spcPts val="1350"/>
                        </a:lnSpc>
                        <a:spcBef>
                          <a:spcPts val="0"/>
                        </a:spcBef>
                        <a:spcAft>
                          <a:spcPts val="0"/>
                        </a:spcAft>
                      </a:pPr>
                      <a:r>
                        <a:rPr lang="en-US" sz="1200">
                          <a:effectLst/>
                        </a:rPr>
                        <a:t>Si</a:t>
                      </a:r>
                      <a:endParaRPr lang="en-US" sz="1100">
                        <a:effectLst/>
                        <a:latin typeface="Times New Roman" panose="02020603050405020304" pitchFamily="18" charset="0"/>
                        <a:ea typeface="Times New Roman" panose="02020603050405020304" pitchFamily="18" charset="0"/>
                      </a:endParaRPr>
                    </a:p>
                  </a:txBody>
                  <a:tcPr marL="0" marR="0" marT="0" marB="0"/>
                </a:tc>
                <a:tc>
                  <a:txBody>
                    <a:bodyPr/>
                    <a:lstStyle/>
                    <a:p>
                      <a:pPr marL="81915" marR="81280" algn="ctr">
                        <a:lnSpc>
                          <a:spcPts val="1350"/>
                        </a:lnSpc>
                        <a:spcBef>
                          <a:spcPts val="0"/>
                        </a:spcBef>
                        <a:spcAft>
                          <a:spcPts val="0"/>
                        </a:spcAft>
                      </a:pPr>
                      <a:r>
                        <a:rPr lang="en-US" sz="1200">
                          <a:effectLst/>
                        </a:rPr>
                        <a:t>Cr</a:t>
                      </a:r>
                      <a:endParaRPr lang="en-US" sz="1100">
                        <a:effectLst/>
                        <a:latin typeface="Times New Roman" panose="02020603050405020304" pitchFamily="18" charset="0"/>
                        <a:ea typeface="Times New Roman" panose="02020603050405020304" pitchFamily="18" charset="0"/>
                      </a:endParaRPr>
                    </a:p>
                  </a:txBody>
                  <a:tcPr marL="0" marR="0" marT="0" marB="0"/>
                </a:tc>
                <a:tc>
                  <a:txBody>
                    <a:bodyPr/>
                    <a:lstStyle/>
                    <a:p>
                      <a:pPr marL="85725" marR="81280" algn="ctr">
                        <a:lnSpc>
                          <a:spcPts val="1350"/>
                        </a:lnSpc>
                        <a:spcBef>
                          <a:spcPts val="0"/>
                        </a:spcBef>
                        <a:spcAft>
                          <a:spcPts val="0"/>
                        </a:spcAft>
                      </a:pPr>
                      <a:r>
                        <a:rPr lang="en-US" sz="1200">
                          <a:effectLst/>
                        </a:rPr>
                        <a:t>Mn</a:t>
                      </a:r>
                      <a:endParaRPr lang="en-US" sz="1100">
                        <a:effectLst/>
                        <a:latin typeface="Times New Roman" panose="02020603050405020304" pitchFamily="18" charset="0"/>
                        <a:ea typeface="Times New Roman" panose="02020603050405020304" pitchFamily="18" charset="0"/>
                      </a:endParaRPr>
                    </a:p>
                  </a:txBody>
                  <a:tcPr marL="0" marR="0" marT="0" marB="0"/>
                </a:tc>
                <a:tc>
                  <a:txBody>
                    <a:bodyPr/>
                    <a:lstStyle/>
                    <a:p>
                      <a:pPr marL="81915" marR="81280" algn="ctr">
                        <a:lnSpc>
                          <a:spcPts val="1350"/>
                        </a:lnSpc>
                        <a:spcBef>
                          <a:spcPts val="0"/>
                        </a:spcBef>
                        <a:spcAft>
                          <a:spcPts val="0"/>
                        </a:spcAft>
                      </a:pPr>
                      <a:r>
                        <a:rPr lang="en-US" sz="1200">
                          <a:effectLst/>
                        </a:rPr>
                        <a:t>Fe</a:t>
                      </a:r>
                      <a:endParaRPr lang="en-US" sz="1100">
                        <a:effectLst/>
                        <a:latin typeface="Times New Roman" panose="02020603050405020304" pitchFamily="18" charset="0"/>
                        <a:ea typeface="Times New Roman" panose="02020603050405020304" pitchFamily="18" charset="0"/>
                      </a:endParaRPr>
                    </a:p>
                  </a:txBody>
                  <a:tcPr marL="0" marR="0" marT="0" marB="0"/>
                </a:tc>
                <a:tc>
                  <a:txBody>
                    <a:bodyPr/>
                    <a:lstStyle/>
                    <a:p>
                      <a:pPr marL="83185" marR="81280" algn="ctr">
                        <a:lnSpc>
                          <a:spcPts val="1350"/>
                        </a:lnSpc>
                        <a:spcBef>
                          <a:spcPts val="0"/>
                        </a:spcBef>
                        <a:spcAft>
                          <a:spcPts val="0"/>
                        </a:spcAft>
                      </a:pPr>
                      <a:r>
                        <a:rPr lang="en-US" sz="1200">
                          <a:effectLst/>
                        </a:rPr>
                        <a:t>Ni</a:t>
                      </a:r>
                      <a:endParaRPr lang="en-US" sz="1100">
                        <a:effectLst/>
                        <a:latin typeface="Times New Roman" panose="02020603050405020304" pitchFamily="18" charset="0"/>
                        <a:ea typeface="Times New Roman" panose="02020603050405020304" pitchFamily="18" charset="0"/>
                      </a:endParaRPr>
                    </a:p>
                  </a:txBody>
                  <a:tcPr marL="0" marR="0" marT="0" marB="0"/>
                </a:tc>
                <a:tc>
                  <a:txBody>
                    <a:bodyPr/>
                    <a:lstStyle/>
                    <a:p>
                      <a:pPr marL="141605" marR="137160" algn="ctr">
                        <a:lnSpc>
                          <a:spcPts val="1350"/>
                        </a:lnSpc>
                        <a:spcBef>
                          <a:spcPts val="0"/>
                        </a:spcBef>
                        <a:spcAft>
                          <a:spcPts val="0"/>
                        </a:spcAft>
                      </a:pPr>
                      <a:r>
                        <a:rPr lang="en-US" sz="1200">
                          <a:effectLst/>
                        </a:rPr>
                        <a:t>Cu</a:t>
                      </a:r>
                      <a:endParaRPr lang="en-US"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0000"/>
                  </a:ext>
                </a:extLst>
              </a:tr>
              <a:tr h="349885">
                <a:tc>
                  <a:txBody>
                    <a:bodyPr/>
                    <a:lstStyle/>
                    <a:p>
                      <a:pPr marL="86360" marR="81280" algn="ctr">
                        <a:lnSpc>
                          <a:spcPts val="1350"/>
                        </a:lnSpc>
                        <a:spcBef>
                          <a:spcPts val="0"/>
                        </a:spcBef>
                        <a:spcAft>
                          <a:spcPts val="0"/>
                        </a:spcAft>
                      </a:pPr>
                      <a:r>
                        <a:rPr lang="en-US" sz="1200" dirty="0" smtClean="0">
                          <a:effectLst/>
                        </a:rPr>
                        <a:t>Wrought</a:t>
                      </a:r>
                    </a:p>
                    <a:p>
                      <a:pPr marL="86360" marR="81280" algn="ctr">
                        <a:lnSpc>
                          <a:spcPts val="1350"/>
                        </a:lnSpc>
                        <a:spcBef>
                          <a:spcPts val="0"/>
                        </a:spcBef>
                        <a:spcAft>
                          <a:spcPts val="0"/>
                        </a:spcAft>
                      </a:pPr>
                      <a:r>
                        <a:rPr lang="en-US" sz="1200" dirty="0" smtClean="0">
                          <a:effectLst/>
                          <a:latin typeface="Times New Roman" panose="02020603050405020304" pitchFamily="18" charset="0"/>
                          <a:ea typeface="Times New Roman" panose="02020603050405020304" pitchFamily="18" charset="0"/>
                        </a:rPr>
                        <a:t>17-4</a:t>
                      </a:r>
                      <a:endParaRPr lang="en-US" sz="1100" dirty="0">
                        <a:effectLst/>
                        <a:latin typeface="Times New Roman" panose="02020603050405020304" pitchFamily="18" charset="0"/>
                        <a:ea typeface="Times New Roman" panose="02020603050405020304" pitchFamily="18" charset="0"/>
                      </a:endParaRPr>
                    </a:p>
                  </a:txBody>
                  <a:tcPr marL="0" marR="0" marT="0" marB="0"/>
                </a:tc>
                <a:tc>
                  <a:txBody>
                    <a:bodyPr/>
                    <a:lstStyle/>
                    <a:p>
                      <a:pPr marL="224155" marR="217805" algn="ctr">
                        <a:lnSpc>
                          <a:spcPts val="1350"/>
                        </a:lnSpc>
                        <a:spcBef>
                          <a:spcPts val="0"/>
                        </a:spcBef>
                        <a:spcAft>
                          <a:spcPts val="0"/>
                        </a:spcAft>
                      </a:pPr>
                      <a:r>
                        <a:rPr lang="en-US" sz="1200">
                          <a:effectLst/>
                        </a:rPr>
                        <a:t>1.78</a:t>
                      </a:r>
                      <a:endParaRPr lang="en-US" sz="1100">
                        <a:effectLst/>
                        <a:latin typeface="Times New Roman" panose="02020603050405020304" pitchFamily="18" charset="0"/>
                        <a:ea typeface="Times New Roman" panose="02020603050405020304" pitchFamily="18" charset="0"/>
                      </a:endParaRPr>
                    </a:p>
                  </a:txBody>
                  <a:tcPr marL="0" marR="0" marT="0" marB="0"/>
                </a:tc>
                <a:tc>
                  <a:txBody>
                    <a:bodyPr/>
                    <a:lstStyle/>
                    <a:p>
                      <a:pPr marL="224155" marR="220980" algn="ctr">
                        <a:lnSpc>
                          <a:spcPts val="1350"/>
                        </a:lnSpc>
                        <a:spcBef>
                          <a:spcPts val="0"/>
                        </a:spcBef>
                        <a:spcAft>
                          <a:spcPts val="0"/>
                        </a:spcAft>
                      </a:pPr>
                      <a:r>
                        <a:rPr lang="en-US" sz="1200">
                          <a:effectLst/>
                        </a:rPr>
                        <a:t>0.19</a:t>
                      </a:r>
                      <a:endParaRPr lang="en-US" sz="1100">
                        <a:effectLst/>
                        <a:latin typeface="Times New Roman" panose="02020603050405020304" pitchFamily="18" charset="0"/>
                        <a:ea typeface="Times New Roman" panose="02020603050405020304" pitchFamily="18" charset="0"/>
                      </a:endParaRPr>
                    </a:p>
                  </a:txBody>
                  <a:tcPr marL="0" marR="0" marT="0" marB="0"/>
                </a:tc>
                <a:tc>
                  <a:txBody>
                    <a:bodyPr/>
                    <a:lstStyle/>
                    <a:p>
                      <a:pPr marL="82550" marR="81280" algn="ctr">
                        <a:lnSpc>
                          <a:spcPts val="1350"/>
                        </a:lnSpc>
                        <a:spcBef>
                          <a:spcPts val="0"/>
                        </a:spcBef>
                        <a:spcAft>
                          <a:spcPts val="0"/>
                        </a:spcAft>
                      </a:pPr>
                      <a:r>
                        <a:rPr lang="en-US" sz="1200">
                          <a:effectLst/>
                        </a:rPr>
                        <a:t>15.21</a:t>
                      </a:r>
                      <a:endParaRPr lang="en-US" sz="1100">
                        <a:effectLst/>
                        <a:latin typeface="Times New Roman" panose="02020603050405020304" pitchFamily="18" charset="0"/>
                        <a:ea typeface="Times New Roman" panose="02020603050405020304" pitchFamily="18" charset="0"/>
                      </a:endParaRPr>
                    </a:p>
                  </a:txBody>
                  <a:tcPr marL="0" marR="0" marT="0" marB="0"/>
                </a:tc>
                <a:tc>
                  <a:txBody>
                    <a:bodyPr/>
                    <a:lstStyle/>
                    <a:p>
                      <a:pPr marL="85090" marR="81280" algn="ctr">
                        <a:lnSpc>
                          <a:spcPts val="1350"/>
                        </a:lnSpc>
                        <a:spcBef>
                          <a:spcPts val="0"/>
                        </a:spcBef>
                        <a:spcAft>
                          <a:spcPts val="0"/>
                        </a:spcAft>
                      </a:pPr>
                      <a:r>
                        <a:rPr lang="en-US" sz="1200" dirty="0">
                          <a:effectLst/>
                        </a:rPr>
                        <a:t>0.96</a:t>
                      </a:r>
                      <a:endParaRPr lang="en-US" sz="1100" dirty="0">
                        <a:effectLst/>
                        <a:latin typeface="Times New Roman" panose="02020603050405020304" pitchFamily="18" charset="0"/>
                        <a:ea typeface="Times New Roman" panose="02020603050405020304" pitchFamily="18" charset="0"/>
                      </a:endParaRPr>
                    </a:p>
                  </a:txBody>
                  <a:tcPr marL="0" marR="0" marT="0" marB="0"/>
                </a:tc>
                <a:tc>
                  <a:txBody>
                    <a:bodyPr/>
                    <a:lstStyle/>
                    <a:p>
                      <a:pPr marL="85725" marR="81280" algn="ctr">
                        <a:lnSpc>
                          <a:spcPts val="1350"/>
                        </a:lnSpc>
                        <a:spcBef>
                          <a:spcPts val="0"/>
                        </a:spcBef>
                        <a:spcAft>
                          <a:spcPts val="0"/>
                        </a:spcAft>
                      </a:pPr>
                      <a:r>
                        <a:rPr lang="en-US" sz="1200">
                          <a:effectLst/>
                        </a:rPr>
                        <a:t>74.73</a:t>
                      </a:r>
                      <a:endParaRPr lang="en-US" sz="1100">
                        <a:effectLst/>
                        <a:latin typeface="Times New Roman" panose="02020603050405020304" pitchFamily="18" charset="0"/>
                        <a:ea typeface="Times New Roman" panose="02020603050405020304" pitchFamily="18" charset="0"/>
                      </a:endParaRPr>
                    </a:p>
                  </a:txBody>
                  <a:tcPr marL="0" marR="0" marT="0" marB="0"/>
                </a:tc>
                <a:tc>
                  <a:txBody>
                    <a:bodyPr/>
                    <a:lstStyle/>
                    <a:p>
                      <a:pPr marL="85090" marR="81280" algn="ctr">
                        <a:lnSpc>
                          <a:spcPts val="1350"/>
                        </a:lnSpc>
                        <a:spcBef>
                          <a:spcPts val="0"/>
                        </a:spcBef>
                        <a:spcAft>
                          <a:spcPts val="0"/>
                        </a:spcAft>
                      </a:pPr>
                      <a:r>
                        <a:rPr lang="en-US" sz="1200">
                          <a:effectLst/>
                        </a:rPr>
                        <a:t>3.82</a:t>
                      </a:r>
                      <a:endParaRPr lang="en-US" sz="1100">
                        <a:effectLst/>
                        <a:latin typeface="Times New Roman" panose="02020603050405020304" pitchFamily="18" charset="0"/>
                        <a:ea typeface="Times New Roman" panose="02020603050405020304" pitchFamily="18" charset="0"/>
                      </a:endParaRPr>
                    </a:p>
                  </a:txBody>
                  <a:tcPr marL="0" marR="0" marT="0" marB="0"/>
                </a:tc>
                <a:tc>
                  <a:txBody>
                    <a:bodyPr/>
                    <a:lstStyle/>
                    <a:p>
                      <a:pPr marL="141605" marR="137795" algn="ctr">
                        <a:lnSpc>
                          <a:spcPts val="1350"/>
                        </a:lnSpc>
                        <a:spcBef>
                          <a:spcPts val="0"/>
                        </a:spcBef>
                        <a:spcAft>
                          <a:spcPts val="0"/>
                        </a:spcAft>
                      </a:pPr>
                      <a:r>
                        <a:rPr lang="en-US" sz="1200">
                          <a:effectLst/>
                        </a:rPr>
                        <a:t>3.30</a:t>
                      </a:r>
                      <a:endParaRPr lang="en-US"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0001"/>
                  </a:ext>
                </a:extLst>
              </a:tr>
              <a:tr h="349885">
                <a:tc>
                  <a:txBody>
                    <a:bodyPr/>
                    <a:lstStyle/>
                    <a:p>
                      <a:pPr marL="86360" marR="81280" algn="ctr">
                        <a:lnSpc>
                          <a:spcPts val="1350"/>
                        </a:lnSpc>
                        <a:spcBef>
                          <a:spcPts val="0"/>
                        </a:spcBef>
                        <a:spcAft>
                          <a:spcPts val="0"/>
                        </a:spcAft>
                      </a:pPr>
                      <a:r>
                        <a:rPr lang="en-US" sz="1200" dirty="0" smtClean="0">
                          <a:effectLst/>
                        </a:rPr>
                        <a:t>AM 17-4</a:t>
                      </a:r>
                      <a:endParaRPr lang="en-US" sz="1100" dirty="0">
                        <a:effectLst/>
                        <a:latin typeface="Times New Roman" panose="02020603050405020304" pitchFamily="18" charset="0"/>
                        <a:ea typeface="Times New Roman" panose="02020603050405020304" pitchFamily="18" charset="0"/>
                      </a:endParaRPr>
                    </a:p>
                  </a:txBody>
                  <a:tcPr marL="0" marR="0" marT="0" marB="0"/>
                </a:tc>
                <a:tc>
                  <a:txBody>
                    <a:bodyPr/>
                    <a:lstStyle/>
                    <a:p>
                      <a:pPr marL="224155" marR="217805" algn="ctr">
                        <a:lnSpc>
                          <a:spcPts val="1350"/>
                        </a:lnSpc>
                        <a:spcBef>
                          <a:spcPts val="0"/>
                        </a:spcBef>
                        <a:spcAft>
                          <a:spcPts val="0"/>
                        </a:spcAft>
                      </a:pPr>
                      <a:r>
                        <a:rPr lang="en-US" sz="1200">
                          <a:effectLst/>
                        </a:rPr>
                        <a:t>1.76</a:t>
                      </a:r>
                      <a:endParaRPr lang="en-US" sz="1100">
                        <a:effectLst/>
                        <a:latin typeface="Times New Roman" panose="02020603050405020304" pitchFamily="18" charset="0"/>
                        <a:ea typeface="Times New Roman" panose="02020603050405020304" pitchFamily="18" charset="0"/>
                      </a:endParaRPr>
                    </a:p>
                  </a:txBody>
                  <a:tcPr marL="0" marR="0" marT="0" marB="0"/>
                </a:tc>
                <a:tc>
                  <a:txBody>
                    <a:bodyPr/>
                    <a:lstStyle/>
                    <a:p>
                      <a:pPr marL="224155" marR="220980" algn="ctr">
                        <a:lnSpc>
                          <a:spcPts val="1350"/>
                        </a:lnSpc>
                        <a:spcBef>
                          <a:spcPts val="0"/>
                        </a:spcBef>
                        <a:spcAft>
                          <a:spcPts val="0"/>
                        </a:spcAft>
                      </a:pPr>
                      <a:r>
                        <a:rPr lang="en-US" sz="1200">
                          <a:effectLst/>
                        </a:rPr>
                        <a:t>0.00</a:t>
                      </a:r>
                      <a:endParaRPr lang="en-US" sz="1100">
                        <a:effectLst/>
                        <a:latin typeface="Times New Roman" panose="02020603050405020304" pitchFamily="18" charset="0"/>
                        <a:ea typeface="Times New Roman" panose="02020603050405020304" pitchFamily="18" charset="0"/>
                      </a:endParaRPr>
                    </a:p>
                  </a:txBody>
                  <a:tcPr marL="0" marR="0" marT="0" marB="0"/>
                </a:tc>
                <a:tc>
                  <a:txBody>
                    <a:bodyPr/>
                    <a:lstStyle/>
                    <a:p>
                      <a:pPr marL="82550" marR="81280" algn="ctr">
                        <a:lnSpc>
                          <a:spcPts val="1350"/>
                        </a:lnSpc>
                        <a:spcBef>
                          <a:spcPts val="0"/>
                        </a:spcBef>
                        <a:spcAft>
                          <a:spcPts val="0"/>
                        </a:spcAft>
                      </a:pPr>
                      <a:r>
                        <a:rPr lang="en-US" sz="1200">
                          <a:effectLst/>
                        </a:rPr>
                        <a:t>15.40</a:t>
                      </a:r>
                      <a:endParaRPr lang="en-US" sz="1100">
                        <a:effectLst/>
                        <a:latin typeface="Times New Roman" panose="02020603050405020304" pitchFamily="18" charset="0"/>
                        <a:ea typeface="Times New Roman" panose="02020603050405020304" pitchFamily="18" charset="0"/>
                      </a:endParaRPr>
                    </a:p>
                  </a:txBody>
                  <a:tcPr marL="0" marR="0" marT="0" marB="0"/>
                </a:tc>
                <a:tc>
                  <a:txBody>
                    <a:bodyPr/>
                    <a:lstStyle/>
                    <a:p>
                      <a:pPr marL="85090" marR="81280" algn="ctr">
                        <a:lnSpc>
                          <a:spcPts val="1350"/>
                        </a:lnSpc>
                        <a:spcBef>
                          <a:spcPts val="0"/>
                        </a:spcBef>
                        <a:spcAft>
                          <a:spcPts val="0"/>
                        </a:spcAft>
                      </a:pPr>
                      <a:r>
                        <a:rPr lang="en-US" sz="1200">
                          <a:effectLst/>
                        </a:rPr>
                        <a:t>0.03</a:t>
                      </a:r>
                      <a:endParaRPr lang="en-US" sz="1100">
                        <a:effectLst/>
                        <a:latin typeface="Times New Roman" panose="02020603050405020304" pitchFamily="18" charset="0"/>
                        <a:ea typeface="Times New Roman" panose="02020603050405020304" pitchFamily="18" charset="0"/>
                      </a:endParaRPr>
                    </a:p>
                  </a:txBody>
                  <a:tcPr marL="0" marR="0" marT="0" marB="0"/>
                </a:tc>
                <a:tc>
                  <a:txBody>
                    <a:bodyPr/>
                    <a:lstStyle/>
                    <a:p>
                      <a:pPr marL="85725" marR="81280" algn="ctr">
                        <a:lnSpc>
                          <a:spcPts val="1350"/>
                        </a:lnSpc>
                        <a:spcBef>
                          <a:spcPts val="0"/>
                        </a:spcBef>
                        <a:spcAft>
                          <a:spcPts val="0"/>
                        </a:spcAft>
                      </a:pPr>
                      <a:r>
                        <a:rPr lang="en-US" sz="1200">
                          <a:effectLst/>
                        </a:rPr>
                        <a:t>76.66</a:t>
                      </a:r>
                      <a:endParaRPr lang="en-US" sz="1100">
                        <a:effectLst/>
                        <a:latin typeface="Times New Roman" panose="02020603050405020304" pitchFamily="18" charset="0"/>
                        <a:ea typeface="Times New Roman" panose="02020603050405020304" pitchFamily="18" charset="0"/>
                      </a:endParaRPr>
                    </a:p>
                  </a:txBody>
                  <a:tcPr marL="0" marR="0" marT="0" marB="0"/>
                </a:tc>
                <a:tc>
                  <a:txBody>
                    <a:bodyPr/>
                    <a:lstStyle/>
                    <a:p>
                      <a:pPr marL="85090" marR="81280" algn="ctr">
                        <a:lnSpc>
                          <a:spcPts val="1350"/>
                        </a:lnSpc>
                        <a:spcBef>
                          <a:spcPts val="0"/>
                        </a:spcBef>
                        <a:spcAft>
                          <a:spcPts val="0"/>
                        </a:spcAft>
                      </a:pPr>
                      <a:r>
                        <a:rPr lang="en-US" sz="1200">
                          <a:effectLst/>
                        </a:rPr>
                        <a:t>3.03</a:t>
                      </a:r>
                      <a:endParaRPr lang="en-US" sz="1100">
                        <a:effectLst/>
                        <a:latin typeface="Times New Roman" panose="02020603050405020304" pitchFamily="18" charset="0"/>
                        <a:ea typeface="Times New Roman" panose="02020603050405020304" pitchFamily="18" charset="0"/>
                      </a:endParaRPr>
                    </a:p>
                  </a:txBody>
                  <a:tcPr marL="0" marR="0" marT="0" marB="0"/>
                </a:tc>
                <a:tc>
                  <a:txBody>
                    <a:bodyPr/>
                    <a:lstStyle/>
                    <a:p>
                      <a:pPr marL="141605" marR="137795" algn="ctr">
                        <a:lnSpc>
                          <a:spcPts val="1350"/>
                        </a:lnSpc>
                        <a:spcBef>
                          <a:spcPts val="0"/>
                        </a:spcBef>
                        <a:spcAft>
                          <a:spcPts val="0"/>
                        </a:spcAft>
                      </a:pPr>
                      <a:r>
                        <a:rPr lang="en-US" sz="1200">
                          <a:effectLst/>
                        </a:rPr>
                        <a:t>3.12</a:t>
                      </a:r>
                      <a:endParaRPr lang="en-US" sz="11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0002"/>
                  </a:ext>
                </a:extLst>
              </a:tr>
              <a:tr h="351790">
                <a:tc>
                  <a:txBody>
                    <a:bodyPr/>
                    <a:lstStyle/>
                    <a:p>
                      <a:pPr marL="86360" marR="80645" algn="ctr">
                        <a:lnSpc>
                          <a:spcPts val="1350"/>
                        </a:lnSpc>
                        <a:spcBef>
                          <a:spcPts val="0"/>
                        </a:spcBef>
                        <a:spcAft>
                          <a:spcPts val="0"/>
                        </a:spcAft>
                      </a:pPr>
                      <a:r>
                        <a:rPr lang="en-US" sz="1200">
                          <a:effectLst/>
                        </a:rPr>
                        <a:t>Spec.</a:t>
                      </a:r>
                      <a:endParaRPr lang="en-US" sz="1100">
                        <a:effectLst/>
                        <a:latin typeface="Times New Roman" panose="02020603050405020304" pitchFamily="18" charset="0"/>
                        <a:ea typeface="Times New Roman" panose="02020603050405020304" pitchFamily="18" charset="0"/>
                      </a:endParaRPr>
                    </a:p>
                  </a:txBody>
                  <a:tcPr marL="0" marR="0" marT="0" marB="0"/>
                </a:tc>
                <a:tc>
                  <a:txBody>
                    <a:bodyPr/>
                    <a:lstStyle/>
                    <a:p>
                      <a:pPr marL="86360" marR="0" algn="l">
                        <a:lnSpc>
                          <a:spcPts val="1350"/>
                        </a:lnSpc>
                        <a:spcBef>
                          <a:spcPts val="0"/>
                        </a:spcBef>
                        <a:spcAft>
                          <a:spcPts val="0"/>
                        </a:spcAft>
                      </a:pPr>
                      <a:r>
                        <a:rPr lang="en-US" sz="1200">
                          <a:effectLst/>
                        </a:rPr>
                        <a:t>0.07 max</a:t>
                      </a:r>
                      <a:endParaRPr lang="en-US" sz="1100">
                        <a:effectLst/>
                        <a:latin typeface="Times New Roman" panose="02020603050405020304" pitchFamily="18" charset="0"/>
                        <a:ea typeface="Times New Roman" panose="02020603050405020304" pitchFamily="18" charset="0"/>
                      </a:endParaRPr>
                    </a:p>
                  </a:txBody>
                  <a:tcPr marL="0" marR="0" marT="0" marB="0"/>
                </a:tc>
                <a:tc>
                  <a:txBody>
                    <a:bodyPr/>
                    <a:lstStyle/>
                    <a:p>
                      <a:pPr marL="123825" marR="0" algn="l">
                        <a:lnSpc>
                          <a:spcPts val="1350"/>
                        </a:lnSpc>
                        <a:spcBef>
                          <a:spcPts val="0"/>
                        </a:spcBef>
                        <a:spcAft>
                          <a:spcPts val="0"/>
                        </a:spcAft>
                      </a:pPr>
                      <a:r>
                        <a:rPr lang="en-US" sz="1200" dirty="0">
                          <a:effectLst/>
                        </a:rPr>
                        <a:t>1.0 max</a:t>
                      </a:r>
                      <a:endParaRPr lang="en-US" sz="1100" dirty="0">
                        <a:effectLst/>
                        <a:latin typeface="Times New Roman" panose="02020603050405020304" pitchFamily="18" charset="0"/>
                        <a:ea typeface="Times New Roman" panose="02020603050405020304" pitchFamily="18" charset="0"/>
                      </a:endParaRPr>
                    </a:p>
                  </a:txBody>
                  <a:tcPr marL="0" marR="0" marT="0" marB="0"/>
                </a:tc>
                <a:tc>
                  <a:txBody>
                    <a:bodyPr/>
                    <a:lstStyle/>
                    <a:p>
                      <a:pPr marL="82550" marR="81280" algn="ctr">
                        <a:lnSpc>
                          <a:spcPts val="1350"/>
                        </a:lnSpc>
                        <a:spcBef>
                          <a:spcPts val="0"/>
                        </a:spcBef>
                        <a:spcAft>
                          <a:spcPts val="0"/>
                        </a:spcAft>
                      </a:pPr>
                      <a:r>
                        <a:rPr lang="en-US" sz="1200">
                          <a:effectLst/>
                        </a:rPr>
                        <a:t>15-17</a:t>
                      </a:r>
                      <a:endParaRPr lang="en-US" sz="1100">
                        <a:effectLst/>
                        <a:latin typeface="Times New Roman" panose="02020603050405020304" pitchFamily="18" charset="0"/>
                        <a:ea typeface="Times New Roman" panose="02020603050405020304" pitchFamily="18" charset="0"/>
                      </a:endParaRPr>
                    </a:p>
                  </a:txBody>
                  <a:tcPr marL="0" marR="0" marT="0" marB="0"/>
                </a:tc>
                <a:tc>
                  <a:txBody>
                    <a:bodyPr/>
                    <a:lstStyle/>
                    <a:p>
                      <a:pPr marL="123825" marR="0" algn="l">
                        <a:lnSpc>
                          <a:spcPts val="1350"/>
                        </a:lnSpc>
                        <a:spcBef>
                          <a:spcPts val="0"/>
                        </a:spcBef>
                        <a:spcAft>
                          <a:spcPts val="0"/>
                        </a:spcAft>
                      </a:pPr>
                      <a:r>
                        <a:rPr lang="en-US" sz="1200">
                          <a:effectLst/>
                        </a:rPr>
                        <a:t>1.0 max</a:t>
                      </a:r>
                      <a:endParaRPr lang="en-US" sz="1100">
                        <a:effectLst/>
                        <a:latin typeface="Times New Roman" panose="02020603050405020304" pitchFamily="18" charset="0"/>
                        <a:ea typeface="Times New Roman" panose="02020603050405020304" pitchFamily="18" charset="0"/>
                      </a:endParaRPr>
                    </a:p>
                  </a:txBody>
                  <a:tcPr marL="0" marR="0" marT="0" marB="0"/>
                </a:tc>
                <a:tc>
                  <a:txBody>
                    <a:bodyPr/>
                    <a:lstStyle/>
                    <a:p>
                      <a:pPr marL="83820" marR="81280" algn="ctr">
                        <a:lnSpc>
                          <a:spcPts val="1350"/>
                        </a:lnSpc>
                        <a:spcBef>
                          <a:spcPts val="0"/>
                        </a:spcBef>
                        <a:spcAft>
                          <a:spcPts val="0"/>
                        </a:spcAft>
                      </a:pPr>
                      <a:endParaRPr lang="en-US" sz="1100" dirty="0">
                        <a:effectLst/>
                        <a:latin typeface="Times New Roman" panose="02020603050405020304" pitchFamily="18" charset="0"/>
                        <a:ea typeface="Times New Roman" panose="02020603050405020304" pitchFamily="18" charset="0"/>
                      </a:endParaRPr>
                    </a:p>
                  </a:txBody>
                  <a:tcPr marL="0" marR="0" marT="0" marB="0"/>
                </a:tc>
                <a:tc>
                  <a:txBody>
                    <a:bodyPr/>
                    <a:lstStyle/>
                    <a:p>
                      <a:pPr marL="85090" marR="81280" algn="ctr">
                        <a:lnSpc>
                          <a:spcPts val="1350"/>
                        </a:lnSpc>
                        <a:spcBef>
                          <a:spcPts val="0"/>
                        </a:spcBef>
                        <a:spcAft>
                          <a:spcPts val="0"/>
                        </a:spcAft>
                      </a:pPr>
                      <a:r>
                        <a:rPr lang="en-US" sz="1200">
                          <a:effectLst/>
                        </a:rPr>
                        <a:t>3.0-5.0</a:t>
                      </a:r>
                      <a:endParaRPr lang="en-US" sz="1100">
                        <a:effectLst/>
                        <a:latin typeface="Times New Roman" panose="02020603050405020304" pitchFamily="18" charset="0"/>
                        <a:ea typeface="Times New Roman" panose="02020603050405020304" pitchFamily="18" charset="0"/>
                      </a:endParaRPr>
                    </a:p>
                  </a:txBody>
                  <a:tcPr marL="0" marR="0" marT="0" marB="0"/>
                </a:tc>
                <a:tc>
                  <a:txBody>
                    <a:bodyPr/>
                    <a:lstStyle/>
                    <a:p>
                      <a:pPr marL="141605" marR="137795" algn="ctr">
                        <a:lnSpc>
                          <a:spcPts val="1350"/>
                        </a:lnSpc>
                        <a:spcBef>
                          <a:spcPts val="0"/>
                        </a:spcBef>
                        <a:spcAft>
                          <a:spcPts val="0"/>
                        </a:spcAft>
                      </a:pPr>
                      <a:r>
                        <a:rPr lang="en-US" sz="1200" dirty="0">
                          <a:effectLst/>
                        </a:rPr>
                        <a:t>3.0-5.0</a:t>
                      </a:r>
                      <a:endParaRPr lang="en-US" sz="11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0003"/>
                  </a:ext>
                </a:extLst>
              </a:tr>
            </a:tbl>
          </a:graphicData>
        </a:graphic>
      </p:graphicFrame>
      <p:sp>
        <p:nvSpPr>
          <p:cNvPr id="9" name="Rectangle 1"/>
          <p:cNvSpPr>
            <a:spLocks noChangeArrowheads="1"/>
          </p:cNvSpPr>
          <p:nvPr/>
        </p:nvSpPr>
        <p:spPr bwMode="auto">
          <a:xfrm>
            <a:off x="5216013" y="493145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p:cNvSpPr txBox="1"/>
          <p:nvPr/>
        </p:nvSpPr>
        <p:spPr>
          <a:xfrm>
            <a:off x="6943303" y="4483807"/>
            <a:ext cx="2746265" cy="369332"/>
          </a:xfrm>
          <a:prstGeom prst="rect">
            <a:avLst/>
          </a:prstGeom>
          <a:noFill/>
        </p:spPr>
        <p:txBody>
          <a:bodyPr wrap="none" rtlCol="0">
            <a:spAutoFit/>
          </a:bodyPr>
          <a:lstStyle/>
          <a:p>
            <a:r>
              <a:rPr lang="en-US" dirty="0" smtClean="0"/>
              <a:t>EDXRM Results from USNA </a:t>
            </a:r>
            <a:endParaRPr lang="en-US" dirty="0"/>
          </a:p>
        </p:txBody>
      </p:sp>
    </p:spTree>
    <p:extLst>
      <p:ext uri="{BB962C8B-B14F-4D97-AF65-F5344CB8AC3E}">
        <p14:creationId xmlns:p14="http://schemas.microsoft.com/office/powerpoint/2010/main" val="1629959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172" y="365126"/>
            <a:ext cx="10515600" cy="626548"/>
          </a:xfrm>
        </p:spPr>
        <p:txBody>
          <a:bodyPr>
            <a:normAutofit/>
          </a:bodyPr>
          <a:lstStyle/>
          <a:p>
            <a:pPr algn="ctr"/>
            <a:r>
              <a:rPr lang="en-US" sz="3200" b="1" dirty="0" smtClean="0"/>
              <a:t>Electrochemical Polarization Experiments</a:t>
            </a:r>
            <a:endParaRPr lang="en-US" sz="3200" b="1" dirty="0"/>
          </a:p>
        </p:txBody>
      </p:sp>
      <p:pic>
        <p:nvPicPr>
          <p:cNvPr id="4" name="image2.jpeg"/>
          <p:cNvPicPr>
            <a:picLocks noGrp="1"/>
          </p:cNvPicPr>
          <p:nvPr>
            <p:ph idx="1"/>
          </p:nvPr>
        </p:nvPicPr>
        <p:blipFill>
          <a:blip r:embed="rId2" cstate="print"/>
          <a:stretch>
            <a:fillRect/>
          </a:stretch>
        </p:blipFill>
        <p:spPr>
          <a:xfrm>
            <a:off x="2075425" y="1143365"/>
            <a:ext cx="8685094" cy="4351338"/>
          </a:xfrm>
          <a:prstGeom prst="rect">
            <a:avLst/>
          </a:prstGeom>
        </p:spPr>
      </p:pic>
      <p:sp>
        <p:nvSpPr>
          <p:cNvPr id="6" name="TextBox 5"/>
          <p:cNvSpPr txBox="1"/>
          <p:nvPr/>
        </p:nvSpPr>
        <p:spPr>
          <a:xfrm>
            <a:off x="3078062" y="5646394"/>
            <a:ext cx="7677551" cy="707886"/>
          </a:xfrm>
          <a:prstGeom prst="rect">
            <a:avLst/>
          </a:prstGeom>
          <a:noFill/>
        </p:spPr>
        <p:txBody>
          <a:bodyPr wrap="none" rtlCol="0">
            <a:spAutoFit/>
          </a:bodyPr>
          <a:lstStyle/>
          <a:p>
            <a:r>
              <a:rPr lang="en-US" sz="2000" dirty="0" smtClean="0"/>
              <a:t>Samples ground to 600 grit finish, cleaned and air dried, 18 </a:t>
            </a:r>
            <a:r>
              <a:rPr lang="en-US" sz="2000" dirty="0" err="1" smtClean="0"/>
              <a:t>hrs</a:t>
            </a:r>
            <a:r>
              <a:rPr lang="en-US" sz="2000" dirty="0" smtClean="0"/>
              <a:t> at OCP,</a:t>
            </a:r>
          </a:p>
          <a:p>
            <a:r>
              <a:rPr lang="en-US" sz="2000" dirty="0" smtClean="0"/>
              <a:t>600 mV/</a:t>
            </a:r>
            <a:r>
              <a:rPr lang="en-US" sz="2000" dirty="0" err="1" smtClean="0"/>
              <a:t>hr</a:t>
            </a:r>
            <a:r>
              <a:rPr lang="en-US" sz="2000" dirty="0" smtClean="0"/>
              <a:t> scan rate, exposed area of 2.27 </a:t>
            </a:r>
            <a:r>
              <a:rPr lang="en-US" sz="2000" dirty="0" err="1" smtClean="0"/>
              <a:t>sq</a:t>
            </a:r>
            <a:r>
              <a:rPr lang="en-US" sz="2000" dirty="0" smtClean="0"/>
              <a:t> cm, ambient temperature </a:t>
            </a:r>
            <a:endParaRPr lang="en-US" sz="2000" dirty="0"/>
          </a:p>
        </p:txBody>
      </p:sp>
    </p:spTree>
    <p:extLst>
      <p:ext uri="{BB962C8B-B14F-4D97-AF65-F5344CB8AC3E}">
        <p14:creationId xmlns:p14="http://schemas.microsoft.com/office/powerpoint/2010/main" val="2197379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t>Polarization Results for As Received AM Surface of AM 17-4</a:t>
            </a:r>
            <a:br>
              <a:rPr lang="en-US" sz="3200" b="1" dirty="0" smtClean="0"/>
            </a:br>
            <a:r>
              <a:rPr lang="en-US" sz="3200" b="1" dirty="0" smtClean="0"/>
              <a:t>(active corrosion, no passivity observed)</a:t>
            </a:r>
            <a:endParaRPr lang="en-US" sz="3200" b="1" dirty="0"/>
          </a:p>
        </p:txBody>
      </p:sp>
      <p:pic>
        <p:nvPicPr>
          <p:cNvPr id="4" name="image5.jpeg"/>
          <p:cNvPicPr>
            <a:picLocks noGrp="1"/>
          </p:cNvPicPr>
          <p:nvPr>
            <p:ph idx="1"/>
          </p:nvPr>
        </p:nvPicPr>
        <p:blipFill>
          <a:blip r:embed="rId2" cstate="print"/>
          <a:stretch>
            <a:fillRect/>
          </a:stretch>
        </p:blipFill>
        <p:spPr>
          <a:xfrm>
            <a:off x="1118842" y="1690688"/>
            <a:ext cx="9954315" cy="4351338"/>
          </a:xfrm>
          <a:prstGeom prst="rect">
            <a:avLst/>
          </a:prstGeom>
        </p:spPr>
      </p:pic>
    </p:spTree>
    <p:extLst>
      <p:ext uri="{BB962C8B-B14F-4D97-AF65-F5344CB8AC3E}">
        <p14:creationId xmlns:p14="http://schemas.microsoft.com/office/powerpoint/2010/main" val="2642667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dirty="0" smtClean="0"/>
              <a:t>Polarization Results for Prepared AM Surfaces of AM 17-4 (Green) and Wrought 17-4 (Blue)  </a:t>
            </a:r>
            <a:r>
              <a:rPr lang="en-US" b="1" dirty="0" smtClean="0"/>
              <a:t/>
            </a:r>
            <a:br>
              <a:rPr lang="en-US" b="1" dirty="0" smtClean="0"/>
            </a:br>
            <a:endParaRPr lang="en-US" dirty="0"/>
          </a:p>
        </p:txBody>
      </p:sp>
      <p:pic>
        <p:nvPicPr>
          <p:cNvPr id="4" name="image4.jpeg"/>
          <p:cNvPicPr>
            <a:picLocks noGrp="1"/>
          </p:cNvPicPr>
          <p:nvPr>
            <p:ph idx="1"/>
          </p:nvPr>
        </p:nvPicPr>
        <p:blipFill>
          <a:blip r:embed="rId2" cstate="print"/>
          <a:stretch>
            <a:fillRect/>
          </a:stretch>
        </p:blipFill>
        <p:spPr>
          <a:xfrm>
            <a:off x="1830962" y="1490774"/>
            <a:ext cx="8530075" cy="4351338"/>
          </a:xfrm>
          <a:prstGeom prst="rect">
            <a:avLst/>
          </a:prstGeom>
        </p:spPr>
      </p:pic>
      <p:cxnSp>
        <p:nvCxnSpPr>
          <p:cNvPr id="5" name="Straight Connector 4"/>
          <p:cNvCxnSpPr/>
          <p:nvPr/>
        </p:nvCxnSpPr>
        <p:spPr>
          <a:xfrm flipV="1">
            <a:off x="8641724" y="4443211"/>
            <a:ext cx="1970468" cy="721217"/>
          </a:xfrm>
          <a:prstGeom prst="line">
            <a:avLst/>
          </a:prstGeom>
        </p:spPr>
        <p:style>
          <a:lnRef idx="1">
            <a:schemeClr val="accent2"/>
          </a:lnRef>
          <a:fillRef idx="0">
            <a:schemeClr val="accent2"/>
          </a:fillRef>
          <a:effectRef idx="0">
            <a:schemeClr val="accent2"/>
          </a:effectRef>
          <a:fontRef idx="minor">
            <a:schemeClr val="tx1"/>
          </a:fontRef>
        </p:style>
      </p:cxnSp>
      <p:sp>
        <p:nvSpPr>
          <p:cNvPr id="7" name="TextBox 6"/>
          <p:cNvSpPr txBox="1"/>
          <p:nvPr/>
        </p:nvSpPr>
        <p:spPr>
          <a:xfrm>
            <a:off x="838200" y="5980899"/>
            <a:ext cx="10918374" cy="400110"/>
          </a:xfrm>
          <a:prstGeom prst="rect">
            <a:avLst/>
          </a:prstGeom>
          <a:noFill/>
        </p:spPr>
        <p:txBody>
          <a:bodyPr wrap="none" rtlCol="0">
            <a:spAutoFit/>
          </a:bodyPr>
          <a:lstStyle/>
          <a:p>
            <a:r>
              <a:rPr lang="en-US" sz="2000" dirty="0" smtClean="0"/>
              <a:t>AM 17-4 exhibits lower </a:t>
            </a:r>
            <a:r>
              <a:rPr lang="en-US" sz="2000" dirty="0" err="1" smtClean="0"/>
              <a:t>Ecorr</a:t>
            </a:r>
            <a:r>
              <a:rPr lang="en-US" sz="2000" dirty="0" smtClean="0"/>
              <a:t>, higher passive current densities, higher susceptibility to crevice corrosion</a:t>
            </a:r>
            <a:endParaRPr lang="en-US" sz="2000" dirty="0"/>
          </a:p>
        </p:txBody>
      </p:sp>
    </p:spTree>
    <p:extLst>
      <p:ext uri="{BB962C8B-B14F-4D97-AF65-F5344CB8AC3E}">
        <p14:creationId xmlns:p14="http://schemas.microsoft.com/office/powerpoint/2010/main" val="232713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0260"/>
            <a:ext cx="10515600" cy="1325563"/>
          </a:xfrm>
        </p:spPr>
        <p:txBody>
          <a:bodyPr>
            <a:normAutofit/>
          </a:bodyPr>
          <a:lstStyle/>
          <a:p>
            <a:pPr algn="ctr"/>
            <a:r>
              <a:rPr lang="en-US" sz="3200" dirty="0" smtClean="0"/>
              <a:t>Prepared Surfaces of AM 15-5 with varying </a:t>
            </a:r>
            <a:br>
              <a:rPr lang="en-US" sz="3200" dirty="0" smtClean="0"/>
            </a:br>
            <a:r>
              <a:rPr lang="en-US" sz="3200" dirty="0" smtClean="0"/>
              <a:t>Depth from As Manufactured </a:t>
            </a:r>
            <a:r>
              <a:rPr lang="en-US" sz="3200" dirty="0"/>
              <a:t>S</a:t>
            </a:r>
            <a:r>
              <a:rPr lang="en-US" sz="3200" dirty="0" smtClean="0"/>
              <a:t>urface</a:t>
            </a:r>
            <a:endParaRPr lang="en-US" sz="3200" dirty="0"/>
          </a:p>
        </p:txBody>
      </p:sp>
      <p:pic>
        <p:nvPicPr>
          <p:cNvPr id="4" name="image7.jpeg"/>
          <p:cNvPicPr>
            <a:picLocks noGrp="1"/>
          </p:cNvPicPr>
          <p:nvPr>
            <p:ph idx="1"/>
          </p:nvPr>
        </p:nvPicPr>
        <p:blipFill>
          <a:blip r:embed="rId2" cstate="print"/>
          <a:stretch>
            <a:fillRect/>
          </a:stretch>
        </p:blipFill>
        <p:spPr>
          <a:xfrm>
            <a:off x="1889962" y="1419660"/>
            <a:ext cx="8412076" cy="4351338"/>
          </a:xfrm>
          <a:prstGeom prst="rect">
            <a:avLst/>
          </a:prstGeom>
        </p:spPr>
      </p:pic>
      <p:sp>
        <p:nvSpPr>
          <p:cNvPr id="5" name="TextBox 4"/>
          <p:cNvSpPr txBox="1"/>
          <p:nvPr/>
        </p:nvSpPr>
        <p:spPr>
          <a:xfrm>
            <a:off x="1205891" y="5720745"/>
            <a:ext cx="10057882" cy="646331"/>
          </a:xfrm>
          <a:prstGeom prst="rect">
            <a:avLst/>
          </a:prstGeom>
          <a:noFill/>
        </p:spPr>
        <p:txBody>
          <a:bodyPr wrap="none" rtlCol="0">
            <a:spAutoFit/>
          </a:bodyPr>
          <a:lstStyle/>
          <a:p>
            <a:pPr algn="ctr"/>
            <a:r>
              <a:rPr lang="en-US" dirty="0" smtClean="0"/>
              <a:t>AM 15-5 behavior in same range as AM 17-4, corrosion resistance improves with depth from surface, </a:t>
            </a:r>
          </a:p>
          <a:p>
            <a:pPr algn="ctr"/>
            <a:r>
              <a:rPr lang="en-US" dirty="0" smtClean="0"/>
              <a:t>stable behavior at </a:t>
            </a:r>
            <a:r>
              <a:rPr lang="en-US" dirty="0" err="1" smtClean="0"/>
              <a:t>approx</a:t>
            </a:r>
            <a:r>
              <a:rPr lang="en-US" dirty="0" smtClean="0"/>
              <a:t> 100 mils depth but not quite as good as worst Wrought 17-4 behavior</a:t>
            </a:r>
            <a:endParaRPr lang="en-US" dirty="0"/>
          </a:p>
        </p:txBody>
      </p:sp>
    </p:spTree>
    <p:extLst>
      <p:ext uri="{BB962C8B-B14F-4D97-AF65-F5344CB8AC3E}">
        <p14:creationId xmlns:p14="http://schemas.microsoft.com/office/powerpoint/2010/main" val="3506833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Crevice Corrosion Exposure Testing </a:t>
            </a:r>
            <a:br>
              <a:rPr lang="en-US" sz="4000" b="1" dirty="0" smtClean="0"/>
            </a:br>
            <a:r>
              <a:rPr lang="en-US" sz="4000" b="1" dirty="0" smtClean="0"/>
              <a:t>(3 weeks in salt fog at 32C)</a:t>
            </a:r>
            <a:endParaRPr lang="en-US" sz="4000" b="1" dirty="0"/>
          </a:p>
        </p:txBody>
      </p:sp>
      <p:pic>
        <p:nvPicPr>
          <p:cNvPr id="4" name="image3.jpeg"/>
          <p:cNvPicPr>
            <a:picLocks noGrp="1"/>
          </p:cNvPicPr>
          <p:nvPr>
            <p:ph idx="1"/>
          </p:nvPr>
        </p:nvPicPr>
        <p:blipFill>
          <a:blip r:embed="rId2" cstate="print"/>
          <a:stretch>
            <a:fillRect/>
          </a:stretch>
        </p:blipFill>
        <p:spPr>
          <a:xfrm>
            <a:off x="838200" y="1690688"/>
            <a:ext cx="10515600" cy="3802971"/>
          </a:xfrm>
          <a:prstGeom prst="rect">
            <a:avLst/>
          </a:prstGeom>
        </p:spPr>
      </p:pic>
      <p:sp>
        <p:nvSpPr>
          <p:cNvPr id="3" name="TextBox 2"/>
          <p:cNvSpPr txBox="1"/>
          <p:nvPr/>
        </p:nvSpPr>
        <p:spPr>
          <a:xfrm>
            <a:off x="487862" y="5493659"/>
            <a:ext cx="11216276" cy="707886"/>
          </a:xfrm>
          <a:prstGeom prst="rect">
            <a:avLst/>
          </a:prstGeom>
          <a:noFill/>
        </p:spPr>
        <p:txBody>
          <a:bodyPr wrap="none" rtlCol="0">
            <a:spAutoFit/>
          </a:bodyPr>
          <a:lstStyle/>
          <a:p>
            <a:pPr algn="ctr"/>
            <a:r>
              <a:rPr lang="en-US" sz="2000" dirty="0" smtClean="0"/>
              <a:t>O-rings used as crevice formers, one wrought 17-4 face, 5 faces of AM 17-4 including one as </a:t>
            </a:r>
          </a:p>
          <a:p>
            <a:pPr algn="ctr"/>
            <a:r>
              <a:rPr lang="en-US" sz="2000" dirty="0" smtClean="0"/>
              <a:t>manufactured, 6 faces of AM 15-5 including one as manufactured, AM faces at varying depth from surface</a:t>
            </a:r>
            <a:endParaRPr lang="en-US" sz="2000" dirty="0"/>
          </a:p>
        </p:txBody>
      </p:sp>
    </p:spTree>
    <p:extLst>
      <p:ext uri="{BB962C8B-B14F-4D97-AF65-F5344CB8AC3E}">
        <p14:creationId xmlns:p14="http://schemas.microsoft.com/office/powerpoint/2010/main" val="920848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2739</Words>
  <Application>Microsoft Office PowerPoint</Application>
  <PresentationFormat>Widescreen</PresentationFormat>
  <Paragraphs>297</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Gill Sans Light</vt:lpstr>
      <vt:lpstr>Times New Roman</vt:lpstr>
      <vt:lpstr>Office Theme</vt:lpstr>
      <vt:lpstr>USNA Mission and Corrosion</vt:lpstr>
      <vt:lpstr>Faculty and Staff Active in Corrosion at USNA</vt:lpstr>
      <vt:lpstr>Investigation into the Localized Corrosion Behavior  of AM 15-5 PH and AM 17-4 PH Stainless Steel    ENS Joshua Hanna, USN (USNA Class of 2018)  CAPT (select) Brad Baker, USN PROF Patrick Moran  Mechanical Engineering Department United States Naval Academy June 29, 2018</vt:lpstr>
      <vt:lpstr>Materials Tested (AM Matls from NAVAIR)</vt:lpstr>
      <vt:lpstr>Electrochemical Polarization Experiments</vt:lpstr>
      <vt:lpstr>Polarization Results for As Received AM Surface of AM 17-4 (active corrosion, no passivity observed)</vt:lpstr>
      <vt:lpstr>Polarization Results for Prepared AM Surfaces of AM 17-4 (Green) and Wrought 17-4 (Blue)   </vt:lpstr>
      <vt:lpstr>Prepared Surfaces of AM 15-5 with varying  Depth from As Manufactured Surface</vt:lpstr>
      <vt:lpstr>Crevice Corrosion Exposure Testing  (3 weeks in salt fog at 32C)</vt:lpstr>
      <vt:lpstr>Crevice Corrosion Testing Results</vt:lpstr>
      <vt:lpstr>Crevice Corrosion Testing Results (continued)</vt:lpstr>
      <vt:lpstr>Findings from this Investigation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USNA Mission and Corrosion</dc:title>
  <dc:creator>moran</dc:creator>
  <cp:lastModifiedBy>LANGLAIS, Raymond R.</cp:lastModifiedBy>
  <cp:revision>1</cp:revision>
  <dcterms:created xsi:type="dcterms:W3CDTF">2018-08-27T09:16:49Z</dcterms:created>
  <dcterms:modified xsi:type="dcterms:W3CDTF">2018-08-27T11:36:58Z</dcterms:modified>
</cp:coreProperties>
</file>