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0" r:id="rId2"/>
    <p:sldId id="458" r:id="rId3"/>
    <p:sldId id="461" r:id="rId4"/>
    <p:sldId id="516" r:id="rId5"/>
    <p:sldId id="463" r:id="rId6"/>
    <p:sldId id="508" r:id="rId7"/>
    <p:sldId id="506" r:id="rId8"/>
    <p:sldId id="443" r:id="rId9"/>
    <p:sldId id="518" r:id="rId10"/>
    <p:sldId id="517" r:id="rId11"/>
    <p:sldId id="462" r:id="rId12"/>
    <p:sldId id="507" r:id="rId13"/>
    <p:sldId id="509" r:id="rId14"/>
    <p:sldId id="486" r:id="rId15"/>
    <p:sldId id="498" r:id="rId16"/>
    <p:sldId id="447" r:id="rId17"/>
    <p:sldId id="515" r:id="rId18"/>
    <p:sldId id="514" r:id="rId19"/>
    <p:sldId id="505" r:id="rId20"/>
    <p:sldId id="480" r:id="rId21"/>
    <p:sldId id="478" r:id="rId22"/>
  </p:sldIdLst>
  <p:sldSz cx="9144000" cy="6858000" type="screen4x3"/>
  <p:notesSz cx="69469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950DF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950DF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950DF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950DF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950DF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kern="1200">
        <a:solidFill>
          <a:srgbClr val="0950DF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kern="1200">
        <a:solidFill>
          <a:srgbClr val="0950DF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kern="1200">
        <a:solidFill>
          <a:srgbClr val="0950DF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kern="1200">
        <a:solidFill>
          <a:srgbClr val="0950DF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895FF"/>
    <a:srgbClr val="00CE00"/>
    <a:srgbClr val="1E15D3"/>
    <a:srgbClr val="0E43DA"/>
    <a:srgbClr val="0950DF"/>
    <a:srgbClr val="99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84544" autoAdjust="0"/>
  </p:normalViewPr>
  <p:slideViewPr>
    <p:cSldViewPr snapToGrid="0">
      <p:cViewPr varScale="1">
        <p:scale>
          <a:sx n="66" d="100"/>
          <a:sy n="66" d="100"/>
        </p:scale>
        <p:origin x="13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20.xml"/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68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78325"/>
            <a:ext cx="50927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7" tIns="44167" rIns="91487" bIns="44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597400" cy="3448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32316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8500"/>
            <a:ext cx="4591050" cy="344328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9913"/>
            <a:ext cx="5095875" cy="414813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597400" cy="3448050"/>
          </a:xfrm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11" tIns="44129" rIns="91411" bIns="4412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600575" cy="3449638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6" tIns="44127" rIns="91406" bIns="4412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3" tIns="46221" rIns="92443" bIns="46221" anchor="b"/>
          <a:lstStyle/>
          <a:p>
            <a:pPr algn="r" defTabSz="923925" eaLnBrk="1" hangingPunct="1"/>
            <a:fld id="{34B5DF2C-55B1-48EC-ABF4-5D475318989F}" type="slidenum">
              <a:rPr lang="en-US" sz="1200">
                <a:solidFill>
                  <a:schemeClr val="tx1"/>
                </a:solidFill>
                <a:latin typeface="Arial" charset="0"/>
                <a:cs typeface="Arial" charset="0"/>
              </a:rPr>
              <a:pPr algn="r" defTabSz="923925" eaLnBrk="1" hangingPunct="1"/>
              <a:t>5</a:t>
            </a:fld>
            <a:endParaRPr lang="en-US" sz="12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2150"/>
            <a:ext cx="4606925" cy="3455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99050" cy="4148137"/>
          </a:xfrm>
          <a:noFill/>
          <a:ln/>
        </p:spPr>
        <p:txBody>
          <a:bodyPr lIns="92443" tIns="46221" rIns="92443" bIns="4622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595813" cy="3446463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94" tIns="44170" rIns="91494" bIns="4417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691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2474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3" tIns="46221" rIns="92443" bIns="46221" anchor="b"/>
          <a:lstStyle/>
          <a:p>
            <a:pPr algn="r" defTabSz="923925" eaLnBrk="1" hangingPunct="1"/>
            <a:fld id="{E2141ED9-D8F4-4242-A57F-80A2286554E4}" type="slidenum">
              <a:rPr lang="en-US" sz="1200">
                <a:solidFill>
                  <a:schemeClr val="tx1"/>
                </a:solidFill>
                <a:latin typeface="Arial" charset="0"/>
                <a:cs typeface="Arial" charset="0"/>
              </a:rPr>
              <a:pPr algn="r" defTabSz="923925" eaLnBrk="1" hangingPunct="1"/>
              <a:t>11</a:t>
            </a:fld>
            <a:endParaRPr lang="en-US" sz="12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2150"/>
            <a:ext cx="4606925" cy="3455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99050" cy="4148137"/>
          </a:xfrm>
          <a:noFill/>
          <a:ln/>
        </p:spPr>
        <p:txBody>
          <a:bodyPr lIns="92443" tIns="46221" rIns="92443" bIns="4622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F1E83-C77A-49F5-84D5-B1D14BAEC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70DF7-736D-476A-85E5-6203E48AC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95250"/>
            <a:ext cx="2066925" cy="6323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463" y="95250"/>
            <a:ext cx="6048375" cy="6323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EC51-4697-4C4B-8518-FB4F224F2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913" y="95250"/>
            <a:ext cx="61912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5463" y="1360488"/>
            <a:ext cx="3968750" cy="5057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360488"/>
            <a:ext cx="3970337" cy="5057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51B6-61BD-4163-993C-E8F679972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913" y="95250"/>
            <a:ext cx="61912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25463" y="1360488"/>
            <a:ext cx="8091487" cy="5057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1602-A226-43B3-AF2D-097C21E51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25463" y="95250"/>
            <a:ext cx="8267700" cy="6323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4E047-DEC8-4019-A769-07ECF1B5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7883-561F-4423-8AE1-7D69E510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50266-FA50-4BBA-B249-E4FC27E45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63" y="1360488"/>
            <a:ext cx="396875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60488"/>
            <a:ext cx="3970337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C002C-B4DF-4891-88CD-87E09D556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C3F9D-129F-468A-9F40-F0D8B347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4A7C-6958-47EF-B531-59E9F8553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370D-DBE4-4847-8CD6-DA7E2B5E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D34AF-E637-4A0F-8159-2A7728D56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131E7-77EF-42A3-86AA-4824CD7DE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5019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01913" y="95250"/>
            <a:ext cx="6191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463" y="1360488"/>
            <a:ext cx="8091487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4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76200"/>
            <a:ext cx="2527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5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B9E207-912F-4946-A7D6-343783C37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Tom.ingram@navy.mil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untron%20Specs.xls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0488"/>
            <a:ext cx="9144000" cy="3257550"/>
          </a:xfrm>
          <a:noFill/>
        </p:spPr>
        <p:txBody>
          <a:bodyPr/>
          <a:lstStyle/>
          <a:p>
            <a:r>
              <a:rPr lang="en-US" dirty="0" smtClean="0"/>
              <a:t>Miniature/</a:t>
            </a:r>
            <a:r>
              <a:rPr lang="en-US" dirty="0" err="1" smtClean="0"/>
              <a:t>Microminiature</a:t>
            </a:r>
            <a:r>
              <a:rPr lang="en-US" dirty="0" smtClean="0"/>
              <a:t> (2M)</a:t>
            </a:r>
            <a:br>
              <a:rPr lang="en-US" dirty="0" smtClean="0"/>
            </a:br>
            <a:r>
              <a:rPr lang="en-US" dirty="0" smtClean="0"/>
              <a:t>Module Test &amp; Repair (MTR) Program</a:t>
            </a:r>
          </a:p>
        </p:txBody>
      </p:sp>
      <p:grpSp>
        <p:nvGrpSpPr>
          <p:cNvPr id="1028" name="Group 5"/>
          <p:cNvGrpSpPr>
            <a:grpSpLocks/>
          </p:cNvGrpSpPr>
          <p:nvPr/>
        </p:nvGrpSpPr>
        <p:grpSpPr bwMode="auto">
          <a:xfrm>
            <a:off x="681224" y="3639803"/>
            <a:ext cx="7816663" cy="2072023"/>
            <a:chOff x="168" y="1934"/>
            <a:chExt cx="5343" cy="1674"/>
          </a:xfrm>
        </p:grpSpPr>
        <p:pic>
          <p:nvPicPr>
            <p:cNvPr id="1033" name="Picture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" y="1934"/>
              <a:ext cx="2775" cy="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99" y="2160"/>
            <a:ext cx="2312" cy="1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Picture" r:id="rId5" imgW="3670200" imgH="2298600" progId="Word.Picture.8">
                    <p:embed/>
                  </p:oleObj>
                </mc:Choice>
                <mc:Fallback>
                  <p:oleObj name="Picture" r:id="rId5" imgW="3670200" imgH="2298600" progId="Word.Picture.8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9" y="2160"/>
                          <a:ext cx="2312" cy="1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9" name="Picture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1063" y="0"/>
            <a:ext cx="49657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5526088" y="5918200"/>
            <a:ext cx="32496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Rich </a:t>
            </a:r>
            <a:r>
              <a:rPr lang="en-US" sz="1400" dirty="0" err="1" smtClean="0">
                <a:solidFill>
                  <a:schemeClr val="tx1"/>
                </a:solidFill>
              </a:rPr>
              <a:t>McConell</a:t>
            </a:r>
            <a:r>
              <a:rPr lang="en-US" sz="1400" dirty="0" smtClean="0">
                <a:solidFill>
                  <a:schemeClr val="tx1"/>
                </a:solidFill>
              </a:rPr>
              <a:t>,  </a:t>
            </a:r>
            <a:r>
              <a:rPr lang="en-US" sz="1400" dirty="0">
                <a:solidFill>
                  <a:schemeClr val="tx1"/>
                </a:solidFill>
              </a:rPr>
              <a:t>SEA </a:t>
            </a:r>
            <a:r>
              <a:rPr lang="en-US" sz="1400" dirty="0" smtClean="0">
                <a:solidFill>
                  <a:schemeClr val="tx1"/>
                </a:solidFill>
              </a:rPr>
              <a:t>04RM33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COM </a:t>
            </a:r>
            <a:r>
              <a:rPr lang="en-US" sz="1400" dirty="0" smtClean="0">
                <a:solidFill>
                  <a:schemeClr val="tx1"/>
                </a:solidFill>
              </a:rPr>
              <a:t>202-781-3259 </a:t>
            </a:r>
            <a:r>
              <a:rPr lang="en-US" sz="1400" dirty="0">
                <a:solidFill>
                  <a:schemeClr val="tx1"/>
                </a:solidFill>
              </a:rPr>
              <a:t>DSN </a:t>
            </a:r>
            <a:r>
              <a:rPr lang="en-US" sz="1400" dirty="0" smtClean="0">
                <a:solidFill>
                  <a:schemeClr val="tx1"/>
                </a:solidFill>
              </a:rPr>
              <a:t>326-3259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  <a:hlinkClick r:id="rId8"/>
              </a:rPr>
              <a:t>Richard.McConnell@navy.mil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1931" y="4178724"/>
            <a:ext cx="1066270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AN/USM 726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822442" y="4168476"/>
            <a:ext cx="549803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2M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F04636-E1C6-40CA-9790-76C856B09CE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698500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/>
            <a:fld id="{16382FC5-0EBE-4043-9373-B2D4830B55F8}" type="slidenum">
              <a:rPr lang="en-US" sz="1500" b="1">
                <a:solidFill>
                  <a:schemeClr val="tx1"/>
                </a:solidFill>
              </a:rPr>
              <a:pPr algn="r"/>
              <a:t>10</a:t>
            </a:fld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Step – Ready For Issue (RFI) Testing</a:t>
            </a:r>
          </a:p>
        </p:txBody>
      </p:sp>
      <p:pic>
        <p:nvPicPr>
          <p:cNvPr id="12" name="Picture 2" descr="D:\Pideso Work\SRA tester info\Pics\probing.png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2" y="1418441"/>
            <a:ext cx="4977718" cy="231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59" y="3793068"/>
            <a:ext cx="4684865" cy="26352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194734" y="4147571"/>
            <a:ext cx="3759200" cy="2185214"/>
          </a:xfrm>
          <a:prstGeom prst="rect">
            <a:avLst/>
          </a:prstGeom>
          <a:solidFill>
            <a:schemeClr val="bg1">
              <a:alpha val="0"/>
            </a:schemeClr>
          </a:solidFill>
          <a:ln w="19050" cap="rnd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ACCAT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allows:</a:t>
            </a:r>
            <a:endParaRPr lang="en-US" sz="1600" dirty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latin typeface="Calibri" pitchFamily="34" charset="0"/>
              </a:rPr>
              <a:t>Use </a:t>
            </a:r>
            <a:r>
              <a:rPr lang="en-US" sz="1600" dirty="0" smtClean="0">
                <a:latin typeface="Calibri" pitchFamily="34" charset="0"/>
              </a:rPr>
              <a:t>of guided probes to</a:t>
            </a:r>
            <a:r>
              <a:rPr lang="en-US" sz="1600" dirty="0">
                <a:latin typeface="Calibri" pitchFamily="34" charset="0"/>
              </a:rPr>
              <a:t>: </a:t>
            </a:r>
            <a:endParaRPr lang="en-US" sz="1600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Calibri" pitchFamily="34" charset="0"/>
              </a:rPr>
              <a:t>Measure </a:t>
            </a:r>
            <a:r>
              <a:rPr lang="en-US" sz="1600" dirty="0">
                <a:latin typeface="Calibri" pitchFamily="34" charset="0"/>
              </a:rPr>
              <a:t>outputs of any pin on a </a:t>
            </a:r>
            <a:r>
              <a:rPr lang="en-US" sz="1600" dirty="0" smtClean="0">
                <a:latin typeface="Calibri" pitchFamily="34" charset="0"/>
              </a:rPr>
              <a:t>component </a:t>
            </a:r>
            <a:r>
              <a:rPr lang="en-US" sz="1600" dirty="0">
                <a:latin typeface="Calibri" pitchFamily="34" charset="0"/>
              </a:rPr>
              <a:t>or a test </a:t>
            </a:r>
            <a:r>
              <a:rPr lang="en-US" sz="1600" dirty="0" smtClean="0">
                <a:latin typeface="Calibri" pitchFamily="34" charset="0"/>
              </a:rPr>
              <a:t>point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Calibri" pitchFamily="34" charset="0"/>
              </a:rPr>
              <a:t>Input </a:t>
            </a:r>
            <a:r>
              <a:rPr lang="en-US" sz="1600" dirty="0">
                <a:latin typeface="Calibri" pitchFamily="34" charset="0"/>
              </a:rPr>
              <a:t>signals anywhere on the </a:t>
            </a:r>
            <a:r>
              <a:rPr lang="en-US" sz="1600" dirty="0" smtClean="0">
                <a:latin typeface="Calibri" pitchFamily="34" charset="0"/>
              </a:rPr>
              <a:t>board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Calibri" pitchFamily="34" charset="0"/>
              </a:rPr>
              <a:t>Analog </a:t>
            </a:r>
            <a:r>
              <a:rPr lang="en-US" sz="1600" dirty="0">
                <a:latin typeface="Calibri" pitchFamily="34" charset="0"/>
              </a:rPr>
              <a:t>Signal Analysis (V-I Testing) of the </a:t>
            </a:r>
            <a:r>
              <a:rPr lang="en-US" sz="1600" dirty="0" smtClean="0">
                <a:latin typeface="Calibri" pitchFamily="34" charset="0"/>
              </a:rPr>
              <a:t>board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A9E023-DC3A-4D26-8D83-304D4FBCA523}"/>
              </a:ext>
            </a:extLst>
          </p:cNvPr>
          <p:cNvSpPr/>
          <p:nvPr/>
        </p:nvSpPr>
        <p:spPr>
          <a:xfrm>
            <a:off x="5440070" y="1695454"/>
            <a:ext cx="35136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Advanced Circuit Card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Automated Test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(ACCAT)</a:t>
            </a:r>
          </a:p>
        </p:txBody>
      </p:sp>
    </p:spTree>
    <p:extLst>
      <p:ext uri="{BB962C8B-B14F-4D97-AF65-F5344CB8AC3E}">
        <p14:creationId xmlns:p14="http://schemas.microsoft.com/office/powerpoint/2010/main" val="3029459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20BAD0-2649-42A7-87D7-49AE89695E3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43" name="Slide Number Placeholder 1"/>
          <p:cNvSpPr txBox="1">
            <a:spLocks noGrp="1"/>
          </p:cNvSpPr>
          <p:nvPr/>
        </p:nvSpPr>
        <p:spPr bwMode="auto">
          <a:xfrm>
            <a:off x="698500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/>
            <a:fld id="{352CB94B-9E6B-4C64-81FF-C76C0331618D}" type="slidenum">
              <a:rPr lang="en-US" sz="1500" b="1">
                <a:solidFill>
                  <a:schemeClr val="tx1"/>
                </a:solidFill>
              </a:rPr>
              <a:pPr algn="r"/>
              <a:t>11</a:t>
            </a:fld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81275" y="363538"/>
            <a:ext cx="6737350" cy="4572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mtClean="0"/>
              <a:t>Gold Disk DVDs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1812925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000" b="1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281363" y="1470025"/>
            <a:ext cx="548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	MTR TEST ROUTINE DVD-ROM used with USM-674 </a:t>
            </a:r>
            <a:r>
              <a:rPr lang="en-US" sz="1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&amp; USM-676 Test Systems</a:t>
            </a:r>
            <a:endParaRPr lang="en-US" sz="18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18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	Distributed quarterly to over 500 DoD and USCG </a:t>
            </a:r>
            <a:r>
              <a:rPr lang="en-US" sz="1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commands</a:t>
            </a:r>
            <a:endParaRPr lang="en-US" sz="18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	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	Contains all Gold Disk diagnostics test routines for the 2M/MTR Technician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18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	</a:t>
            </a:r>
            <a:r>
              <a:rPr lang="en-US" sz="1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DVD  includes over 7,000 test routines  </a:t>
            </a:r>
            <a:endParaRPr lang="en-US" sz="18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18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pic>
        <p:nvPicPr>
          <p:cNvPr id="10247" name="Picture 6" descr="npo0000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647825"/>
            <a:ext cx="2970213" cy="296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295275" y="4848225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Arial" charset="0"/>
              </a:rPr>
              <a:t>The MTR GOLD DISK </a:t>
            </a:r>
            <a:r>
              <a:rPr lang="en-US" sz="24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provides 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Arial" charset="0"/>
              </a:rPr>
              <a:t>logistics information and  computer aided diagnostics procedures in support of </a:t>
            </a:r>
            <a:r>
              <a:rPr lang="en-US" sz="24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2M 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Arial" charset="0"/>
              </a:rPr>
              <a:t>MTR </a:t>
            </a:r>
            <a:r>
              <a:rPr lang="en-US" sz="24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processes.</a:t>
            </a:r>
            <a:endParaRPr lang="en-US" sz="240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02C953-6744-4D9C-B0B8-A405585C6AE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ChangeArrowheads="1"/>
          </p:cNvSpPr>
          <p:nvPr/>
        </p:nvSpPr>
        <p:spPr bwMode="auto">
          <a:xfrm>
            <a:off x="6858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1030"/>
          <p:cNvSpPr>
            <a:spLocks noChangeArrowheads="1"/>
          </p:cNvSpPr>
          <p:nvPr/>
        </p:nvSpPr>
        <p:spPr bwMode="auto">
          <a:xfrm>
            <a:off x="2463800" y="2674938"/>
            <a:ext cx="2012950" cy="1828800"/>
          </a:xfrm>
          <a:prstGeom prst="rect">
            <a:avLst/>
          </a:prstGeom>
          <a:solidFill>
            <a:srgbClr val="1E15D3"/>
          </a:solidFill>
          <a:ln w="254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Miniature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Electronic Repair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A-100-0072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26 days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NEC </a:t>
            </a:r>
            <a:r>
              <a:rPr lang="en-US" sz="1800" b="1" dirty="0" smtClean="0">
                <a:solidFill>
                  <a:srgbClr val="FFFFFF"/>
                </a:solidFill>
                <a:latin typeface="Joanna MT" pitchFamily="18" charset="0"/>
              </a:rPr>
              <a:t>784A</a:t>
            </a:r>
            <a:endParaRPr lang="en-US" sz="1800" b="1" dirty="0">
              <a:solidFill>
                <a:srgbClr val="FFFFFF"/>
              </a:solidFill>
              <a:latin typeface="Joanna MT" pitchFamily="18" charset="0"/>
            </a:endParaRPr>
          </a:p>
        </p:txBody>
      </p:sp>
      <p:sp>
        <p:nvSpPr>
          <p:cNvPr id="11268" name="Rectangle 1040"/>
          <p:cNvSpPr>
            <a:spLocks noGrp="1" noChangeArrowheads="1"/>
          </p:cNvSpPr>
          <p:nvPr>
            <p:ph type="title"/>
          </p:nvPr>
        </p:nvSpPr>
        <p:spPr>
          <a:xfrm>
            <a:off x="2311400" y="230188"/>
            <a:ext cx="5692775" cy="890587"/>
          </a:xfrm>
        </p:spPr>
        <p:txBody>
          <a:bodyPr/>
          <a:lstStyle/>
          <a:p>
            <a:r>
              <a:rPr lang="en-US" dirty="0" smtClean="0">
                <a:solidFill>
                  <a:srgbClr val="1E15D3"/>
                </a:solidFill>
                <a:latin typeface="Goudy" pitchFamily="18" charset="0"/>
              </a:rPr>
              <a:t>Training for 2M MTR</a:t>
            </a:r>
          </a:p>
        </p:txBody>
      </p:sp>
      <p:sp>
        <p:nvSpPr>
          <p:cNvPr id="38926" name="Rectangle 1038"/>
          <p:cNvSpPr>
            <a:spLocks noChangeArrowheads="1"/>
          </p:cNvSpPr>
          <p:nvPr/>
        </p:nvSpPr>
        <p:spPr bwMode="auto">
          <a:xfrm>
            <a:off x="284163" y="1517650"/>
            <a:ext cx="8562975" cy="831850"/>
          </a:xfrm>
          <a:prstGeom prst="rect">
            <a:avLst/>
          </a:prstGeom>
          <a:solidFill>
            <a:srgbClr val="1E15D3"/>
          </a:solidFill>
          <a:ln w="1905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FFFF00"/>
                </a:solidFill>
              </a:rPr>
              <a:t>Completion of first 3 individual courses results in NEC </a:t>
            </a:r>
            <a:r>
              <a:rPr lang="en-US" sz="2400" b="1" i="1" dirty="0" smtClean="0">
                <a:solidFill>
                  <a:srgbClr val="FFFF00"/>
                </a:solidFill>
              </a:rPr>
              <a:t>730A </a:t>
            </a:r>
            <a:r>
              <a:rPr lang="en-US" sz="2400" b="1" i="1" dirty="0">
                <a:solidFill>
                  <a:srgbClr val="FFFF00"/>
                </a:solidFill>
              </a:rPr>
              <a:t>(Navy/Coast Guard), MOS 8641 (USMC), MOS94Y (Army)</a:t>
            </a:r>
          </a:p>
        </p:txBody>
      </p:sp>
      <p:sp>
        <p:nvSpPr>
          <p:cNvPr id="38933" name="Rectangle 1045"/>
          <p:cNvSpPr>
            <a:spLocks noChangeArrowheads="1"/>
          </p:cNvSpPr>
          <p:nvPr/>
        </p:nvSpPr>
        <p:spPr bwMode="auto">
          <a:xfrm>
            <a:off x="4646613" y="2674938"/>
            <a:ext cx="2011362" cy="1828800"/>
          </a:xfrm>
          <a:prstGeom prst="rect">
            <a:avLst/>
          </a:prstGeom>
          <a:solidFill>
            <a:srgbClr val="1E15D3"/>
          </a:solidFill>
          <a:ln w="254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Microminiature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Electronic Repair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A-100-0073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12 days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NEC </a:t>
            </a:r>
            <a:r>
              <a:rPr lang="en-US" sz="1800" b="1" dirty="0" smtClean="0">
                <a:solidFill>
                  <a:srgbClr val="FFFFFF"/>
                </a:solidFill>
                <a:latin typeface="Joanna MT" pitchFamily="18" charset="0"/>
              </a:rPr>
              <a:t>783A</a:t>
            </a:r>
            <a:endParaRPr lang="en-US" sz="1800" b="1" dirty="0">
              <a:solidFill>
                <a:srgbClr val="FFFFFF"/>
              </a:solidFill>
              <a:latin typeface="Joanna MT" pitchFamily="18" charset="0"/>
            </a:endParaRPr>
          </a:p>
        </p:txBody>
      </p:sp>
      <p:sp>
        <p:nvSpPr>
          <p:cNvPr id="38934" name="Rectangle 1046"/>
          <p:cNvSpPr>
            <a:spLocks noChangeArrowheads="1"/>
          </p:cNvSpPr>
          <p:nvPr/>
        </p:nvSpPr>
        <p:spPr bwMode="auto">
          <a:xfrm>
            <a:off x="274638" y="2674938"/>
            <a:ext cx="2012950" cy="1828800"/>
          </a:xfrm>
          <a:prstGeom prst="rect">
            <a:avLst/>
          </a:prstGeom>
          <a:solidFill>
            <a:srgbClr val="1E15D3"/>
          </a:solidFill>
          <a:ln w="254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1800" b="1" dirty="0">
                <a:solidFill>
                  <a:srgbClr val="FFFFFF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AN/USM- 674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A-100-0076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5 days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NEC - N/A</a:t>
            </a:r>
          </a:p>
          <a:p>
            <a:pPr algn="ctr">
              <a:defRPr/>
            </a:pPr>
            <a:endParaRPr lang="en-US" sz="1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704850" y="5006607"/>
            <a:ext cx="77216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Aft>
                <a:spcPts val="600"/>
              </a:spcAft>
            </a:pPr>
            <a:r>
              <a:rPr lang="en-US" sz="1400" b="1" u="sng" dirty="0">
                <a:solidFill>
                  <a:srgbClr val="1E15D3"/>
                </a:solidFill>
                <a:cs typeface="Arial" charset="0"/>
              </a:rPr>
              <a:t>School Locations</a:t>
            </a:r>
          </a:p>
          <a:p>
            <a:pPr marL="457200" indent="-457200" eaLnBrk="1" hangingPunct="1"/>
            <a:r>
              <a:rPr lang="en-US" sz="1400" b="1" dirty="0">
                <a:solidFill>
                  <a:srgbClr val="1E15D3"/>
                </a:solidFill>
                <a:cs typeface="Arial" charset="0"/>
              </a:rPr>
              <a:t>Navy (6):</a:t>
            </a:r>
            <a:r>
              <a:rPr lang="en-US" sz="1400" dirty="0">
                <a:solidFill>
                  <a:srgbClr val="1E15D3"/>
                </a:solidFill>
                <a:cs typeface="Arial" charset="0"/>
              </a:rPr>
              <a:t> 	CSCS LS Norfolk / CSCS LS San Diego / CSCS Det Mayport /CSCS Det Pearl Harbor</a:t>
            </a:r>
          </a:p>
          <a:p>
            <a:pPr marL="457200" indent="-457200" eaLnBrk="1" hangingPunct="1"/>
            <a:r>
              <a:rPr lang="en-US" sz="1400" dirty="0">
                <a:solidFill>
                  <a:srgbClr val="1E15D3"/>
                </a:solidFill>
                <a:cs typeface="Arial" charset="0"/>
              </a:rPr>
              <a:t>		CNATTU Whidbey Island / CNATT Det Atsugi</a:t>
            </a:r>
          </a:p>
          <a:p>
            <a:pPr marL="457200" indent="-457200" eaLnBrk="1" hangingPunct="1"/>
            <a:endParaRPr lang="en-US" sz="400" dirty="0">
              <a:solidFill>
                <a:srgbClr val="1E15D3"/>
              </a:solidFill>
              <a:cs typeface="Arial" charset="0"/>
            </a:endParaRPr>
          </a:p>
          <a:p>
            <a:pPr marL="457200" indent="-457200" eaLnBrk="1" hangingPunct="1"/>
            <a:r>
              <a:rPr lang="en-US" sz="1400" b="1" dirty="0">
                <a:solidFill>
                  <a:srgbClr val="1E15D3"/>
                </a:solidFill>
                <a:cs typeface="Arial" charset="0"/>
              </a:rPr>
              <a:t>USMC (1): 	</a:t>
            </a:r>
            <a:r>
              <a:rPr lang="en-US" sz="1400" dirty="0">
                <a:solidFill>
                  <a:srgbClr val="1E15D3"/>
                </a:solidFill>
                <a:cs typeface="Arial" charset="0"/>
              </a:rPr>
              <a:t>MCCES 29 Palms, CA</a:t>
            </a:r>
          </a:p>
          <a:p>
            <a:pPr marL="457200" indent="-457200" eaLnBrk="1" hangingPunct="1"/>
            <a:endParaRPr lang="en-US" sz="400" b="1" dirty="0">
              <a:solidFill>
                <a:srgbClr val="1E15D3"/>
              </a:solidFill>
              <a:cs typeface="Arial" charset="0"/>
            </a:endParaRPr>
          </a:p>
          <a:p>
            <a:pPr marL="457200" indent="-457200" eaLnBrk="1" hangingPunct="1"/>
            <a:r>
              <a:rPr lang="en-US" sz="1400" b="1" dirty="0">
                <a:solidFill>
                  <a:srgbClr val="1E15D3"/>
                </a:solidFill>
                <a:cs typeface="Arial" charset="0"/>
              </a:rPr>
              <a:t>USAF </a:t>
            </a:r>
            <a:r>
              <a:rPr lang="en-US" sz="1400" b="1" dirty="0" smtClean="0">
                <a:solidFill>
                  <a:srgbClr val="1E15D3"/>
                </a:solidFill>
                <a:cs typeface="Arial" charset="0"/>
              </a:rPr>
              <a:t>(1): </a:t>
            </a:r>
            <a:r>
              <a:rPr lang="en-US" sz="1400" b="1" dirty="0">
                <a:solidFill>
                  <a:srgbClr val="1E15D3"/>
                </a:solidFill>
                <a:cs typeface="Arial" charset="0"/>
              </a:rPr>
              <a:t>	</a:t>
            </a:r>
            <a:r>
              <a:rPr lang="en-US" sz="1400" dirty="0">
                <a:solidFill>
                  <a:srgbClr val="1E15D3"/>
                </a:solidFill>
                <a:cs typeface="Arial" charset="0"/>
              </a:rPr>
              <a:t>372nd Training Squadron, Detachment 11 (AETC) Davis </a:t>
            </a:r>
            <a:r>
              <a:rPr lang="en-US" sz="1400" dirty="0" err="1">
                <a:solidFill>
                  <a:srgbClr val="1E15D3"/>
                </a:solidFill>
                <a:cs typeface="Arial" charset="0"/>
              </a:rPr>
              <a:t>Monthan</a:t>
            </a:r>
            <a:r>
              <a:rPr lang="en-US" sz="1400" dirty="0">
                <a:solidFill>
                  <a:srgbClr val="1E15D3"/>
                </a:solidFill>
                <a:cs typeface="Arial" charset="0"/>
              </a:rPr>
              <a:t> AFB Atsugi</a:t>
            </a:r>
          </a:p>
          <a:p>
            <a:pPr marL="457200" indent="-457200" eaLnBrk="1" hangingPunct="1"/>
            <a:endParaRPr lang="en-US" sz="400" dirty="0">
              <a:solidFill>
                <a:srgbClr val="1E15D3"/>
              </a:solidFill>
              <a:cs typeface="Arial" charset="0"/>
            </a:endParaRPr>
          </a:p>
          <a:p>
            <a:pPr marL="457200" indent="-457200" eaLnBrk="1" hangingPunct="1"/>
            <a:r>
              <a:rPr lang="en-US" sz="1400" b="1" dirty="0" smtClean="0">
                <a:solidFill>
                  <a:srgbClr val="1E15D3"/>
                </a:solidFill>
                <a:cs typeface="Arial" charset="0"/>
              </a:rPr>
              <a:t>USCG </a:t>
            </a:r>
            <a:r>
              <a:rPr lang="en-US" sz="1400" b="1" dirty="0">
                <a:solidFill>
                  <a:srgbClr val="1E15D3"/>
                </a:solidFill>
                <a:cs typeface="Arial" charset="0"/>
              </a:rPr>
              <a:t>(1): 	</a:t>
            </a:r>
            <a:r>
              <a:rPr lang="en-US" sz="1400" dirty="0">
                <a:solidFill>
                  <a:srgbClr val="1E15D3"/>
                </a:solidFill>
                <a:cs typeface="Arial" charset="0"/>
              </a:rPr>
              <a:t>TRACEN </a:t>
            </a:r>
            <a:r>
              <a:rPr lang="en-US" sz="1400" dirty="0" smtClean="0">
                <a:solidFill>
                  <a:srgbClr val="1E15D3"/>
                </a:solidFill>
                <a:cs typeface="Arial" charset="0"/>
              </a:rPr>
              <a:t>Yorktown                                                                                        </a:t>
            </a:r>
            <a:endParaRPr lang="en-US" sz="400" b="1" dirty="0">
              <a:solidFill>
                <a:srgbClr val="1E15D3"/>
              </a:solidFill>
              <a:cs typeface="Arial" charset="0"/>
            </a:endParaRPr>
          </a:p>
        </p:txBody>
      </p:sp>
      <p:sp>
        <p:nvSpPr>
          <p:cNvPr id="9" name="Rectangle 1045"/>
          <p:cNvSpPr>
            <a:spLocks noChangeArrowheads="1"/>
          </p:cNvSpPr>
          <p:nvPr/>
        </p:nvSpPr>
        <p:spPr bwMode="auto">
          <a:xfrm>
            <a:off x="6824663" y="2674938"/>
            <a:ext cx="2011362" cy="1828800"/>
          </a:xfrm>
          <a:prstGeom prst="rect">
            <a:avLst/>
          </a:prstGeom>
          <a:solidFill>
            <a:srgbClr val="1E15D3"/>
          </a:solidFill>
          <a:ln w="254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2M MTR Pipeline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A-100-0008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47 days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NEC </a:t>
            </a:r>
            <a:r>
              <a:rPr lang="en-US" sz="1800" b="1" dirty="0" smtClean="0">
                <a:solidFill>
                  <a:srgbClr val="FFFFFF"/>
                </a:solidFill>
                <a:latin typeface="Joanna MT" pitchFamily="18" charset="0"/>
              </a:rPr>
              <a:t>730A</a:t>
            </a:r>
            <a:endParaRPr lang="en-US" sz="1800" b="1" dirty="0">
              <a:solidFill>
                <a:srgbClr val="FFFFFF"/>
              </a:solidFill>
              <a:latin typeface="Joanna MT" pitchFamily="18" charset="0"/>
            </a:endParaRP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(only at Navy 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Joanna MT" pitchFamily="18" charset="0"/>
              </a:rPr>
              <a:t>Training Sites)</a:t>
            </a:r>
          </a:p>
        </p:txBody>
      </p:sp>
      <p:sp>
        <p:nvSpPr>
          <p:cNvPr id="11275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BD4A038-5387-4A88-8AB2-286D34C6F91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19CAA1-655E-4013-836A-15C36252F4B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733675" y="0"/>
            <a:ext cx="5505450" cy="1038225"/>
          </a:xfrm>
        </p:spPr>
        <p:txBody>
          <a:bodyPr/>
          <a:lstStyle/>
          <a:p>
            <a:r>
              <a:rPr lang="en-US" sz="3600" smtClean="0"/>
              <a:t>2M Piece Parts</a:t>
            </a:r>
          </a:p>
        </p:txBody>
      </p:sp>
      <p:pic>
        <p:nvPicPr>
          <p:cNvPr id="14340" name="Picture 3" descr="1-1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288" y="919163"/>
            <a:ext cx="3406775" cy="5851525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9144000" cy="688975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n-US" smtClean="0"/>
          </a:p>
          <a:p>
            <a:pPr algn="ctr">
              <a:lnSpc>
                <a:spcPct val="80000"/>
              </a:lnSpc>
              <a:buFontTx/>
              <a:buNone/>
            </a:pPr>
            <a:endParaRPr lang="en-US" sz="2000" smtClean="0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98425" y="2199216"/>
            <a:ext cx="4067175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Surface </a:t>
            </a:r>
            <a:r>
              <a:rPr lang="en-US" sz="1800" dirty="0" smtClean="0">
                <a:solidFill>
                  <a:schemeClr val="tx1"/>
                </a:solidFill>
              </a:rPr>
              <a:t>ships, SSBNs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SSGNs and </a:t>
            </a:r>
            <a:r>
              <a:rPr lang="en-US" sz="1800" dirty="0">
                <a:solidFill>
                  <a:schemeClr val="tx1"/>
                </a:solidFill>
              </a:rPr>
              <a:t>shore commands have </a:t>
            </a:r>
            <a:r>
              <a:rPr lang="en-US" sz="1800" dirty="0" smtClean="0">
                <a:solidFill>
                  <a:schemeClr val="tx1"/>
                </a:solidFill>
              </a:rPr>
              <a:t>a piece-parts APL (</a:t>
            </a:r>
            <a:r>
              <a:rPr lang="en-US" sz="1800" dirty="0">
                <a:solidFill>
                  <a:schemeClr val="tx1"/>
                </a:solidFill>
              </a:rPr>
              <a:t>allowance parts list) .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NUWCDET develops the </a:t>
            </a:r>
            <a:r>
              <a:rPr lang="en-US" sz="1800" dirty="0" smtClean="0">
                <a:solidFill>
                  <a:schemeClr val="tx1"/>
                </a:solidFill>
              </a:rPr>
              <a:t>piece parts APL based </a:t>
            </a:r>
            <a:r>
              <a:rPr lang="en-US" sz="1800" dirty="0">
                <a:solidFill>
                  <a:schemeClr val="tx1"/>
                </a:solidFill>
              </a:rPr>
              <a:t>on ship class Gold Disks,  piece parts reported utilized in </a:t>
            </a:r>
            <a:r>
              <a:rPr lang="en-US" sz="1800" dirty="0" smtClean="0">
                <a:solidFill>
                  <a:schemeClr val="tx1"/>
                </a:solidFill>
              </a:rPr>
              <a:t>MTRTS </a:t>
            </a:r>
            <a:r>
              <a:rPr lang="en-US" sz="1800" dirty="0">
                <a:solidFill>
                  <a:schemeClr val="tx1"/>
                </a:solidFill>
              </a:rPr>
              <a:t>and Fleet Readiness Action Team (</a:t>
            </a:r>
            <a:r>
              <a:rPr lang="en-US" sz="1800" dirty="0" smtClean="0">
                <a:solidFill>
                  <a:schemeClr val="tx1"/>
                </a:solidFill>
              </a:rPr>
              <a:t>FRAT) requests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 FRAT </a:t>
            </a:r>
            <a:r>
              <a:rPr lang="en-US" sz="1800" dirty="0">
                <a:solidFill>
                  <a:schemeClr val="tx1"/>
                </a:solidFill>
              </a:rPr>
              <a:t>is </a:t>
            </a:r>
            <a:r>
              <a:rPr lang="en-US" sz="1800" dirty="0" smtClean="0">
                <a:solidFill>
                  <a:schemeClr val="tx1"/>
                </a:solidFill>
              </a:rPr>
              <a:t>Fleet’s piece </a:t>
            </a: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arts help desk </a:t>
            </a:r>
            <a:r>
              <a:rPr lang="en-US" sz="1800" dirty="0">
                <a:solidFill>
                  <a:schemeClr val="tx1"/>
                </a:solidFill>
              </a:rPr>
              <a:t>which identifies and supplies piece parts not available in the supply system.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TRTS_MainScreen(wPart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325" y="187325"/>
            <a:ext cx="6307138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" y="1571625"/>
            <a:ext cx="2609850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50" dirty="0">
                <a:solidFill>
                  <a:schemeClr val="tx1"/>
                </a:solidFill>
              </a:rPr>
              <a:t>Commands with 2M MTR repair capability use the MTR Tracking System (MTRTS) to document 2M </a:t>
            </a:r>
            <a:r>
              <a:rPr lang="en-US" sz="1750" dirty="0" smtClean="0">
                <a:solidFill>
                  <a:schemeClr val="tx1"/>
                </a:solidFill>
              </a:rPr>
              <a:t>repairs. </a:t>
            </a:r>
            <a:r>
              <a:rPr lang="en-US" sz="1750" dirty="0">
                <a:solidFill>
                  <a:schemeClr val="tx1"/>
                </a:solidFill>
              </a:rPr>
              <a:t>Each quarter </a:t>
            </a:r>
            <a:r>
              <a:rPr lang="en-US" sz="1750" dirty="0" smtClean="0">
                <a:solidFill>
                  <a:schemeClr val="tx1"/>
                </a:solidFill>
              </a:rPr>
              <a:t>Navy commands </a:t>
            </a:r>
            <a:r>
              <a:rPr lang="en-US" sz="1750" dirty="0">
                <a:solidFill>
                  <a:schemeClr val="tx1"/>
                </a:solidFill>
              </a:rPr>
              <a:t>submit MTRTS reports to NUWC Det </a:t>
            </a:r>
            <a:r>
              <a:rPr lang="en-US" sz="1750" dirty="0" smtClean="0">
                <a:solidFill>
                  <a:schemeClr val="tx1"/>
                </a:solidFill>
              </a:rPr>
              <a:t>FEO. The </a:t>
            </a:r>
            <a:r>
              <a:rPr lang="en-US" sz="1750" dirty="0">
                <a:solidFill>
                  <a:schemeClr val="tx1"/>
                </a:solidFill>
              </a:rPr>
              <a:t>metrics are combined to produce MTRTS totals reports for distribution </a:t>
            </a:r>
            <a:r>
              <a:rPr lang="en-US" sz="1750" dirty="0" smtClean="0">
                <a:solidFill>
                  <a:schemeClr val="tx1"/>
                </a:solidFill>
              </a:rPr>
              <a:t>to OPNAV,  </a:t>
            </a:r>
            <a:r>
              <a:rPr lang="en-US" sz="1750" dirty="0">
                <a:solidFill>
                  <a:schemeClr val="tx1"/>
                </a:solidFill>
              </a:rPr>
              <a:t>TYCOMs, ISICs and PMs.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7991DD-3C72-43B3-B465-387203555C5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4579" name="Slide Number Placeholder 2"/>
          <p:cNvSpPr txBox="1">
            <a:spLocks noGrp="1"/>
          </p:cNvSpPr>
          <p:nvPr/>
        </p:nvSpPr>
        <p:spPr bwMode="auto">
          <a:xfrm>
            <a:off x="698500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/>
            <a:fld id="{6BA44383-2CE5-4688-9CB6-086A86AD7AB8}" type="slidenum">
              <a:rPr lang="en-US" sz="1500" b="1">
                <a:solidFill>
                  <a:schemeClr val="tx1"/>
                </a:solidFill>
              </a:rPr>
              <a:pPr algn="r"/>
              <a:t>16</a:t>
            </a:fld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Ongoing Initiatives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35467" y="1238250"/>
            <a:ext cx="8779933" cy="57554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2286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Continue development of Gold </a:t>
            </a:r>
            <a:r>
              <a:rPr lang="en-US" sz="2800" dirty="0">
                <a:solidFill>
                  <a:schemeClr val="tx1"/>
                </a:solidFill>
              </a:rPr>
              <a:t>Disks for Fleet nominated </a:t>
            </a:r>
            <a:r>
              <a:rPr lang="en-US" sz="2800" dirty="0" smtClean="0">
                <a:solidFill>
                  <a:schemeClr val="tx1"/>
                </a:solidFill>
              </a:rPr>
              <a:t>and high </a:t>
            </a:r>
            <a:r>
              <a:rPr lang="en-US" sz="2800" dirty="0">
                <a:solidFill>
                  <a:schemeClr val="tx1"/>
                </a:solidFill>
              </a:rPr>
              <a:t>cost/high failure, out of production </a:t>
            </a:r>
            <a:r>
              <a:rPr lang="en-US" sz="2800" dirty="0" smtClean="0">
                <a:solidFill>
                  <a:schemeClr val="tx1"/>
                </a:solidFill>
              </a:rPr>
              <a:t>and low stock </a:t>
            </a:r>
            <a:r>
              <a:rPr lang="en-US" sz="2800" dirty="0">
                <a:solidFill>
                  <a:schemeClr val="tx1"/>
                </a:solidFill>
              </a:rPr>
              <a:t>CCA/EMs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2286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Phased replacement of existing 2M MTR equipment and test systems w/focus on increased I-Level capabilities. </a:t>
            </a:r>
          </a:p>
          <a:p>
            <a:pPr marL="457200" indent="-22860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Evaluate PinPoint “A” systems for use on smaller platforms.</a:t>
            </a:r>
          </a:p>
          <a:p>
            <a:pPr marL="457200" indent="-22860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3</a:t>
            </a:r>
            <a:r>
              <a:rPr lang="en-US" sz="2800" baseline="30000" dirty="0" smtClean="0">
                <a:solidFill>
                  <a:schemeClr val="tx1"/>
                </a:solidFill>
              </a:rPr>
              <a:t>rd</a:t>
            </a:r>
            <a:r>
              <a:rPr lang="en-US" sz="2800" dirty="0" smtClean="0">
                <a:solidFill>
                  <a:schemeClr val="tx1"/>
                </a:solidFill>
              </a:rPr>
              <a:t> Generation Gold Disk Test system (USM-726)</a:t>
            </a:r>
          </a:p>
          <a:p>
            <a:pPr marL="457200" indent="-22860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Improve </a:t>
            </a:r>
            <a:r>
              <a:rPr lang="en-US" sz="2800" dirty="0">
                <a:solidFill>
                  <a:schemeClr val="tx1"/>
                </a:solidFill>
              </a:rPr>
              <a:t>Fleet (O/I level) 2M MTR </a:t>
            </a:r>
            <a:r>
              <a:rPr lang="en-US" sz="2800" dirty="0" smtClean="0">
                <a:solidFill>
                  <a:schemeClr val="tx1"/>
                </a:solidFill>
              </a:rPr>
              <a:t>utilization           </a:t>
            </a:r>
            <a:endParaRPr lang="en-US" sz="2800" dirty="0">
              <a:solidFill>
                <a:schemeClr val="tx1"/>
              </a:solidFill>
            </a:endParaRPr>
          </a:p>
          <a:p>
            <a:pPr marL="1028700" indent="-457200">
              <a:defRPr/>
            </a:pPr>
            <a:r>
              <a:rPr lang="en-US" sz="2800" dirty="0">
                <a:solidFill>
                  <a:schemeClr val="tx1"/>
                </a:solidFill>
              </a:rPr>
              <a:t>  -  </a:t>
            </a:r>
            <a:r>
              <a:rPr lang="en-US" sz="2800" dirty="0" smtClean="0">
                <a:solidFill>
                  <a:schemeClr val="tx1"/>
                </a:solidFill>
              </a:rPr>
              <a:t> Restart 2M </a:t>
            </a:r>
            <a:r>
              <a:rPr lang="en-US" sz="2800" dirty="0">
                <a:solidFill>
                  <a:schemeClr val="tx1"/>
                </a:solidFill>
              </a:rPr>
              <a:t>Progressive Repair </a:t>
            </a:r>
            <a:r>
              <a:rPr lang="en-US" sz="2800" dirty="0" smtClean="0">
                <a:solidFill>
                  <a:schemeClr val="tx1"/>
                </a:solidFill>
              </a:rPr>
              <a:t>Enhancement </a:t>
            </a:r>
            <a:r>
              <a:rPr lang="en-US" sz="2800" dirty="0">
                <a:solidFill>
                  <a:schemeClr val="tx1"/>
                </a:solidFill>
              </a:rPr>
              <a:t>Program (PREP) </a:t>
            </a:r>
            <a:r>
              <a:rPr lang="en-US" sz="2800" dirty="0" smtClean="0">
                <a:solidFill>
                  <a:schemeClr val="tx1"/>
                </a:solidFill>
              </a:rPr>
              <a:t>and Gold Disk Trap. </a:t>
            </a:r>
          </a:p>
          <a:p>
            <a:pPr marL="1028700" indent="-45720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C7883-561F-4423-8AE1-7D69E51098F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DMSMS Lessons Learned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CCA/EM DMSMS situations normally occur because OEMs or their suppliers discontinue production and divest of their depots repair support.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Use of Gold Disks may not always be the best solution but it is generally the least expensive and the most rapid solution.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C7883-561F-4423-8AE1-7D69E51098F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E8F3D0-6360-49EB-8C36-7523AA1B189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913" y="95250"/>
            <a:ext cx="6094412" cy="1143000"/>
          </a:xfrm>
        </p:spPr>
        <p:txBody>
          <a:bodyPr/>
          <a:lstStyle/>
          <a:p>
            <a:r>
              <a:rPr lang="en-US" sz="2400" smtClean="0"/>
              <a:t>SODRTEK ST-400 RADIANT PREHEATING SYSTEM WITH</a:t>
            </a:r>
            <a:br>
              <a:rPr lang="en-US" sz="2400" smtClean="0"/>
            </a:br>
            <a:r>
              <a:rPr lang="en-US" sz="2400" smtClean="0"/>
              <a:t> ST-550 CIRCUIT BOARD HOLDER</a:t>
            </a:r>
          </a:p>
        </p:txBody>
      </p:sp>
      <p:pic>
        <p:nvPicPr>
          <p:cNvPr id="18436" name="Picture 4" descr="MVC-001S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525" y="13716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A123AD-E1FC-4EE6-98F0-1EA57B101B8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Slide Number Placeholder 3"/>
          <p:cNvSpPr txBox="1">
            <a:spLocks noGrp="1"/>
          </p:cNvSpPr>
          <p:nvPr/>
        </p:nvSpPr>
        <p:spPr bwMode="auto">
          <a:xfrm>
            <a:off x="698500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/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673350" y="0"/>
            <a:ext cx="6191250" cy="1143000"/>
          </a:xfrm>
        </p:spPr>
        <p:txBody>
          <a:bodyPr/>
          <a:lstStyle/>
          <a:p>
            <a:r>
              <a:rPr lang="en-US" smtClean="0"/>
              <a:t>What is the NAVSEA 2M MTR Program ?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867" y="1214438"/>
            <a:ext cx="8381999" cy="5446712"/>
          </a:xfrm>
        </p:spPr>
        <p:txBody>
          <a:bodyPr/>
          <a:lstStyle/>
          <a:p>
            <a:r>
              <a:rPr lang="en-US" sz="2200" dirty="0" smtClean="0"/>
              <a:t>NAVSEA 04 provides over 245 ships and shore activities with capabilities to repair circuit card assemblies (CCA) and electronic modules (EM) which results in  reduced OPTAR expenses,  averts/corrects CASREPs (c</a:t>
            </a:r>
            <a:r>
              <a:rPr lang="en-US" sz="2000" dirty="0" smtClean="0"/>
              <a:t>asualty</a:t>
            </a:r>
            <a:r>
              <a:rPr lang="en-US" sz="2200" dirty="0" smtClean="0"/>
              <a:t> reports) and supports unit self-sufficiency.</a:t>
            </a:r>
          </a:p>
          <a:p>
            <a:r>
              <a:rPr lang="en-US" sz="2200" dirty="0" smtClean="0"/>
              <a:t>Technicians are provided with special purpose test equipment, 2M repair equipment, </a:t>
            </a:r>
            <a:r>
              <a:rPr lang="en-US" sz="2200" b="1" dirty="0" smtClean="0">
                <a:solidFill>
                  <a:srgbClr val="FF0000"/>
                </a:solidFill>
              </a:rPr>
              <a:t>Gold Disk </a:t>
            </a:r>
            <a:r>
              <a:rPr lang="en-US" sz="2200" dirty="0" smtClean="0"/>
              <a:t>diagnostics and repair procedures to support CCA and EM repairs.   </a:t>
            </a:r>
          </a:p>
          <a:p>
            <a:r>
              <a:rPr lang="en-US" sz="2200" dirty="0" smtClean="0"/>
              <a:t>5 training courses taught at six Navy training sites, 5 NEC (Navy Enlisted Classification) codes and certification/inspection processes for technicians, 2M MTR work centers/shops and training sites.</a:t>
            </a:r>
          </a:p>
          <a:p>
            <a:r>
              <a:rPr lang="en-US" sz="2200" dirty="0" smtClean="0"/>
              <a:t>The Module Test &amp; Repair Tracking System (MTRTS) is a 2M </a:t>
            </a:r>
            <a:r>
              <a:rPr lang="en-US" sz="2200" dirty="0"/>
              <a:t>MTR reporting system resident </a:t>
            </a:r>
            <a:r>
              <a:rPr lang="en-US" sz="2200" dirty="0" smtClean="0"/>
              <a:t>on the AN/USM-674/726 test systems.  MTRTS provides quarterly metrics IAW Joint Fleet Maintenance Manual (JFMM) policy.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6AD475-5990-46B8-9A60-86365DDF039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33650" y="190500"/>
            <a:ext cx="6324600" cy="1143000"/>
          </a:xfrm>
        </p:spPr>
        <p:txBody>
          <a:bodyPr/>
          <a:lstStyle/>
          <a:p>
            <a:r>
              <a:rPr lang="en-US" smtClean="0"/>
              <a:t>2M Repair Station Tools</a:t>
            </a:r>
            <a:br>
              <a:rPr lang="en-US" smtClean="0"/>
            </a:br>
            <a:r>
              <a:rPr lang="en-US" smtClean="0"/>
              <a:t> and Accessories</a:t>
            </a:r>
          </a:p>
        </p:txBody>
      </p:sp>
      <p:pic>
        <p:nvPicPr>
          <p:cNvPr id="20484" name="Picture 3" descr="workpieceHolder"/>
          <p:cNvPicPr>
            <a:picLocks noChangeAspect="1" noChangeArrowheads="1"/>
          </p:cNvPicPr>
          <p:nvPr/>
        </p:nvPicPr>
        <p:blipFill>
          <a:blip r:embed="rId2" cstate="print"/>
          <a:srcRect l="5942"/>
          <a:stretch>
            <a:fillRect/>
          </a:stretch>
        </p:blipFill>
        <p:spPr bwMode="auto">
          <a:xfrm>
            <a:off x="4392613" y="1863725"/>
            <a:ext cx="4232275" cy="3876675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46163"/>
            <a:ext cx="9144000" cy="688975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n-US" smtClean="0"/>
          </a:p>
          <a:p>
            <a:pPr algn="ctr">
              <a:lnSpc>
                <a:spcPct val="80000"/>
              </a:lnSpc>
              <a:buFontTx/>
              <a:buNone/>
            </a:pPr>
            <a:endParaRPr lang="en-US" sz="2000" smtClean="0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860425" y="58388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>
                <a:solidFill>
                  <a:schemeClr val="tx1"/>
                </a:solidFill>
              </a:rPr>
              <a:t> Tools &amp; Consumables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4706938" y="5835650"/>
            <a:ext cx="3695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>
                <a:solidFill>
                  <a:schemeClr val="tx1"/>
                </a:solidFill>
              </a:rPr>
              <a:t>Circuit Card &amp; Workpiece</a:t>
            </a:r>
          </a:p>
          <a:p>
            <a:pPr algn="ctr" eaLnBrk="1" hangingPunct="1"/>
            <a:r>
              <a:rPr lang="en-US" sz="2400" b="1">
                <a:solidFill>
                  <a:schemeClr val="tx1"/>
                </a:solidFill>
              </a:rPr>
              <a:t>Holder</a:t>
            </a:r>
          </a:p>
        </p:txBody>
      </p:sp>
      <p:pic>
        <p:nvPicPr>
          <p:cNvPr id="20488" name="Picture 7" descr="TOOL DRA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1862138"/>
            <a:ext cx="3619500" cy="3879850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47B408-E462-4364-A3E7-A6706FDCFECD}" type="slidenum">
              <a:rPr lang="en-US" smtClean="0"/>
              <a:pPr/>
              <a:t>21</a:t>
            </a:fld>
            <a:endParaRPr lang="en-US" smtClean="0"/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203200" y="1852613"/>
            <a:ext cx="8264525" cy="4786312"/>
            <a:chOff x="348" y="372"/>
            <a:chExt cx="5856" cy="3600"/>
          </a:xfrm>
        </p:grpSpPr>
        <p:pic>
          <p:nvPicPr>
            <p:cNvPr id="21509" name="Picture 3" descr="CMS-WithHardMa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4" y="480"/>
              <a:ext cx="5579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Rectangle 4"/>
            <p:cNvSpPr>
              <a:spLocks noChangeArrowheads="1"/>
            </p:cNvSpPr>
            <p:nvPr/>
          </p:nvSpPr>
          <p:spPr bwMode="auto">
            <a:xfrm>
              <a:off x="348" y="372"/>
              <a:ext cx="5856" cy="36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3100388" y="352425"/>
            <a:ext cx="51371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ESD Prevention Material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AC6357-A08A-4B13-A8D0-3C5F779F63C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698500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/>
            <a:fld id="{1D745749-1424-4E2A-8A3D-4176D440BE05}" type="slidenum">
              <a:rPr lang="en-US" sz="1500" b="1">
                <a:solidFill>
                  <a:schemeClr val="tx1"/>
                </a:solidFill>
              </a:rPr>
              <a:pPr algn="r"/>
              <a:t>3</a:t>
            </a:fld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3700" y="104775"/>
            <a:ext cx="6038850" cy="1143000"/>
          </a:xfrm>
        </p:spPr>
        <p:txBody>
          <a:bodyPr/>
          <a:lstStyle/>
          <a:p>
            <a:pPr algn="l"/>
            <a:r>
              <a:rPr lang="en-US" altLang="en-US" dirty="0"/>
              <a:t>Benefits of 2M MTR Utilization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88" y="1290638"/>
            <a:ext cx="8393112" cy="5453062"/>
          </a:xfrm>
        </p:spPr>
        <p:txBody>
          <a:bodyPr/>
          <a:lstStyle/>
          <a:p>
            <a:r>
              <a:rPr lang="en-US" sz="2200" dirty="0" smtClean="0"/>
              <a:t>Improves readiness, self-sufficiency &amp; sustainability of systems/equipment </a:t>
            </a:r>
          </a:p>
          <a:p>
            <a:r>
              <a:rPr lang="en-US" altLang="en-US" sz="2200" dirty="0" smtClean="0"/>
              <a:t>Since we began tracking metrics in April </a:t>
            </a:r>
            <a:r>
              <a:rPr lang="en-US" altLang="en-US" sz="2200" dirty="0"/>
              <a:t>1996 to </a:t>
            </a:r>
            <a:r>
              <a:rPr lang="en-US" altLang="en-US" sz="2200" dirty="0" smtClean="0"/>
              <a:t>the end of CY 2017 </a:t>
            </a:r>
            <a:r>
              <a:rPr lang="en-US" altLang="en-US" sz="2200" dirty="0"/>
              <a:t>Navy commands outfitted with </a:t>
            </a:r>
            <a:r>
              <a:rPr lang="en-US" altLang="en-US" sz="2200" dirty="0" smtClean="0"/>
              <a:t>2M MTR </a:t>
            </a:r>
            <a:r>
              <a:rPr lang="en-US" altLang="en-US" sz="2200" dirty="0"/>
              <a:t>capabilities reported </a:t>
            </a:r>
            <a:r>
              <a:rPr lang="en-US" altLang="en-US" sz="2200" dirty="0" smtClean="0"/>
              <a:t>over 211,000 repairs, </a:t>
            </a:r>
            <a:r>
              <a:rPr lang="en-US" altLang="en-US" sz="2200" dirty="0"/>
              <a:t>which resulted in </a:t>
            </a:r>
            <a:r>
              <a:rPr lang="en-US" altLang="en-US" sz="2200" dirty="0" smtClean="0"/>
              <a:t>13,000+ CASREPS averted or corrected </a:t>
            </a:r>
            <a:r>
              <a:rPr lang="en-US" altLang="en-US" sz="2200" dirty="0"/>
              <a:t>and $</a:t>
            </a:r>
            <a:r>
              <a:rPr lang="en-US" altLang="en-US" sz="2200" dirty="0" smtClean="0"/>
              <a:t>770+M </a:t>
            </a:r>
            <a:r>
              <a:rPr lang="en-US" altLang="en-US" sz="2200" dirty="0"/>
              <a:t>in OPTAR cost avoidance.</a:t>
            </a:r>
          </a:p>
          <a:p>
            <a:r>
              <a:rPr lang="en-US" altLang="en-US" sz="2200" dirty="0" smtClean="0"/>
              <a:t>Results </a:t>
            </a:r>
            <a:r>
              <a:rPr lang="en-US" altLang="en-US" sz="2200" dirty="0"/>
              <a:t>in reduced requirements </a:t>
            </a:r>
            <a:r>
              <a:rPr lang="en-US" altLang="en-US" sz="2200" dirty="0" smtClean="0"/>
              <a:t>to carry on-board repair parts (OBRPs).</a:t>
            </a:r>
            <a:endParaRPr lang="en-US" sz="2200" b="1" dirty="0" smtClean="0"/>
          </a:p>
          <a:p>
            <a:r>
              <a:rPr lang="en-US" sz="2200" dirty="0" smtClean="0"/>
              <a:t>Minimizes diminishing manufacturing sources </a:t>
            </a:r>
            <a:r>
              <a:rPr lang="en-US" sz="2200" dirty="0"/>
              <a:t>and </a:t>
            </a:r>
            <a:r>
              <a:rPr lang="en-US" sz="2200" dirty="0" smtClean="0"/>
              <a:t>material </a:t>
            </a:r>
            <a:r>
              <a:rPr lang="en-US" sz="2200" dirty="0"/>
              <a:t>shortages (</a:t>
            </a:r>
            <a:r>
              <a:rPr lang="en-US" sz="2200" b="1" dirty="0"/>
              <a:t>DMSMS</a:t>
            </a:r>
            <a:r>
              <a:rPr lang="en-US" sz="2200" dirty="0" smtClean="0"/>
              <a:t>) issues</a:t>
            </a:r>
          </a:p>
          <a:p>
            <a:r>
              <a:rPr lang="en-US" sz="2200" dirty="0" smtClean="0"/>
              <a:t>Minimizes “No Failure Evident” cards being sent to depots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200" dirty="0" smtClean="0"/>
              <a:t>Sailors/Marines </a:t>
            </a:r>
            <a:r>
              <a:rPr lang="en-US" altLang="en-US" sz="2200" dirty="0"/>
              <a:t>are eligible for a </a:t>
            </a:r>
            <a:r>
              <a:rPr lang="en-US" altLang="en-US" sz="2200" dirty="0" smtClean="0"/>
              <a:t>$5,000 </a:t>
            </a:r>
            <a:r>
              <a:rPr lang="en-US" altLang="en-US" sz="2200" dirty="0"/>
              <a:t>Monthly CNO Gold Disk </a:t>
            </a:r>
            <a:r>
              <a:rPr lang="en-US" altLang="en-US" sz="2200" dirty="0" smtClean="0"/>
              <a:t>Award </a:t>
            </a:r>
            <a:r>
              <a:rPr lang="en-US" sz="2200" dirty="0" smtClean="0"/>
              <a:t>and </a:t>
            </a:r>
            <a:r>
              <a:rPr lang="en-US" sz="2200" dirty="0"/>
              <a:t>a </a:t>
            </a:r>
            <a:r>
              <a:rPr lang="en-US" sz="2200" dirty="0" smtClean="0"/>
              <a:t>Letter of Commendation </a:t>
            </a:r>
            <a:r>
              <a:rPr lang="en-US" sz="2200" dirty="0"/>
              <a:t>from OPNAV </a:t>
            </a:r>
            <a:r>
              <a:rPr lang="en-US" sz="2200" dirty="0" smtClean="0"/>
              <a:t>N8.</a:t>
            </a:r>
            <a:endParaRPr lang="en-US" altLang="en-US" sz="22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200" dirty="0"/>
              <a:t>Module Test and Repair quarterly reporting can provide system PM/ILSM/Engineering </a:t>
            </a:r>
            <a:r>
              <a:rPr lang="en-US" altLang="en-US" sz="2200" dirty="0" smtClean="0"/>
              <a:t>Agent/OEM </a:t>
            </a:r>
            <a:r>
              <a:rPr lang="en-US" altLang="en-US" sz="2200" dirty="0"/>
              <a:t>with repair and failure data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65C99D-96CA-41B4-A7BC-60BA04876CD9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193925" y="-90488"/>
            <a:ext cx="7099299" cy="1214438"/>
          </a:xfrm>
        </p:spPr>
        <p:txBody>
          <a:bodyPr/>
          <a:lstStyle/>
          <a:p>
            <a:pPr rtl="1"/>
            <a:r>
              <a:rPr lang="en-US" sz="2400" dirty="0" smtClean="0"/>
              <a:t> </a:t>
            </a:r>
            <a:r>
              <a:rPr lang="en-US" sz="2200" dirty="0" smtClean="0"/>
              <a:t>Engineering Agents, Customers and Sponsors</a:t>
            </a:r>
            <a:br>
              <a:rPr lang="en-US" sz="2200" dirty="0" smtClean="0"/>
            </a:br>
            <a:r>
              <a:rPr lang="en-US" sz="2200" dirty="0" smtClean="0"/>
              <a:t>484 Total DoD Commands</a:t>
            </a: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912938" y="1214438"/>
            <a:ext cx="5319712" cy="5229225"/>
            <a:chOff x="1214" y="513"/>
            <a:chExt cx="3351" cy="3294"/>
          </a:xfrm>
        </p:grpSpPr>
        <p:grpSp>
          <p:nvGrpSpPr>
            <p:cNvPr id="5135" name="Group 4"/>
            <p:cNvGrpSpPr>
              <a:grpSpLocks/>
            </p:cNvGrpSpPr>
            <p:nvPr/>
          </p:nvGrpSpPr>
          <p:grpSpPr bwMode="auto">
            <a:xfrm>
              <a:off x="1214" y="513"/>
              <a:ext cx="3331" cy="3294"/>
              <a:chOff x="1219" y="519"/>
              <a:chExt cx="3331" cy="3294"/>
            </a:xfrm>
          </p:grpSpPr>
          <p:grpSp>
            <p:nvGrpSpPr>
              <p:cNvPr id="5139" name="Group 5"/>
              <p:cNvGrpSpPr>
                <a:grpSpLocks/>
              </p:cNvGrpSpPr>
              <p:nvPr/>
            </p:nvGrpSpPr>
            <p:grpSpPr bwMode="auto">
              <a:xfrm>
                <a:off x="1219" y="519"/>
                <a:ext cx="3331" cy="3294"/>
                <a:chOff x="1219" y="519"/>
                <a:chExt cx="3331" cy="3294"/>
              </a:xfrm>
            </p:grpSpPr>
            <p:sp>
              <p:nvSpPr>
                <p:cNvPr id="5143" name="Oval 6"/>
                <p:cNvSpPr>
                  <a:spLocks noChangeArrowheads="1"/>
                </p:cNvSpPr>
                <p:nvPr/>
              </p:nvSpPr>
              <p:spPr bwMode="auto">
                <a:xfrm>
                  <a:off x="1219" y="519"/>
                  <a:ext cx="3331" cy="3294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5144" name="Group 7"/>
                <p:cNvGrpSpPr>
                  <a:grpSpLocks/>
                </p:cNvGrpSpPr>
                <p:nvPr/>
              </p:nvGrpSpPr>
              <p:grpSpPr bwMode="auto">
                <a:xfrm>
                  <a:off x="2287" y="1561"/>
                  <a:ext cx="1186" cy="1186"/>
                  <a:chOff x="2287" y="1561"/>
                  <a:chExt cx="1186" cy="1186"/>
                </a:xfrm>
              </p:grpSpPr>
              <p:sp>
                <p:nvSpPr>
                  <p:cNvPr id="5145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287" y="1561"/>
                    <a:ext cx="1186" cy="118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4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364" y="1780"/>
                    <a:ext cx="1032" cy="748"/>
                    <a:chOff x="2364" y="1780"/>
                    <a:chExt cx="1032" cy="748"/>
                  </a:xfrm>
                </p:grpSpPr>
                <p:sp>
                  <p:nvSpPr>
                    <p:cNvPr id="5147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6" y="1780"/>
                      <a:ext cx="748" cy="748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48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949"/>
                      <a:ext cx="1032" cy="4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488" tIns="44450" rIns="90488" bIns="44450">
                      <a:spAutoFit/>
                    </a:bodyPr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NUWCDET</a:t>
                      </a:r>
                    </a:p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 FEO NORFOLK</a:t>
                      </a:r>
                    </a:p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 NSWC CRANE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p:txBody>
                </p:sp>
              </p:grpSp>
            </p:grpSp>
          </p:grpSp>
          <p:sp>
            <p:nvSpPr>
              <p:cNvPr id="5140" name="Line 12"/>
              <p:cNvSpPr>
                <a:spLocks noChangeShapeType="1"/>
              </p:cNvSpPr>
              <p:nvPr/>
            </p:nvSpPr>
            <p:spPr bwMode="auto">
              <a:xfrm flipV="1">
                <a:off x="2880" y="520"/>
                <a:ext cx="0" cy="12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Line 13"/>
              <p:cNvSpPr>
                <a:spLocks noChangeShapeType="1"/>
              </p:cNvSpPr>
              <p:nvPr/>
            </p:nvSpPr>
            <p:spPr bwMode="auto">
              <a:xfrm flipV="1">
                <a:off x="1504" y="2359"/>
                <a:ext cx="1074" cy="7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Line 14"/>
              <p:cNvSpPr>
                <a:spLocks noChangeShapeType="1"/>
              </p:cNvSpPr>
              <p:nvPr/>
            </p:nvSpPr>
            <p:spPr bwMode="auto">
              <a:xfrm flipH="1" flipV="1">
                <a:off x="3200" y="2368"/>
                <a:ext cx="1079" cy="7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6" name="Rectangle 15"/>
            <p:cNvSpPr>
              <a:spLocks noChangeArrowheads="1"/>
            </p:cNvSpPr>
            <p:nvPr/>
          </p:nvSpPr>
          <p:spPr bwMode="auto">
            <a:xfrm>
              <a:off x="1562" y="1350"/>
              <a:ext cx="127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USMC (ground)</a:t>
              </a:r>
            </a:p>
            <a:p>
              <a:pPr>
                <a:spcBef>
                  <a:spcPct val="2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Echelon 3 &amp; 4 Commands</a:t>
              </a:r>
            </a:p>
          </p:txBody>
        </p:sp>
        <p:sp>
          <p:nvSpPr>
            <p:cNvPr id="5137" name="Rectangle 16"/>
            <p:cNvSpPr>
              <a:spLocks noChangeArrowheads="1"/>
            </p:cNvSpPr>
            <p:nvPr/>
          </p:nvSpPr>
          <p:spPr bwMode="auto">
            <a:xfrm>
              <a:off x="1940" y="2943"/>
              <a:ext cx="1911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tx1"/>
                  </a:solidFill>
                </a:rPr>
                <a:t>Naval Aviation: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 dirty="0">
                  <a:solidFill>
                    <a:schemeClr val="tx1"/>
                  </a:solidFill>
                </a:rPr>
                <a:t>AIMDs, MALS &amp; FRCs </a:t>
              </a:r>
            </a:p>
          </p:txBody>
        </p:sp>
        <p:sp>
          <p:nvSpPr>
            <p:cNvPr id="5138" name="Rectangle 17"/>
            <p:cNvSpPr>
              <a:spLocks noChangeArrowheads="1"/>
            </p:cNvSpPr>
            <p:nvPr/>
          </p:nvSpPr>
          <p:spPr bwMode="auto">
            <a:xfrm>
              <a:off x="3392" y="1349"/>
              <a:ext cx="1173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Surface Ships, Subs, Shore Commands</a:t>
              </a:r>
            </a:p>
          </p:txBody>
        </p:sp>
      </p:grpSp>
      <p:sp>
        <p:nvSpPr>
          <p:cNvPr id="5125" name="Rectangle 18"/>
          <p:cNvSpPr>
            <a:spLocks noChangeArrowheads="1"/>
          </p:cNvSpPr>
          <p:nvPr/>
        </p:nvSpPr>
        <p:spPr bwMode="auto">
          <a:xfrm>
            <a:off x="0" y="1219200"/>
            <a:ext cx="33051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HQMC (I&amp;L) / </a:t>
            </a:r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64 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Commands MARCORSYSCOM  TMDE</a:t>
            </a:r>
          </a:p>
        </p:txBody>
      </p:sp>
      <p:sp>
        <p:nvSpPr>
          <p:cNvPr id="5127" name="Rectangle 20"/>
          <p:cNvSpPr>
            <a:spLocks noChangeArrowheads="1"/>
          </p:cNvSpPr>
          <p:nvPr/>
        </p:nvSpPr>
        <p:spPr bwMode="auto">
          <a:xfrm>
            <a:off x="6326188" y="5888811"/>
            <a:ext cx="2787650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NAVAIR (PMA 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260) </a:t>
            </a:r>
          </a:p>
        </p:txBody>
      </p:sp>
      <p:sp>
        <p:nvSpPr>
          <p:cNvPr id="5128" name="Rectangle 21"/>
          <p:cNvSpPr>
            <a:spLocks noChangeArrowheads="1"/>
          </p:cNvSpPr>
          <p:nvPr/>
        </p:nvSpPr>
        <p:spPr bwMode="auto">
          <a:xfrm>
            <a:off x="305470" y="5639856"/>
            <a:ext cx="2352675" cy="110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30188" indent="-230188">
              <a:spcBef>
                <a:spcPct val="50000"/>
              </a:spcBef>
              <a:buFontTx/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Maintain standard 2M MTR </a:t>
            </a:r>
            <a:r>
              <a:rPr lang="en-US" sz="1200" b="1" dirty="0" smtClean="0">
                <a:solidFill>
                  <a:schemeClr val="tx1"/>
                </a:solidFill>
                <a:latin typeface="Arial" charset="0"/>
              </a:rPr>
              <a:t>HW/SW/ILS </a:t>
            </a:r>
          </a:p>
          <a:p>
            <a:pPr marL="230188" indent="-230188">
              <a:spcBef>
                <a:spcPct val="50000"/>
              </a:spcBef>
              <a:buFontTx/>
              <a:buAutoNum type="arabicPeriod"/>
            </a:pPr>
            <a:r>
              <a:rPr lang="en-US" sz="1200" b="1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. Obtain maximum synergy from shared and unique infrastructure</a:t>
            </a:r>
          </a:p>
        </p:txBody>
      </p:sp>
      <p:sp>
        <p:nvSpPr>
          <p:cNvPr id="5129" name="Text Box 22"/>
          <p:cNvSpPr txBox="1">
            <a:spLocks noChangeArrowheads="1"/>
          </p:cNvSpPr>
          <p:nvPr/>
        </p:nvSpPr>
        <p:spPr bwMode="auto">
          <a:xfrm>
            <a:off x="519906" y="5217319"/>
            <a:ext cx="996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chemeClr val="tx1"/>
                </a:solidFill>
                <a:latin typeface="Arial" charset="0"/>
              </a:rPr>
              <a:t>GOALS</a:t>
            </a:r>
          </a:p>
        </p:txBody>
      </p:sp>
      <p:sp>
        <p:nvSpPr>
          <p:cNvPr id="5130" name="Text Box 23"/>
          <p:cNvSpPr txBox="1">
            <a:spLocks noChangeArrowheads="1"/>
          </p:cNvSpPr>
          <p:nvPr/>
        </p:nvSpPr>
        <p:spPr bwMode="auto">
          <a:xfrm>
            <a:off x="6839426" y="1267103"/>
            <a:ext cx="2002471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  <a:latin typeface="Arial" charset="0"/>
              </a:rPr>
              <a:t>Other Customers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     Nat’l Guard      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     USAF</a:t>
            </a:r>
            <a:endParaRPr lang="en-US" sz="1600" b="1" dirty="0">
              <a:solidFill>
                <a:schemeClr val="tx1"/>
              </a:solidFill>
              <a:latin typeface="Arial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USCG</a:t>
            </a:r>
            <a:endParaRPr lang="en-US" sz="1600" b="1" dirty="0">
              <a:solidFill>
                <a:schemeClr val="tx1"/>
              </a:solidFill>
              <a:latin typeface="Arial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USA</a:t>
            </a:r>
            <a:endParaRPr lang="en-US" sz="1600" b="1" dirty="0">
              <a:solidFill>
                <a:schemeClr val="tx1"/>
              </a:solidFill>
              <a:latin typeface="Arial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FMS                  </a:t>
            </a:r>
            <a:endParaRPr lang="en-US" sz="1600" b="1" u="sng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1" name="Text Box 24"/>
          <p:cNvSpPr txBox="1">
            <a:spLocks noChangeArrowheads="1"/>
          </p:cNvSpPr>
          <p:nvPr/>
        </p:nvSpPr>
        <p:spPr bwMode="auto">
          <a:xfrm>
            <a:off x="5505450" y="3543300"/>
            <a:ext cx="176029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5,854 </a:t>
            </a:r>
            <a:r>
              <a:rPr lang="en-US" sz="1600" b="1" dirty="0">
                <a:solidFill>
                  <a:schemeClr val="tx1"/>
                </a:solidFill>
              </a:rPr>
              <a:t>Gold Disks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448 </a:t>
            </a:r>
            <a:r>
              <a:rPr lang="en-US" sz="1600" b="1" dirty="0">
                <a:solidFill>
                  <a:schemeClr val="tx1"/>
                </a:solidFill>
              </a:rPr>
              <a:t>Test Systems*</a:t>
            </a:r>
          </a:p>
        </p:txBody>
      </p:sp>
      <p:sp>
        <p:nvSpPr>
          <p:cNvPr id="5132" name="Text Box 25"/>
          <p:cNvSpPr txBox="1">
            <a:spLocks noChangeArrowheads="1"/>
          </p:cNvSpPr>
          <p:nvPr/>
        </p:nvSpPr>
        <p:spPr bwMode="auto">
          <a:xfrm>
            <a:off x="1922463" y="3746500"/>
            <a:ext cx="176029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597 </a:t>
            </a:r>
            <a:r>
              <a:rPr lang="en-US" sz="1600" b="1" dirty="0">
                <a:solidFill>
                  <a:schemeClr val="tx1"/>
                </a:solidFill>
              </a:rPr>
              <a:t>Gold Disks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202 </a:t>
            </a:r>
            <a:r>
              <a:rPr lang="en-US" sz="1600" b="1" dirty="0">
                <a:solidFill>
                  <a:schemeClr val="tx1"/>
                </a:solidFill>
              </a:rPr>
              <a:t>Test Systems*</a:t>
            </a:r>
          </a:p>
        </p:txBody>
      </p:sp>
      <p:sp>
        <p:nvSpPr>
          <p:cNvPr id="5133" name="Text Box 26"/>
          <p:cNvSpPr txBox="1">
            <a:spLocks noChangeArrowheads="1"/>
          </p:cNvSpPr>
          <p:nvPr/>
        </p:nvSpPr>
        <p:spPr bwMode="auto">
          <a:xfrm>
            <a:off x="3751263" y="5765800"/>
            <a:ext cx="176029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389 </a:t>
            </a:r>
            <a:r>
              <a:rPr lang="en-US" sz="1600" b="1" dirty="0">
                <a:solidFill>
                  <a:schemeClr val="tx1"/>
                </a:solidFill>
              </a:rPr>
              <a:t>Gold Disks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133 </a:t>
            </a:r>
            <a:r>
              <a:rPr lang="en-US" sz="1600" b="1" dirty="0">
                <a:solidFill>
                  <a:schemeClr val="tx1"/>
                </a:solidFill>
              </a:rPr>
              <a:t>Test Systems*</a:t>
            </a:r>
          </a:p>
        </p:txBody>
      </p:sp>
      <p:sp>
        <p:nvSpPr>
          <p:cNvPr id="5134" name="Text Box 27"/>
          <p:cNvSpPr txBox="1">
            <a:spLocks noChangeArrowheads="1"/>
          </p:cNvSpPr>
          <p:nvPr/>
        </p:nvSpPr>
        <p:spPr bwMode="auto">
          <a:xfrm>
            <a:off x="7007870" y="4597499"/>
            <a:ext cx="1665585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/>
                </a:solidFill>
              </a:rPr>
              <a:t>* </a:t>
            </a:r>
            <a:r>
              <a:rPr lang="en-US" sz="1400" b="1" dirty="0" smtClean="0">
                <a:solidFill>
                  <a:srgbClr val="FF0000"/>
                </a:solidFill>
              </a:rPr>
              <a:t>AN/USM-674/726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039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C6836B-CFD6-4690-9C0A-0B139D6F7D4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291" name="Slide Number Placeholder 1"/>
          <p:cNvSpPr txBox="1">
            <a:spLocks noGrp="1"/>
          </p:cNvSpPr>
          <p:nvPr/>
        </p:nvSpPr>
        <p:spPr bwMode="auto">
          <a:xfrm>
            <a:off x="698500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/>
            <a:fld id="{2C0CFFD5-2AE6-4E14-8034-5DD9BCC690EC}" type="slidenum">
              <a:rPr lang="en-US" sz="1500" b="1">
                <a:solidFill>
                  <a:schemeClr val="tx1"/>
                </a:solidFill>
              </a:rPr>
              <a:pPr algn="r"/>
              <a:t>5</a:t>
            </a:fld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47950" y="352425"/>
            <a:ext cx="6496050" cy="4572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>2M MTR Navy Technicians</a:t>
            </a:r>
            <a:br>
              <a:rPr lang="en-US" sz="36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6575"/>
            <a:ext cx="8610600" cy="5410200"/>
          </a:xfrm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endParaRPr lang="en-US" sz="2000" b="1" dirty="0" smtClean="0"/>
          </a:p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endParaRPr lang="en-US" dirty="0" smtClean="0"/>
          </a:p>
        </p:txBody>
      </p:sp>
      <p:pic>
        <p:nvPicPr>
          <p:cNvPr id="12294" name="Picture 11" descr="npo00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114800" cy="5562600"/>
          </a:xfrm>
          <a:prstGeom prst="rect">
            <a:avLst/>
          </a:prstGeom>
          <a:noFill/>
          <a:ln w="63500" algn="ctr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2295" name="Picture 12" descr="npo000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194908"/>
            <a:ext cx="4419600" cy="2663092"/>
          </a:xfrm>
          <a:prstGeom prst="rect">
            <a:avLst/>
          </a:prstGeom>
          <a:noFill/>
          <a:ln w="76200" algn="ctr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4219576" y="1295400"/>
            <a:ext cx="4800600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9 electronics background rates are eligible (ETs, ATs)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Technician proficiency is maintained through a 18-month recertification requirement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benches are also inspected on a 18-month cycle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3175" y="141288"/>
            <a:ext cx="6477000" cy="17129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AN/USM-674 Test Station</a:t>
            </a:r>
            <a:br>
              <a:rPr lang="en-US" dirty="0" smtClean="0"/>
            </a:b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AN/USM-726 Test Station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E421DB-63A4-4993-B3B8-A5F8149398C2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77" y="2929467"/>
            <a:ext cx="8654498" cy="3437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279" y="5668320"/>
            <a:ext cx="4013097" cy="739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3A6F88-603B-4CF5-9C4B-21289221BC5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AN/USM-676 </a:t>
            </a:r>
            <a:r>
              <a:rPr lang="en-US" dirty="0" err="1" smtClean="0"/>
              <a:t>PinPoint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Test Station</a:t>
            </a:r>
          </a:p>
        </p:txBody>
      </p:sp>
      <p:pic>
        <p:nvPicPr>
          <p:cNvPr id="22532" name="Picture 3"/>
          <p:cNvPicPr>
            <a:picLocks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528902" y="1964266"/>
            <a:ext cx="4051565" cy="421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521" y="2827867"/>
            <a:ext cx="3315346" cy="2312263"/>
          </a:xfrm>
          <a:prstGeom prst="rect">
            <a:avLst/>
          </a:prstGeom>
        </p:spPr>
      </p:pic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868069" y="5140130"/>
            <a:ext cx="4233862" cy="304800"/>
          </a:xfrm>
          <a:prstGeom prst="rect">
            <a:avLst/>
          </a:prstGeom>
          <a:solidFill>
            <a:srgbClr val="B3D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000099"/>
                </a:solidFill>
              </a:rPr>
              <a:t>Enhanced diagnostic testing for DoD self-sustainability</a:t>
            </a: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5708063" y="2416985"/>
            <a:ext cx="2100262" cy="410882"/>
          </a:xfrm>
          <a:prstGeom prst="rect">
            <a:avLst/>
          </a:prstGeom>
          <a:solidFill>
            <a:srgbClr val="B3D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000099"/>
                </a:solidFill>
              </a:rPr>
              <a:t>PinPoint Alpha</a:t>
            </a:r>
            <a:endParaRPr lang="en-US" altLang="en-US" sz="18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F04636-E1C6-40CA-9790-76C856B09CE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698500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/>
            <a:fld id="{16382FC5-0EBE-4043-9373-B2D4830B55F8}" type="slidenum">
              <a:rPr lang="en-US" sz="1500" b="1">
                <a:solidFill>
                  <a:schemeClr val="tx1"/>
                </a:solidFill>
              </a:rPr>
              <a:pPr algn="r"/>
              <a:t>8</a:t>
            </a:fld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 2M Workstation </a:t>
            </a:r>
            <a:br>
              <a:rPr lang="en-US" smtClean="0"/>
            </a:br>
            <a:r>
              <a:rPr lang="en-US" smtClean="0"/>
              <a:t>Configuration (PRC 2000-SMT)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12479" y="3768945"/>
            <a:ext cx="527367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Microscope, </a:t>
            </a:r>
            <a:r>
              <a:rPr lang="en-US" sz="1800" b="1" dirty="0" smtClean="0">
                <a:solidFill>
                  <a:schemeClr val="tx1"/>
                </a:solidFill>
              </a:rPr>
              <a:t>tools and </a:t>
            </a:r>
            <a:r>
              <a:rPr lang="en-US" sz="1800" b="1" dirty="0">
                <a:solidFill>
                  <a:schemeClr val="tx1"/>
                </a:solidFill>
              </a:rPr>
              <a:t>ESD </a:t>
            </a:r>
            <a:r>
              <a:rPr lang="en-US" sz="1800" b="1" dirty="0" smtClean="0">
                <a:solidFill>
                  <a:schemeClr val="tx1"/>
                </a:solidFill>
              </a:rPr>
              <a:t>material are not shown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6390" name="Picture 10" descr="PRC 20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8446" b="18149"/>
          <a:stretch>
            <a:fillRect/>
          </a:stretch>
        </p:blipFill>
        <p:spPr>
          <a:xfrm>
            <a:off x="388679" y="1408112"/>
            <a:ext cx="5000106" cy="2375958"/>
          </a:xfrm>
          <a:noFill/>
        </p:spPr>
      </p:pic>
      <p:pic>
        <p:nvPicPr>
          <p:cNvPr id="7" name="Picture 4" descr="MVC-046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84" y="4580466"/>
            <a:ext cx="2652216" cy="1645795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20821" y="5013854"/>
            <a:ext cx="15440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1" dirty="0" smtClean="0">
                <a:solidFill>
                  <a:schemeClr val="tx1"/>
                </a:solidFill>
              </a:rPr>
              <a:t>Supplemental</a:t>
            </a:r>
          </a:p>
          <a:p>
            <a:pPr algn="ctr" eaLnBrk="1" hangingPunct="1"/>
            <a:r>
              <a:rPr lang="en-US" sz="1800" b="1" dirty="0" smtClean="0">
                <a:solidFill>
                  <a:schemeClr val="tx1"/>
                </a:solidFill>
              </a:rPr>
              <a:t>Lighting</a:t>
            </a:r>
            <a:endParaRPr lang="en-US" sz="1800" b="1" dirty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1800" b="1" dirty="0">
                <a:solidFill>
                  <a:schemeClr val="tx1"/>
                </a:solidFill>
              </a:rPr>
              <a:t>Source</a:t>
            </a:r>
          </a:p>
        </p:txBody>
      </p:sp>
      <p:pic>
        <p:nvPicPr>
          <p:cNvPr id="9" name="Picture 3" descr="sco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5801" y="2263261"/>
            <a:ext cx="2857768" cy="3308837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36804" y="5572098"/>
            <a:ext cx="2315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tx1"/>
                </a:solidFill>
              </a:rPr>
              <a:t>Microscope Assembly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F04636-E1C6-40CA-9790-76C856B09CE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698500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/>
            <a:fld id="{16382FC5-0EBE-4043-9373-B2D4830B55F8}" type="slidenum">
              <a:rPr lang="en-US" sz="1500" b="1">
                <a:solidFill>
                  <a:schemeClr val="tx1"/>
                </a:solidFill>
              </a:rPr>
              <a:pPr algn="r"/>
              <a:t>9</a:t>
            </a:fld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the Future of </a:t>
            </a:r>
            <a:br>
              <a:rPr lang="en-US" dirty="0" smtClean="0"/>
            </a:br>
            <a:r>
              <a:rPr lang="en-US" dirty="0" smtClean="0"/>
              <a:t>I-Level Repair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65" y="3586707"/>
            <a:ext cx="4631267" cy="32250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61254" y="1522382"/>
            <a:ext cx="404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BGA - Ball </a:t>
            </a:r>
            <a:r>
              <a:rPr lang="en-US" dirty="0"/>
              <a:t>Grid Array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1254" y="2236637"/>
            <a:ext cx="396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SMT - Surface Mount Technology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0" y="1511317"/>
            <a:ext cx="3600662" cy="24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28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B895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D8C8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FF9900"/>
      </a:folHlink>
    </a:clrScheme>
    <a:fontScheme name="Default Design">
      <a:majorFont>
        <a:latin typeface="Arial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950D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950D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14291</TotalTime>
  <Words>922</Words>
  <Application>Microsoft Office PowerPoint</Application>
  <PresentationFormat>On-screen Show (4:3)</PresentationFormat>
  <Paragraphs>163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Gothic</vt:lpstr>
      <vt:lpstr>Arial</vt:lpstr>
      <vt:lpstr>Calibri</vt:lpstr>
      <vt:lpstr>Goudy</vt:lpstr>
      <vt:lpstr>Joanna MT</vt:lpstr>
      <vt:lpstr>Times New Roman</vt:lpstr>
      <vt:lpstr>Wingdings</vt:lpstr>
      <vt:lpstr>Default Design</vt:lpstr>
      <vt:lpstr>Picture</vt:lpstr>
      <vt:lpstr>Miniature/Microminiature (2M) Module Test &amp; Repair (MTR) Program</vt:lpstr>
      <vt:lpstr>What is the NAVSEA 2M MTR Program ?</vt:lpstr>
      <vt:lpstr>Benefits of 2M MTR Utilization</vt:lpstr>
      <vt:lpstr> Engineering Agents, Customers and Sponsors 484 Total DoD Commands</vt:lpstr>
      <vt:lpstr> 2M MTR Navy Technicians  </vt:lpstr>
      <vt:lpstr>AN/USM-674 Test Station to AN/USM-726 Test Station</vt:lpstr>
      <vt:lpstr>AN/USM-676 PinPoint  Test Station</vt:lpstr>
      <vt:lpstr>Standard 2M Workstation  Configuration (PRC 2000-SMT)</vt:lpstr>
      <vt:lpstr>Looking to the Future of  I-Level Repair</vt:lpstr>
      <vt:lpstr>The Next Step – Ready For Issue (RFI) Testing</vt:lpstr>
      <vt:lpstr>Gold Disk DVDs</vt:lpstr>
      <vt:lpstr>PowerPoint Presentation</vt:lpstr>
      <vt:lpstr>Training for 2M MTR</vt:lpstr>
      <vt:lpstr>2M Piece Parts</vt:lpstr>
      <vt:lpstr>PowerPoint Presentation</vt:lpstr>
      <vt:lpstr>Ongoing Initiatives</vt:lpstr>
      <vt:lpstr>Backup slides</vt:lpstr>
      <vt:lpstr>DMSMS Lessons Learned </vt:lpstr>
      <vt:lpstr>SODRTEK ST-400 RADIANT PREHEATING SYSTEM WITH  ST-550 CIRCUIT BOARD HOLDER</vt:lpstr>
      <vt:lpstr>2M Repair Station Tools  and Accessories</vt:lpstr>
      <vt:lpstr>PowerPoint Presentation</vt:lpstr>
    </vt:vector>
  </TitlesOfParts>
  <Company>Navsea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DISK DEVELOPERS CONFERENCE</dc:title>
  <dc:creator>tingram</dc:creator>
  <cp:lastModifiedBy>LANGLAIS, Raymond R.</cp:lastModifiedBy>
  <cp:revision>1083</cp:revision>
  <cp:lastPrinted>2005-08-23T14:31:53Z</cp:lastPrinted>
  <dcterms:created xsi:type="dcterms:W3CDTF">1999-07-15T11:18:01Z</dcterms:created>
  <dcterms:modified xsi:type="dcterms:W3CDTF">2018-05-29T12:37:37Z</dcterms:modified>
</cp:coreProperties>
</file>