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sldIdLst>
    <p:sldId id="258" r:id="rId5"/>
    <p:sldId id="294" r:id="rId6"/>
    <p:sldId id="296" r:id="rId7"/>
    <p:sldId id="295" r:id="rId8"/>
    <p:sldId id="297" r:id="rId9"/>
    <p:sldId id="300" r:id="rId10"/>
    <p:sldId id="284" r:id="rId11"/>
    <p:sldId id="285" r:id="rId12"/>
    <p:sldId id="290" r:id="rId13"/>
    <p:sldId id="291" r:id="rId14"/>
    <p:sldId id="293" r:id="rId15"/>
    <p:sldId id="306" r:id="rId16"/>
    <p:sldId id="307" r:id="rId17"/>
    <p:sldId id="308" r:id="rId18"/>
    <p:sldId id="309" r:id="rId19"/>
    <p:sldId id="310" r:id="rId20"/>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3"/>
    <a:srgbClr val="000099"/>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9726" autoAdjust="0"/>
  </p:normalViewPr>
  <p:slideViewPr>
    <p:cSldViewPr snapToGrid="0">
      <p:cViewPr varScale="1">
        <p:scale>
          <a:sx n="69" d="100"/>
          <a:sy n="69" d="100"/>
        </p:scale>
        <p:origin x="138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729" cy="463869"/>
          </a:xfrm>
          <a:prstGeom prst="rect">
            <a:avLst/>
          </a:prstGeom>
        </p:spPr>
        <p:txBody>
          <a:bodyPr vert="horz" lIns="91083" tIns="45542" rIns="91083" bIns="45542" rtlCol="0"/>
          <a:lstStyle>
            <a:lvl1pPr algn="l">
              <a:defRPr sz="1200"/>
            </a:lvl1pPr>
          </a:lstStyle>
          <a:p>
            <a:endParaRPr lang="en-US"/>
          </a:p>
        </p:txBody>
      </p:sp>
      <p:sp>
        <p:nvSpPr>
          <p:cNvPr id="3" name="Date Placeholder 2"/>
          <p:cNvSpPr>
            <a:spLocks noGrp="1"/>
          </p:cNvSpPr>
          <p:nvPr>
            <p:ph type="dt" idx="1"/>
          </p:nvPr>
        </p:nvSpPr>
        <p:spPr>
          <a:xfrm>
            <a:off x="3956693" y="0"/>
            <a:ext cx="3026729" cy="463869"/>
          </a:xfrm>
          <a:prstGeom prst="rect">
            <a:avLst/>
          </a:prstGeom>
        </p:spPr>
        <p:txBody>
          <a:bodyPr vert="horz" lIns="91083" tIns="45542" rIns="91083" bIns="45542" rtlCol="0"/>
          <a:lstStyle>
            <a:lvl1pPr algn="r">
              <a:defRPr sz="1200"/>
            </a:lvl1pPr>
          </a:lstStyle>
          <a:p>
            <a:fld id="{C46C0803-27FC-4B84-9025-46B3F3EDF1DE}" type="datetimeFigureOut">
              <a:rPr lang="en-US" smtClean="0"/>
              <a:pPr/>
              <a:t>12/19/2017</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083" tIns="45542" rIns="91083" bIns="45542" rtlCol="0" anchor="ctr"/>
          <a:lstStyle/>
          <a:p>
            <a:endParaRPr lang="en-US"/>
          </a:p>
        </p:txBody>
      </p:sp>
      <p:sp>
        <p:nvSpPr>
          <p:cNvPr id="5" name="Notes Placeholder 4"/>
          <p:cNvSpPr>
            <a:spLocks noGrp="1"/>
          </p:cNvSpPr>
          <p:nvPr>
            <p:ph type="body" sz="quarter" idx="3"/>
          </p:nvPr>
        </p:nvSpPr>
        <p:spPr>
          <a:xfrm>
            <a:off x="697869" y="4409125"/>
            <a:ext cx="5589263" cy="4177981"/>
          </a:xfrm>
          <a:prstGeom prst="rect">
            <a:avLst/>
          </a:prstGeom>
        </p:spPr>
        <p:txBody>
          <a:bodyPr vert="horz" lIns="91083" tIns="45542" rIns="91083" bIns="455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248"/>
            <a:ext cx="3026729" cy="463869"/>
          </a:xfrm>
          <a:prstGeom prst="rect">
            <a:avLst/>
          </a:prstGeom>
        </p:spPr>
        <p:txBody>
          <a:bodyPr vert="horz" lIns="91083" tIns="45542" rIns="91083" bIns="45542" rtlCol="0" anchor="b"/>
          <a:lstStyle>
            <a:lvl1pPr algn="l">
              <a:defRPr sz="1200"/>
            </a:lvl1pPr>
          </a:lstStyle>
          <a:p>
            <a:endParaRPr lang="en-US"/>
          </a:p>
        </p:txBody>
      </p:sp>
      <p:sp>
        <p:nvSpPr>
          <p:cNvPr id="7" name="Slide Number Placeholder 6"/>
          <p:cNvSpPr>
            <a:spLocks noGrp="1"/>
          </p:cNvSpPr>
          <p:nvPr>
            <p:ph type="sldNum" sz="quarter" idx="5"/>
          </p:nvPr>
        </p:nvSpPr>
        <p:spPr>
          <a:xfrm>
            <a:off x="3956693" y="8818248"/>
            <a:ext cx="3026729" cy="463869"/>
          </a:xfrm>
          <a:prstGeom prst="rect">
            <a:avLst/>
          </a:prstGeom>
        </p:spPr>
        <p:txBody>
          <a:bodyPr vert="horz" lIns="91083" tIns="45542" rIns="91083" bIns="45542" rtlCol="0" anchor="b"/>
          <a:lstStyle>
            <a:lvl1pPr algn="r">
              <a:defRPr sz="1200"/>
            </a:lvl1pPr>
          </a:lstStyle>
          <a:p>
            <a:fld id="{793BD71E-7852-48B2-AE62-0D7E8D249C87}" type="slidenum">
              <a:rPr lang="en-US" smtClean="0"/>
              <a:pPr/>
              <a:t>‹#›</a:t>
            </a:fld>
            <a:endParaRPr lang="en-US"/>
          </a:p>
        </p:txBody>
      </p:sp>
    </p:spTree>
    <p:extLst>
      <p:ext uri="{BB962C8B-B14F-4D97-AF65-F5344CB8AC3E}">
        <p14:creationId xmlns:p14="http://schemas.microsoft.com/office/powerpoint/2010/main" val="79175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3BD71E-7852-48B2-AE62-0D7E8D249C87}" type="slidenum">
              <a:rPr lang="en-US" smtClean="0"/>
              <a:pPr/>
              <a:t>2</a:t>
            </a:fld>
            <a:endParaRPr lang="en-US"/>
          </a:p>
        </p:txBody>
      </p:sp>
    </p:spTree>
    <p:extLst>
      <p:ext uri="{BB962C8B-B14F-4D97-AF65-F5344CB8AC3E}">
        <p14:creationId xmlns:p14="http://schemas.microsoft.com/office/powerpoint/2010/main" val="34281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555600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244648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202632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77574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242484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2D373F-74E6-4DD3-A31A-FE96BFA4D7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2D373F-74E6-4DD3-A31A-FE96BFA4D7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2D373F-74E6-4DD3-A31A-FE96BFA4D7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1194"/>
            <a:ext cx="9144000" cy="5029200"/>
          </a:xfrm>
          <a:prstGeom prst="rect">
            <a:avLst/>
          </a:prstGeom>
        </p:spPr>
      </p:pic>
      <p:pic>
        <p:nvPicPr>
          <p:cNvPr id="8"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9"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None/>
              <a:defRPr lang="en-US" sz="2400" b="1"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0"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11"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a:effectLst/>
        </p:spPr>
      </p:pic>
      <p:sp>
        <p:nvSpPr>
          <p:cNvPr id="12"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t>UNCLASSIFIED//FOUO</a:t>
            </a:r>
            <a:endParaRPr lang="en-US" sz="900" b="1" dirty="0"/>
          </a:p>
        </p:txBody>
      </p:sp>
      <p:sp>
        <p:nvSpPr>
          <p:cNvPr id="13"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chemeClr val="bg1"/>
                </a:solidFill>
              </a:rPr>
              <a:t>UNCLASSIFIED//FOUO</a:t>
            </a:r>
            <a:endParaRPr lang="en-US" sz="900" b="1" dirty="0">
              <a:solidFill>
                <a:schemeClr val="bg1"/>
              </a:solidFill>
            </a:endParaRPr>
          </a:p>
        </p:txBody>
      </p:sp>
      <p:pic>
        <p:nvPicPr>
          <p:cNvPr id="14" name="Picture 13" descr="TACOM LCMC logo."/>
          <p:cNvPicPr>
            <a:picLocks noChangeAspect="1"/>
          </p:cNvPicPr>
          <p:nvPr userDrawn="1"/>
        </p:nvPicPr>
        <p:blipFill>
          <a:blip r:embed="rId5" cstate="print"/>
          <a:stretch>
            <a:fillRect/>
          </a:stretch>
        </p:blipFill>
        <p:spPr>
          <a:xfrm>
            <a:off x="7694641" y="3889191"/>
            <a:ext cx="1051986" cy="1141459"/>
          </a:xfrm>
          <a:prstGeom prst="rect">
            <a:avLst/>
          </a:prstGeom>
          <a:effectLst>
            <a:outerShdw blurRad="50800" dist="38100" dir="2700000" algn="tl" rotWithShape="0">
              <a:prstClr val="black">
                <a:alpha val="40000"/>
              </a:prst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2D373F-74E6-4DD3-A31A-FE96BFA4D7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62D373F-74E6-4DD3-A31A-FE96BFA4D7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1194"/>
            <a:ext cx="9144000" cy="5029200"/>
          </a:xfrm>
          <a:prstGeom prst="rect">
            <a:avLst/>
          </a:prstGeom>
        </p:spPr>
      </p:pic>
      <p:pic>
        <p:nvPicPr>
          <p:cNvPr id="7"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8"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None/>
              <a:defRPr lang="en-US" sz="2400" b="1"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9"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10"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a:effectLst/>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t>UNCLASSIFIED//FOUO</a:t>
            </a:r>
            <a:endParaRPr lang="en-US" sz="900" b="1" dirty="0"/>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chemeClr val="bg1"/>
                </a:solidFill>
              </a:rPr>
              <a:t>UNCLASSIFIED//FOUO</a:t>
            </a:r>
            <a:endParaRPr lang="en-US" sz="900" b="1" dirty="0">
              <a:solidFill>
                <a:schemeClr val="bg1"/>
              </a:solidFill>
            </a:endParaRPr>
          </a:p>
        </p:txBody>
      </p:sp>
      <p:pic>
        <p:nvPicPr>
          <p:cNvPr id="13" name="Picture 12" descr="TACOM LCMC logo."/>
          <p:cNvPicPr>
            <a:picLocks noChangeAspect="1"/>
          </p:cNvPicPr>
          <p:nvPr userDrawn="1"/>
        </p:nvPicPr>
        <p:blipFill>
          <a:blip r:embed="rId5" cstate="print"/>
          <a:stretch>
            <a:fillRect/>
          </a:stretch>
        </p:blipFill>
        <p:spPr>
          <a:xfrm>
            <a:off x="7694641" y="3889191"/>
            <a:ext cx="1051986" cy="1141459"/>
          </a:xfrm>
          <a:prstGeom prst="rect">
            <a:avLst/>
          </a:prstGeom>
          <a:effectLst>
            <a:outerShdw blurRad="50800" dist="38100" dir="2700000" algn="tl"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62D373F-74E6-4DD3-A31A-FE96BFA4D7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2D373F-74E6-4DD3-A31A-FE96BFA4D7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2D373F-74E6-4DD3-A31A-FE96BFA4D7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LowerBa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934075"/>
            <a:ext cx="9144000" cy="923925"/>
          </a:xfrm>
          <a:prstGeom prst="rect">
            <a:avLst/>
          </a:prstGeom>
        </p:spPr>
      </p:pic>
      <p:pic>
        <p:nvPicPr>
          <p:cNvPr id="20" name="TopBa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1" name="Title Placeholder 1"/>
          <p:cNvSpPr>
            <a:spLocks noGrp="1"/>
          </p:cNvSpPr>
          <p:nvPr>
            <p:ph type="title"/>
          </p:nvPr>
        </p:nvSpPr>
        <p:spPr>
          <a:xfrm>
            <a:off x="836761" y="99565"/>
            <a:ext cx="7955280" cy="480131"/>
          </a:xfrm>
          <a:prstGeom prst="rect">
            <a:avLst/>
          </a:prstGeom>
        </p:spPr>
        <p:txBody>
          <a:bodyPr vert="horz" lIns="182880" tIns="45720" rIns="91440" bIns="45720" rtlCol="0" anchor="t" anchorCtr="0">
            <a:spAutoFit/>
          </a:bodyPr>
          <a:lstStyle/>
          <a:p>
            <a:pPr marL="0" lvl="0"/>
            <a:r>
              <a:rPr lang="en-US" dirty="0" smtClean="0"/>
              <a:t>Click To Edit Master Title Style</a:t>
            </a:r>
            <a:endParaRPr lang="en-US" dirty="0"/>
          </a:p>
        </p:txBody>
      </p:sp>
      <p:sp>
        <p:nvSpPr>
          <p:cNvPr id="22"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23" name="Slide Number Placeholder 5"/>
          <p:cNvSpPr>
            <a:spLocks noGrp="1"/>
          </p:cNvSpPr>
          <p:nvPr>
            <p:ph type="sldNum" sz="quarter" idx="4"/>
          </p:nvPr>
        </p:nvSpPr>
        <p:spPr>
          <a:xfrm>
            <a:off x="3459192" y="6646189"/>
            <a:ext cx="2225616" cy="184666"/>
          </a:xfrm>
          <a:prstGeom prst="rect">
            <a:avLst/>
          </a:prstGeom>
        </p:spPr>
        <p:txBody>
          <a:bodyPr vert="horz" wrap="square" lIns="0" tIns="0" rIns="0" bIns="0" rtlCol="0" anchor="t" anchorCtr="0">
            <a:spAutoFit/>
          </a:bodyPr>
          <a:lstStyle>
            <a:lvl1pPr algn="ctr">
              <a:defRPr sz="1200" b="1">
                <a:solidFill>
                  <a:schemeClr val="tx1"/>
                </a:solidFill>
                <a:latin typeface="Arial" panose="020B0604020202020204" pitchFamily="34" charset="0"/>
                <a:cs typeface="Arial" panose="020B0604020202020204" pitchFamily="34" charset="0"/>
              </a:defRPr>
            </a:lvl1pPr>
          </a:lstStyle>
          <a:p>
            <a:fld id="{1A3C3F5D-9F0A-4D26-898B-10DC4C85EEE6}" type="slidenum">
              <a:rPr lang="en-US" smtClean="0"/>
              <a:pPr/>
              <a:t>‹#›</a:t>
            </a:fld>
            <a:endParaRPr lang="en-US" dirty="0"/>
          </a:p>
        </p:txBody>
      </p:sp>
      <p:sp>
        <p:nvSpPr>
          <p:cNvPr id="24"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t>UNCLASSIFIED//FOUO</a:t>
            </a:r>
            <a:endParaRPr lang="en-US" sz="900" b="1" dirty="0"/>
          </a:p>
        </p:txBody>
      </p:sp>
      <p:sp>
        <p:nvSpPr>
          <p:cNvPr id="25"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chemeClr val="bg1"/>
                </a:solidFill>
              </a:rPr>
              <a:t>UNCLASSIFIED//FOUO</a:t>
            </a:r>
            <a:endParaRPr lang="en-US" sz="900" b="1" dirty="0">
              <a:solidFill>
                <a:schemeClr val="bg1"/>
              </a:solidFill>
            </a:endParaRPr>
          </a:p>
        </p:txBody>
      </p:sp>
      <p:pic>
        <p:nvPicPr>
          <p:cNvPr id="26" name="Picture 25" descr="TACOM LCMC logo."/>
          <p:cNvPicPr>
            <a:picLocks noChangeAspect="1"/>
          </p:cNvPicPr>
          <p:nvPr userDrawn="1"/>
        </p:nvPicPr>
        <p:blipFill>
          <a:blip r:embed="rId15" cstate="print"/>
          <a:stretch>
            <a:fillRect/>
          </a:stretch>
        </p:blipFill>
        <p:spPr>
          <a:xfrm>
            <a:off x="8332182" y="6031928"/>
            <a:ext cx="671136" cy="728217"/>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194"/>
            <a:ext cx="9144000" cy="5029200"/>
          </a:xfrm>
          <a:prstGeom prst="rect">
            <a:avLst/>
          </a:prstGeom>
        </p:spPr>
      </p:pic>
      <p:pic>
        <p:nvPicPr>
          <p:cNvPr id="37" name="Lower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41" name="Subtitle 2"/>
          <p:cNvSpPr txBox="1">
            <a:spLocks/>
          </p:cNvSpPr>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Font typeface="Arial" pitchFamily="34" charset="0"/>
              <a:buNone/>
              <a:defRPr lang="en-US" sz="2400" b="1" kern="1200" dirty="0">
                <a:solidFill>
                  <a:schemeClr val="tx1"/>
                </a:solidFill>
                <a:latin typeface="Arial" panose="020B0604020202020204" pitchFamily="34" charset="0"/>
                <a:ea typeface="+mj-ea"/>
                <a:cs typeface="Arial" panose="020B0604020202020204" pitchFamily="34" charset="0"/>
              </a:defRPr>
            </a:lvl1pPr>
            <a:lvl2pPr marL="457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9pPr>
          </a:lstStyle>
          <a:p>
            <a:r>
              <a:rPr lang="en-US" dirty="0" smtClean="0"/>
              <a:t>Presented to JTEG</a:t>
            </a:r>
            <a:endParaRPr lang="en-US" dirty="0"/>
          </a:p>
        </p:txBody>
      </p:sp>
      <p:sp>
        <p:nvSpPr>
          <p:cNvPr id="46" name="Title 1"/>
          <p:cNvSpPr txBox="1">
            <a:spLocks/>
          </p:cNvSpPr>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r>
              <a:rPr lang="en-US" dirty="0" smtClean="0"/>
              <a:t>ESPC Project Briefing</a:t>
            </a:r>
            <a:endParaRPr lang="en-US" dirty="0"/>
          </a:p>
        </p:txBody>
      </p:sp>
      <p:pic>
        <p:nvPicPr>
          <p:cNvPr id="47" name="Army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a:effectLst/>
        </p:spPr>
      </p:pic>
      <p:sp>
        <p:nvSpPr>
          <p:cNvPr id="48" name="Classification Lower"/>
          <p:cNvSpPr txBox="1">
            <a:spLocks/>
          </p:cNvSpPr>
          <p:nvPr/>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t>UNCLASSIFIED//FOUO</a:t>
            </a:r>
            <a:endParaRPr lang="en-US" sz="900" b="1" dirty="0"/>
          </a:p>
        </p:txBody>
      </p:sp>
      <p:sp>
        <p:nvSpPr>
          <p:cNvPr id="49" name="Classification Top"/>
          <p:cNvSpPr txBox="1">
            <a:spLocks/>
          </p:cNvSpPr>
          <p:nvPr/>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chemeClr val="bg1"/>
                </a:solidFill>
              </a:rPr>
              <a:t>UNCLASSIFIED//FOUO</a:t>
            </a:r>
            <a:endParaRPr lang="en-US" sz="900" b="1" dirty="0">
              <a:solidFill>
                <a:schemeClr val="bg1"/>
              </a:solidFill>
            </a:endParaRPr>
          </a:p>
        </p:txBody>
      </p:sp>
      <p:pic>
        <p:nvPicPr>
          <p:cNvPr id="50" name="Picture 49" descr="TACOM LCMC logo."/>
          <p:cNvPicPr>
            <a:picLocks noChangeAspect="1"/>
          </p:cNvPicPr>
          <p:nvPr/>
        </p:nvPicPr>
        <p:blipFill>
          <a:blip r:embed="rId5" cstate="print"/>
          <a:stretch>
            <a:fillRect/>
          </a:stretch>
        </p:blipFill>
        <p:spPr>
          <a:xfrm>
            <a:off x="7694641" y="3889191"/>
            <a:ext cx="1051986" cy="1141459"/>
          </a:xfrm>
          <a:prstGeom prst="rect">
            <a:avLst/>
          </a:prstGeom>
          <a:effectLst>
            <a:outerShdw blurRad="50800" dist="38100" dir="2700000" algn="tl" rotWithShape="0">
              <a:prstClr val="black">
                <a:alpha val="40000"/>
              </a:prstClr>
            </a:outerShdw>
          </a:effectLst>
        </p:spPr>
      </p:pic>
      <p:sp>
        <p:nvSpPr>
          <p:cNvPr id="36" name="TextBox 35"/>
          <p:cNvSpPr txBox="1"/>
          <p:nvPr/>
        </p:nvSpPr>
        <p:spPr>
          <a:xfrm>
            <a:off x="4162722" y="5703838"/>
            <a:ext cx="4981278" cy="1015663"/>
          </a:xfrm>
          <a:prstGeom prst="rect">
            <a:avLst/>
          </a:prstGeom>
          <a:noFill/>
        </p:spPr>
        <p:txBody>
          <a:bodyPr wrap="square" rtlCol="0">
            <a:spAutoFit/>
          </a:bodyPr>
          <a:lstStyle/>
          <a:p>
            <a:pPr algn="ctr"/>
            <a:r>
              <a:rPr lang="en-US" b="1" dirty="0" smtClean="0">
                <a:solidFill>
                  <a:schemeClr val="tx1">
                    <a:lumMod val="85000"/>
                    <a:lumOff val="15000"/>
                  </a:schemeClr>
                </a:solidFill>
                <a:latin typeface="Arial" pitchFamily="34" charset="0"/>
                <a:cs typeface="Arial" pitchFamily="34" charset="0"/>
              </a:rPr>
              <a:t>Presented </a:t>
            </a:r>
            <a:r>
              <a:rPr lang="en-US" b="1" dirty="0">
                <a:solidFill>
                  <a:schemeClr val="tx1">
                    <a:lumMod val="85000"/>
                    <a:lumOff val="15000"/>
                  </a:schemeClr>
                </a:solidFill>
                <a:latin typeface="Arial" pitchFamily="34" charset="0"/>
                <a:cs typeface="Arial" pitchFamily="34" charset="0"/>
              </a:rPr>
              <a:t>by:</a:t>
            </a:r>
          </a:p>
          <a:p>
            <a:pPr algn="ctr"/>
            <a:r>
              <a:rPr lang="en-US" sz="2400" b="1" dirty="0" smtClean="0">
                <a:solidFill>
                  <a:schemeClr val="tx1">
                    <a:lumMod val="85000"/>
                    <a:lumOff val="15000"/>
                  </a:schemeClr>
                </a:solidFill>
                <a:latin typeface="Arial" pitchFamily="34" charset="0"/>
                <a:cs typeface="Arial" pitchFamily="34" charset="0"/>
              </a:rPr>
              <a:t>Brad Niles</a:t>
            </a:r>
          </a:p>
          <a:p>
            <a:pPr algn="ctr"/>
            <a:r>
              <a:rPr lang="en-US" b="1" dirty="0" smtClean="0">
                <a:solidFill>
                  <a:schemeClr val="tx1">
                    <a:lumMod val="85000"/>
                    <a:lumOff val="15000"/>
                  </a:schemeClr>
                </a:solidFill>
                <a:latin typeface="Arial" pitchFamily="34" charset="0"/>
                <a:cs typeface="Arial" pitchFamily="34" charset="0"/>
              </a:rPr>
              <a:t>Chief of Plant Engineering Division</a:t>
            </a:r>
            <a:endParaRPr lang="en-US" b="1" dirty="0">
              <a:solidFill>
                <a:schemeClr val="tx1">
                  <a:lumMod val="85000"/>
                  <a:lumOff val="15000"/>
                </a:schemeClr>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04042" y="130805"/>
            <a:ext cx="4743799" cy="461665"/>
          </a:xfrm>
          <a:prstGeom prst="rect">
            <a:avLst/>
          </a:prstGeom>
          <a:noFill/>
        </p:spPr>
        <p:txBody>
          <a:bodyPr wrap="none" rtlCol="0">
            <a:spAutoFit/>
          </a:bodyPr>
          <a:lstStyle/>
          <a:p>
            <a:pPr algn="ctr"/>
            <a:r>
              <a:rPr lang="en-US" sz="2400" dirty="0" smtClean="0">
                <a:solidFill>
                  <a:srgbClr val="7F7F73"/>
                </a:solidFill>
                <a:latin typeface="Arial Black" pitchFamily="34" charset="0"/>
              </a:rPr>
              <a:t>Task Order #1 &amp; 2 Projects</a:t>
            </a:r>
            <a:endParaRPr lang="en-US" sz="2400" dirty="0">
              <a:solidFill>
                <a:srgbClr val="7F7F73"/>
              </a:solidFill>
              <a:latin typeface="Arial Black" pitchFamily="34" charset="0"/>
            </a:endParaRPr>
          </a:p>
        </p:txBody>
      </p:sp>
      <p:sp>
        <p:nvSpPr>
          <p:cNvPr id="32" name="TextBox 31"/>
          <p:cNvSpPr txBox="1"/>
          <p:nvPr/>
        </p:nvSpPr>
        <p:spPr>
          <a:xfrm>
            <a:off x="4009705" y="6606900"/>
            <a:ext cx="1150883" cy="276999"/>
          </a:xfrm>
          <a:prstGeom prst="rect">
            <a:avLst/>
          </a:prstGeom>
          <a:noFill/>
        </p:spPr>
        <p:txBody>
          <a:bodyPr wrap="square" rtlCol="0">
            <a:spAutoFit/>
          </a:bodyPr>
          <a:lstStyle/>
          <a:p>
            <a:pPr algn="ctr"/>
            <a:r>
              <a:rPr lang="en-US" sz="1200" b="1" dirty="0" smtClean="0">
                <a:solidFill>
                  <a:schemeClr val="bg1"/>
                </a:solidFill>
              </a:rPr>
              <a:t>Brad Niles</a:t>
            </a:r>
            <a:endParaRPr lang="en-US" sz="1200" b="1" dirty="0">
              <a:solidFill>
                <a:schemeClr val="bg1"/>
              </a:solidFill>
            </a:endParaRPr>
          </a:p>
        </p:txBody>
      </p:sp>
      <p:sp>
        <p:nvSpPr>
          <p:cNvPr id="10" name="Rectangle 9"/>
          <p:cNvSpPr/>
          <p:nvPr/>
        </p:nvSpPr>
        <p:spPr>
          <a:xfrm>
            <a:off x="804042" y="901530"/>
            <a:ext cx="7425558" cy="2139047"/>
          </a:xfrm>
          <a:prstGeom prst="rect">
            <a:avLst/>
          </a:prstGeom>
        </p:spPr>
        <p:txBody>
          <a:bodyPr wrap="square">
            <a:spAutoFit/>
          </a:bodyPr>
          <a:lstStyle/>
          <a:p>
            <a:pPr marL="342900" indent="-342900">
              <a:spcBef>
                <a:spcPts val="600"/>
              </a:spcBef>
              <a:buFont typeface="Wingdings" panose="05000000000000000000" pitchFamily="2" charset="2"/>
              <a:buChar char="ü"/>
            </a:pPr>
            <a:r>
              <a:rPr lang="en-US" b="1" dirty="0" smtClean="0">
                <a:latin typeface="Arial" pitchFamily="34" charset="0"/>
                <a:cs typeface="Arial" pitchFamily="34" charset="0"/>
              </a:rPr>
              <a:t>ECM 4 – Painting Modernization</a:t>
            </a:r>
          </a:p>
          <a:p>
            <a:pPr marL="342900" indent="-342900">
              <a:spcBef>
                <a:spcPts val="600"/>
              </a:spcBef>
              <a:buFont typeface="Arial" panose="020B0604020202020204" pitchFamily="34" charset="0"/>
              <a:buChar char="−"/>
            </a:pPr>
            <a:r>
              <a:rPr lang="en-US" dirty="0" smtClean="0">
                <a:latin typeface="Arial" pitchFamily="34" charset="0"/>
                <a:cs typeface="Arial" pitchFamily="34" charset="0"/>
              </a:rPr>
              <a:t>Key Elements</a:t>
            </a:r>
          </a:p>
          <a:p>
            <a:pPr marL="803275" indent="-342900">
              <a:spcBef>
                <a:spcPts val="600"/>
              </a:spcBef>
              <a:buFont typeface="Arial" pitchFamily="34" charset="0"/>
              <a:buChar char="•"/>
            </a:pPr>
            <a:r>
              <a:rPr lang="en-US" dirty="0" smtClean="0">
                <a:latin typeface="Arial" pitchFamily="34" charset="0"/>
                <a:cs typeface="Arial" pitchFamily="34" charset="0"/>
              </a:rPr>
              <a:t>Replace B299 Drive-In Paint Booth</a:t>
            </a:r>
          </a:p>
          <a:p>
            <a:pPr marL="803275" indent="-342900">
              <a:spcBef>
                <a:spcPts val="600"/>
              </a:spcBef>
              <a:buFont typeface="Arial" pitchFamily="34" charset="0"/>
              <a:buChar char="•"/>
            </a:pPr>
            <a:r>
              <a:rPr lang="en-US" dirty="0" smtClean="0">
                <a:latin typeface="Arial" pitchFamily="34" charset="0"/>
                <a:cs typeface="Arial" pitchFamily="34" charset="0"/>
              </a:rPr>
              <a:t>Replace B299 Drive-In Blast Booth</a:t>
            </a:r>
          </a:p>
          <a:p>
            <a:pPr marL="803275" indent="-342900">
              <a:spcBef>
                <a:spcPts val="600"/>
              </a:spcBef>
              <a:buFont typeface="Arial" pitchFamily="34" charset="0"/>
              <a:buChar char="•"/>
            </a:pPr>
            <a:r>
              <a:rPr lang="en-US" dirty="0" smtClean="0">
                <a:latin typeface="Arial" pitchFamily="34" charset="0"/>
                <a:cs typeface="Arial" pitchFamily="34" charset="0"/>
              </a:rPr>
              <a:t>Replace B299 Chain Paint Line</a:t>
            </a:r>
          </a:p>
          <a:p>
            <a:pPr marL="803275" indent="-342900">
              <a:spcBef>
                <a:spcPts val="600"/>
              </a:spcBef>
              <a:buFont typeface="Arial" pitchFamily="34" charset="0"/>
              <a:buChar char="•"/>
            </a:pPr>
            <a:r>
              <a:rPr lang="en-US" dirty="0" smtClean="0">
                <a:latin typeface="Arial" pitchFamily="34" charset="0"/>
                <a:cs typeface="Arial" pitchFamily="34" charset="0"/>
              </a:rPr>
              <a:t>Replace B208 Drive-In Paint Booth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766" y="103608"/>
            <a:ext cx="4743799" cy="461665"/>
          </a:xfrm>
          <a:prstGeom prst="rect">
            <a:avLst/>
          </a:prstGeom>
          <a:noFill/>
        </p:spPr>
        <p:txBody>
          <a:bodyPr wrap="none" rtlCol="0">
            <a:spAutoFit/>
          </a:bodyPr>
          <a:lstStyle/>
          <a:p>
            <a:pPr algn="ctr"/>
            <a:r>
              <a:rPr lang="en-US" sz="2400" dirty="0" smtClean="0">
                <a:solidFill>
                  <a:srgbClr val="7F7F73"/>
                </a:solidFill>
                <a:latin typeface="Arial Black" pitchFamily="34" charset="0"/>
              </a:rPr>
              <a:t>Task Order #1 &amp; 2 Projects</a:t>
            </a:r>
            <a:endParaRPr lang="en-US" sz="2400" dirty="0">
              <a:solidFill>
                <a:srgbClr val="7F7F73"/>
              </a:solidFill>
              <a:latin typeface="Arial Black" pitchFamily="34" charset="0"/>
            </a:endParaRPr>
          </a:p>
        </p:txBody>
      </p:sp>
      <p:sp>
        <p:nvSpPr>
          <p:cNvPr id="32" name="TextBox 31"/>
          <p:cNvSpPr txBox="1"/>
          <p:nvPr/>
        </p:nvSpPr>
        <p:spPr>
          <a:xfrm>
            <a:off x="4009705" y="6606900"/>
            <a:ext cx="1150883" cy="276999"/>
          </a:xfrm>
          <a:prstGeom prst="rect">
            <a:avLst/>
          </a:prstGeom>
          <a:noFill/>
        </p:spPr>
        <p:txBody>
          <a:bodyPr wrap="square" rtlCol="0">
            <a:spAutoFit/>
          </a:bodyPr>
          <a:lstStyle/>
          <a:p>
            <a:pPr algn="ctr"/>
            <a:r>
              <a:rPr lang="en-US" sz="1200" b="1" dirty="0" smtClean="0">
                <a:solidFill>
                  <a:schemeClr val="bg1"/>
                </a:solidFill>
              </a:rPr>
              <a:t>Brad Niles</a:t>
            </a:r>
            <a:endParaRPr lang="en-US" sz="1200" b="1" dirty="0">
              <a:solidFill>
                <a:schemeClr val="bg1"/>
              </a:solidFill>
            </a:endParaRPr>
          </a:p>
        </p:txBody>
      </p:sp>
      <p:sp>
        <p:nvSpPr>
          <p:cNvPr id="11" name="Rectangle 10"/>
          <p:cNvSpPr/>
          <p:nvPr/>
        </p:nvSpPr>
        <p:spPr>
          <a:xfrm>
            <a:off x="777766" y="810036"/>
            <a:ext cx="7425558" cy="5170646"/>
          </a:xfrm>
          <a:prstGeom prst="rect">
            <a:avLst/>
          </a:prstGeom>
        </p:spPr>
        <p:txBody>
          <a:bodyPr wrap="square">
            <a:spAutoFit/>
          </a:bodyPr>
          <a:lstStyle/>
          <a:p>
            <a:pPr marL="342900" indent="-342900">
              <a:spcBef>
                <a:spcPts val="600"/>
              </a:spcBef>
              <a:buFont typeface="Wingdings" panose="05000000000000000000" pitchFamily="2" charset="2"/>
              <a:buChar char="ü"/>
            </a:pPr>
            <a:r>
              <a:rPr lang="en-US" b="1" dirty="0" smtClean="0">
                <a:latin typeface="Arial" pitchFamily="34" charset="0"/>
                <a:cs typeface="Arial" pitchFamily="34" charset="0"/>
              </a:rPr>
              <a:t>ECM 4 – Painting Modernization</a:t>
            </a:r>
          </a:p>
          <a:p>
            <a:pPr marL="342900" indent="-342900">
              <a:spcBef>
                <a:spcPts val="600"/>
              </a:spcBef>
              <a:buFont typeface="Arial" panose="020B0604020202020204" pitchFamily="34" charset="0"/>
              <a:buChar char="−"/>
            </a:pPr>
            <a:r>
              <a:rPr lang="en-US" dirty="0" smtClean="0">
                <a:latin typeface="Arial" pitchFamily="34" charset="0"/>
                <a:cs typeface="Arial" pitchFamily="34" charset="0"/>
              </a:rPr>
              <a:t>Other Considerations</a:t>
            </a:r>
          </a:p>
          <a:p>
            <a:pPr marL="342900" indent="-342900">
              <a:spcBef>
                <a:spcPts val="600"/>
              </a:spcBef>
              <a:buFont typeface="Arial" pitchFamily="34" charset="0"/>
              <a:buChar char="•"/>
            </a:pPr>
            <a:r>
              <a:rPr lang="en-US" dirty="0" smtClean="0">
                <a:latin typeface="Arial" pitchFamily="34" charset="0"/>
                <a:cs typeface="Arial" pitchFamily="34" charset="0"/>
              </a:rPr>
              <a:t>B299 will have two drive-in paint booths and a drive-in blast booth.</a:t>
            </a:r>
          </a:p>
          <a:p>
            <a:pPr marL="800100" lvl="1" indent="-342900">
              <a:spcBef>
                <a:spcPts val="600"/>
              </a:spcBef>
              <a:buFont typeface="Arial" pitchFamily="34" charset="0"/>
              <a:buChar char="•"/>
            </a:pPr>
            <a:r>
              <a:rPr lang="en-US" dirty="0" smtClean="0">
                <a:latin typeface="Arial" pitchFamily="34" charset="0"/>
                <a:cs typeface="Arial" pitchFamily="34" charset="0"/>
              </a:rPr>
              <a:t>Rearrange so that it will not be necessary to drive through the paint booth to access the blast booth.</a:t>
            </a:r>
          </a:p>
          <a:p>
            <a:pPr marL="800100" lvl="1" indent="-342900">
              <a:spcBef>
                <a:spcPts val="600"/>
              </a:spcBef>
              <a:buFont typeface="Arial" pitchFamily="34" charset="0"/>
              <a:buChar char="•"/>
            </a:pPr>
            <a:r>
              <a:rPr lang="en-US" dirty="0" smtClean="0">
                <a:latin typeface="Arial" pitchFamily="34" charset="0"/>
                <a:cs typeface="Arial" pitchFamily="34" charset="0"/>
              </a:rPr>
              <a:t>Gain a better curing cycle</a:t>
            </a:r>
          </a:p>
          <a:p>
            <a:pPr marL="800100" lvl="1" indent="-342900">
              <a:spcBef>
                <a:spcPts val="600"/>
              </a:spcBef>
              <a:buFont typeface="Arial" pitchFamily="34" charset="0"/>
              <a:buChar char="•"/>
            </a:pPr>
            <a:r>
              <a:rPr lang="en-US" dirty="0" smtClean="0">
                <a:latin typeface="Arial" pitchFamily="34" charset="0"/>
                <a:cs typeface="Arial" pitchFamily="34" charset="0"/>
              </a:rPr>
              <a:t>Gain the ability to lift and manipulate large parts within the booths.</a:t>
            </a:r>
          </a:p>
          <a:p>
            <a:pPr marL="800100" lvl="1" indent="-342900">
              <a:spcBef>
                <a:spcPts val="600"/>
              </a:spcBef>
              <a:buFont typeface="Arial" pitchFamily="34" charset="0"/>
              <a:buChar char="•"/>
            </a:pPr>
            <a:r>
              <a:rPr lang="en-US" dirty="0" smtClean="0">
                <a:latin typeface="Arial" pitchFamily="34" charset="0"/>
                <a:cs typeface="Arial" pitchFamily="34" charset="0"/>
              </a:rPr>
              <a:t>Use 75% less outside air creating energy savings.</a:t>
            </a:r>
          </a:p>
          <a:p>
            <a:pPr marL="342900" indent="-342900">
              <a:spcBef>
                <a:spcPts val="600"/>
              </a:spcBef>
              <a:buFont typeface="Arial" pitchFamily="34" charset="0"/>
              <a:buChar char="•"/>
            </a:pPr>
            <a:r>
              <a:rPr lang="en-US" dirty="0" smtClean="0">
                <a:latin typeface="Arial" pitchFamily="34" charset="0"/>
                <a:cs typeface="Arial" pitchFamily="34" charset="0"/>
              </a:rPr>
              <a:t>B208 will have a new booth installed.</a:t>
            </a:r>
          </a:p>
          <a:p>
            <a:pPr marL="800100" lvl="1" indent="-342900">
              <a:spcBef>
                <a:spcPts val="600"/>
              </a:spcBef>
              <a:buFont typeface="Arial" pitchFamily="34" charset="0"/>
              <a:buChar char="•"/>
            </a:pPr>
            <a:r>
              <a:rPr lang="en-US" dirty="0" smtClean="0">
                <a:latin typeface="Arial" pitchFamily="34" charset="0"/>
                <a:cs typeface="Arial" pitchFamily="34" charset="0"/>
              </a:rPr>
              <a:t>Use 75% less outside air creating energy savings.</a:t>
            </a:r>
          </a:p>
          <a:p>
            <a:pPr marL="800100" lvl="1" indent="-342900">
              <a:spcBef>
                <a:spcPts val="600"/>
              </a:spcBef>
              <a:buFont typeface="Arial" pitchFamily="34" charset="0"/>
              <a:buChar char="•"/>
            </a:pPr>
            <a:r>
              <a:rPr lang="en-US" dirty="0" smtClean="0">
                <a:latin typeface="Arial" pitchFamily="34" charset="0"/>
                <a:cs typeface="Arial" pitchFamily="34" charset="0"/>
              </a:rPr>
              <a:t>Have a forced air curing cycle to reduce processing time</a:t>
            </a:r>
          </a:p>
          <a:p>
            <a:pPr marL="800100" lvl="1" indent="-342900">
              <a:spcBef>
                <a:spcPts val="600"/>
              </a:spcBef>
              <a:buFont typeface="Arial" pitchFamily="34" charset="0"/>
              <a:buChar char="•"/>
            </a:pPr>
            <a:r>
              <a:rPr lang="en-US" dirty="0" smtClean="0">
                <a:latin typeface="Arial" pitchFamily="34" charset="0"/>
                <a:cs typeface="Arial" pitchFamily="34" charset="0"/>
              </a:rPr>
              <a:t>Better Lighting</a:t>
            </a:r>
          </a:p>
          <a:p>
            <a:pPr marL="800100" lvl="1" indent="-342900">
              <a:spcBef>
                <a:spcPts val="600"/>
              </a:spcBef>
              <a:buFont typeface="Arial" pitchFamily="34" charset="0"/>
              <a:buChar char="•"/>
            </a:pPr>
            <a:r>
              <a:rPr lang="en-US" dirty="0" smtClean="0">
                <a:latin typeface="Arial" pitchFamily="34" charset="0"/>
                <a:cs typeface="Arial" pitchFamily="34" charset="0"/>
              </a:rPr>
              <a:t>Better Material Handling</a:t>
            </a:r>
          </a:p>
          <a:p>
            <a:pPr marL="800100" lvl="1" indent="-342900">
              <a:spcBef>
                <a:spcPts val="600"/>
              </a:spcBef>
              <a:buFont typeface="Arial" pitchFamily="34" charset="0"/>
              <a:buChar char="•"/>
            </a:pPr>
            <a:r>
              <a:rPr lang="en-US" dirty="0" smtClean="0">
                <a:latin typeface="Arial" pitchFamily="34" charset="0"/>
                <a:cs typeface="Arial" pitchFamily="34" charset="0"/>
              </a:rPr>
              <a:t>More floor space next to the conveyor line for masking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1292" y="778755"/>
            <a:ext cx="8141972" cy="5355312"/>
          </a:xfrm>
          <a:prstGeom prst="rect">
            <a:avLst/>
          </a:prstGeom>
          <a:noFill/>
        </p:spPr>
        <p:txBody>
          <a:bodyPr wrap="none" rtlCol="0">
            <a:spAutoFit/>
          </a:bodyPr>
          <a:lstStyle/>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Lighting </a:t>
            </a:r>
            <a:r>
              <a:rPr lang="en-US" dirty="0" smtClean="0">
                <a:latin typeface="Arial" panose="020B0604020202020204" pitchFamily="34" charset="0"/>
                <a:cs typeface="Arial" panose="020B0604020202020204" pitchFamily="34" charset="0"/>
              </a:rPr>
              <a:t>Improvements</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Plan – (7821 fixtures)</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Replace all T12 technology </a:t>
            </a:r>
            <a:endParaRPr lang="en-US" dirty="0" smtClean="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Retrofit </a:t>
            </a:r>
            <a:r>
              <a:rPr lang="en-US" dirty="0">
                <a:latin typeface="Arial" panose="020B0604020202020204" pitchFamily="34" charset="0"/>
                <a:cs typeface="Arial" panose="020B0604020202020204" pitchFamily="34" charset="0"/>
              </a:rPr>
              <a:t>or replace all </a:t>
            </a:r>
            <a:r>
              <a:rPr lang="en-US" dirty="0" smtClean="0">
                <a:latin typeface="Arial" panose="020B0604020202020204" pitchFamily="34" charset="0"/>
                <a:cs typeface="Arial" panose="020B0604020202020204" pitchFamily="34" charset="0"/>
              </a:rPr>
              <a:t>non-specialty </a:t>
            </a:r>
            <a:r>
              <a:rPr lang="en-US" dirty="0">
                <a:latin typeface="Arial" panose="020B0604020202020204" pitchFamily="34" charset="0"/>
                <a:cs typeface="Arial" panose="020B0604020202020204" pitchFamily="34" charset="0"/>
              </a:rPr>
              <a:t>incandescent </a:t>
            </a:r>
            <a:r>
              <a:rPr lang="en-US" dirty="0" smtClean="0">
                <a:latin typeface="Arial" panose="020B0604020202020204" pitchFamily="34" charset="0"/>
                <a:cs typeface="Arial" panose="020B0604020202020204" pitchFamily="34" charset="0"/>
              </a:rPr>
              <a:t>lighting</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Replace high intensity discharge lighting with LED </a:t>
            </a:r>
            <a:r>
              <a:rPr lang="en-US" dirty="0" smtClean="0">
                <a:latin typeface="Arial" panose="020B0604020202020204" pitchFamily="34" charset="0"/>
                <a:cs typeface="Arial" panose="020B0604020202020204" pitchFamily="34" charset="0"/>
              </a:rPr>
              <a:t>fixtures</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Retrofit or replace standard T8 systems with new </a:t>
            </a:r>
            <a:r>
              <a:rPr lang="en-US" dirty="0" smtClean="0">
                <a:latin typeface="Arial" panose="020B0604020202020204" pitchFamily="34" charset="0"/>
                <a:cs typeface="Arial" panose="020B0604020202020204" pitchFamily="34" charset="0"/>
              </a:rPr>
              <a:t>LED in</a:t>
            </a:r>
          </a:p>
          <a:p>
            <a:pPr lvl="2"/>
            <a:r>
              <a:rPr lang="en-US" dirty="0" smtClean="0">
                <a:latin typeface="Arial" panose="020B0604020202020204" pitchFamily="34" charset="0"/>
                <a:cs typeface="Arial" panose="020B0604020202020204" pitchFamily="34" charset="0"/>
              </a:rPr>
              <a:t>higher use locations.</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Install wall or ceiling mounted occupancy sensors where </a:t>
            </a:r>
            <a:r>
              <a:rPr lang="en-US" dirty="0" smtClean="0">
                <a:latin typeface="Arial" panose="020B0604020202020204" pitchFamily="34" charset="0"/>
                <a:cs typeface="Arial" panose="020B0604020202020204" pitchFamily="34" charset="0"/>
              </a:rPr>
              <a:t>practical</a:t>
            </a:r>
          </a:p>
          <a:p>
            <a:r>
              <a:rPr lang="en-US" dirty="0" smtClean="0">
                <a:latin typeface="Arial" panose="020B0604020202020204" pitchFamily="34" charset="0"/>
                <a:cs typeface="Arial" panose="020B0604020202020204" pitchFamily="34" charset="0"/>
              </a:rPr>
              <a:t> 	and </a:t>
            </a:r>
            <a:r>
              <a:rPr lang="en-US" dirty="0">
                <a:latin typeface="Arial" panose="020B0604020202020204" pitchFamily="34" charset="0"/>
                <a:cs typeface="Arial" panose="020B0604020202020204" pitchFamily="34" charset="0"/>
              </a:rPr>
              <a:t>existing sensors are </a:t>
            </a:r>
            <a:r>
              <a:rPr lang="en-US" dirty="0" smtClean="0">
                <a:latin typeface="Arial" panose="020B0604020202020204" pitchFamily="34" charset="0"/>
                <a:cs typeface="Arial" panose="020B0604020202020204" pitchFamily="34" charset="0"/>
              </a:rPr>
              <a:t>not currently present.</a:t>
            </a:r>
          </a:p>
          <a:p>
            <a:pPr marL="1200150" lvl="2"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All high bay fixtures will have integrated occupancy sensors.</a:t>
            </a:r>
          </a:p>
          <a:p>
            <a:pPr marL="1200150" lvl="2"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All retrofit areas will increase to a 50fc minimum where applicable.</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Cost – $1.58 million</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Simple </a:t>
            </a:r>
            <a:r>
              <a:rPr lang="en-US" dirty="0" smtClean="0">
                <a:latin typeface="Arial" panose="020B0604020202020204" pitchFamily="34" charset="0"/>
                <a:cs typeface="Arial" panose="020B0604020202020204" pitchFamily="34" charset="0"/>
              </a:rPr>
              <a:t>Payback – 14.81yrs (energy only)</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Requirements </a:t>
            </a:r>
            <a:r>
              <a:rPr lang="en-US" dirty="0" smtClean="0">
                <a:latin typeface="Arial" panose="020B0604020202020204" pitchFamily="34" charset="0"/>
                <a:cs typeface="Arial" panose="020B0604020202020204" pitchFamily="34" charset="0"/>
              </a:rPr>
              <a:t>– None</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Pros</a:t>
            </a:r>
          </a:p>
          <a:p>
            <a:pPr marL="1200150" lvl="2"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QWE – Improved lighting to 50-fc</a:t>
            </a:r>
          </a:p>
          <a:p>
            <a:pPr marL="1200150" lvl="2"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Breaker will no longer be used as a light switch.</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Cons</a:t>
            </a:r>
          </a:p>
          <a:p>
            <a:pPr marL="1200150" lvl="2"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Does not result in 100% LED coverage</a:t>
            </a:r>
          </a:p>
        </p:txBody>
      </p:sp>
      <p:sp>
        <p:nvSpPr>
          <p:cNvPr id="5" name="TextBox 4"/>
          <p:cNvSpPr txBox="1"/>
          <p:nvPr/>
        </p:nvSpPr>
        <p:spPr>
          <a:xfrm>
            <a:off x="791292" y="114046"/>
            <a:ext cx="4059316" cy="461665"/>
          </a:xfrm>
          <a:prstGeom prst="rect">
            <a:avLst/>
          </a:prstGeom>
          <a:noFill/>
        </p:spPr>
        <p:txBody>
          <a:bodyPr wrap="none" rtlCol="0">
            <a:spAutoFit/>
          </a:bodyPr>
          <a:lstStyle/>
          <a:p>
            <a:pPr algn="ctr"/>
            <a:r>
              <a:rPr lang="en-US" sz="2400" dirty="0" smtClean="0">
                <a:solidFill>
                  <a:srgbClr val="7F7F73"/>
                </a:solidFill>
                <a:latin typeface="Arial Black" pitchFamily="34" charset="0"/>
              </a:rPr>
              <a:t>Task Order #3 Projects</a:t>
            </a:r>
            <a:endParaRPr lang="en-US" sz="2400" dirty="0">
              <a:solidFill>
                <a:srgbClr val="7F7F73"/>
              </a:solidFill>
              <a:latin typeface="Arial Black" pitchFamily="34" charset="0"/>
            </a:endParaRPr>
          </a:p>
        </p:txBody>
      </p:sp>
    </p:spTree>
    <p:extLst>
      <p:ext uri="{BB962C8B-B14F-4D97-AF65-F5344CB8AC3E}">
        <p14:creationId xmlns:p14="http://schemas.microsoft.com/office/powerpoint/2010/main" val="2036434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8766" y="751046"/>
            <a:ext cx="7822615" cy="5078313"/>
          </a:xfrm>
          <a:prstGeom prst="rect">
            <a:avLst/>
          </a:prstGeom>
          <a:noFill/>
        </p:spPr>
        <p:txBody>
          <a:bodyPr wrap="square" rtlCol="0">
            <a:spAutoFit/>
          </a:bodyPr>
          <a:lstStyle/>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Building Envelope Modifications – Overhead </a:t>
            </a:r>
            <a:r>
              <a:rPr lang="en-US" dirty="0" smtClean="0">
                <a:latin typeface="Arial" panose="020B0604020202020204" pitchFamily="34" charset="0"/>
                <a:cs typeface="Arial" panose="020B0604020202020204" pitchFamily="34" charset="0"/>
              </a:rPr>
              <a:t>Doors</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Plan – Install (17) new </a:t>
            </a:r>
            <a:r>
              <a:rPr lang="en-US" dirty="0">
                <a:latin typeface="Arial" panose="020B0604020202020204" pitchFamily="34" charset="0"/>
                <a:cs typeface="Arial" panose="020B0604020202020204" pitchFamily="34" charset="0"/>
              </a:rPr>
              <a:t>high speed </a:t>
            </a:r>
            <a:r>
              <a:rPr lang="en-US" dirty="0" smtClean="0">
                <a:latin typeface="Arial" panose="020B0604020202020204" pitchFamily="34" charset="0"/>
                <a:cs typeface="Arial" panose="020B0604020202020204" pitchFamily="34" charset="0"/>
              </a:rPr>
              <a:t>doors in high traffic areas </a:t>
            </a:r>
            <a:r>
              <a:rPr lang="en-US" dirty="0" smtClean="0">
                <a:latin typeface="Arial" panose="020B0604020202020204" pitchFamily="34" charset="0"/>
                <a:cs typeface="Arial" panose="020B0604020202020204" pitchFamily="34" charset="0"/>
              </a:rPr>
              <a:t>to decrease </a:t>
            </a:r>
            <a:r>
              <a:rPr lang="en-US" dirty="0">
                <a:latin typeface="Arial" panose="020B0604020202020204" pitchFamily="34" charset="0"/>
                <a:cs typeface="Arial" panose="020B0604020202020204" pitchFamily="34" charset="0"/>
              </a:rPr>
              <a:t>heating energy consumption by providing tighter </a:t>
            </a:r>
            <a:r>
              <a:rPr lang="en-US" dirty="0" smtClean="0">
                <a:latin typeface="Arial" panose="020B0604020202020204" pitchFamily="34" charset="0"/>
                <a:cs typeface="Arial" panose="020B0604020202020204" pitchFamily="34" charset="0"/>
              </a:rPr>
              <a:t>sealing doors </a:t>
            </a:r>
            <a:r>
              <a:rPr lang="en-US" dirty="0">
                <a:latin typeface="Arial" panose="020B0604020202020204" pitchFamily="34" charset="0"/>
                <a:cs typeface="Arial" panose="020B0604020202020204" pitchFamily="34" charset="0"/>
              </a:rPr>
              <a:t>which reduces outside air infiltration while closed and </a:t>
            </a:r>
            <a:r>
              <a:rPr lang="en-US" dirty="0" smtClean="0">
                <a:latin typeface="Arial" panose="020B0604020202020204" pitchFamily="34" charset="0"/>
                <a:cs typeface="Arial" panose="020B0604020202020204" pitchFamily="34" charset="0"/>
              </a:rPr>
              <a:t>by lessening </a:t>
            </a:r>
            <a:r>
              <a:rPr lang="en-US" dirty="0">
                <a:latin typeface="Arial" panose="020B0604020202020204" pitchFamily="34" charset="0"/>
                <a:cs typeface="Arial" panose="020B0604020202020204" pitchFamily="34" charset="0"/>
              </a:rPr>
              <a:t>the amount of time the doors are open further </a:t>
            </a:r>
            <a:r>
              <a:rPr lang="en-US" dirty="0" smtClean="0">
                <a:latin typeface="Arial" panose="020B0604020202020204" pitchFamily="34" charset="0"/>
                <a:cs typeface="Arial" panose="020B0604020202020204" pitchFamily="34" charset="0"/>
              </a:rPr>
              <a:t>reducing the </a:t>
            </a:r>
            <a:r>
              <a:rPr lang="en-US" dirty="0">
                <a:latin typeface="Arial" panose="020B0604020202020204" pitchFamily="34" charset="0"/>
                <a:cs typeface="Arial" panose="020B0604020202020204" pitchFamily="34" charset="0"/>
              </a:rPr>
              <a:t>amount of outside air infiltration.</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Cost – $1.18 million</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Simple </a:t>
            </a:r>
            <a:r>
              <a:rPr lang="en-US" dirty="0" smtClean="0">
                <a:latin typeface="Arial" panose="020B0604020202020204" pitchFamily="34" charset="0"/>
                <a:cs typeface="Arial" panose="020B0604020202020204" pitchFamily="34" charset="0"/>
              </a:rPr>
              <a:t>Payback</a:t>
            </a:r>
          </a:p>
          <a:p>
            <a:pPr marL="1200150" lvl="2"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Guaranteed – 19.41yrs (energy only)</a:t>
            </a:r>
          </a:p>
          <a:p>
            <a:pPr marL="1200150" lvl="2"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Assumed* – 10.22yrs (energy only)</a:t>
            </a:r>
          </a:p>
          <a:p>
            <a:pPr marL="1657350" lvl="3"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Guaranteed calculations assume </a:t>
            </a:r>
            <a:r>
              <a:rPr lang="en-US" dirty="0">
                <a:latin typeface="Arial" panose="020B0604020202020204" pitchFamily="34" charset="0"/>
                <a:cs typeface="Arial" panose="020B0604020202020204" pitchFamily="34" charset="0"/>
              </a:rPr>
              <a:t>27 seconds of fully open </a:t>
            </a:r>
            <a:endParaRPr lang="en-US" dirty="0" smtClean="0">
              <a:latin typeface="Arial" panose="020B0604020202020204" pitchFamily="34" charset="0"/>
              <a:cs typeface="Arial" panose="020B0604020202020204" pitchFamily="34" charset="0"/>
            </a:endParaRPr>
          </a:p>
          <a:p>
            <a:pPr lvl="3"/>
            <a:r>
              <a:rPr lang="en-US" dirty="0" smtClean="0">
                <a:latin typeface="Arial" panose="020B0604020202020204" pitchFamily="34" charset="0"/>
                <a:cs typeface="Arial" panose="020B0604020202020204" pitchFamily="34" charset="0"/>
              </a:rPr>
              <a:t>time </a:t>
            </a:r>
            <a:r>
              <a:rPr lang="en-US" dirty="0">
                <a:latin typeface="Arial" panose="020B0604020202020204" pitchFamily="34" charset="0"/>
                <a:cs typeface="Arial" panose="020B0604020202020204" pitchFamily="34" charset="0"/>
              </a:rPr>
              <a:t>per open cycle.  However, if the current doors are not </a:t>
            </a:r>
            <a:endParaRPr lang="en-US" dirty="0" smtClean="0">
              <a:latin typeface="Arial" panose="020B0604020202020204" pitchFamily="34" charset="0"/>
              <a:cs typeface="Arial" panose="020B0604020202020204" pitchFamily="34" charset="0"/>
            </a:endParaRPr>
          </a:p>
          <a:p>
            <a:pPr lvl="3"/>
            <a:r>
              <a:rPr lang="en-US" dirty="0" smtClean="0">
                <a:latin typeface="Arial" panose="020B0604020202020204" pitchFamily="34" charset="0"/>
                <a:cs typeface="Arial" panose="020B0604020202020204" pitchFamily="34" charset="0"/>
              </a:rPr>
              <a:t>closed </a:t>
            </a:r>
            <a:r>
              <a:rPr lang="en-US" dirty="0">
                <a:latin typeface="Arial" panose="020B0604020202020204" pitchFamily="34" charset="0"/>
                <a:cs typeface="Arial" panose="020B0604020202020204" pitchFamily="34" charset="0"/>
              </a:rPr>
              <a:t>for 105 seconds </a:t>
            </a:r>
            <a:r>
              <a:rPr lang="en-US" dirty="0" smtClean="0">
                <a:latin typeface="Arial" panose="020B0604020202020204" pitchFamily="34" charset="0"/>
                <a:cs typeface="Arial" panose="020B0604020202020204" pitchFamily="34" charset="0"/>
              </a:rPr>
              <a:t>then </a:t>
            </a:r>
            <a:r>
              <a:rPr lang="en-US" dirty="0">
                <a:latin typeface="Arial" panose="020B0604020202020204" pitchFamily="34" charset="0"/>
                <a:cs typeface="Arial" panose="020B0604020202020204" pitchFamily="34" charset="0"/>
              </a:rPr>
              <a:t>the baseline heating energy </a:t>
            </a:r>
            <a:endParaRPr lang="en-US" dirty="0" smtClean="0">
              <a:latin typeface="Arial" panose="020B0604020202020204" pitchFamily="34" charset="0"/>
              <a:cs typeface="Arial" panose="020B0604020202020204" pitchFamily="34" charset="0"/>
            </a:endParaRPr>
          </a:p>
          <a:p>
            <a:pPr lvl="3"/>
            <a:r>
              <a:rPr lang="en-US" dirty="0" smtClean="0">
                <a:latin typeface="Arial" panose="020B0604020202020204" pitchFamily="34" charset="0"/>
                <a:cs typeface="Arial" panose="020B0604020202020204" pitchFamily="34" charset="0"/>
              </a:rPr>
              <a:t>increases </a:t>
            </a:r>
            <a:r>
              <a:rPr lang="en-US" dirty="0">
                <a:latin typeface="Arial" panose="020B0604020202020204" pitchFamily="34" charset="0"/>
                <a:cs typeface="Arial" panose="020B0604020202020204" pitchFamily="34" charset="0"/>
              </a:rPr>
              <a:t>by 60</a:t>
            </a:r>
            <a:r>
              <a:rPr lang="en-US" dirty="0" smtClean="0">
                <a:latin typeface="Arial" panose="020B0604020202020204" pitchFamily="34" charset="0"/>
                <a:cs typeface="Arial" panose="020B0604020202020204" pitchFamily="34" charset="0"/>
              </a:rPr>
              <a:t>% or $100,000 per year.</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Requirements </a:t>
            </a:r>
            <a:r>
              <a:rPr lang="en-US" dirty="0" smtClean="0">
                <a:latin typeface="Arial" panose="020B0604020202020204" pitchFamily="34" charset="0"/>
                <a:cs typeface="Arial" panose="020B0604020202020204" pitchFamily="34" charset="0"/>
              </a:rPr>
              <a:t>– Reduced Building 299 East and West door sizes</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Pros</a:t>
            </a:r>
          </a:p>
          <a:p>
            <a:pPr marL="1200150" lvl="2"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Increased Comfort and QWE</a:t>
            </a:r>
          </a:p>
          <a:p>
            <a:pPr marL="1200150" lvl="2"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Labor and Maintenance savings</a:t>
            </a:r>
          </a:p>
        </p:txBody>
      </p:sp>
      <p:sp>
        <p:nvSpPr>
          <p:cNvPr id="7" name="TextBox 6"/>
          <p:cNvSpPr txBox="1"/>
          <p:nvPr/>
        </p:nvSpPr>
        <p:spPr>
          <a:xfrm>
            <a:off x="808767" y="99515"/>
            <a:ext cx="4059316" cy="461665"/>
          </a:xfrm>
          <a:prstGeom prst="rect">
            <a:avLst/>
          </a:prstGeom>
          <a:noFill/>
        </p:spPr>
        <p:txBody>
          <a:bodyPr wrap="none" rtlCol="0">
            <a:spAutoFit/>
          </a:bodyPr>
          <a:lstStyle/>
          <a:p>
            <a:pPr algn="ctr"/>
            <a:r>
              <a:rPr lang="en-US" sz="2400" dirty="0" smtClean="0">
                <a:solidFill>
                  <a:srgbClr val="7F7F73"/>
                </a:solidFill>
                <a:latin typeface="Arial Black" pitchFamily="34" charset="0"/>
              </a:rPr>
              <a:t>Task Order #3 Projects</a:t>
            </a:r>
            <a:endParaRPr lang="en-US" sz="2400" dirty="0">
              <a:solidFill>
                <a:srgbClr val="7F7F73"/>
              </a:solidFill>
              <a:latin typeface="Arial Black" pitchFamily="34" charset="0"/>
            </a:endParaRPr>
          </a:p>
        </p:txBody>
      </p:sp>
    </p:spTree>
    <p:extLst>
      <p:ext uri="{BB962C8B-B14F-4D97-AF65-F5344CB8AC3E}">
        <p14:creationId xmlns:p14="http://schemas.microsoft.com/office/powerpoint/2010/main" val="3119033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6402" y="958864"/>
            <a:ext cx="7904728" cy="5078313"/>
          </a:xfrm>
          <a:prstGeom prst="rect">
            <a:avLst/>
          </a:prstGeom>
          <a:noFill/>
        </p:spPr>
        <p:txBody>
          <a:bodyPr wrap="none" rtlCol="0">
            <a:spAutoFit/>
          </a:bodyPr>
          <a:lstStyle/>
          <a:p>
            <a:pPr marL="285750" indent="-285750">
              <a:buFont typeface="Wingdings" panose="05000000000000000000" pitchFamily="2" charset="2"/>
              <a:buChar char="ü"/>
            </a:pPr>
            <a:r>
              <a:rPr lang="en-US" dirty="0" smtClean="0">
                <a:latin typeface="Arial" panose="020B0604020202020204" pitchFamily="34" charset="0"/>
                <a:cs typeface="Arial" panose="020B0604020202020204" pitchFamily="34" charset="0"/>
              </a:rPr>
              <a:t>Assumptions and Guaranteed paybacks</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Honeywell Guaranteed project simple payback – 13.84yrs</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JMTC Assumed Payback – 12.12yrs</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Financed Payback – 15.5yrs (2yrs less the TO #1 and #2)</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Some types of cost savings cannot be guaranteed because it is </a:t>
            </a:r>
          </a:p>
          <a:p>
            <a:pPr lvl="2"/>
            <a:r>
              <a:rPr lang="en-US" dirty="0">
                <a:latin typeface="Arial" panose="020B0604020202020204" pitchFamily="34" charset="0"/>
                <a:cs typeface="Arial" panose="020B0604020202020204" pitchFamily="34" charset="0"/>
              </a:rPr>
              <a:t>d</a:t>
            </a:r>
            <a:r>
              <a:rPr lang="en-US" dirty="0" smtClean="0">
                <a:latin typeface="Arial" panose="020B0604020202020204" pitchFamily="34" charset="0"/>
                <a:cs typeface="Arial" panose="020B0604020202020204" pitchFamily="34" charset="0"/>
              </a:rPr>
              <a:t>ifficult or impossible to accurately trend the M&amp;V data.  For </a:t>
            </a:r>
          </a:p>
          <a:p>
            <a:pPr lvl="2"/>
            <a:r>
              <a:rPr lang="en-US" dirty="0" smtClean="0">
                <a:latin typeface="Arial" panose="020B0604020202020204" pitchFamily="34" charset="0"/>
                <a:cs typeface="Arial" panose="020B0604020202020204" pitchFamily="34" charset="0"/>
              </a:rPr>
              <a:t>Example: employees leaving overhead doors open when trucks </a:t>
            </a:r>
          </a:p>
          <a:p>
            <a:pPr lvl="2"/>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re being unloaded or equipment moved.  With this being an ever </a:t>
            </a:r>
          </a:p>
          <a:p>
            <a:pPr lvl="2"/>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hanging variable Honeywell is unable to guarantee savings. This </a:t>
            </a:r>
          </a:p>
          <a:p>
            <a:pPr lvl="2"/>
            <a:r>
              <a:rPr lang="en-US" dirty="0">
                <a:latin typeface="Arial" panose="020B0604020202020204" pitchFamily="34" charset="0"/>
                <a:cs typeface="Arial" panose="020B0604020202020204" pitchFamily="34" charset="0"/>
              </a:rPr>
              <a:t>m</a:t>
            </a:r>
            <a:r>
              <a:rPr lang="en-US" dirty="0" smtClean="0">
                <a:latin typeface="Arial" panose="020B0604020202020204" pitchFamily="34" charset="0"/>
                <a:cs typeface="Arial" panose="020B0604020202020204" pitchFamily="34" charset="0"/>
              </a:rPr>
              <a:t>akes our payback numbers much more conservative that they</a:t>
            </a:r>
          </a:p>
          <a:p>
            <a:pPr lvl="2"/>
            <a:r>
              <a:rPr lang="en-US" dirty="0">
                <a:latin typeface="Arial" panose="020B0604020202020204" pitchFamily="34" charset="0"/>
                <a:cs typeface="Arial" panose="020B0604020202020204" pitchFamily="34" charset="0"/>
              </a:rPr>
              <a:t>w</a:t>
            </a:r>
            <a:r>
              <a:rPr lang="en-US" dirty="0" smtClean="0">
                <a:latin typeface="Arial" panose="020B0604020202020204" pitchFamily="34" charset="0"/>
                <a:cs typeface="Arial" panose="020B0604020202020204" pitchFamily="34" charset="0"/>
              </a:rPr>
              <a:t>ill actually be.</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Task Order 3 is looked at by Honeywell as a stand alone </a:t>
            </a:r>
          </a:p>
          <a:p>
            <a:pPr lvl="2"/>
            <a:r>
              <a:rPr lang="en-US" dirty="0" smtClean="0">
                <a:latin typeface="Arial" panose="020B0604020202020204" pitchFamily="34" charset="0"/>
                <a:cs typeface="Arial" panose="020B0604020202020204" pitchFamily="34" charset="0"/>
              </a:rPr>
              <a:t>project.  They have factored in a full on-site team.  Their current</a:t>
            </a:r>
          </a:p>
          <a:p>
            <a:pPr lvl="2"/>
            <a:r>
              <a:rPr lang="en-US" dirty="0">
                <a:latin typeface="Arial" panose="020B0604020202020204" pitchFamily="34" charset="0"/>
                <a:cs typeface="Arial" panose="020B0604020202020204" pitchFamily="34" charset="0"/>
              </a:rPr>
              <a:t>o</a:t>
            </a:r>
            <a:r>
              <a:rPr lang="en-US" dirty="0" smtClean="0">
                <a:latin typeface="Arial" panose="020B0604020202020204" pitchFamily="34" charset="0"/>
                <a:cs typeface="Arial" panose="020B0604020202020204" pitchFamily="34" charset="0"/>
              </a:rPr>
              <a:t>n-site team will be able to support this through at least February</a:t>
            </a:r>
          </a:p>
          <a:p>
            <a:pPr lvl="2"/>
            <a:r>
              <a:rPr lang="en-US" dirty="0">
                <a:latin typeface="Arial" panose="020B0604020202020204" pitchFamily="34" charset="0"/>
                <a:cs typeface="Arial" panose="020B0604020202020204" pitchFamily="34" charset="0"/>
              </a:rPr>
              <a:t>o</a:t>
            </a:r>
            <a:r>
              <a:rPr lang="en-US" dirty="0" smtClean="0">
                <a:latin typeface="Arial" panose="020B0604020202020204" pitchFamily="34" charset="0"/>
                <a:cs typeface="Arial" panose="020B0604020202020204" pitchFamily="34" charset="0"/>
              </a:rPr>
              <a:t>f 2017.  This in-turn will be cutting our cost for indirect overhead </a:t>
            </a:r>
            <a:endParaRPr lang="en-US" dirty="0">
              <a:latin typeface="Arial" panose="020B0604020202020204" pitchFamily="34" charset="0"/>
              <a:cs typeface="Arial" panose="020B0604020202020204" pitchFamily="34" charset="0"/>
            </a:endParaRPr>
          </a:p>
          <a:p>
            <a:pPr lvl="2"/>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n half and enhancing our paybacks.  For every month we can use </a:t>
            </a:r>
          </a:p>
          <a:p>
            <a:pPr lvl="2"/>
            <a:r>
              <a:rPr lang="en-US" dirty="0">
                <a:latin typeface="Arial" panose="020B0604020202020204" pitchFamily="34" charset="0"/>
                <a:cs typeface="Arial" panose="020B0604020202020204" pitchFamily="34" charset="0"/>
              </a:rPr>
              <a:t>e</a:t>
            </a:r>
            <a:r>
              <a:rPr lang="en-US" dirty="0" smtClean="0">
                <a:latin typeface="Arial" panose="020B0604020202020204" pitchFamily="34" charset="0"/>
                <a:cs typeface="Arial" panose="020B0604020202020204" pitchFamily="34" charset="0"/>
              </a:rPr>
              <a:t>xisting team we will save approximately $60,000.</a:t>
            </a:r>
          </a:p>
          <a:p>
            <a:pPr marL="742950" lvl="1" indent="-285750">
              <a:buFont typeface="Arial" panose="020B0604020202020204" pitchFamily="34" charset="0"/>
              <a:buChar char="•"/>
            </a:pPr>
            <a:endParaRPr lang="en-US" dirty="0"/>
          </a:p>
        </p:txBody>
      </p:sp>
      <p:sp>
        <p:nvSpPr>
          <p:cNvPr id="7" name="TextBox 6"/>
          <p:cNvSpPr txBox="1"/>
          <p:nvPr/>
        </p:nvSpPr>
        <p:spPr>
          <a:xfrm>
            <a:off x="786402" y="102417"/>
            <a:ext cx="2600520" cy="461665"/>
          </a:xfrm>
          <a:prstGeom prst="rect">
            <a:avLst/>
          </a:prstGeom>
          <a:noFill/>
        </p:spPr>
        <p:txBody>
          <a:bodyPr wrap="none" rtlCol="0">
            <a:spAutoFit/>
          </a:bodyPr>
          <a:lstStyle/>
          <a:p>
            <a:pPr algn="ctr"/>
            <a:r>
              <a:rPr lang="en-US" sz="2400" dirty="0" smtClean="0">
                <a:solidFill>
                  <a:srgbClr val="7F7F73"/>
                </a:solidFill>
                <a:latin typeface="Arial Black" pitchFamily="34" charset="0"/>
              </a:rPr>
              <a:t>ESPC Projects</a:t>
            </a:r>
            <a:endParaRPr lang="en-US" sz="2400" dirty="0">
              <a:solidFill>
                <a:srgbClr val="7F7F73"/>
              </a:solidFill>
              <a:latin typeface="Arial Black" pitchFamily="34" charset="0"/>
            </a:endParaRPr>
          </a:p>
        </p:txBody>
      </p:sp>
    </p:spTree>
    <p:extLst>
      <p:ext uri="{BB962C8B-B14F-4D97-AF65-F5344CB8AC3E}">
        <p14:creationId xmlns:p14="http://schemas.microsoft.com/office/powerpoint/2010/main" val="1296947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8692" y="1041991"/>
            <a:ext cx="7577715" cy="2308324"/>
          </a:xfrm>
          <a:prstGeom prst="rect">
            <a:avLst/>
          </a:prstGeom>
          <a:noFill/>
        </p:spPr>
        <p:txBody>
          <a:bodyPr wrap="none" rtlCol="0">
            <a:spAutoFit/>
          </a:bodyPr>
          <a:lstStyle/>
          <a:p>
            <a:pPr marL="285750" indent="-285750">
              <a:buFont typeface="Wingdings" panose="05000000000000000000" pitchFamily="2" charset="2"/>
              <a:buChar char="ü"/>
            </a:pPr>
            <a:r>
              <a:rPr lang="en-US" dirty="0" smtClean="0">
                <a:latin typeface="Arial" panose="020B0604020202020204" pitchFamily="34" charset="0"/>
                <a:cs typeface="Arial" panose="020B0604020202020204" pitchFamily="34" charset="0"/>
              </a:rPr>
              <a:t>Take-Away</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Identifying Projects</a:t>
            </a:r>
          </a:p>
          <a:p>
            <a:pPr marL="1200150" lvl="2"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Look at where your dollars are going.</a:t>
            </a:r>
          </a:p>
          <a:p>
            <a:pPr marL="1200150" lvl="2"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Look at what infrastructure is needing replaced.</a:t>
            </a:r>
          </a:p>
          <a:p>
            <a:pPr marL="1200150" lvl="2"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Looks at QWE projects.</a:t>
            </a:r>
          </a:p>
          <a:p>
            <a:pPr marL="1200150" lvl="2"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See if energy saving can fund resolutions.</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Be specific about expectations, assumptions, and measurements</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Watch specifically when payments are due and how much.</a:t>
            </a:r>
          </a:p>
        </p:txBody>
      </p:sp>
      <p:sp>
        <p:nvSpPr>
          <p:cNvPr id="5" name="TextBox 4"/>
          <p:cNvSpPr txBox="1"/>
          <p:nvPr/>
        </p:nvSpPr>
        <p:spPr>
          <a:xfrm>
            <a:off x="758692" y="127901"/>
            <a:ext cx="2600520" cy="461665"/>
          </a:xfrm>
          <a:prstGeom prst="rect">
            <a:avLst/>
          </a:prstGeom>
          <a:noFill/>
        </p:spPr>
        <p:txBody>
          <a:bodyPr wrap="none" rtlCol="0">
            <a:spAutoFit/>
          </a:bodyPr>
          <a:lstStyle/>
          <a:p>
            <a:pPr algn="ctr"/>
            <a:r>
              <a:rPr lang="en-US" sz="2400" dirty="0" smtClean="0">
                <a:solidFill>
                  <a:srgbClr val="7F7F73"/>
                </a:solidFill>
                <a:latin typeface="Arial Black" pitchFamily="34" charset="0"/>
              </a:rPr>
              <a:t>ESPC Projects</a:t>
            </a:r>
            <a:endParaRPr lang="en-US" sz="2400" dirty="0">
              <a:solidFill>
                <a:srgbClr val="7F7F73"/>
              </a:solidFill>
              <a:latin typeface="Arial Black" pitchFamily="34" charset="0"/>
            </a:endParaRPr>
          </a:p>
        </p:txBody>
      </p:sp>
    </p:spTree>
    <p:extLst>
      <p:ext uri="{BB962C8B-B14F-4D97-AF65-F5344CB8AC3E}">
        <p14:creationId xmlns:p14="http://schemas.microsoft.com/office/powerpoint/2010/main" val="2415240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2131" y="1041991"/>
            <a:ext cx="473206" cy="369332"/>
          </a:xfrm>
          <a:prstGeom prst="rect">
            <a:avLst/>
          </a:prstGeom>
          <a:noFill/>
        </p:spPr>
        <p:txBody>
          <a:bodyPr wrap="none" rtlCol="0">
            <a:spAutoFit/>
          </a:bodyPr>
          <a:lstStyle/>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sp>
        <p:nvSpPr>
          <p:cNvPr id="5" name="TextBox 4"/>
          <p:cNvSpPr txBox="1"/>
          <p:nvPr/>
        </p:nvSpPr>
        <p:spPr>
          <a:xfrm>
            <a:off x="772545" y="114045"/>
            <a:ext cx="2600520" cy="461665"/>
          </a:xfrm>
          <a:prstGeom prst="rect">
            <a:avLst/>
          </a:prstGeom>
          <a:noFill/>
        </p:spPr>
        <p:txBody>
          <a:bodyPr wrap="none" rtlCol="0">
            <a:spAutoFit/>
          </a:bodyPr>
          <a:lstStyle/>
          <a:p>
            <a:pPr algn="ctr"/>
            <a:r>
              <a:rPr lang="en-US" sz="2400" dirty="0" smtClean="0">
                <a:solidFill>
                  <a:srgbClr val="7F7F73"/>
                </a:solidFill>
                <a:latin typeface="Arial Black" pitchFamily="34" charset="0"/>
              </a:rPr>
              <a:t>ESPC Projects</a:t>
            </a:r>
            <a:endParaRPr lang="en-US" sz="2400" dirty="0">
              <a:solidFill>
                <a:srgbClr val="7F7F73"/>
              </a:solidFill>
              <a:latin typeface="Arial Black"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5884717"/>
              </p:ext>
            </p:extLst>
          </p:nvPr>
        </p:nvGraphicFramePr>
        <p:xfrm>
          <a:off x="1158734" y="603420"/>
          <a:ext cx="6891629" cy="5325350"/>
        </p:xfrm>
        <a:graphic>
          <a:graphicData uri="http://schemas.openxmlformats.org/presentationml/2006/ole">
            <mc:AlternateContent xmlns:mc="http://schemas.openxmlformats.org/markup-compatibility/2006">
              <mc:Choice xmlns:v="urn:schemas-microsoft-com:vml" Requires="v">
                <p:oleObj spid="_x0000_s1029" name="Acrobat Document" r:id="rId4" imgW="7543775" imgH="5829216" progId="Acrobat.Document.11">
                  <p:embed/>
                </p:oleObj>
              </mc:Choice>
              <mc:Fallback>
                <p:oleObj name="Acrobat Document" r:id="rId4" imgW="7543775" imgH="5829216" progId="Acrobat.Document.11">
                  <p:embed/>
                  <p:pic>
                    <p:nvPicPr>
                      <p:cNvPr id="0" name=""/>
                      <p:cNvPicPr/>
                      <p:nvPr/>
                    </p:nvPicPr>
                    <p:blipFill>
                      <a:blip r:embed="rId5"/>
                      <a:stretch>
                        <a:fillRect/>
                      </a:stretch>
                    </p:blipFill>
                    <p:spPr>
                      <a:xfrm>
                        <a:off x="1158734" y="603420"/>
                        <a:ext cx="6891629" cy="5325350"/>
                      </a:xfrm>
                      <a:prstGeom prst="rect">
                        <a:avLst/>
                      </a:prstGeom>
                    </p:spPr>
                  </p:pic>
                </p:oleObj>
              </mc:Fallback>
            </mc:AlternateContent>
          </a:graphicData>
        </a:graphic>
      </p:graphicFrame>
    </p:spTree>
    <p:extLst>
      <p:ext uri="{BB962C8B-B14F-4D97-AF65-F5344CB8AC3E}">
        <p14:creationId xmlns:p14="http://schemas.microsoft.com/office/powerpoint/2010/main" val="2383743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04042" y="100191"/>
            <a:ext cx="2600520" cy="461665"/>
          </a:xfrm>
          <a:prstGeom prst="rect">
            <a:avLst/>
          </a:prstGeom>
          <a:noFill/>
        </p:spPr>
        <p:txBody>
          <a:bodyPr wrap="none" rtlCol="0">
            <a:spAutoFit/>
          </a:bodyPr>
          <a:lstStyle/>
          <a:p>
            <a:pPr algn="ctr"/>
            <a:r>
              <a:rPr lang="en-US" sz="2400" dirty="0" smtClean="0">
                <a:solidFill>
                  <a:srgbClr val="7F7F73"/>
                </a:solidFill>
                <a:latin typeface="Arial Black" pitchFamily="34" charset="0"/>
              </a:rPr>
              <a:t>ESPC Projects</a:t>
            </a:r>
            <a:endParaRPr lang="en-US" sz="2400" dirty="0">
              <a:solidFill>
                <a:srgbClr val="7F7F73"/>
              </a:solidFill>
              <a:latin typeface="Arial Black" pitchFamily="34" charset="0"/>
            </a:endParaRPr>
          </a:p>
        </p:txBody>
      </p:sp>
      <p:sp>
        <p:nvSpPr>
          <p:cNvPr id="32" name="TextBox 31"/>
          <p:cNvSpPr txBox="1"/>
          <p:nvPr/>
        </p:nvSpPr>
        <p:spPr>
          <a:xfrm>
            <a:off x="4009705" y="6606900"/>
            <a:ext cx="1150883" cy="276999"/>
          </a:xfrm>
          <a:prstGeom prst="rect">
            <a:avLst/>
          </a:prstGeom>
          <a:noFill/>
        </p:spPr>
        <p:txBody>
          <a:bodyPr wrap="square" rtlCol="0">
            <a:spAutoFit/>
          </a:bodyPr>
          <a:lstStyle/>
          <a:p>
            <a:pPr algn="ctr"/>
            <a:r>
              <a:rPr lang="en-US" sz="1200" b="1" dirty="0" smtClean="0">
                <a:solidFill>
                  <a:schemeClr val="bg1"/>
                </a:solidFill>
              </a:rPr>
              <a:t>Brad Niles</a:t>
            </a:r>
            <a:endParaRPr lang="en-US" sz="1200" b="1" dirty="0">
              <a:solidFill>
                <a:schemeClr val="bg1"/>
              </a:solidFill>
            </a:endParaRPr>
          </a:p>
        </p:txBody>
      </p:sp>
      <p:sp>
        <p:nvSpPr>
          <p:cNvPr id="10" name="Rectangle 9"/>
          <p:cNvSpPr/>
          <p:nvPr/>
        </p:nvSpPr>
        <p:spPr>
          <a:xfrm>
            <a:off x="804042" y="804548"/>
            <a:ext cx="7425558" cy="4262705"/>
          </a:xfrm>
          <a:prstGeom prst="rect">
            <a:avLst/>
          </a:prstGeom>
        </p:spPr>
        <p:txBody>
          <a:bodyPr wrap="square">
            <a:spAutoFit/>
          </a:bodyPr>
          <a:lstStyle/>
          <a:p>
            <a:pPr marL="342900" indent="-342900">
              <a:spcBef>
                <a:spcPts val="600"/>
              </a:spcBef>
              <a:buFont typeface="Wingdings" panose="05000000000000000000" pitchFamily="2" charset="2"/>
              <a:buChar char="ü"/>
            </a:pPr>
            <a:r>
              <a:rPr lang="en-US" b="1" dirty="0" smtClean="0">
                <a:latin typeface="Arial" pitchFamily="34" charset="0"/>
                <a:cs typeface="Arial" pitchFamily="34" charset="0"/>
              </a:rPr>
              <a:t>ESPC Combined Analysis</a:t>
            </a:r>
          </a:p>
          <a:p>
            <a:pPr marL="342900" indent="-342900">
              <a:spcBef>
                <a:spcPts val="600"/>
              </a:spcBef>
              <a:buFont typeface="Arial" panose="020B0604020202020204" pitchFamily="34" charset="0"/>
              <a:buChar char="−"/>
            </a:pPr>
            <a:r>
              <a:rPr lang="en-US" dirty="0" smtClean="0">
                <a:latin typeface="Arial" pitchFamily="34" charset="0"/>
                <a:cs typeface="Arial" pitchFamily="34" charset="0"/>
              </a:rPr>
              <a:t>Task Order #1&amp;2 - Key Elements</a:t>
            </a:r>
          </a:p>
          <a:p>
            <a:pPr marL="747713" indent="-285750">
              <a:spcBef>
                <a:spcPts val="600"/>
              </a:spcBef>
              <a:buFont typeface="Arial" pitchFamily="34" charset="0"/>
              <a:buChar char="•"/>
            </a:pPr>
            <a:r>
              <a:rPr lang="en-US" dirty="0" smtClean="0">
                <a:latin typeface="Arial" pitchFamily="34" charset="0"/>
                <a:cs typeface="Arial" pitchFamily="34" charset="0"/>
              </a:rPr>
              <a:t>ECM-1 Plating Modernization</a:t>
            </a:r>
          </a:p>
          <a:p>
            <a:pPr marL="747713" indent="-285750">
              <a:spcBef>
                <a:spcPts val="600"/>
              </a:spcBef>
              <a:buFont typeface="Arial" pitchFamily="34" charset="0"/>
              <a:buChar char="•"/>
            </a:pPr>
            <a:r>
              <a:rPr lang="en-US" dirty="0" smtClean="0">
                <a:latin typeface="Arial" pitchFamily="34" charset="0"/>
                <a:cs typeface="Arial" pitchFamily="34" charset="0"/>
              </a:rPr>
              <a:t>ECM-2 HVAC</a:t>
            </a:r>
          </a:p>
          <a:p>
            <a:pPr marL="747713" indent="-285750">
              <a:spcBef>
                <a:spcPts val="600"/>
              </a:spcBef>
              <a:buFont typeface="Arial" pitchFamily="34" charset="0"/>
              <a:buChar char="•"/>
            </a:pPr>
            <a:r>
              <a:rPr lang="en-US" dirty="0" smtClean="0">
                <a:latin typeface="Arial" pitchFamily="34" charset="0"/>
                <a:cs typeface="Arial" pitchFamily="34" charset="0"/>
              </a:rPr>
              <a:t>ECM-3 Water/Sewer Conservation</a:t>
            </a:r>
          </a:p>
          <a:p>
            <a:pPr marL="747713" indent="-285750">
              <a:spcBef>
                <a:spcPts val="600"/>
              </a:spcBef>
              <a:buFont typeface="Arial" pitchFamily="34" charset="0"/>
              <a:buChar char="•"/>
            </a:pPr>
            <a:r>
              <a:rPr lang="en-US" dirty="0" smtClean="0">
                <a:latin typeface="Arial" pitchFamily="34" charset="0"/>
                <a:cs typeface="Arial" pitchFamily="34" charset="0"/>
              </a:rPr>
              <a:t>ECM-4 Painting Modernization</a:t>
            </a:r>
          </a:p>
          <a:p>
            <a:pPr marL="342900" indent="-342900">
              <a:spcBef>
                <a:spcPts val="600"/>
              </a:spcBef>
              <a:buFont typeface="Arial" pitchFamily="34" charset="0"/>
              <a:buChar char="•"/>
            </a:pPr>
            <a:endParaRPr lang="en-US" dirty="0">
              <a:latin typeface="Arial" pitchFamily="34" charset="0"/>
              <a:cs typeface="Arial" pitchFamily="34" charset="0"/>
            </a:endParaRPr>
          </a:p>
          <a:p>
            <a:pPr marL="285750" indent="-285750">
              <a:spcBef>
                <a:spcPts val="600"/>
              </a:spcBef>
              <a:buFont typeface="Arial" panose="020B0604020202020204" pitchFamily="34" charset="0"/>
              <a:buChar char="−"/>
            </a:pPr>
            <a:r>
              <a:rPr lang="en-US" dirty="0" smtClean="0">
                <a:latin typeface="Arial" pitchFamily="34" charset="0"/>
                <a:cs typeface="Arial" pitchFamily="34" charset="0"/>
              </a:rPr>
              <a:t>Task Order #3 – Key Elements</a:t>
            </a:r>
          </a:p>
          <a:p>
            <a:pPr marL="747713" indent="-285750">
              <a:spcBef>
                <a:spcPts val="600"/>
              </a:spcBef>
              <a:buFont typeface="Arial" panose="020B0604020202020204" pitchFamily="34" charset="0"/>
              <a:buChar char="•"/>
            </a:pPr>
            <a:r>
              <a:rPr lang="en-US" dirty="0" smtClean="0">
                <a:latin typeface="Arial" pitchFamily="34" charset="0"/>
                <a:cs typeface="Arial" pitchFamily="34" charset="0"/>
              </a:rPr>
              <a:t>ECM-5.1 Lighting</a:t>
            </a:r>
          </a:p>
          <a:p>
            <a:pPr marL="747713" indent="-285750">
              <a:spcBef>
                <a:spcPts val="600"/>
              </a:spcBef>
              <a:buFont typeface="Arial" panose="020B0604020202020204" pitchFamily="34" charset="0"/>
              <a:buChar char="•"/>
            </a:pPr>
            <a:r>
              <a:rPr lang="en-US" dirty="0" smtClean="0">
                <a:latin typeface="Arial" pitchFamily="34" charset="0"/>
                <a:cs typeface="Arial" pitchFamily="34" charset="0"/>
              </a:rPr>
              <a:t>ECM-6.1 Building Envelope – Air Infiltration</a:t>
            </a:r>
          </a:p>
          <a:p>
            <a:pPr marL="747713" indent="-285750">
              <a:spcBef>
                <a:spcPts val="600"/>
              </a:spcBef>
              <a:buFont typeface="Arial" panose="020B0604020202020204" pitchFamily="34" charset="0"/>
              <a:buChar char="•"/>
            </a:pPr>
            <a:r>
              <a:rPr lang="en-US" dirty="0" smtClean="0">
                <a:latin typeface="Arial" pitchFamily="34" charset="0"/>
                <a:cs typeface="Arial" pitchFamily="34" charset="0"/>
              </a:rPr>
              <a:t>ECM-12.2 Industrial Waste Water</a:t>
            </a:r>
          </a:p>
          <a:p>
            <a:pPr marL="747713" indent="-285750">
              <a:spcBef>
                <a:spcPts val="600"/>
              </a:spcBef>
              <a:buFont typeface="Arial" panose="020B0604020202020204" pitchFamily="34" charset="0"/>
              <a:buChar char="•"/>
            </a:pPr>
            <a:r>
              <a:rPr lang="en-US" dirty="0" smtClean="0">
                <a:latin typeface="Arial" pitchFamily="34" charset="0"/>
                <a:cs typeface="Arial" pitchFamily="34" charset="0"/>
              </a:rPr>
              <a:t>ECM-15.2 Small-Scale Metal Finishing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04042" y="127900"/>
            <a:ext cx="4743799" cy="461665"/>
          </a:xfrm>
          <a:prstGeom prst="rect">
            <a:avLst/>
          </a:prstGeom>
          <a:noFill/>
        </p:spPr>
        <p:txBody>
          <a:bodyPr wrap="none" rtlCol="0">
            <a:spAutoFit/>
          </a:bodyPr>
          <a:lstStyle/>
          <a:p>
            <a:pPr algn="ctr"/>
            <a:r>
              <a:rPr lang="en-US" sz="2400" dirty="0" smtClean="0">
                <a:solidFill>
                  <a:srgbClr val="7F7F73"/>
                </a:solidFill>
                <a:latin typeface="Arial Black" pitchFamily="34" charset="0"/>
              </a:rPr>
              <a:t>Task Order #1 &amp; 2 Projects</a:t>
            </a:r>
            <a:endParaRPr lang="en-US" sz="2400" dirty="0">
              <a:solidFill>
                <a:srgbClr val="7F7F73"/>
              </a:solidFill>
              <a:latin typeface="Arial Black" pitchFamily="34" charset="0"/>
            </a:endParaRPr>
          </a:p>
        </p:txBody>
      </p:sp>
      <p:sp>
        <p:nvSpPr>
          <p:cNvPr id="32" name="TextBox 31"/>
          <p:cNvSpPr txBox="1"/>
          <p:nvPr/>
        </p:nvSpPr>
        <p:spPr>
          <a:xfrm>
            <a:off x="4009705" y="6606900"/>
            <a:ext cx="1150883" cy="276999"/>
          </a:xfrm>
          <a:prstGeom prst="rect">
            <a:avLst/>
          </a:prstGeom>
          <a:noFill/>
        </p:spPr>
        <p:txBody>
          <a:bodyPr wrap="square" rtlCol="0">
            <a:spAutoFit/>
          </a:bodyPr>
          <a:lstStyle/>
          <a:p>
            <a:pPr algn="ctr"/>
            <a:r>
              <a:rPr lang="en-US" sz="1200" b="1" dirty="0" smtClean="0">
                <a:solidFill>
                  <a:schemeClr val="bg1"/>
                </a:solidFill>
              </a:rPr>
              <a:t>Brad Niles</a:t>
            </a:r>
            <a:endParaRPr lang="en-US" sz="1200" b="1" dirty="0">
              <a:solidFill>
                <a:schemeClr val="bg1"/>
              </a:solidFill>
            </a:endParaRPr>
          </a:p>
        </p:txBody>
      </p:sp>
      <p:sp>
        <p:nvSpPr>
          <p:cNvPr id="10" name="Rectangle 9"/>
          <p:cNvSpPr/>
          <p:nvPr/>
        </p:nvSpPr>
        <p:spPr>
          <a:xfrm>
            <a:off x="804042" y="818403"/>
            <a:ext cx="7425558" cy="5093702"/>
          </a:xfrm>
          <a:prstGeom prst="rect">
            <a:avLst/>
          </a:prstGeom>
        </p:spPr>
        <p:txBody>
          <a:bodyPr wrap="square">
            <a:spAutoFit/>
          </a:bodyPr>
          <a:lstStyle/>
          <a:p>
            <a:pPr marL="342900" indent="-342900">
              <a:spcBef>
                <a:spcPts val="600"/>
              </a:spcBef>
              <a:buFont typeface="Wingdings" panose="05000000000000000000" pitchFamily="2" charset="2"/>
              <a:buChar char="ü"/>
            </a:pPr>
            <a:r>
              <a:rPr lang="en-US" b="1" dirty="0" smtClean="0">
                <a:latin typeface="Arial" pitchFamily="34" charset="0"/>
                <a:cs typeface="Arial" pitchFamily="34" charset="0"/>
              </a:rPr>
              <a:t>ESPC Combined Analysis (across 17-yr project life)</a:t>
            </a:r>
          </a:p>
          <a:p>
            <a:pPr marL="342900" indent="-342900">
              <a:spcBef>
                <a:spcPts val="600"/>
              </a:spcBef>
              <a:buFont typeface="Arial" panose="020B0604020202020204" pitchFamily="34" charset="0"/>
              <a:buChar char="−"/>
            </a:pPr>
            <a:r>
              <a:rPr lang="en-US" dirty="0" smtClean="0">
                <a:latin typeface="Arial" pitchFamily="34" charset="0"/>
                <a:cs typeface="Arial" pitchFamily="34" charset="0"/>
              </a:rPr>
              <a:t>Status Quo Total Cost = $317.4M</a:t>
            </a:r>
          </a:p>
          <a:p>
            <a:pPr marL="800100" lvl="1" indent="-342900">
              <a:spcBef>
                <a:spcPts val="600"/>
              </a:spcBef>
              <a:buFont typeface="Arial" pitchFamily="34" charset="0"/>
              <a:buChar char="•"/>
            </a:pPr>
            <a:r>
              <a:rPr lang="en-US" dirty="0" smtClean="0">
                <a:latin typeface="Arial" pitchFamily="34" charset="0"/>
                <a:cs typeface="Arial" pitchFamily="34" charset="0"/>
              </a:rPr>
              <a:t>$282.0M Utility Costs (Payments to PW less Energy Savings)</a:t>
            </a:r>
          </a:p>
          <a:p>
            <a:pPr marL="800100" lvl="1" indent="-342900">
              <a:spcBef>
                <a:spcPts val="600"/>
              </a:spcBef>
              <a:buFont typeface="Arial" pitchFamily="34" charset="0"/>
              <a:buChar char="•"/>
            </a:pPr>
            <a:r>
              <a:rPr lang="en-US" dirty="0" smtClean="0">
                <a:latin typeface="Arial" pitchFamily="34" charset="0"/>
                <a:cs typeface="Arial" pitchFamily="34" charset="0"/>
              </a:rPr>
              <a:t>$21.7M in added Equipment Maintenance</a:t>
            </a:r>
          </a:p>
          <a:p>
            <a:pPr marL="800100" lvl="1" indent="-342900">
              <a:spcBef>
                <a:spcPts val="600"/>
              </a:spcBef>
              <a:buFont typeface="Arial" pitchFamily="34" charset="0"/>
              <a:buChar char="•"/>
            </a:pPr>
            <a:r>
              <a:rPr lang="en-US" dirty="0" smtClean="0">
                <a:latin typeface="Arial" pitchFamily="34" charset="0"/>
                <a:cs typeface="Arial" pitchFamily="34" charset="0"/>
              </a:rPr>
              <a:t>$13.7M in NESHAP Compliance Costs</a:t>
            </a:r>
          </a:p>
          <a:p>
            <a:pPr marL="342900" indent="-342900">
              <a:spcBef>
                <a:spcPts val="600"/>
              </a:spcBef>
              <a:buFont typeface="Arial" panose="020B0604020202020204" pitchFamily="34" charset="0"/>
              <a:buChar char="−"/>
            </a:pPr>
            <a:r>
              <a:rPr lang="en-US" dirty="0" smtClean="0">
                <a:latin typeface="Arial" pitchFamily="34" charset="0"/>
                <a:cs typeface="Arial" pitchFamily="34" charset="0"/>
              </a:rPr>
              <a:t>CIP/MCA Total Cost = $157.6M</a:t>
            </a:r>
          </a:p>
          <a:p>
            <a:pPr marL="800100" lvl="1" indent="-342900">
              <a:spcBef>
                <a:spcPts val="600"/>
              </a:spcBef>
              <a:buFont typeface="Arial" pitchFamily="34" charset="0"/>
              <a:buChar char="•"/>
            </a:pPr>
            <a:r>
              <a:rPr lang="en-US" dirty="0" smtClean="0">
                <a:latin typeface="Arial" pitchFamily="34" charset="0"/>
                <a:cs typeface="Arial" pitchFamily="34" charset="0"/>
              </a:rPr>
              <a:t>$158.7M Utility Costs (Payments to PW less Energy Savings)</a:t>
            </a:r>
          </a:p>
          <a:p>
            <a:pPr marL="800100" lvl="1" indent="-342900">
              <a:spcBef>
                <a:spcPts val="600"/>
              </a:spcBef>
              <a:buFont typeface="Arial" pitchFamily="34" charset="0"/>
              <a:buChar char="•"/>
            </a:pPr>
            <a:r>
              <a:rPr lang="en-US" dirty="0" smtClean="0">
                <a:latin typeface="Arial" pitchFamily="34" charset="0"/>
                <a:cs typeface="Arial" pitchFamily="34" charset="0"/>
              </a:rPr>
              <a:t>$1.1M Savings caused by Equipment Costs and NESHAP Compliance Costs offset by Retained Value of New Equipment and Operational Savings</a:t>
            </a:r>
          </a:p>
          <a:p>
            <a:pPr marL="342900" indent="-342900">
              <a:spcBef>
                <a:spcPts val="600"/>
              </a:spcBef>
              <a:buFont typeface="Arial" panose="020B0604020202020204" pitchFamily="34" charset="0"/>
              <a:buChar char="−"/>
            </a:pPr>
            <a:r>
              <a:rPr lang="en-US" dirty="0" smtClean="0">
                <a:latin typeface="Arial" pitchFamily="34" charset="0"/>
                <a:cs typeface="Arial" pitchFamily="34" charset="0"/>
              </a:rPr>
              <a:t>ESPC Total Cost = $144.7M</a:t>
            </a:r>
          </a:p>
          <a:p>
            <a:pPr marL="800100" lvl="1" indent="-342900">
              <a:spcBef>
                <a:spcPts val="600"/>
              </a:spcBef>
              <a:buFont typeface="Arial" pitchFamily="34" charset="0"/>
              <a:buChar char="•"/>
            </a:pPr>
            <a:r>
              <a:rPr lang="en-US" dirty="0" smtClean="0">
                <a:latin typeface="Arial" pitchFamily="34" charset="0"/>
                <a:cs typeface="Arial" pitchFamily="34" charset="0"/>
              </a:rPr>
              <a:t>$138.4M to Honeywell</a:t>
            </a:r>
          </a:p>
          <a:p>
            <a:pPr marL="800100" lvl="1" indent="-342900">
              <a:spcBef>
                <a:spcPts val="600"/>
              </a:spcBef>
              <a:buFont typeface="Arial" pitchFamily="34" charset="0"/>
              <a:buChar char="•"/>
            </a:pPr>
            <a:r>
              <a:rPr lang="en-US" dirty="0" smtClean="0">
                <a:latin typeface="Arial" pitchFamily="34" charset="0"/>
                <a:cs typeface="Arial" pitchFamily="34" charset="0"/>
              </a:rPr>
              <a:t>$67.0M Utility Costs (Payments to PW less Energy Savings)</a:t>
            </a:r>
          </a:p>
          <a:p>
            <a:pPr marL="800100" lvl="1" indent="-342900">
              <a:spcBef>
                <a:spcPts val="600"/>
              </a:spcBef>
              <a:buFont typeface="Arial" pitchFamily="34" charset="0"/>
              <a:buChar char="•"/>
            </a:pPr>
            <a:r>
              <a:rPr lang="en-US" dirty="0" smtClean="0">
                <a:latin typeface="Arial" pitchFamily="34" charset="0"/>
                <a:cs typeface="Arial" pitchFamily="34" charset="0"/>
              </a:rPr>
              <a:t>$60.7M Savings caused by Retained Value of New Equipment and Operational Savings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04042" y="100191"/>
            <a:ext cx="4743799" cy="461665"/>
          </a:xfrm>
          <a:prstGeom prst="rect">
            <a:avLst/>
          </a:prstGeom>
          <a:noFill/>
        </p:spPr>
        <p:txBody>
          <a:bodyPr wrap="none" rtlCol="0">
            <a:spAutoFit/>
          </a:bodyPr>
          <a:lstStyle/>
          <a:p>
            <a:pPr algn="ctr"/>
            <a:r>
              <a:rPr lang="en-US" sz="2400" dirty="0" smtClean="0">
                <a:solidFill>
                  <a:srgbClr val="7F7F73"/>
                </a:solidFill>
                <a:latin typeface="Arial Black" pitchFamily="34" charset="0"/>
              </a:rPr>
              <a:t>Task Order #1 &amp; 2 Projects</a:t>
            </a:r>
            <a:endParaRPr lang="en-US" sz="2400" dirty="0">
              <a:solidFill>
                <a:srgbClr val="7F7F73"/>
              </a:solidFill>
              <a:latin typeface="Arial Black" pitchFamily="34" charset="0"/>
            </a:endParaRPr>
          </a:p>
        </p:txBody>
      </p:sp>
      <p:sp>
        <p:nvSpPr>
          <p:cNvPr id="32" name="TextBox 31"/>
          <p:cNvSpPr txBox="1"/>
          <p:nvPr/>
        </p:nvSpPr>
        <p:spPr>
          <a:xfrm>
            <a:off x="4009705" y="6606900"/>
            <a:ext cx="1150883" cy="276999"/>
          </a:xfrm>
          <a:prstGeom prst="rect">
            <a:avLst/>
          </a:prstGeom>
          <a:noFill/>
        </p:spPr>
        <p:txBody>
          <a:bodyPr wrap="square" rtlCol="0">
            <a:spAutoFit/>
          </a:bodyPr>
          <a:lstStyle/>
          <a:p>
            <a:pPr algn="ctr"/>
            <a:r>
              <a:rPr lang="en-US" sz="1200" b="1" dirty="0" smtClean="0">
                <a:solidFill>
                  <a:schemeClr val="bg1"/>
                </a:solidFill>
              </a:rPr>
              <a:t>Brad Niles</a:t>
            </a:r>
            <a:endParaRPr lang="en-US" sz="1200" b="1" dirty="0">
              <a:solidFill>
                <a:schemeClr val="bg1"/>
              </a:solidFill>
            </a:endParaRPr>
          </a:p>
        </p:txBody>
      </p:sp>
      <p:sp>
        <p:nvSpPr>
          <p:cNvPr id="10" name="Rectangle 9"/>
          <p:cNvSpPr/>
          <p:nvPr/>
        </p:nvSpPr>
        <p:spPr>
          <a:xfrm>
            <a:off x="804042" y="569003"/>
            <a:ext cx="7425558" cy="369332"/>
          </a:xfrm>
          <a:prstGeom prst="rect">
            <a:avLst/>
          </a:prstGeom>
        </p:spPr>
        <p:txBody>
          <a:bodyPr wrap="square">
            <a:spAutoFit/>
          </a:bodyPr>
          <a:lstStyle/>
          <a:p>
            <a:pPr marL="342900" indent="-342900">
              <a:spcBef>
                <a:spcPts val="600"/>
              </a:spcBef>
            </a:pPr>
            <a:r>
              <a:rPr lang="en-US" b="1" dirty="0" smtClean="0">
                <a:latin typeface="Arial" pitchFamily="34" charset="0"/>
                <a:cs typeface="Arial" pitchFamily="34" charset="0"/>
              </a:rPr>
              <a:t>ESPC Combined Analysis</a:t>
            </a:r>
          </a:p>
        </p:txBody>
      </p:sp>
      <p:pic>
        <p:nvPicPr>
          <p:cNvPr id="1028" name="Picture 4" descr="S:\SEE\Projects\By Project Number\2012\12-9-77 ESPC Study\Feasibility Study\ESPC Payments &amp; Savings Graph.jpg"/>
          <p:cNvPicPr>
            <a:picLocks noChangeAspect="1" noChangeArrowheads="1"/>
          </p:cNvPicPr>
          <p:nvPr/>
        </p:nvPicPr>
        <p:blipFill>
          <a:blip r:embed="rId2" cstate="print"/>
          <a:srcRect/>
          <a:stretch>
            <a:fillRect/>
          </a:stretch>
        </p:blipFill>
        <p:spPr bwMode="auto">
          <a:xfrm>
            <a:off x="1197101" y="947867"/>
            <a:ext cx="6685658" cy="498663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04041" y="111823"/>
            <a:ext cx="4743799" cy="461665"/>
          </a:xfrm>
          <a:prstGeom prst="rect">
            <a:avLst/>
          </a:prstGeom>
          <a:noFill/>
        </p:spPr>
        <p:txBody>
          <a:bodyPr wrap="none" rtlCol="0">
            <a:spAutoFit/>
          </a:bodyPr>
          <a:lstStyle/>
          <a:p>
            <a:pPr algn="ctr"/>
            <a:r>
              <a:rPr lang="en-US" sz="2400" dirty="0" smtClean="0">
                <a:solidFill>
                  <a:srgbClr val="7F7F73"/>
                </a:solidFill>
                <a:latin typeface="Arial Black" pitchFamily="34" charset="0"/>
              </a:rPr>
              <a:t>Task Order #1 &amp; 2 Projects</a:t>
            </a:r>
            <a:endParaRPr lang="en-US" sz="2400" dirty="0">
              <a:solidFill>
                <a:srgbClr val="7F7F73"/>
              </a:solidFill>
              <a:latin typeface="Arial Black" pitchFamily="34" charset="0"/>
            </a:endParaRPr>
          </a:p>
        </p:txBody>
      </p:sp>
      <p:sp>
        <p:nvSpPr>
          <p:cNvPr id="32" name="TextBox 31"/>
          <p:cNvSpPr txBox="1"/>
          <p:nvPr/>
        </p:nvSpPr>
        <p:spPr>
          <a:xfrm>
            <a:off x="4009705" y="6606900"/>
            <a:ext cx="1150883" cy="276999"/>
          </a:xfrm>
          <a:prstGeom prst="rect">
            <a:avLst/>
          </a:prstGeom>
          <a:noFill/>
        </p:spPr>
        <p:txBody>
          <a:bodyPr wrap="square" rtlCol="0">
            <a:spAutoFit/>
          </a:bodyPr>
          <a:lstStyle/>
          <a:p>
            <a:pPr algn="ctr"/>
            <a:r>
              <a:rPr lang="en-US" sz="1200" b="1" dirty="0" smtClean="0">
                <a:solidFill>
                  <a:schemeClr val="bg1"/>
                </a:solidFill>
              </a:rPr>
              <a:t>Brad Niles</a:t>
            </a:r>
            <a:endParaRPr lang="en-US" sz="1200" b="1" dirty="0">
              <a:solidFill>
                <a:schemeClr val="bg1"/>
              </a:solidFill>
            </a:endParaRPr>
          </a:p>
        </p:txBody>
      </p:sp>
      <p:sp>
        <p:nvSpPr>
          <p:cNvPr id="10" name="Rectangle 9"/>
          <p:cNvSpPr/>
          <p:nvPr/>
        </p:nvSpPr>
        <p:spPr>
          <a:xfrm>
            <a:off x="804041" y="887676"/>
            <a:ext cx="7702005" cy="5170646"/>
          </a:xfrm>
          <a:prstGeom prst="rect">
            <a:avLst/>
          </a:prstGeom>
        </p:spPr>
        <p:txBody>
          <a:bodyPr wrap="square">
            <a:spAutoFit/>
          </a:bodyPr>
          <a:lstStyle/>
          <a:p>
            <a:pPr marL="342900" indent="-342900">
              <a:spcBef>
                <a:spcPts val="600"/>
              </a:spcBef>
              <a:buFont typeface="Wingdings" panose="05000000000000000000" pitchFamily="2" charset="2"/>
              <a:buChar char="ü"/>
            </a:pPr>
            <a:r>
              <a:rPr lang="en-US" b="1" dirty="0" smtClean="0">
                <a:latin typeface="Arial" pitchFamily="34" charset="0"/>
                <a:cs typeface="Arial" pitchFamily="34" charset="0"/>
              </a:rPr>
              <a:t>ESPC Combined Analysis</a:t>
            </a:r>
          </a:p>
          <a:p>
            <a:pPr marL="342900" indent="-342900">
              <a:spcBef>
                <a:spcPts val="600"/>
              </a:spcBef>
              <a:buFont typeface="Arial" panose="020B0604020202020204" pitchFamily="34" charset="0"/>
              <a:buChar char="−"/>
            </a:pPr>
            <a:r>
              <a:rPr lang="en-US" dirty="0" smtClean="0">
                <a:latin typeface="Arial" pitchFamily="34" charset="0"/>
                <a:cs typeface="Arial" pitchFamily="34" charset="0"/>
              </a:rPr>
              <a:t>Energy Only Simple Payback Period – 11.8 yrs</a:t>
            </a:r>
          </a:p>
          <a:p>
            <a:pPr marL="342900" indent="-342900">
              <a:spcBef>
                <a:spcPts val="600"/>
              </a:spcBef>
              <a:buFont typeface="Arial" panose="020B0604020202020204" pitchFamily="34" charset="0"/>
              <a:buChar char="−"/>
            </a:pPr>
            <a:r>
              <a:rPr lang="en-US" dirty="0" smtClean="0">
                <a:latin typeface="Arial" pitchFamily="34" charset="0"/>
                <a:cs typeface="Arial" pitchFamily="34" charset="0"/>
              </a:rPr>
              <a:t>Energy Only Financed Payback Period – 17 yrs</a:t>
            </a:r>
          </a:p>
          <a:p>
            <a:pPr marL="342900" indent="-342900">
              <a:spcBef>
                <a:spcPts val="600"/>
              </a:spcBef>
              <a:buFont typeface="Arial" panose="020B0604020202020204" pitchFamily="34" charset="0"/>
              <a:buChar char="−"/>
            </a:pPr>
            <a:r>
              <a:rPr lang="en-US" dirty="0" smtClean="0">
                <a:latin typeface="Arial" pitchFamily="34" charset="0"/>
                <a:cs typeface="Arial" pitchFamily="34" charset="0"/>
              </a:rPr>
              <a:t>Business Case Analysis (NPV) – If we had to write a check today</a:t>
            </a:r>
          </a:p>
          <a:p>
            <a:pPr marL="800100" lvl="1" indent="-342900">
              <a:spcBef>
                <a:spcPts val="600"/>
              </a:spcBef>
              <a:buFont typeface="Arial" pitchFamily="34" charset="0"/>
              <a:buChar char="•"/>
            </a:pPr>
            <a:r>
              <a:rPr lang="en-US" dirty="0" smtClean="0">
                <a:latin typeface="Arial" pitchFamily="34" charset="0"/>
                <a:cs typeface="Arial" pitchFamily="34" charset="0"/>
              </a:rPr>
              <a:t>Status Quo = $216.4M</a:t>
            </a:r>
          </a:p>
          <a:p>
            <a:pPr marL="800100" lvl="1" indent="-342900">
              <a:spcBef>
                <a:spcPts val="600"/>
              </a:spcBef>
              <a:buFont typeface="Arial" pitchFamily="34" charset="0"/>
              <a:buChar char="•"/>
            </a:pPr>
            <a:r>
              <a:rPr lang="en-US" dirty="0" smtClean="0">
                <a:latin typeface="Arial" pitchFamily="34" charset="0"/>
                <a:cs typeface="Arial" pitchFamily="34" charset="0"/>
              </a:rPr>
              <a:t>CIP Funded = $115.1M (assumes that funds are available)</a:t>
            </a:r>
          </a:p>
          <a:p>
            <a:pPr marL="800100" lvl="1" indent="-342900">
              <a:spcBef>
                <a:spcPts val="600"/>
              </a:spcBef>
              <a:buFont typeface="Arial" pitchFamily="34" charset="0"/>
              <a:buChar char="•"/>
            </a:pPr>
            <a:r>
              <a:rPr lang="en-US" dirty="0" smtClean="0">
                <a:latin typeface="Arial" pitchFamily="34" charset="0"/>
                <a:cs typeface="Arial" pitchFamily="34" charset="0"/>
              </a:rPr>
              <a:t>ESPC Funded = $91.9M (best overall value &amp; lowest risk)</a:t>
            </a:r>
          </a:p>
          <a:p>
            <a:pPr marL="342900" indent="-342900">
              <a:spcBef>
                <a:spcPts val="600"/>
              </a:spcBef>
              <a:buFont typeface="Wingdings" panose="05000000000000000000" pitchFamily="2" charset="2"/>
              <a:buChar char="ü"/>
            </a:pPr>
            <a:r>
              <a:rPr lang="en-US" b="1" dirty="0">
                <a:latin typeface="Arial" pitchFamily="34" charset="0"/>
                <a:cs typeface="Arial" pitchFamily="34" charset="0"/>
              </a:rPr>
              <a:t>ESPC Combined Analysis</a:t>
            </a:r>
          </a:p>
          <a:p>
            <a:pPr marL="342900" indent="-342900">
              <a:spcBef>
                <a:spcPts val="600"/>
              </a:spcBef>
              <a:buFont typeface="Arial" panose="020B0604020202020204" pitchFamily="34" charset="0"/>
              <a:buChar char="−"/>
            </a:pPr>
            <a:r>
              <a:rPr lang="en-US" dirty="0">
                <a:latin typeface="Arial" pitchFamily="34" charset="0"/>
                <a:cs typeface="Arial" pitchFamily="34" charset="0"/>
              </a:rPr>
              <a:t>Recommendation:</a:t>
            </a:r>
          </a:p>
          <a:p>
            <a:pPr marL="342900" indent="-342900">
              <a:spcBef>
                <a:spcPts val="600"/>
              </a:spcBef>
            </a:pPr>
            <a:r>
              <a:rPr lang="en-US" dirty="0">
                <a:latin typeface="Arial" pitchFamily="34" charset="0"/>
                <a:cs typeface="Arial" pitchFamily="34" charset="0"/>
              </a:rPr>
              <a:t>	ESPC is the lowest cost option, has the lowest risk to the Government and provides for flexibility in the future by not dominating other funding streams. It is recommended that JMTC proceed with this option. </a:t>
            </a:r>
          </a:p>
          <a:p>
            <a:pPr marL="803275" lvl="2" indent="-342900">
              <a:spcBef>
                <a:spcPts val="600"/>
              </a:spcBef>
              <a:buFont typeface="Arial" pitchFamily="34" charset="0"/>
              <a:buChar char="•"/>
            </a:pPr>
            <a:r>
              <a:rPr lang="en-US" dirty="0">
                <a:latin typeface="Arial" pitchFamily="34" charset="0"/>
                <a:cs typeface="Arial" pitchFamily="34" charset="0"/>
              </a:rPr>
              <a:t>Continue to occupy current footprint</a:t>
            </a:r>
          </a:p>
          <a:p>
            <a:pPr marL="803275" lvl="2" indent="-342900">
              <a:spcBef>
                <a:spcPts val="600"/>
              </a:spcBef>
              <a:buFont typeface="Arial" pitchFamily="34" charset="0"/>
              <a:buChar char="•"/>
            </a:pPr>
            <a:r>
              <a:rPr lang="en-US" dirty="0">
                <a:latin typeface="Arial" pitchFamily="34" charset="0"/>
                <a:cs typeface="Arial" pitchFamily="34" charset="0"/>
              </a:rPr>
              <a:t>Continue to manufacture (including painting and plating)</a:t>
            </a:r>
          </a:p>
          <a:p>
            <a:pPr marL="800100" lvl="1" indent="-342900">
              <a:spcBef>
                <a:spcPts val="600"/>
              </a:spcBef>
              <a:buFont typeface="Arial" pitchFamily="34" charset="0"/>
              <a:buChar char="•"/>
            </a:pPr>
            <a:endParaRPr lang="en-US" dirty="0" smtClean="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04042" y="92605"/>
            <a:ext cx="4743799" cy="461665"/>
          </a:xfrm>
          <a:prstGeom prst="rect">
            <a:avLst/>
          </a:prstGeom>
          <a:noFill/>
        </p:spPr>
        <p:txBody>
          <a:bodyPr wrap="none" rtlCol="0">
            <a:spAutoFit/>
          </a:bodyPr>
          <a:lstStyle/>
          <a:p>
            <a:pPr algn="ctr"/>
            <a:r>
              <a:rPr lang="en-US" sz="2400" dirty="0" smtClean="0">
                <a:solidFill>
                  <a:srgbClr val="7F7F73"/>
                </a:solidFill>
                <a:latin typeface="Arial Black" pitchFamily="34" charset="0"/>
              </a:rPr>
              <a:t>Task Order #1 &amp; 2 Projects</a:t>
            </a:r>
            <a:endParaRPr lang="en-US" sz="2400" dirty="0">
              <a:solidFill>
                <a:srgbClr val="7F7F73"/>
              </a:solidFill>
              <a:latin typeface="Arial Black" pitchFamily="34" charset="0"/>
            </a:endParaRPr>
          </a:p>
        </p:txBody>
      </p:sp>
      <p:sp>
        <p:nvSpPr>
          <p:cNvPr id="32" name="TextBox 31"/>
          <p:cNvSpPr txBox="1"/>
          <p:nvPr/>
        </p:nvSpPr>
        <p:spPr>
          <a:xfrm>
            <a:off x="4009705" y="6606900"/>
            <a:ext cx="1150883" cy="276999"/>
          </a:xfrm>
          <a:prstGeom prst="rect">
            <a:avLst/>
          </a:prstGeom>
          <a:noFill/>
        </p:spPr>
        <p:txBody>
          <a:bodyPr wrap="square" rtlCol="0">
            <a:spAutoFit/>
          </a:bodyPr>
          <a:lstStyle/>
          <a:p>
            <a:pPr algn="ctr"/>
            <a:r>
              <a:rPr lang="en-US" sz="1200" b="1" dirty="0" smtClean="0">
                <a:solidFill>
                  <a:schemeClr val="bg1"/>
                </a:solidFill>
              </a:rPr>
              <a:t>Brad Niles</a:t>
            </a:r>
            <a:endParaRPr lang="en-US" sz="1200" b="1" dirty="0">
              <a:solidFill>
                <a:schemeClr val="bg1"/>
              </a:solidFill>
            </a:endParaRPr>
          </a:p>
        </p:txBody>
      </p:sp>
      <p:sp>
        <p:nvSpPr>
          <p:cNvPr id="10" name="Rectangle 9"/>
          <p:cNvSpPr/>
          <p:nvPr/>
        </p:nvSpPr>
        <p:spPr>
          <a:xfrm>
            <a:off x="804042" y="859967"/>
            <a:ext cx="8021303" cy="4262705"/>
          </a:xfrm>
          <a:prstGeom prst="rect">
            <a:avLst/>
          </a:prstGeom>
        </p:spPr>
        <p:txBody>
          <a:bodyPr wrap="square">
            <a:spAutoFit/>
          </a:bodyPr>
          <a:lstStyle/>
          <a:p>
            <a:pPr marL="342900" indent="-342900">
              <a:spcBef>
                <a:spcPts val="600"/>
              </a:spcBef>
              <a:buFont typeface="Wingdings" panose="05000000000000000000" pitchFamily="2" charset="2"/>
              <a:buChar char="ü"/>
            </a:pPr>
            <a:r>
              <a:rPr lang="en-US" b="1" dirty="0" smtClean="0">
                <a:latin typeface="Arial" pitchFamily="34" charset="0"/>
                <a:cs typeface="Arial" pitchFamily="34" charset="0"/>
              </a:rPr>
              <a:t>ECM 1 – Finishing Line (Plate Shop) Modernization</a:t>
            </a:r>
          </a:p>
          <a:p>
            <a:pPr marL="342900" indent="-342900">
              <a:spcBef>
                <a:spcPts val="600"/>
              </a:spcBef>
              <a:buFont typeface="Arial" panose="020B0604020202020204" pitchFamily="34" charset="0"/>
              <a:buChar char="−"/>
            </a:pPr>
            <a:r>
              <a:rPr lang="en-US" dirty="0" smtClean="0">
                <a:latin typeface="Arial" pitchFamily="34" charset="0"/>
                <a:cs typeface="Arial" pitchFamily="34" charset="0"/>
              </a:rPr>
              <a:t>Key Elements</a:t>
            </a:r>
          </a:p>
          <a:p>
            <a:pPr marL="803275" indent="-342900">
              <a:spcBef>
                <a:spcPts val="600"/>
              </a:spcBef>
              <a:buFont typeface="Arial" pitchFamily="34" charset="0"/>
              <a:buChar char="•"/>
            </a:pPr>
            <a:r>
              <a:rPr lang="en-US" dirty="0" smtClean="0">
                <a:latin typeface="Arial" pitchFamily="34" charset="0"/>
                <a:cs typeface="Arial" pitchFamily="34" charset="0"/>
              </a:rPr>
              <a:t>Replace Existing Open Top Tanks with Enclosed Systems</a:t>
            </a:r>
          </a:p>
          <a:p>
            <a:pPr marL="803275" indent="-342900">
              <a:spcBef>
                <a:spcPts val="600"/>
              </a:spcBef>
              <a:buFont typeface="Arial" pitchFamily="34" charset="0"/>
              <a:buChar char="•"/>
            </a:pPr>
            <a:r>
              <a:rPr lang="en-US" dirty="0" smtClean="0">
                <a:latin typeface="Arial" pitchFamily="34" charset="0"/>
                <a:cs typeface="Arial" pitchFamily="34" charset="0"/>
              </a:rPr>
              <a:t>Automate Process</a:t>
            </a:r>
          </a:p>
          <a:p>
            <a:pPr marL="803275" indent="-342900">
              <a:spcBef>
                <a:spcPts val="600"/>
              </a:spcBef>
              <a:buFont typeface="Arial" pitchFamily="34" charset="0"/>
              <a:buChar char="•"/>
            </a:pPr>
            <a:r>
              <a:rPr lang="en-US" dirty="0" smtClean="0">
                <a:latin typeface="Arial" pitchFamily="34" charset="0"/>
                <a:cs typeface="Arial" pitchFamily="34" charset="0"/>
              </a:rPr>
              <a:t>Replace Existing Wet Scrubbers with Dry Scrubbers</a:t>
            </a:r>
          </a:p>
          <a:p>
            <a:pPr marL="803275" indent="-342900">
              <a:spcBef>
                <a:spcPts val="600"/>
              </a:spcBef>
              <a:buFont typeface="Arial" pitchFamily="34" charset="0"/>
              <a:buChar char="•"/>
            </a:pPr>
            <a:r>
              <a:rPr lang="en-US" dirty="0" smtClean="0">
                <a:latin typeface="Arial" pitchFamily="34" charset="0"/>
                <a:cs typeface="Arial" pitchFamily="34" charset="0"/>
              </a:rPr>
              <a:t>Reduce Air Make-Up and Convert to Bldg Pressure Controls</a:t>
            </a:r>
          </a:p>
          <a:p>
            <a:pPr marL="803275" indent="-342900">
              <a:spcBef>
                <a:spcPts val="600"/>
              </a:spcBef>
              <a:buFont typeface="Arial" pitchFamily="34" charset="0"/>
              <a:buChar char="•"/>
            </a:pPr>
            <a:r>
              <a:rPr lang="en-US" dirty="0" smtClean="0">
                <a:latin typeface="Arial" pitchFamily="34" charset="0"/>
                <a:cs typeface="Arial" pitchFamily="34" charset="0"/>
              </a:rPr>
              <a:t>New Rectifiers &amp; Support Equipment</a:t>
            </a:r>
          </a:p>
          <a:p>
            <a:pPr marL="803275" indent="-342900">
              <a:spcBef>
                <a:spcPts val="600"/>
              </a:spcBef>
              <a:buFont typeface="Arial" pitchFamily="34" charset="0"/>
              <a:buChar char="•"/>
            </a:pPr>
            <a:r>
              <a:rPr lang="en-US" dirty="0" smtClean="0">
                <a:latin typeface="Arial" pitchFamily="34" charset="0"/>
                <a:cs typeface="Arial" pitchFamily="34" charset="0"/>
              </a:rPr>
              <a:t>Period of Execution: Jan-14 thru Feb-17</a:t>
            </a:r>
          </a:p>
          <a:p>
            <a:pPr marL="342900" indent="-342900">
              <a:spcBef>
                <a:spcPts val="600"/>
              </a:spcBef>
              <a:buFont typeface="Arial" panose="020B0604020202020204" pitchFamily="34" charset="0"/>
              <a:buChar char="−"/>
            </a:pPr>
            <a:r>
              <a:rPr lang="en-US" dirty="0" smtClean="0">
                <a:latin typeface="Arial" pitchFamily="34" charset="0"/>
                <a:cs typeface="Arial" pitchFamily="34" charset="0"/>
              </a:rPr>
              <a:t>Assumptions</a:t>
            </a:r>
          </a:p>
          <a:p>
            <a:pPr marL="803275" indent="-342900">
              <a:spcBef>
                <a:spcPts val="600"/>
              </a:spcBef>
              <a:buFont typeface="Arial" pitchFamily="34" charset="0"/>
              <a:buChar char="•"/>
            </a:pPr>
            <a:r>
              <a:rPr lang="en-US" dirty="0" smtClean="0">
                <a:latin typeface="Arial" pitchFamily="34" charset="0"/>
                <a:cs typeface="Arial" pitchFamily="34" charset="0"/>
              </a:rPr>
              <a:t>Financial Calculations based on 2-Shift/Day 5-Day/Week Operation</a:t>
            </a:r>
          </a:p>
          <a:p>
            <a:pPr marL="803275" indent="-342900">
              <a:spcBef>
                <a:spcPts val="600"/>
              </a:spcBef>
              <a:buFont typeface="Arial" pitchFamily="34" charset="0"/>
              <a:buChar char="•"/>
            </a:pPr>
            <a:r>
              <a:rPr lang="en-US" dirty="0" smtClean="0">
                <a:latin typeface="Arial" pitchFamily="34" charset="0"/>
                <a:cs typeface="Arial" pitchFamily="34" charset="0"/>
              </a:rPr>
              <a:t>Equipment will be maintained by JMTC IAW OEM instructions</a:t>
            </a:r>
          </a:p>
          <a:p>
            <a:pPr marL="803275" indent="-342900">
              <a:spcBef>
                <a:spcPts val="600"/>
              </a:spcBef>
              <a:buFont typeface="Arial" pitchFamily="34" charset="0"/>
              <a:buChar char="•"/>
            </a:pPr>
            <a:r>
              <a:rPr lang="en-US" dirty="0" smtClean="0">
                <a:latin typeface="Arial" pitchFamily="34" charset="0"/>
                <a:cs typeface="Arial" pitchFamily="34" charset="0"/>
              </a:rPr>
              <a:t>Note: 90% of JMTC parts are processed through the Plate Shop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53852" y="108422"/>
            <a:ext cx="4743799" cy="461665"/>
          </a:xfrm>
          <a:prstGeom prst="rect">
            <a:avLst/>
          </a:prstGeom>
          <a:noFill/>
        </p:spPr>
        <p:txBody>
          <a:bodyPr wrap="none" rtlCol="0">
            <a:spAutoFit/>
          </a:bodyPr>
          <a:lstStyle/>
          <a:p>
            <a:pPr algn="ctr"/>
            <a:r>
              <a:rPr lang="en-US" sz="2400" dirty="0" smtClean="0">
                <a:solidFill>
                  <a:srgbClr val="7F7F73"/>
                </a:solidFill>
                <a:latin typeface="Arial Black" pitchFamily="34" charset="0"/>
              </a:rPr>
              <a:t>Task Order #1 &amp; 2 Projects</a:t>
            </a:r>
            <a:endParaRPr lang="en-US" sz="2400" dirty="0">
              <a:solidFill>
                <a:srgbClr val="7F7F73"/>
              </a:solidFill>
              <a:latin typeface="Arial Black" pitchFamily="34" charset="0"/>
            </a:endParaRPr>
          </a:p>
        </p:txBody>
      </p:sp>
      <p:sp>
        <p:nvSpPr>
          <p:cNvPr id="32" name="TextBox 31"/>
          <p:cNvSpPr txBox="1"/>
          <p:nvPr/>
        </p:nvSpPr>
        <p:spPr>
          <a:xfrm>
            <a:off x="4009705" y="6606900"/>
            <a:ext cx="1150883" cy="276999"/>
          </a:xfrm>
          <a:prstGeom prst="rect">
            <a:avLst/>
          </a:prstGeom>
          <a:noFill/>
        </p:spPr>
        <p:txBody>
          <a:bodyPr wrap="square" rtlCol="0">
            <a:spAutoFit/>
          </a:bodyPr>
          <a:lstStyle/>
          <a:p>
            <a:pPr algn="ctr"/>
            <a:r>
              <a:rPr lang="en-US" sz="1200" b="1" dirty="0" smtClean="0">
                <a:solidFill>
                  <a:schemeClr val="bg1"/>
                </a:solidFill>
              </a:rPr>
              <a:t>Brad Niles</a:t>
            </a:r>
            <a:endParaRPr lang="en-US" sz="1200" b="1" dirty="0">
              <a:solidFill>
                <a:schemeClr val="bg1"/>
              </a:solidFill>
            </a:endParaRPr>
          </a:p>
        </p:txBody>
      </p:sp>
      <p:sp>
        <p:nvSpPr>
          <p:cNvPr id="11" name="Rectangle 10"/>
          <p:cNvSpPr/>
          <p:nvPr/>
        </p:nvSpPr>
        <p:spPr>
          <a:xfrm>
            <a:off x="753852" y="849934"/>
            <a:ext cx="8007688" cy="4539704"/>
          </a:xfrm>
          <a:prstGeom prst="rect">
            <a:avLst/>
          </a:prstGeom>
        </p:spPr>
        <p:txBody>
          <a:bodyPr wrap="square">
            <a:spAutoFit/>
          </a:bodyPr>
          <a:lstStyle/>
          <a:p>
            <a:pPr marL="342900" indent="-342900">
              <a:spcBef>
                <a:spcPts val="600"/>
              </a:spcBef>
              <a:buFont typeface="Wingdings" panose="05000000000000000000" pitchFamily="2" charset="2"/>
              <a:buChar char="ü"/>
            </a:pPr>
            <a:r>
              <a:rPr lang="en-US" b="1" dirty="0" smtClean="0">
                <a:latin typeface="Arial" pitchFamily="34" charset="0"/>
                <a:cs typeface="Arial" pitchFamily="34" charset="0"/>
              </a:rPr>
              <a:t>ECM 1 – Finishing Line (Plate Shop) Modernization</a:t>
            </a:r>
          </a:p>
          <a:p>
            <a:pPr marL="342900" indent="-342900">
              <a:spcBef>
                <a:spcPts val="600"/>
              </a:spcBef>
              <a:buFont typeface="Arial" panose="020B0604020202020204" pitchFamily="34" charset="0"/>
              <a:buChar char="−"/>
            </a:pPr>
            <a:r>
              <a:rPr lang="en-US" dirty="0" smtClean="0">
                <a:latin typeface="Arial" pitchFamily="34" charset="0"/>
                <a:cs typeface="Arial" pitchFamily="34" charset="0"/>
              </a:rPr>
              <a:t>Other Considerations</a:t>
            </a:r>
          </a:p>
          <a:p>
            <a:pPr marL="803275" indent="-342900">
              <a:spcBef>
                <a:spcPts val="600"/>
              </a:spcBef>
              <a:buFont typeface="Arial" pitchFamily="34" charset="0"/>
              <a:buChar char="•"/>
            </a:pPr>
            <a:r>
              <a:rPr lang="en-US" dirty="0" smtClean="0">
                <a:latin typeface="Arial" pitchFamily="34" charset="0"/>
                <a:cs typeface="Arial" pitchFamily="34" charset="0"/>
              </a:rPr>
              <a:t>80% Energy Reduction</a:t>
            </a:r>
          </a:p>
          <a:p>
            <a:pPr marL="803275" indent="-342900">
              <a:spcBef>
                <a:spcPts val="600"/>
              </a:spcBef>
              <a:buFont typeface="Arial" pitchFamily="34" charset="0"/>
              <a:buChar char="•"/>
            </a:pPr>
            <a:r>
              <a:rPr lang="en-US" dirty="0" smtClean="0">
                <a:latin typeface="Arial" pitchFamily="34" charset="0"/>
                <a:cs typeface="Arial" pitchFamily="34" charset="0"/>
              </a:rPr>
              <a:t>1-operator per shift labor reduction (or increased capacity)</a:t>
            </a:r>
          </a:p>
          <a:p>
            <a:pPr marL="803275" indent="-342900">
              <a:spcBef>
                <a:spcPts val="600"/>
              </a:spcBef>
              <a:buFont typeface="Arial" pitchFamily="34" charset="0"/>
              <a:buChar char="•"/>
            </a:pPr>
            <a:r>
              <a:rPr lang="en-US" dirty="0" smtClean="0">
                <a:latin typeface="Arial" pitchFamily="34" charset="0"/>
                <a:cs typeface="Arial" pitchFamily="34" charset="0"/>
              </a:rPr>
              <a:t>Improve Safety – Closed Top Tanks &amp; no escape for fumes (QWE)</a:t>
            </a:r>
          </a:p>
          <a:p>
            <a:pPr marL="803275" indent="-342900">
              <a:spcBef>
                <a:spcPts val="600"/>
              </a:spcBef>
              <a:buFont typeface="Arial" pitchFamily="34" charset="0"/>
              <a:buChar char="•"/>
            </a:pPr>
            <a:r>
              <a:rPr lang="en-US" dirty="0" smtClean="0">
                <a:latin typeface="Arial" pitchFamily="34" charset="0"/>
                <a:cs typeface="Arial" pitchFamily="34" charset="0"/>
              </a:rPr>
              <a:t>Improve Operation Efficiency, Output Consistency, and Recordkeeping/Documentation</a:t>
            </a:r>
          </a:p>
          <a:p>
            <a:pPr marL="803275" indent="-342900">
              <a:spcBef>
                <a:spcPts val="600"/>
              </a:spcBef>
              <a:buFont typeface="Arial" pitchFamily="34" charset="0"/>
              <a:buChar char="•"/>
            </a:pPr>
            <a:r>
              <a:rPr lang="en-US" dirty="0" smtClean="0">
                <a:latin typeface="Arial" pitchFamily="34" charset="0"/>
                <a:cs typeface="Arial" pitchFamily="34" charset="0"/>
              </a:rPr>
              <a:t>Equipment has already reached expected life</a:t>
            </a:r>
          </a:p>
          <a:p>
            <a:pPr marL="803275" indent="-342900">
              <a:spcBef>
                <a:spcPts val="600"/>
              </a:spcBef>
              <a:buFont typeface="Arial" pitchFamily="34" charset="0"/>
              <a:buChar char="•"/>
            </a:pPr>
            <a:r>
              <a:rPr lang="en-US" dirty="0" smtClean="0">
                <a:latin typeface="Arial" pitchFamily="34" charset="0"/>
                <a:cs typeface="Arial" pitchFamily="34" charset="0"/>
              </a:rPr>
              <a:t>More Floor Space Available while Maintaining Existing Processes</a:t>
            </a:r>
          </a:p>
          <a:p>
            <a:pPr marL="803275" indent="-342900">
              <a:spcBef>
                <a:spcPts val="600"/>
              </a:spcBef>
              <a:buFont typeface="Arial" pitchFamily="34" charset="0"/>
              <a:buChar char="•"/>
            </a:pPr>
            <a:r>
              <a:rPr lang="en-US" dirty="0" smtClean="0">
                <a:latin typeface="Arial" pitchFamily="34" charset="0"/>
                <a:cs typeface="Arial" pitchFamily="34" charset="0"/>
              </a:rPr>
              <a:t>Additional Process Capabilities</a:t>
            </a:r>
          </a:p>
          <a:p>
            <a:pPr marL="803275" indent="-342900">
              <a:spcBef>
                <a:spcPts val="600"/>
              </a:spcBef>
              <a:buFont typeface="Arial" pitchFamily="34" charset="0"/>
              <a:buChar char="•"/>
            </a:pPr>
            <a:r>
              <a:rPr lang="en-US" dirty="0" smtClean="0">
                <a:latin typeface="Arial" pitchFamily="34" charset="0"/>
                <a:cs typeface="Arial" pitchFamily="34" charset="0"/>
              </a:rPr>
              <a:t>Spray Booth for Larger Parts</a:t>
            </a:r>
          </a:p>
          <a:p>
            <a:pPr marL="803275" indent="-342900">
              <a:spcBef>
                <a:spcPts val="600"/>
              </a:spcBef>
              <a:buFont typeface="Arial" pitchFamily="34" charset="0"/>
              <a:buChar char="•"/>
            </a:pPr>
            <a:r>
              <a:rPr lang="en-US" dirty="0" smtClean="0">
                <a:latin typeface="Arial" pitchFamily="34" charset="0"/>
                <a:cs typeface="Arial" pitchFamily="34" charset="0"/>
              </a:rPr>
              <a:t>More Scalable Process</a:t>
            </a:r>
          </a:p>
          <a:p>
            <a:pPr marL="803275" indent="-342900">
              <a:spcBef>
                <a:spcPts val="600"/>
              </a:spcBef>
              <a:buFont typeface="Arial" pitchFamily="34" charset="0"/>
              <a:buChar char="•"/>
            </a:pPr>
            <a:r>
              <a:rPr lang="en-US" dirty="0" smtClean="0">
                <a:latin typeface="Arial" pitchFamily="34" charset="0"/>
                <a:cs typeface="Arial" pitchFamily="34" charset="0"/>
              </a:rPr>
              <a:t>Outsourcing Contingency Contracts will be needed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04042" y="87454"/>
            <a:ext cx="4743799" cy="461665"/>
          </a:xfrm>
          <a:prstGeom prst="rect">
            <a:avLst/>
          </a:prstGeom>
          <a:noFill/>
        </p:spPr>
        <p:txBody>
          <a:bodyPr wrap="none" rtlCol="0">
            <a:spAutoFit/>
          </a:bodyPr>
          <a:lstStyle/>
          <a:p>
            <a:pPr algn="ctr"/>
            <a:r>
              <a:rPr lang="en-US" sz="2400" dirty="0" smtClean="0">
                <a:solidFill>
                  <a:srgbClr val="7F7F73"/>
                </a:solidFill>
                <a:latin typeface="Arial Black" pitchFamily="34" charset="0"/>
              </a:rPr>
              <a:t>Task Order #1 &amp; 2 Projects</a:t>
            </a:r>
            <a:endParaRPr lang="en-US" sz="2400" dirty="0">
              <a:solidFill>
                <a:srgbClr val="7F7F73"/>
              </a:solidFill>
              <a:latin typeface="Arial Black" pitchFamily="34" charset="0"/>
            </a:endParaRPr>
          </a:p>
        </p:txBody>
      </p:sp>
      <p:sp>
        <p:nvSpPr>
          <p:cNvPr id="32" name="TextBox 31"/>
          <p:cNvSpPr txBox="1"/>
          <p:nvPr/>
        </p:nvSpPr>
        <p:spPr>
          <a:xfrm>
            <a:off x="4009705" y="6606900"/>
            <a:ext cx="1150883" cy="276999"/>
          </a:xfrm>
          <a:prstGeom prst="rect">
            <a:avLst/>
          </a:prstGeom>
          <a:noFill/>
        </p:spPr>
        <p:txBody>
          <a:bodyPr wrap="square" rtlCol="0">
            <a:spAutoFit/>
          </a:bodyPr>
          <a:lstStyle/>
          <a:p>
            <a:pPr algn="ctr"/>
            <a:r>
              <a:rPr lang="en-US" sz="1200" b="1" dirty="0" smtClean="0">
                <a:solidFill>
                  <a:schemeClr val="bg1"/>
                </a:solidFill>
              </a:rPr>
              <a:t>Brad Niles</a:t>
            </a:r>
            <a:endParaRPr lang="en-US" sz="1200" b="1" dirty="0">
              <a:solidFill>
                <a:schemeClr val="bg1"/>
              </a:solidFill>
            </a:endParaRPr>
          </a:p>
        </p:txBody>
      </p:sp>
      <p:sp>
        <p:nvSpPr>
          <p:cNvPr id="10" name="Rectangle 9"/>
          <p:cNvSpPr/>
          <p:nvPr/>
        </p:nvSpPr>
        <p:spPr>
          <a:xfrm>
            <a:off x="804042" y="915385"/>
            <a:ext cx="8118285" cy="3677930"/>
          </a:xfrm>
          <a:prstGeom prst="rect">
            <a:avLst/>
          </a:prstGeom>
        </p:spPr>
        <p:txBody>
          <a:bodyPr wrap="square">
            <a:spAutoFit/>
          </a:bodyPr>
          <a:lstStyle/>
          <a:p>
            <a:pPr marL="342900" indent="-342900">
              <a:spcBef>
                <a:spcPts val="600"/>
              </a:spcBef>
              <a:buFont typeface="Wingdings" panose="05000000000000000000" pitchFamily="2" charset="2"/>
              <a:buChar char="ü"/>
            </a:pPr>
            <a:r>
              <a:rPr lang="en-US" b="1" dirty="0" smtClean="0">
                <a:latin typeface="Arial" pitchFamily="34" charset="0"/>
                <a:cs typeface="Arial" pitchFamily="34" charset="0"/>
              </a:rPr>
              <a:t>ECM 2 – HVAC</a:t>
            </a:r>
          </a:p>
          <a:p>
            <a:pPr marL="342900" indent="-342900">
              <a:spcBef>
                <a:spcPts val="600"/>
              </a:spcBef>
              <a:buFont typeface="Arial" panose="020B0604020202020204" pitchFamily="34" charset="0"/>
              <a:buChar char="−"/>
            </a:pPr>
            <a:r>
              <a:rPr lang="en-US" dirty="0" smtClean="0">
                <a:latin typeface="Arial" pitchFamily="34" charset="0"/>
                <a:cs typeface="Arial" pitchFamily="34" charset="0"/>
              </a:rPr>
              <a:t>Key Elements</a:t>
            </a:r>
          </a:p>
          <a:p>
            <a:pPr marL="803275" indent="-342900">
              <a:spcBef>
                <a:spcPts val="600"/>
              </a:spcBef>
              <a:buFont typeface="Arial" pitchFamily="34" charset="0"/>
              <a:buChar char="•"/>
            </a:pPr>
            <a:r>
              <a:rPr lang="en-US" dirty="0" smtClean="0">
                <a:latin typeface="Arial" pitchFamily="34" charset="0"/>
                <a:cs typeface="Arial" pitchFamily="34" charset="0"/>
              </a:rPr>
              <a:t>Replace steam comfort heat in the shops with Gas IR.</a:t>
            </a:r>
          </a:p>
          <a:p>
            <a:pPr marL="803275" indent="-342900">
              <a:spcBef>
                <a:spcPts val="600"/>
              </a:spcBef>
              <a:buFont typeface="Arial" pitchFamily="34" charset="0"/>
              <a:buChar char="•"/>
            </a:pPr>
            <a:r>
              <a:rPr lang="en-US" dirty="0" smtClean="0">
                <a:latin typeface="Arial" pitchFamily="34" charset="0"/>
                <a:cs typeface="Arial" pitchFamily="34" charset="0"/>
              </a:rPr>
              <a:t>Install Large Ceiling Fans in the shops for </a:t>
            </a:r>
            <a:r>
              <a:rPr lang="en-US" dirty="0" err="1" smtClean="0">
                <a:latin typeface="Arial" pitchFamily="34" charset="0"/>
                <a:cs typeface="Arial" pitchFamily="34" charset="0"/>
              </a:rPr>
              <a:t>destratification</a:t>
            </a:r>
            <a:r>
              <a:rPr lang="en-US" dirty="0" smtClean="0">
                <a:latin typeface="Arial" pitchFamily="34" charset="0"/>
                <a:cs typeface="Arial" pitchFamily="34" charset="0"/>
              </a:rPr>
              <a:t> and comfort improvements (High Volume, Low Velocity)</a:t>
            </a:r>
          </a:p>
          <a:p>
            <a:pPr marL="803275" indent="-342900">
              <a:spcBef>
                <a:spcPts val="600"/>
              </a:spcBef>
              <a:buFont typeface="Arial" pitchFamily="34" charset="0"/>
              <a:buChar char="•"/>
            </a:pPr>
            <a:r>
              <a:rPr lang="en-US" dirty="0" smtClean="0">
                <a:latin typeface="Arial" pitchFamily="34" charset="0"/>
                <a:cs typeface="Arial" pitchFamily="34" charset="0"/>
              </a:rPr>
              <a:t>Replace steam comfort heat in the admin areas with Gas Fired Condensing Boilers (hot water).</a:t>
            </a:r>
          </a:p>
          <a:p>
            <a:pPr marL="803275" indent="-342900">
              <a:spcBef>
                <a:spcPts val="600"/>
              </a:spcBef>
              <a:buFont typeface="Arial" pitchFamily="34" charset="0"/>
              <a:buChar char="•"/>
            </a:pPr>
            <a:r>
              <a:rPr lang="en-US" dirty="0" smtClean="0">
                <a:latin typeface="Arial" pitchFamily="34" charset="0"/>
                <a:cs typeface="Arial" pitchFamily="34" charset="0"/>
              </a:rPr>
              <a:t>Install a wind break wall at the ramp from B211 into the loading dock area.</a:t>
            </a:r>
          </a:p>
          <a:p>
            <a:pPr marL="803275" indent="-342900">
              <a:spcBef>
                <a:spcPts val="600"/>
              </a:spcBef>
              <a:buFont typeface="Arial" pitchFamily="34" charset="0"/>
              <a:buChar char="•"/>
            </a:pPr>
            <a:r>
              <a:rPr lang="en-US" dirty="0" smtClean="0">
                <a:latin typeface="Arial" pitchFamily="34" charset="0"/>
                <a:cs typeface="Arial" pitchFamily="34" charset="0"/>
              </a:rPr>
              <a:t>Separate the Recoil Assembly Room cooling from Cafeteria Chillers</a:t>
            </a:r>
          </a:p>
          <a:p>
            <a:pPr marL="803275" indent="-342900">
              <a:spcBef>
                <a:spcPts val="600"/>
              </a:spcBef>
              <a:buFont typeface="Arial" pitchFamily="34" charset="0"/>
              <a:buChar char="•"/>
            </a:pPr>
            <a:r>
              <a:rPr lang="en-US" dirty="0" smtClean="0">
                <a:latin typeface="Arial" pitchFamily="34" charset="0"/>
                <a:cs typeface="Arial" pitchFamily="34" charset="0"/>
              </a:rPr>
              <a:t>Install a point source capture hood for the Foundry.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17656" y="103095"/>
            <a:ext cx="4743799" cy="461665"/>
          </a:xfrm>
          <a:prstGeom prst="rect">
            <a:avLst/>
          </a:prstGeom>
          <a:noFill/>
        </p:spPr>
        <p:txBody>
          <a:bodyPr wrap="none" rtlCol="0">
            <a:spAutoFit/>
          </a:bodyPr>
          <a:lstStyle/>
          <a:p>
            <a:pPr algn="ctr"/>
            <a:r>
              <a:rPr lang="en-US" sz="2400" dirty="0" smtClean="0">
                <a:solidFill>
                  <a:srgbClr val="7F7F73"/>
                </a:solidFill>
                <a:latin typeface="Arial Black" pitchFamily="34" charset="0"/>
              </a:rPr>
              <a:t>Task Order #1 &amp; 2 Projects</a:t>
            </a:r>
            <a:endParaRPr lang="en-US" sz="2400" dirty="0">
              <a:solidFill>
                <a:srgbClr val="7F7F73"/>
              </a:solidFill>
              <a:latin typeface="Arial Black" pitchFamily="34" charset="0"/>
            </a:endParaRPr>
          </a:p>
        </p:txBody>
      </p:sp>
      <p:sp>
        <p:nvSpPr>
          <p:cNvPr id="32" name="TextBox 31"/>
          <p:cNvSpPr txBox="1"/>
          <p:nvPr/>
        </p:nvSpPr>
        <p:spPr>
          <a:xfrm>
            <a:off x="4009705" y="6606900"/>
            <a:ext cx="1150883" cy="276999"/>
          </a:xfrm>
          <a:prstGeom prst="rect">
            <a:avLst/>
          </a:prstGeom>
          <a:noFill/>
        </p:spPr>
        <p:txBody>
          <a:bodyPr wrap="square" rtlCol="0">
            <a:spAutoFit/>
          </a:bodyPr>
          <a:lstStyle/>
          <a:p>
            <a:pPr algn="ctr"/>
            <a:r>
              <a:rPr lang="en-US" sz="1200" b="1" dirty="0" smtClean="0">
                <a:solidFill>
                  <a:schemeClr val="bg1"/>
                </a:solidFill>
              </a:rPr>
              <a:t>Brad Niles</a:t>
            </a:r>
            <a:endParaRPr lang="en-US" sz="1200" b="1" dirty="0">
              <a:solidFill>
                <a:schemeClr val="bg1"/>
              </a:solidFill>
            </a:endParaRPr>
          </a:p>
        </p:txBody>
      </p:sp>
      <p:sp>
        <p:nvSpPr>
          <p:cNvPr id="11" name="Rectangle 10"/>
          <p:cNvSpPr/>
          <p:nvPr/>
        </p:nvSpPr>
        <p:spPr>
          <a:xfrm>
            <a:off x="817656" y="863788"/>
            <a:ext cx="8104670" cy="3831818"/>
          </a:xfrm>
          <a:prstGeom prst="rect">
            <a:avLst/>
          </a:prstGeom>
        </p:spPr>
        <p:txBody>
          <a:bodyPr wrap="square">
            <a:spAutoFit/>
          </a:bodyPr>
          <a:lstStyle/>
          <a:p>
            <a:pPr marL="342900" indent="-342900">
              <a:spcBef>
                <a:spcPts val="600"/>
              </a:spcBef>
              <a:buFont typeface="Wingdings" panose="05000000000000000000" pitchFamily="2" charset="2"/>
              <a:buChar char="ü"/>
            </a:pPr>
            <a:r>
              <a:rPr lang="en-US" b="1" dirty="0" smtClean="0">
                <a:latin typeface="Arial" pitchFamily="34" charset="0"/>
                <a:cs typeface="Arial" pitchFamily="34" charset="0"/>
              </a:rPr>
              <a:t>ECM 2 – HVAC</a:t>
            </a:r>
          </a:p>
          <a:p>
            <a:pPr marL="342900" indent="-342900">
              <a:spcBef>
                <a:spcPts val="600"/>
              </a:spcBef>
              <a:buFont typeface="Arial" panose="020B0604020202020204" pitchFamily="34" charset="0"/>
              <a:buChar char="−"/>
            </a:pPr>
            <a:r>
              <a:rPr lang="en-US" dirty="0" smtClean="0">
                <a:latin typeface="Arial" pitchFamily="34" charset="0"/>
                <a:cs typeface="Arial" pitchFamily="34" charset="0"/>
              </a:rPr>
              <a:t>Other Considerations</a:t>
            </a:r>
          </a:p>
          <a:p>
            <a:pPr marL="803275" indent="-342900">
              <a:spcBef>
                <a:spcPts val="600"/>
              </a:spcBef>
              <a:buFont typeface="Arial" pitchFamily="34" charset="0"/>
              <a:buChar char="•"/>
            </a:pPr>
            <a:r>
              <a:rPr lang="en-US" dirty="0" smtClean="0">
                <a:latin typeface="Arial" pitchFamily="34" charset="0"/>
                <a:cs typeface="Arial" pitchFamily="34" charset="0"/>
              </a:rPr>
              <a:t>More Efficient (heat generated at point of use instead of ¼ mile away)</a:t>
            </a:r>
          </a:p>
          <a:p>
            <a:pPr marL="803275" indent="-342900">
              <a:spcBef>
                <a:spcPts val="600"/>
              </a:spcBef>
              <a:buFont typeface="Arial" pitchFamily="34" charset="0"/>
              <a:buChar char="•"/>
            </a:pPr>
            <a:r>
              <a:rPr lang="en-US" dirty="0" smtClean="0">
                <a:latin typeface="Arial" pitchFamily="34" charset="0"/>
                <a:cs typeface="Arial" pitchFamily="34" charset="0"/>
              </a:rPr>
              <a:t>Better Control of zones (set back areas when not in use)</a:t>
            </a:r>
          </a:p>
          <a:p>
            <a:pPr marL="803275" indent="-342900">
              <a:spcBef>
                <a:spcPts val="600"/>
              </a:spcBef>
              <a:buFont typeface="Arial" pitchFamily="34" charset="0"/>
              <a:buChar char="•"/>
            </a:pPr>
            <a:r>
              <a:rPr lang="en-US" dirty="0" smtClean="0">
                <a:latin typeface="Arial" pitchFamily="34" charset="0"/>
                <a:cs typeface="Arial" pitchFamily="34" charset="0"/>
              </a:rPr>
              <a:t>Better Control of actual temperature (shop not at 75°F)</a:t>
            </a:r>
          </a:p>
          <a:p>
            <a:pPr marL="803275" indent="-342900">
              <a:spcBef>
                <a:spcPts val="600"/>
              </a:spcBef>
              <a:buFont typeface="Arial" pitchFamily="34" charset="0"/>
              <a:buChar char="•"/>
            </a:pPr>
            <a:r>
              <a:rPr lang="en-US" dirty="0" smtClean="0">
                <a:latin typeface="Arial" pitchFamily="34" charset="0"/>
                <a:cs typeface="Arial" pitchFamily="34" charset="0"/>
              </a:rPr>
              <a:t>Very little maintenance compared to steam</a:t>
            </a:r>
          </a:p>
          <a:p>
            <a:pPr marL="803275" indent="-342900">
              <a:spcBef>
                <a:spcPts val="600"/>
              </a:spcBef>
              <a:buFont typeface="Arial" pitchFamily="34" charset="0"/>
              <a:buChar char="•"/>
            </a:pPr>
            <a:r>
              <a:rPr lang="en-US" dirty="0" smtClean="0">
                <a:latin typeface="Arial" pitchFamily="34" charset="0"/>
                <a:cs typeface="Arial" pitchFamily="34" charset="0"/>
              </a:rPr>
              <a:t>Fans push heat back down to floor level (as ceiling fans at home)</a:t>
            </a:r>
          </a:p>
          <a:p>
            <a:pPr marL="803275" indent="-342900">
              <a:spcBef>
                <a:spcPts val="600"/>
              </a:spcBef>
              <a:buFont typeface="Arial" pitchFamily="34" charset="0"/>
              <a:buChar char="•"/>
            </a:pPr>
            <a:r>
              <a:rPr lang="en-US" dirty="0" smtClean="0">
                <a:latin typeface="Arial" pitchFamily="34" charset="0"/>
                <a:cs typeface="Arial" pitchFamily="34" charset="0"/>
              </a:rPr>
              <a:t>Creates a cooling effect in the summer that will make shop floor feel up to 10°F cooler.</a:t>
            </a:r>
          </a:p>
          <a:p>
            <a:pPr marL="803275" indent="-342900">
              <a:spcBef>
                <a:spcPts val="600"/>
              </a:spcBef>
              <a:buFont typeface="Arial" pitchFamily="34" charset="0"/>
              <a:buChar char="•"/>
            </a:pPr>
            <a:r>
              <a:rPr lang="en-US" dirty="0" smtClean="0">
                <a:latin typeface="Arial" pitchFamily="34" charset="0"/>
                <a:cs typeface="Arial" pitchFamily="34" charset="0"/>
              </a:rPr>
              <a:t>Far more efficient and effective than floor fans.</a:t>
            </a:r>
          </a:p>
          <a:p>
            <a:pPr marL="342900" indent="-342900">
              <a:spcBef>
                <a:spcPts val="600"/>
              </a:spcBef>
              <a:buFont typeface="Arial" pitchFamily="34" charset="0"/>
              <a:buChar char="•"/>
            </a:pPr>
            <a:endParaRPr lang="en-US" dirty="0" smtClean="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EE9362419E1F4EB486EDE9D5D65282" ma:contentTypeVersion="0" ma:contentTypeDescription="Create a new document." ma:contentTypeScope="" ma:versionID="3270ec2cd5486400eba000d1c040b208">
  <xsd:schema xmlns:xsd="http://www.w3.org/2001/XMLSchema" xmlns:xs="http://www.w3.org/2001/XMLSchema" xmlns:p="http://schemas.microsoft.com/office/2006/metadata/properties" targetNamespace="http://schemas.microsoft.com/office/2006/metadata/properties" ma:root="true" ma:fieldsID="c6a20c2ff566dc00e42a682f4118c95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3DB291-1E9E-4922-9A2E-4AC4E3451E58}">
  <ds:schemaRefs>
    <ds:schemaRef ds:uri="http://schemas.microsoft.com/sharepoint/v3/contenttype/forms"/>
  </ds:schemaRefs>
</ds:datastoreItem>
</file>

<file path=customXml/itemProps2.xml><?xml version="1.0" encoding="utf-8"?>
<ds:datastoreItem xmlns:ds="http://schemas.openxmlformats.org/officeDocument/2006/customXml" ds:itemID="{2EA55826-2AE4-489C-B219-C5E2D13BD9AA}">
  <ds:schemaRefs>
    <ds:schemaRef ds:uri="http://purl.org/dc/elements/1.1/"/>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www.w3.org/XML/1998/namespace"/>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00B5DF34-87C1-441D-A502-64423EB611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8955</TotalTime>
  <Words>1242</Words>
  <Application>Microsoft Office PowerPoint</Application>
  <PresentationFormat>On-screen Show (4:3)</PresentationFormat>
  <Paragraphs>188</Paragraphs>
  <Slides>16</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Arial Black</vt:lpstr>
      <vt:lpstr>Calibri</vt:lpstr>
      <vt:lpstr>Wingdings</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 Army User</dc:creator>
  <cp:lastModifiedBy>Conrad, Kimberly A</cp:lastModifiedBy>
  <cp:revision>225</cp:revision>
  <dcterms:created xsi:type="dcterms:W3CDTF">2012-09-20T19:13:40Z</dcterms:created>
  <dcterms:modified xsi:type="dcterms:W3CDTF">2017-12-20T02:26:52Z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0x0101000BEE9362419E1F4EB486EDE9D5D65282</vt:lpwstr>
  </property>
</Properties>
</file>