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1618" r:id="rId2"/>
    <p:sldId id="1627" r:id="rId3"/>
    <p:sldId id="1620" r:id="rId4"/>
    <p:sldId id="1629" r:id="rId5"/>
    <p:sldId id="1623" r:id="rId6"/>
    <p:sldId id="1621" r:id="rId7"/>
  </p:sldIdLst>
  <p:sldSz cx="9144000" cy="6858000" type="screen4x3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B9"/>
    <a:srgbClr val="000066"/>
    <a:srgbClr val="007434"/>
    <a:srgbClr val="0033CC"/>
    <a:srgbClr val="5F5F5F"/>
    <a:srgbClr val="333333"/>
    <a:srgbClr val="1C1C1C"/>
    <a:srgbClr val="FFFF00"/>
    <a:srgbClr val="66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126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4179" y="6677597"/>
            <a:ext cx="765941" cy="2566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960" tIns="44781" rIns="87960" bIns="44781">
            <a:spAutoFit/>
          </a:bodyPr>
          <a:lstStyle/>
          <a:p>
            <a:pPr algn="ctr" defTabSz="874713">
              <a:lnSpc>
                <a:spcPct val="90000"/>
              </a:lnSpc>
            </a:pPr>
            <a:r>
              <a:rPr lang="en-US" sz="1200" b="0" i="0" dirty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4323E03C-55F5-4451-B6A2-52936844A82A}" type="slidenum">
              <a:rPr lang="en-US" sz="1200" b="0" i="0">
                <a:solidFill>
                  <a:schemeClr val="tx1"/>
                </a:solidFill>
                <a:latin typeface="Abadi MT Condensed Light" pitchFamily="34" charset="0"/>
              </a:rPr>
              <a:pPr algn="ctr" defTabSz="874713">
                <a:lnSpc>
                  <a:spcPct val="90000"/>
                </a:lnSpc>
              </a:pPr>
              <a:t>‹#›</a:t>
            </a:fld>
            <a:endParaRPr lang="en-US" sz="1200" b="0" i="0" dirty="0">
              <a:solidFill>
                <a:schemeClr val="tx1"/>
              </a:solidFill>
              <a:latin typeface="Abadi MT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9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63126" y="6677597"/>
            <a:ext cx="765941" cy="2566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960" tIns="44781" rIns="87960" bIns="44781">
            <a:spAutoFit/>
          </a:bodyPr>
          <a:lstStyle/>
          <a:p>
            <a:pPr algn="ctr" defTabSz="874713">
              <a:lnSpc>
                <a:spcPct val="90000"/>
              </a:lnSpc>
            </a:pPr>
            <a:r>
              <a:rPr lang="en-US" sz="1200" b="0" i="0" dirty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828EC727-4379-41EB-8547-A26AD155D6F8}" type="slidenum">
              <a:rPr lang="en-US" sz="1200" b="0" i="0">
                <a:solidFill>
                  <a:schemeClr val="tx1"/>
                </a:solidFill>
                <a:latin typeface="Abadi MT Condensed Light" pitchFamily="34" charset="0"/>
              </a:rPr>
              <a:pPr algn="ctr" defTabSz="874713">
                <a:lnSpc>
                  <a:spcPct val="90000"/>
                </a:lnSpc>
              </a:pPr>
              <a:t>‹#›</a:t>
            </a:fld>
            <a:endParaRPr lang="en-US" sz="1200" b="0" i="0" dirty="0">
              <a:solidFill>
                <a:schemeClr val="tx1"/>
              </a:solidFill>
              <a:latin typeface="Abadi MT Condensed Light" pitchFamily="34" charset="0"/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6713" y="531813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7838" y="3330419"/>
            <a:ext cx="6816518" cy="3153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59" tIns="44781" rIns="91159" bIns="44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Press The Slide Show Button To View This Template In A Demonstration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09216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134" y="6659162"/>
            <a:ext cx="4028159" cy="350040"/>
          </a:xfrm>
          <a:prstGeom prst="rect">
            <a:avLst/>
          </a:prstGeom>
        </p:spPr>
        <p:txBody>
          <a:bodyPr lIns="91577" tIns="45789" rIns="91577" bIns="45789"/>
          <a:lstStyle/>
          <a:p>
            <a:pPr>
              <a:defRPr/>
            </a:pPr>
            <a:fld id="{574C1D13-CEC9-4B5C-96B8-4709256FAA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9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9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22388" y="5086350"/>
            <a:ext cx="6489700" cy="1082675"/>
          </a:xfrm>
          <a:ln w="9525"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18916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1806575" y="3863975"/>
            <a:ext cx="5518150" cy="1012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18917" name="Line 1029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8918" name="Text Box 1030"/>
          <p:cNvSpPr txBox="1">
            <a:spLocks noChangeArrowheads="1"/>
          </p:cNvSpPr>
          <p:nvPr/>
        </p:nvSpPr>
        <p:spPr bwMode="auto">
          <a:xfrm>
            <a:off x="492125" y="214313"/>
            <a:ext cx="810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Headquarters Air Mobility Command</a:t>
            </a:r>
          </a:p>
        </p:txBody>
      </p:sp>
      <p:sp>
        <p:nvSpPr>
          <p:cNvPr id="1318919" name="Line 1031"/>
          <p:cNvSpPr>
            <a:spLocks noChangeShapeType="1"/>
          </p:cNvSpPr>
          <p:nvPr/>
        </p:nvSpPr>
        <p:spPr bwMode="auto">
          <a:xfrm>
            <a:off x="381000" y="9842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8921" name="Text Box 1033"/>
          <p:cNvSpPr txBox="1">
            <a:spLocks noChangeArrowheads="1"/>
          </p:cNvSpPr>
          <p:nvPr/>
        </p:nvSpPr>
        <p:spPr bwMode="auto">
          <a:xfrm>
            <a:off x="4132263" y="2703513"/>
            <a:ext cx="8794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/>
              <a:t>CCX</a:t>
            </a:r>
          </a:p>
          <a:p>
            <a:pPr algn="ctr"/>
            <a:r>
              <a:rPr lang="en-US" sz="1400" dirty="0"/>
              <a:t>Version</a:t>
            </a:r>
          </a:p>
          <a:p>
            <a:pPr algn="ctr"/>
            <a:r>
              <a:rPr lang="en-US" sz="1400" dirty="0"/>
              <a:t>4-01-05</a:t>
            </a:r>
          </a:p>
        </p:txBody>
      </p:sp>
      <p:pic>
        <p:nvPicPr>
          <p:cNvPr id="1318925" name="Picture 1037" descr="AMC-color-corrected-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4563" y="1177925"/>
            <a:ext cx="2171700" cy="2468563"/>
          </a:xfrm>
          <a:prstGeom prst="rect">
            <a:avLst/>
          </a:prstGeom>
          <a:noFill/>
        </p:spPr>
      </p:pic>
      <p:sp>
        <p:nvSpPr>
          <p:cNvPr id="1318926" name="Text Box 1038"/>
          <p:cNvSpPr txBox="1">
            <a:spLocks noChangeArrowheads="1"/>
          </p:cNvSpPr>
          <p:nvPr/>
        </p:nvSpPr>
        <p:spPr bwMode="auto">
          <a:xfrm>
            <a:off x="620713" y="6403975"/>
            <a:ext cx="791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Century Schoolbook" pitchFamily="18" charset="0"/>
              </a:rPr>
              <a:t>Unrivaled Global Reach for America … ALWAYS!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25400"/>
            <a:ext cx="2119313" cy="6251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25400"/>
            <a:ext cx="6210300" cy="6251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327150"/>
            <a:ext cx="4164013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327150"/>
            <a:ext cx="4165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7890" name="Picture 2" descr="AMC-color-corrected-cen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0663" y="149225"/>
            <a:ext cx="903287" cy="893763"/>
          </a:xfrm>
          <a:prstGeom prst="rect">
            <a:avLst/>
          </a:prstGeom>
          <a:noFill/>
        </p:spPr>
      </p:pic>
      <p:pic>
        <p:nvPicPr>
          <p:cNvPr id="1317891" name="Picture 3" descr="chrmblue_st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9888" y="142875"/>
            <a:ext cx="963612" cy="906463"/>
          </a:xfrm>
          <a:prstGeom prst="rect">
            <a:avLst/>
          </a:prstGeom>
          <a:noFill/>
        </p:spPr>
      </p:pic>
      <p:sp>
        <p:nvSpPr>
          <p:cNvPr id="1317892" name="Line 4"/>
          <p:cNvSpPr>
            <a:spLocks noChangeShapeType="1"/>
          </p:cNvSpPr>
          <p:nvPr/>
        </p:nvSpPr>
        <p:spPr bwMode="auto">
          <a:xfrm>
            <a:off x="379413" y="12319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7893" name="Text Box 5"/>
          <p:cNvSpPr txBox="1">
            <a:spLocks noChangeArrowheads="1"/>
          </p:cNvSpPr>
          <p:nvPr/>
        </p:nvSpPr>
        <p:spPr bwMode="auto">
          <a:xfrm>
            <a:off x="8510588" y="6534150"/>
            <a:ext cx="6334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57A1B8BC-270D-441B-9B4D-C3E6EDABAFF9}" type="slidenum">
              <a:rPr lang="en-US" sz="1400"/>
              <a:pPr algn="ctr">
                <a:spcBef>
                  <a:spcPct val="50000"/>
                </a:spcBef>
              </a:pPr>
              <a:t>‹#›</a:t>
            </a:fld>
            <a:endParaRPr lang="en-US" sz="1400" dirty="0"/>
          </a:p>
        </p:txBody>
      </p:sp>
      <p:sp>
        <p:nvSpPr>
          <p:cNvPr id="1317894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178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327150"/>
            <a:ext cx="8482013" cy="494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1789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41425" y="25400"/>
            <a:ext cx="6640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7897" name="Text Box 9"/>
          <p:cNvSpPr txBox="1">
            <a:spLocks noChangeArrowheads="1"/>
          </p:cNvSpPr>
          <p:nvPr/>
        </p:nvSpPr>
        <p:spPr bwMode="auto">
          <a:xfrm>
            <a:off x="620713" y="6403975"/>
            <a:ext cx="791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Century Schoolbook" pitchFamily="18" charset="0"/>
              </a:rPr>
              <a:t>Unrivaled Global Reach for America … ALWAYS!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n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688975" indent="-282575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135000"/>
        <a:buChar char="•"/>
        <a:defRPr sz="2200" b="1">
          <a:solidFill>
            <a:srgbClr val="000066"/>
          </a:solidFill>
          <a:latin typeface="+mn-lt"/>
        </a:defRPr>
      </a:lvl2pPr>
      <a:lvl3pPr marL="1027113" indent="-223838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85000"/>
        <a:buFont typeface="Wingdings" pitchFamily="2" charset="2"/>
        <a:buChar char="w"/>
        <a:defRPr sz="2000" b="1">
          <a:solidFill>
            <a:srgbClr val="000066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b="1">
          <a:solidFill>
            <a:srgbClr val="000066"/>
          </a:solidFill>
          <a:latin typeface="+mn-lt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860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AMXS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Modified Home Station Check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 </a:t>
            </a:r>
            <a:endParaRPr lang="en-US" sz="1800" i="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6" y="1265155"/>
            <a:ext cx="6383881" cy="1928421"/>
          </a:xfrm>
        </p:spPr>
        <p:txBody>
          <a:bodyPr/>
          <a:lstStyle/>
          <a:p>
            <a:pPr marL="803275" lvl="2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u="sng" dirty="0" smtClean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3056" y="1340428"/>
            <a:ext cx="6705600" cy="4838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62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860</a:t>
            </a:r>
            <a:r>
              <a:rPr lang="en-US" baseline="30000" dirty="0" smtClean="0"/>
              <a:t>th</a:t>
            </a:r>
            <a:r>
              <a:rPr lang="en-US" dirty="0" smtClean="0"/>
              <a:t> AMXS HSC MANNING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327150"/>
            <a:ext cx="8482013" cy="4949825"/>
          </a:xfrm>
        </p:spPr>
        <p:txBody>
          <a:bodyPr/>
          <a:lstStyle/>
          <a:p>
            <a:r>
              <a:rPr lang="en-US" sz="1800" dirty="0" smtClean="0"/>
              <a:t>MANNING: </a:t>
            </a:r>
          </a:p>
          <a:p>
            <a:pPr lvl="1"/>
            <a:r>
              <a:rPr lang="en-US" sz="1600" dirty="0" smtClean="0"/>
              <a:t>52 Authorized HSC personnel</a:t>
            </a:r>
          </a:p>
          <a:p>
            <a:pPr lvl="1"/>
            <a:r>
              <a:rPr lang="en-US" sz="1600" dirty="0" smtClean="0"/>
              <a:t>44 Assigned HSC personnel </a:t>
            </a:r>
          </a:p>
          <a:p>
            <a:pPr lvl="1"/>
            <a:r>
              <a:rPr lang="en-US" sz="1600" dirty="0" smtClean="0"/>
              <a:t>29/30 APG</a:t>
            </a:r>
          </a:p>
          <a:p>
            <a:pPr lvl="1"/>
            <a:r>
              <a:rPr lang="en-US" sz="1600" dirty="0" smtClean="0"/>
              <a:t>15/22 JETS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r>
              <a:rPr lang="en-US" sz="1800" dirty="0" smtClean="0"/>
              <a:t>WORK SCHEDULE:</a:t>
            </a:r>
          </a:p>
          <a:p>
            <a:pPr lvl="1"/>
            <a:r>
              <a:rPr lang="en-US" sz="1600" dirty="0" smtClean="0"/>
              <a:t>Monday </a:t>
            </a:r>
            <a:r>
              <a:rPr lang="en-US" sz="1600" dirty="0"/>
              <a:t>0600 </a:t>
            </a:r>
            <a:r>
              <a:rPr lang="en-US" sz="1600" dirty="0" smtClean="0"/>
              <a:t>– 0600 Friday</a:t>
            </a:r>
          </a:p>
          <a:p>
            <a:pPr lvl="1"/>
            <a:r>
              <a:rPr lang="en-US" sz="1600" dirty="0" smtClean="0"/>
              <a:t>24 </a:t>
            </a:r>
            <a:r>
              <a:rPr lang="en-US" sz="1600" dirty="0" err="1" smtClean="0"/>
              <a:t>hr</a:t>
            </a:r>
            <a:r>
              <a:rPr lang="en-US" sz="1600" dirty="0" smtClean="0"/>
              <a:t> Coverage with two 12 </a:t>
            </a:r>
            <a:r>
              <a:rPr lang="en-US" sz="1600" dirty="0" err="1" smtClean="0"/>
              <a:t>hr</a:t>
            </a:r>
            <a:r>
              <a:rPr lang="en-US" sz="1600" dirty="0" smtClean="0"/>
              <a:t> shifts</a:t>
            </a:r>
          </a:p>
          <a:p>
            <a:pPr lvl="1"/>
            <a:r>
              <a:rPr lang="en-US" sz="1600" dirty="0" smtClean="0"/>
              <a:t>4 days on 3 days off</a:t>
            </a:r>
          </a:p>
          <a:p>
            <a:pPr lvl="1"/>
            <a:r>
              <a:rPr lang="en-US" sz="1600" dirty="0" smtClean="0"/>
              <a:t>Schedule subject to shift days with HSC/MSN requirements</a:t>
            </a:r>
          </a:p>
          <a:p>
            <a:pPr lvl="1"/>
            <a:r>
              <a:rPr lang="en-US" sz="1600" dirty="0" smtClean="0"/>
              <a:t>Without an HSC - 5 days 8 hour shifts augmenting flight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FLEET HSC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6 HSCs consume approximately the same amount of man hours and calendar days to complete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Workload for APG/Propulsion is offset to balance man hours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3, and 5 HSCs are Propulsion heavy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4, and 6 HSCs are APG heavy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090803286A\Desktop\current car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3213080"/>
            <a:ext cx="8153400" cy="278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HSC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720 Day Cycle  (Six - 120 Day Inspection Intervals)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zero out fleet to start modified process with 13 #6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inspections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row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Work-flow Across Propulsion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APG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Small (1 Day) Inspections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Medium (3 Days)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Large (5 Days)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49" y="3808095"/>
            <a:ext cx="7281719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3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IMPACTS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246910"/>
            <a:ext cx="8482013" cy="5030066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Impacts</a:t>
            </a:r>
          </a:p>
          <a:p>
            <a:pPr marL="4064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Fleet Health Through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Consolidation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TCTO/TCI/OTI/DD’s/Tire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HSC</a:t>
            </a:r>
          </a:p>
          <a:p>
            <a:pPr marL="4064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Reduced Home Station Check down-time by 31% going from 19.3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mx per aircraft to 13.2 days over a two year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Squadrons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Aircraft Availability (AA) 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two year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marL="406400" lvl="1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Questions ?</a:t>
            </a: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C Briefing Template (6 Jun 07)">
  <a:themeElements>
    <a:clrScheme name="">
      <a:dk1>
        <a:srgbClr val="00339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2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MC2003_Template (adjuste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C2003_Template (adjusted) 1">
        <a:dk1>
          <a:srgbClr val="000066"/>
        </a:dk1>
        <a:lt1>
          <a:srgbClr val="FFFFFF"/>
        </a:lt1>
        <a:dk2>
          <a:srgbClr val="000066"/>
        </a:dk2>
        <a:lt2>
          <a:srgbClr val="111111"/>
        </a:lt2>
        <a:accent1>
          <a:srgbClr val="00FF00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FFAA"/>
        </a:accent5>
        <a:accent6>
          <a:srgbClr val="2D2DB9"/>
        </a:accent6>
        <a:hlink>
          <a:srgbClr val="0099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DFCA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CAB7"/>
      </a:accent6>
      <a:hlink>
        <a:srgbClr val="FCFEB9"/>
      </a:hlink>
      <a:folHlink>
        <a:srgbClr val="E3B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AMC Briefing Template (6 Jun 07)</Template>
  <TotalTime>1829</TotalTime>
  <Pages>32</Pages>
  <Words>196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Abadi MT Condensed Light</vt:lpstr>
      <vt:lpstr>Arial</vt:lpstr>
      <vt:lpstr>Century Schoolbook</vt:lpstr>
      <vt:lpstr>Times New Roman</vt:lpstr>
      <vt:lpstr>Wingdings</vt:lpstr>
      <vt:lpstr>AMC Briefing Template (6 Jun 07)</vt:lpstr>
      <vt:lpstr>860th AMXS Modified Home Station Check   </vt:lpstr>
      <vt:lpstr>860th AMXS HSC MANNING</vt:lpstr>
      <vt:lpstr>CURRENT FLEET HSC FLOW</vt:lpstr>
      <vt:lpstr>MODIFIED HSC FLOW</vt:lpstr>
      <vt:lpstr> IMPACTS 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Shop Workload by Function</dc:title>
  <dc:creator>1108983503C</dc:creator>
  <cp:lastModifiedBy>LANGLAIS, Raymond R.</cp:lastModifiedBy>
  <cp:revision>120</cp:revision>
  <cp:lastPrinted>2014-06-18T07:40:32Z</cp:lastPrinted>
  <dcterms:created xsi:type="dcterms:W3CDTF">2013-05-28T14:10:28Z</dcterms:created>
  <dcterms:modified xsi:type="dcterms:W3CDTF">2017-11-28T15:09:48Z</dcterms:modified>
</cp:coreProperties>
</file>