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4208" r:id="rId2"/>
    <p:sldMasterId id="2147484221" r:id="rId3"/>
  </p:sldMasterIdLst>
  <p:notesMasterIdLst>
    <p:notesMasterId r:id="rId26"/>
  </p:notesMasterIdLst>
  <p:handoutMasterIdLst>
    <p:handoutMasterId r:id="rId27"/>
  </p:handoutMasterIdLst>
  <p:sldIdLst>
    <p:sldId id="1354" r:id="rId4"/>
    <p:sldId id="1489" r:id="rId5"/>
    <p:sldId id="1399" r:id="rId6"/>
    <p:sldId id="1449" r:id="rId7"/>
    <p:sldId id="1389" r:id="rId8"/>
    <p:sldId id="1393" r:id="rId9"/>
    <p:sldId id="1488" r:id="rId10"/>
    <p:sldId id="1440" r:id="rId11"/>
    <p:sldId id="1441" r:id="rId12"/>
    <p:sldId id="1463" r:id="rId13"/>
    <p:sldId id="1474" r:id="rId14"/>
    <p:sldId id="1490" r:id="rId15"/>
    <p:sldId id="1493" r:id="rId16"/>
    <p:sldId id="1491" r:id="rId17"/>
    <p:sldId id="1479" r:id="rId18"/>
    <p:sldId id="1492" r:id="rId19"/>
    <p:sldId id="1467" r:id="rId20"/>
    <p:sldId id="1390" r:id="rId21"/>
    <p:sldId id="1468" r:id="rId22"/>
    <p:sldId id="1469" r:id="rId23"/>
    <p:sldId id="1470" r:id="rId24"/>
    <p:sldId id="1472" r:id="rId2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pos="2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1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75"/>
    <a:srgbClr val="E5FFFE"/>
    <a:srgbClr val="CCECFF"/>
    <a:srgbClr val="D1FFD1"/>
    <a:srgbClr val="FFFF99"/>
    <a:srgbClr val="002072"/>
    <a:srgbClr val="E1F9A5"/>
    <a:srgbClr val="C8FDA1"/>
    <a:srgbClr val="95DBC5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080" autoAdjust="0"/>
    <p:restoredTop sz="75181" autoAdjust="0"/>
  </p:normalViewPr>
  <p:slideViewPr>
    <p:cSldViewPr snapToGrid="0">
      <p:cViewPr varScale="1">
        <p:scale>
          <a:sx n="69" d="100"/>
          <a:sy n="69" d="100"/>
        </p:scale>
        <p:origin x="1564" y="44"/>
      </p:cViewPr>
      <p:guideLst>
        <p:guide orient="horz" pos="1164"/>
        <p:guide pos="2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222" y="-96"/>
      </p:cViewPr>
      <p:guideLst>
        <p:guide orient="horz" pos="2905"/>
        <p:guide pos="2181"/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28067" cy="45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7" tIns="45304" rIns="90607" bIns="4530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4600" y="1"/>
            <a:ext cx="3028067" cy="45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7" tIns="45304" rIns="90607" bIns="4530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92887"/>
            <a:ext cx="3028067" cy="45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7" tIns="45304" rIns="90607" bIns="4530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 b="1"/>
            </a:lvl1pPr>
          </a:lstStyle>
          <a:p>
            <a:pPr>
              <a:defRPr/>
            </a:pPr>
            <a:r>
              <a:rPr lang="en-US" dirty="0"/>
              <a:t>Exec Overview - All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4600" y="8792887"/>
            <a:ext cx="3028067" cy="45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7" tIns="45304" rIns="90607" bIns="4530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 b="1"/>
            </a:lvl1pPr>
          </a:lstStyle>
          <a:p>
            <a:pPr>
              <a:defRPr/>
            </a:pPr>
            <a:fld id="{A9378520-5AC9-4B22-A208-07C272E29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62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1233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3" rIns="92188" bIns="46093" numCol="1" anchor="t" anchorCtr="0" compatLnSpc="1">
            <a:prstTxWarp prst="textNoShape">
              <a:avLst/>
            </a:prstTxWarp>
          </a:bodyPr>
          <a:lstStyle>
            <a:lvl1pPr defTabSz="923204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50" y="1"/>
            <a:ext cx="301233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3" rIns="92188" bIns="46093" numCol="1" anchor="t" anchorCtr="0" compatLnSpc="1">
            <a:prstTxWarp prst="textNoShape">
              <a:avLst/>
            </a:prstTxWarp>
          </a:bodyPr>
          <a:lstStyle>
            <a:lvl1pPr algn="r" defTabSz="923204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8037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6" y="4386190"/>
            <a:ext cx="5096091" cy="415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3" rIns="92188" bIns="460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5533"/>
            <a:ext cx="301233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3" rIns="92188" bIns="46093" numCol="1" anchor="b" anchorCtr="0" compatLnSpc="1">
            <a:prstTxWarp prst="textNoShape">
              <a:avLst/>
            </a:prstTxWarp>
          </a:bodyPr>
          <a:lstStyle>
            <a:lvl1pPr defTabSz="923204" eaLnBrk="0" hangingPunct="0">
              <a:defRPr sz="1100"/>
            </a:lvl1pPr>
          </a:lstStyle>
          <a:p>
            <a:pPr>
              <a:defRPr/>
            </a:pPr>
            <a:r>
              <a:rPr lang="en-US" dirty="0"/>
              <a:t>Exec Overview - All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50" y="8775533"/>
            <a:ext cx="301233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8" tIns="46093" rIns="92188" bIns="46093" numCol="1" anchor="b" anchorCtr="0" compatLnSpc="1">
            <a:prstTxWarp prst="textNoShape">
              <a:avLst/>
            </a:prstTxWarp>
          </a:bodyPr>
          <a:lstStyle>
            <a:lvl1pPr algn="r" defTabSz="923204" eaLnBrk="0" hangingPunct="0">
              <a:defRPr sz="1100"/>
            </a:lvl1pPr>
          </a:lstStyle>
          <a:p>
            <a:pPr>
              <a:defRPr/>
            </a:pPr>
            <a:fld id="{CD67E07E-2E6C-434E-90C7-5B464A4C1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188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71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1A3625-143A-4B0B-83B6-476A15B04CCE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55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33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8448" indent="-287865" algn="l" defTabSz="933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1458" indent="-230292" algn="l" defTabSz="933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2041" indent="-230292" algn="l" defTabSz="933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2625" indent="-230292" algn="l" defTabSz="9339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3208" indent="-230292" defTabSz="933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3791" indent="-230292" defTabSz="933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4375" indent="-230292" defTabSz="933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4958" indent="-230292" defTabSz="9339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1E1BFB-F7A1-4C41-8DFD-EBB3CE739B39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1035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1C1D2FE-E824-488C-807F-BC91DACE54CE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4446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E35868C-3293-4031-B059-5535965F9DA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8037" cy="346392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9682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035B23F-2FA9-4FB2-B3AC-9D160246BE3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8037" cy="346392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0205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Other comments: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1) The AWBS (Aviation), GWBS (Ground vehicle) and SWBS (Ships) codes are assigned after the fact by LMI analysts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   maintenance technicians have no additional work.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2) The WBS codes are embedded into each maintenance record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3) Codes are assigned by identifying the object worked on first and then mapping to the WBS structure.  Objects are determined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   through parts requisitions (mapped to WBS structure by FSC), use of text descriptions of work, and then service codes 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   a last resort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4) The typical structure is a total of 7 end item types (1</a:t>
            </a:r>
            <a:r>
              <a:rPr lang="en-US" altLang="en-US" sz="1200" baseline="30000" dirty="0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character of code), 14 maintenance actions (2</a:t>
            </a:r>
            <a:r>
              <a:rPr lang="en-US" altLang="en-US" sz="1200" baseline="30000" dirty="0" smtClean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character of code),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   19 end item systems (3</a:t>
            </a:r>
            <a:r>
              <a:rPr lang="en-US" altLang="en-US" sz="1200" baseline="30000" dirty="0" smtClean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and 4</a:t>
            </a:r>
            <a:r>
              <a:rPr lang="en-US" altLang="en-US" sz="1200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character of code) and up to 10 subsystems (5</a:t>
            </a:r>
            <a:r>
              <a:rPr lang="en-US" altLang="en-US" sz="1200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character of code)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5) The WBS structure eliminates the verb/object conflict which is resident in each service WBS code structure.  Example -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2">
                    <a:lumMod val="75000"/>
                  </a:schemeClr>
                </a:solidFill>
              </a:rPr>
              <a:t>    Air Force work unit code “03” scheduled inspection or “04” special inspection, Navy ships “631” paint, etc.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 Overview - All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67E07E-2E6C-434E-90C7-5B464A4C136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1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2772C-4CCF-4D6E-B75D-FEE8767DEB0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60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491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411" indent="-283620" defTabSz="92491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4480" indent="-226895" defTabSz="92491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8272" indent="-226895" defTabSz="92491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2063" indent="-226895" defTabSz="924917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5855" indent="-226895" defTabSz="9249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9648" indent="-226895" defTabSz="9249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3439" indent="-226895" defTabSz="9249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7231" indent="-226895" defTabSz="9249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035B23F-2FA9-4FB2-B3AC-9D160246BE31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8975"/>
            <a:ext cx="4587875" cy="34417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374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ines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5363"/>
            <a:ext cx="9144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5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5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5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F5F16-5A3E-4BAC-8679-E47DDA0D8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881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881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AA203-D1FE-4BA3-8A75-261834691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55725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C156-B1EC-45A0-93AE-985B8CA27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572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5572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69411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411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98E5B-ED12-4614-BA74-967306BC5B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55725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2BDD-D1F8-45AB-80A0-018111E918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572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5572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411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44CC-5A5E-4815-A542-6823CA4AE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5572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2481-FFF0-4B48-AEBA-DB02F6A37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5572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5572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411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7C57EE56-C5AA-4847-860B-C2CF6789F1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ior Slide - Title &amp; 1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8686800" cy="1717393"/>
          </a:xfrm>
          <a:prstGeom prst="rect">
            <a:avLst/>
          </a:prstGeom>
        </p:spPr>
        <p:txBody>
          <a:bodyPr>
            <a:spAutoFit/>
          </a:bodyPr>
          <a:lstStyle>
            <a:lvl1pPr marL="230188" indent="-230188">
              <a:defRPr sz="2400">
                <a:latin typeface="Arial Black" pitchFamily="34" charset="0"/>
              </a:defRPr>
            </a:lvl1pPr>
            <a:lvl2pPr marL="511175" indent="-280988">
              <a:buFont typeface="Arial" pitchFamily="34" charset="0"/>
              <a:buChar char="–"/>
              <a:defRPr sz="2000"/>
            </a:lvl2pPr>
            <a:lvl3pPr marL="741363" indent="-230188">
              <a:defRPr sz="1800"/>
            </a:lvl3pPr>
            <a:lvl4pPr marL="971550" indent="-230188">
              <a:defRPr sz="1600"/>
            </a:lvl4pPr>
            <a:lvl5pPr marL="1260475" indent="-288925">
              <a:buFont typeface="Arial" pitchFamily="34" charset="0"/>
              <a:buChar char="•"/>
              <a:tabLst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4600" y="131064"/>
            <a:ext cx="4572000" cy="762000"/>
          </a:xfrm>
          <a:prstGeom prst="rect">
            <a:avLst/>
          </a:prstGeom>
        </p:spPr>
        <p:txBody>
          <a:bodyPr/>
          <a:lstStyle>
            <a:lvl1pPr algn="l">
              <a:lnSpc>
                <a:spcPts val="2500"/>
              </a:lnSpc>
              <a:defRPr sz="23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1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6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9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522898" y="6381750"/>
            <a:ext cx="621102" cy="476250"/>
          </a:xfrm>
          <a:ln/>
        </p:spPr>
        <p:txBody>
          <a:bodyPr anchor="b"/>
          <a:lstStyle>
            <a:lvl1pPr>
              <a:defRPr sz="1200"/>
            </a:lvl1pPr>
          </a:lstStyle>
          <a:p>
            <a:pPr>
              <a:defRPr/>
            </a:pPr>
            <a:fld id="{041D0444-D6D0-4F26-A65D-558A0A23BA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96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0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27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72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20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6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90FB-3D21-4CA9-BDEA-3D43677DF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95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378-A77A-4B6E-90CF-E4D1A570BE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499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9312-48CD-4B6C-AE9D-74C597F2F6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375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863E-796A-43F9-8BEE-1146EB4A3F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012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A846-366D-47C1-8AE9-C1863D8F16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721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F69E-13FD-4B98-A432-BC03BAE710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547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D2F0-D45A-4311-AFAE-7630C90A31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478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B0B7-E4A0-4D25-9C4A-A615D7FA28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950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E573-931E-4440-A97B-CA9D6B118D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477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638C-3CC8-48DF-B57A-62BC04E76F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4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57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76D5-7003-4F8D-BD55-E1ED7C8E0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6F06-9699-4DF0-9BE2-313A2342E7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0630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E122-5B07-4833-89F7-C5223B84B4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3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8122-6F9A-4F32-828C-FFF446B5E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B230529D-7845-4DE8-927E-F4C379F77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764AC-4A02-4D03-8D15-28AD965AEA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30F4-0801-4E74-AFF5-7CB786C18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D0461-0537-400E-A877-F17348363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09" rIns="91418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57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11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511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BBB6E9-B36C-43EA-8857-D88E96023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651142" name="Line 6"/>
          <p:cNvSpPr>
            <a:spLocks noChangeShapeType="1"/>
          </p:cNvSpPr>
          <p:nvPr/>
        </p:nvSpPr>
        <p:spPr bwMode="auto">
          <a:xfrm>
            <a:off x="0" y="1166813"/>
            <a:ext cx="8686800" cy="0"/>
          </a:xfrm>
          <a:prstGeom prst="line">
            <a:avLst/>
          </a:prstGeom>
          <a:noFill/>
          <a:ln w="28575">
            <a:solidFill>
              <a:srgbClr val="EF51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8199" name="Picture 7" descr="LMI logo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31813" y="6289675"/>
            <a:ext cx="9461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0" y="1143000"/>
            <a:ext cx="8686800" cy="0"/>
          </a:xfrm>
          <a:prstGeom prst="line">
            <a:avLst/>
          </a:prstGeom>
          <a:noFill/>
          <a:ln w="28575">
            <a:solidFill>
              <a:srgbClr val="EF51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  <p:sldLayoutId id="2147484166" r:id="rId13"/>
    <p:sldLayoutId id="2147484167" r:id="rId14"/>
    <p:sldLayoutId id="2147484168" r:id="rId15"/>
    <p:sldLayoutId id="2147484169" r:id="rId16"/>
    <p:sldLayoutId id="2147484170" r:id="rId17"/>
    <p:sldLayoutId id="2147484172" r:id="rId18"/>
    <p:sldLayoutId id="2147484220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2pPr>
      <a:lvl3pPr algn="l" rtl="0" eaLnBrk="0" fontAlgn="base" hangingPunct="0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3pPr>
      <a:lvl4pPr algn="l" rtl="0" eaLnBrk="0" fontAlgn="base" hangingPunct="0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4pPr>
      <a:lvl5pPr algn="l" rtl="0" eaLnBrk="0" fontAlgn="base" hangingPunct="0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5pPr>
      <a:lvl6pPr marL="457200" algn="l" rtl="0" fontAlgn="base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6pPr>
      <a:lvl7pPr marL="914400" algn="l" rtl="0" fontAlgn="base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7pPr>
      <a:lvl8pPr marL="1371600" algn="l" rtl="0" fontAlgn="base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8pPr>
      <a:lvl9pPr marL="1828800" algn="l" rtl="0" fontAlgn="base">
        <a:lnSpc>
          <a:spcPts val="3225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875"/>
        </a:lnSpc>
        <a:spcBef>
          <a:spcPct val="20000"/>
        </a:spcBef>
        <a:spcAft>
          <a:spcPct val="0"/>
        </a:spcAft>
        <a:buClr>
          <a:srgbClr val="EF5114"/>
        </a:buClr>
        <a:buChar char="•"/>
        <a:defRPr sz="2800">
          <a:solidFill>
            <a:srgbClr val="00207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2513"/>
        </a:lnSpc>
        <a:spcBef>
          <a:spcPts val="450"/>
        </a:spcBef>
        <a:spcAft>
          <a:spcPct val="0"/>
        </a:spcAft>
        <a:buClr>
          <a:srgbClr val="EF5114"/>
        </a:buClr>
        <a:buFont typeface="Arial" charset="0"/>
        <a:buChar char="–"/>
        <a:defRPr sz="2400">
          <a:solidFill>
            <a:srgbClr val="002072"/>
          </a:solidFill>
          <a:latin typeface="+mn-lt"/>
        </a:defRPr>
      </a:lvl2pPr>
      <a:lvl3pPr marL="1143000" indent="-228600" algn="l" rtl="0" eaLnBrk="0" fontAlgn="base" hangingPunct="0">
        <a:lnSpc>
          <a:spcPts val="2150"/>
        </a:lnSpc>
        <a:spcBef>
          <a:spcPts val="450"/>
        </a:spcBef>
        <a:spcAft>
          <a:spcPct val="0"/>
        </a:spcAft>
        <a:buClr>
          <a:srgbClr val="EF5114"/>
        </a:buClr>
        <a:buChar char="•"/>
        <a:defRPr sz="2000">
          <a:solidFill>
            <a:srgbClr val="002072"/>
          </a:solidFill>
          <a:latin typeface="+mn-lt"/>
        </a:defRPr>
      </a:lvl3pPr>
      <a:lvl4pPr marL="1600200" indent="-228600" algn="l" rtl="0" eaLnBrk="0" fontAlgn="base" hangingPunct="0">
        <a:lnSpc>
          <a:spcPts val="2150"/>
        </a:lnSpc>
        <a:spcBef>
          <a:spcPts val="450"/>
        </a:spcBef>
        <a:spcAft>
          <a:spcPct val="0"/>
        </a:spcAft>
        <a:buClr>
          <a:srgbClr val="EF5114"/>
        </a:buClr>
        <a:buChar char="–"/>
        <a:defRPr sz="2000">
          <a:solidFill>
            <a:srgbClr val="002072"/>
          </a:solidFill>
          <a:latin typeface="+mn-lt"/>
        </a:defRPr>
      </a:lvl4pPr>
      <a:lvl5pPr marL="2057400" indent="-228600" algn="l" rtl="0" eaLnBrk="0" fontAlgn="base" hangingPunct="0">
        <a:lnSpc>
          <a:spcPts val="2150"/>
        </a:lnSpc>
        <a:spcBef>
          <a:spcPts val="45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5pPr>
      <a:lvl6pPr marL="2514600" indent="-228600" algn="l" rtl="0" fontAlgn="base">
        <a:lnSpc>
          <a:spcPts val="2150"/>
        </a:lnSpc>
        <a:spcBef>
          <a:spcPts val="45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6pPr>
      <a:lvl7pPr marL="2971800" indent="-228600" algn="l" rtl="0" fontAlgn="base">
        <a:lnSpc>
          <a:spcPts val="2150"/>
        </a:lnSpc>
        <a:spcBef>
          <a:spcPts val="45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7pPr>
      <a:lvl8pPr marL="3429000" indent="-228600" algn="l" rtl="0" fontAlgn="base">
        <a:lnSpc>
          <a:spcPts val="2150"/>
        </a:lnSpc>
        <a:spcBef>
          <a:spcPts val="45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8pPr>
      <a:lvl9pPr marL="3886200" indent="-228600" algn="l" rtl="0" fontAlgn="base">
        <a:lnSpc>
          <a:spcPts val="2150"/>
        </a:lnSpc>
        <a:spcBef>
          <a:spcPts val="45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24BEA-EEB1-400A-93F1-EDDC2357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10A86F-5B65-4D4D-A7E2-948686C620D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11/21/2017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628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127000" y="161925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</a:t>
            </a:r>
            <a:endParaRPr lang="en-US" sz="4800" dirty="0">
              <a:latin typeface="Times New Roman" pitchFamily="18" charset="0"/>
            </a:endParaRPr>
          </a:p>
          <a:p>
            <a:pPr>
              <a:defRPr/>
            </a:pPr>
            <a:endParaRPr lang="en-US" sz="4800" b="1" dirty="0">
              <a:solidFill>
                <a:srgbClr val="000066"/>
              </a:solidFill>
              <a:latin typeface="AvantGarde Bk BT" pitchFamily="34" charset="0"/>
            </a:endParaRP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0" y="4138702"/>
            <a:ext cx="897890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Briefing to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JTEG</a:t>
            </a:r>
            <a:endParaRPr lang="en-US" dirty="0">
              <a:solidFill>
                <a:srgbClr val="000066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Greg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</a:rPr>
              <a:t>Kilchenstein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 Eric Herzberg</a:t>
            </a:r>
            <a:endParaRPr lang="en-US" sz="2000" dirty="0">
              <a:solidFill>
                <a:srgbClr val="000066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28 November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, 2017</a:t>
            </a:r>
            <a:endParaRPr lang="en-US" sz="2000" dirty="0">
              <a:solidFill>
                <a:srgbClr val="000066"/>
              </a:solidFill>
              <a:latin typeface="Arial" charset="0"/>
            </a:endParaRPr>
          </a:p>
          <a:p>
            <a:pPr>
              <a:lnSpc>
                <a:spcPct val="50000"/>
              </a:lnSpc>
              <a:defRPr/>
            </a:pPr>
            <a:endParaRPr lang="en-US" sz="2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0" y="1437073"/>
            <a:ext cx="914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Maintenance and Availability Data Warehouse (MADW)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and Cross-Cutting Study</a:t>
            </a:r>
            <a:endParaRPr lang="en-US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2059" name="Text Box 59"/>
          <p:cNvSpPr txBox="1">
            <a:spLocks noChangeArrowheads="1"/>
          </p:cNvSpPr>
          <p:nvPr/>
        </p:nvSpPr>
        <p:spPr bwMode="auto">
          <a:xfrm>
            <a:off x="3209925" y="6346825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2"/>
                </a:solidFill>
              </a:rPr>
              <a:t>Cleared For Public Release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7000" y="2519135"/>
            <a:ext cx="8886825" cy="1208088"/>
            <a:chOff x="127000" y="2965450"/>
            <a:chExt cx="8886825" cy="1208088"/>
          </a:xfrm>
        </p:grpSpPr>
        <p:sp>
          <p:nvSpPr>
            <p:cNvPr id="194565" name="Text Box 5"/>
            <p:cNvSpPr txBox="1">
              <a:spLocks noChangeArrowheads="1"/>
            </p:cNvSpPr>
            <p:nvPr/>
          </p:nvSpPr>
          <p:spPr bwMode="auto">
            <a:xfrm>
              <a:off x="1136650" y="3006725"/>
              <a:ext cx="18415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endPara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  <a:p>
              <a:pPr algn="l"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pic>
          <p:nvPicPr>
            <p:cNvPr id="2055" name="Picture 54" descr="Army Tank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0363" y="2965450"/>
              <a:ext cx="1793875" cy="1208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55" descr="Army Helicopter kicking up dus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00" y="2965450"/>
              <a:ext cx="1754188" cy="118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6" descr="Navy Su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600" y="2965450"/>
              <a:ext cx="1806575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58" descr="F-22 refuels with synthetic fue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16" t="18182" r="3369" b="17424"/>
            <a:stretch>
              <a:fillRect/>
            </a:stretch>
          </p:blipFill>
          <p:spPr bwMode="auto">
            <a:xfrm>
              <a:off x="3675063" y="2965450"/>
              <a:ext cx="1779587" cy="120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32" descr="Painting room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0588" y="2965450"/>
              <a:ext cx="1773237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4764AC-4A02-4D03-8D15-28AD965AEAE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10400" y="6511555"/>
            <a:ext cx="2133600" cy="476250"/>
          </a:xfrm>
        </p:spPr>
        <p:txBody>
          <a:bodyPr/>
          <a:lstStyle/>
          <a:p>
            <a:pPr>
              <a:defRPr/>
            </a:pPr>
            <a:fld id="{B230529D-7845-4DE8-927E-F4C379F7724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0651" y="391892"/>
            <a:ext cx="6577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Using EI Commodity to Determine C/DA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544" y="1318110"/>
            <a:ext cx="5302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Tool:  LMI Maintenance and Availability Data Warehouse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Metric: Cost per day of availability (C/DA)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33601" y="2055389"/>
            <a:ext cx="4343399" cy="559580"/>
            <a:chOff x="2057401" y="2055389"/>
            <a:chExt cx="4343399" cy="559580"/>
          </a:xfrm>
        </p:grpSpPr>
        <p:sp>
          <p:nvSpPr>
            <p:cNvPr id="7" name="Rectangle 6"/>
            <p:cNvSpPr/>
            <p:nvPr/>
          </p:nvSpPr>
          <p:spPr>
            <a:xfrm>
              <a:off x="2057401" y="2055389"/>
              <a:ext cx="4343399" cy="5595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98287" y="2073569"/>
              <a:ext cx="40616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Step 1) </a:t>
              </a:r>
              <a:br>
                <a:rPr lang="en-US" sz="1400" dirty="0" smtClean="0">
                  <a:solidFill>
                    <a:srgbClr val="002060"/>
                  </a:solidFill>
                </a:rPr>
              </a:br>
              <a:r>
                <a:rPr lang="en-US" sz="1400" dirty="0" smtClean="0">
                  <a:solidFill>
                    <a:srgbClr val="002060"/>
                  </a:solidFill>
                </a:rPr>
                <a:t>Determine C/DA by EI Commodity (FY12-FY14) 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4428772" y="2616980"/>
            <a:ext cx="0" cy="3472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989380"/>
            <a:ext cx="8867160" cy="12539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4395924"/>
            <a:ext cx="498886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</a:rPr>
              <a:t>The other four EI Commodities have no availability reporting </a:t>
            </a:r>
            <a:br>
              <a:rPr lang="en-US" sz="1400" dirty="0" smtClean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and are therefore excluded from this initial approach: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/>
            </a:r>
            <a:br>
              <a:rPr lang="en-US" sz="1400" dirty="0" smtClean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	E – Engines</a:t>
            </a:r>
            <a:br>
              <a:rPr lang="en-US" sz="1400" dirty="0" smtClean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	M - Missiles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	V - Vessels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	S - Submarines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3" idx="2"/>
            <a:endCxn id="14" idx="0"/>
          </p:cNvCxnSpPr>
          <p:nvPr/>
        </p:nvCxnSpPr>
        <p:spPr>
          <a:xfrm flipH="1">
            <a:off x="4371052" y="3021531"/>
            <a:ext cx="3864" cy="3857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77684" y="152400"/>
            <a:ext cx="60612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2075"/>
                </a:solidFill>
                <a:latin typeface="Arial"/>
              </a:rPr>
              <a:t>F </a:t>
            </a:r>
            <a:r>
              <a:rPr lang="en-US" sz="2800" dirty="0">
                <a:solidFill>
                  <a:srgbClr val="002075"/>
                </a:solidFill>
                <a:latin typeface="Arial"/>
              </a:rPr>
              <a:t>and </a:t>
            </a:r>
            <a:r>
              <a:rPr lang="en-US" sz="2800" dirty="0" smtClean="0">
                <a:solidFill>
                  <a:srgbClr val="002075"/>
                </a:solidFill>
                <a:latin typeface="Arial"/>
              </a:rPr>
              <a:t>R </a:t>
            </a:r>
            <a:r>
              <a:rPr lang="en-US" sz="2800" dirty="0">
                <a:solidFill>
                  <a:srgbClr val="002075"/>
                </a:solidFill>
                <a:latin typeface="Arial"/>
              </a:rPr>
              <a:t>EI Commodities Combined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2075"/>
                </a:solidFill>
                <a:latin typeface="Arial"/>
              </a:rPr>
              <a:t>to Determine C/DA by </a:t>
            </a:r>
            <a:r>
              <a:rPr lang="en-US" sz="2800" dirty="0" smtClean="0">
                <a:solidFill>
                  <a:srgbClr val="002075"/>
                </a:solidFill>
                <a:latin typeface="Arial"/>
              </a:rPr>
              <a:t>AOC</a:t>
            </a:r>
            <a:endParaRPr lang="en-US" sz="2800" dirty="0">
              <a:solidFill>
                <a:srgbClr val="002075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5421" y="1393799"/>
            <a:ext cx="3977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</a:rPr>
              <a:t>Determine C/DA by EI Commodity (FY12-FY14)</a:t>
            </a: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1052" y="3407325"/>
            <a:ext cx="7619999" cy="417898"/>
            <a:chOff x="618704" y="3236725"/>
            <a:chExt cx="7619999" cy="417898"/>
          </a:xfrm>
        </p:grpSpPr>
        <p:sp>
          <p:nvSpPr>
            <p:cNvPr id="14" name="Rectangle 13"/>
            <p:cNvSpPr/>
            <p:nvPr/>
          </p:nvSpPr>
          <p:spPr>
            <a:xfrm>
              <a:off x="618704" y="3236725"/>
              <a:ext cx="7619999" cy="4178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3727" y="3291786"/>
              <a:ext cx="7549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/>
                </a:rPr>
                <a:t>For EI Commodity “F” and “R” </a:t>
              </a:r>
              <a:r>
                <a:rPr lang="en-US" sz="1400" dirty="0">
                  <a:solidFill>
                    <a:srgbClr val="FF0000"/>
                  </a:solidFill>
                  <a:latin typeface="Arial"/>
                </a:rPr>
                <a:t>Combined</a:t>
              </a:r>
              <a:r>
                <a:rPr lang="en-US" sz="1400" dirty="0" smtClean="0">
                  <a:solidFill>
                    <a:prstClr val="black"/>
                  </a:solidFill>
                  <a:latin typeface="Arial"/>
                </a:rPr>
                <a:t>, Determine C/DA by </a:t>
              </a:r>
              <a:r>
                <a:rPr lang="en-US" sz="1400" dirty="0" smtClean="0">
                  <a:solidFill>
                    <a:srgbClr val="FF0000"/>
                  </a:solidFill>
                  <a:latin typeface="Arial"/>
                </a:rPr>
                <a:t>AOC </a:t>
              </a:r>
              <a:r>
                <a:rPr lang="en-US" sz="1400" dirty="0" smtClean="0">
                  <a:solidFill>
                    <a:prstClr val="black"/>
                  </a:solidFill>
                  <a:latin typeface="Arial"/>
                </a:rPr>
                <a:t>for Highest C/DA Systems</a:t>
              </a:r>
              <a:endParaRPr lang="en-US" sz="1400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55258" y="1325454"/>
            <a:ext cx="7639316" cy="362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916" y="1365260"/>
            <a:ext cx="743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/>
              </a:rPr>
              <a:t>For EI Commodity “F” and “R” </a:t>
            </a:r>
            <a:r>
              <a:rPr lang="en-US" sz="1400" dirty="0" smtClean="0">
                <a:solidFill>
                  <a:srgbClr val="FF0000"/>
                </a:solidFill>
                <a:latin typeface="Arial"/>
              </a:rPr>
              <a:t>Combined, </a:t>
            </a:r>
            <a:r>
              <a:rPr lang="en-US" sz="1400" dirty="0" smtClean="0">
                <a:solidFill>
                  <a:prstClr val="black"/>
                </a:solidFill>
                <a:latin typeface="Arial"/>
              </a:rPr>
              <a:t>Determine Highest C/DA by </a:t>
            </a:r>
            <a:r>
              <a:rPr lang="en-US" sz="1400" dirty="0" smtClean="0">
                <a:solidFill>
                  <a:srgbClr val="FF0000"/>
                </a:solidFill>
                <a:latin typeface="Arial"/>
              </a:rPr>
              <a:t>System</a:t>
            </a:r>
            <a:r>
              <a:rPr lang="en-US" sz="1400" dirty="0" smtClean="0">
                <a:solidFill>
                  <a:prstClr val="black"/>
                </a:solidFill>
                <a:latin typeface="Arial"/>
              </a:rPr>
              <a:t> (FY12-FY14)</a:t>
            </a: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57" y="1695194"/>
            <a:ext cx="7639317" cy="132633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7285" y="6492875"/>
            <a:ext cx="2133600" cy="365125"/>
          </a:xfrm>
        </p:spPr>
        <p:txBody>
          <a:bodyPr/>
          <a:lstStyle/>
          <a:p>
            <a:fld id="{07664A88-F7D9-45CE-A74C-44C93905E488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96" y="3828103"/>
            <a:ext cx="7995709" cy="272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688044" y="6322841"/>
            <a:ext cx="2133600" cy="476250"/>
          </a:xfrm>
        </p:spPr>
        <p:txBody>
          <a:bodyPr/>
          <a:lstStyle/>
          <a:p>
            <a:pPr>
              <a:defRPr/>
            </a:pPr>
            <a:fld id="{D34764AC-4A02-4D03-8D15-28AD965AEAE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7779" y="75005"/>
            <a:ext cx="57770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rgbClr val="002072"/>
                </a:solidFill>
                <a:latin typeface="Arial" panose="020B0604020202020204" pitchFamily="34" charset="0"/>
              </a:rPr>
              <a:t>How Do We Tell if We Are Winning </a:t>
            </a:r>
            <a:br>
              <a:rPr lang="en-US" altLang="en-US" sz="2800" dirty="0">
                <a:solidFill>
                  <a:srgbClr val="002072"/>
                </a:solidFill>
                <a:latin typeface="Arial" panose="020B0604020202020204" pitchFamily="34" charset="0"/>
              </a:rPr>
            </a:br>
            <a:r>
              <a:rPr lang="en-US" altLang="en-US" sz="2800" dirty="0">
                <a:solidFill>
                  <a:srgbClr val="002072"/>
                </a:solidFill>
                <a:latin typeface="Arial" panose="020B0604020202020204" pitchFamily="34" charset="0"/>
              </a:rPr>
              <a:t>or Losing in Maintenance?</a:t>
            </a:r>
            <a:endParaRPr lang="en-US" sz="2800" dirty="0">
              <a:solidFill>
                <a:srgbClr val="002072"/>
              </a:solidFill>
              <a:latin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57779" y="1168995"/>
            <a:ext cx="5408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Goal: “Achieve target availability at the lowest cost”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109" y="1805364"/>
            <a:ext cx="554971" cy="167508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dirty="0" smtClean="0"/>
              <a:t>Achieved availability</a:t>
            </a:r>
          </a:p>
          <a:p>
            <a:pPr algn="ctr"/>
            <a:r>
              <a:rPr lang="en-US" sz="1400" dirty="0"/>
              <a:t>i</a:t>
            </a:r>
            <a:r>
              <a:rPr lang="en-US" sz="1400" dirty="0" smtClean="0"/>
              <a:t>s above target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213114" y="4399613"/>
            <a:ext cx="554971" cy="167508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dirty="0" smtClean="0"/>
              <a:t>Achieved availability</a:t>
            </a:r>
          </a:p>
          <a:p>
            <a:pPr algn="ctr"/>
            <a:r>
              <a:rPr lang="en-US" sz="1400" dirty="0"/>
              <a:t>i</a:t>
            </a:r>
            <a:r>
              <a:rPr lang="en-US" sz="1400" dirty="0" smtClean="0"/>
              <a:t>s below target</a:t>
            </a:r>
            <a:endParaRPr lang="en-US" sz="1400" dirty="0"/>
          </a:p>
        </p:txBody>
      </p:sp>
      <p:sp>
        <p:nvSpPr>
          <p:cNvPr id="7" name="Left-Right Arrow 6"/>
          <p:cNvSpPr/>
          <p:nvPr/>
        </p:nvSpPr>
        <p:spPr bwMode="auto">
          <a:xfrm>
            <a:off x="1552820" y="2969354"/>
            <a:ext cx="911841" cy="380924"/>
          </a:xfrm>
          <a:prstGeom prst="leftRightArrow">
            <a:avLst>
              <a:gd name="adj1" fmla="val 50000"/>
              <a:gd name="adj2" fmla="val 40542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/>
              <a:t>C/DA</a:t>
            </a:r>
            <a:endParaRPr lang="en-US" sz="1200" b="1" dirty="0"/>
          </a:p>
        </p:txBody>
      </p:sp>
      <p:sp>
        <p:nvSpPr>
          <p:cNvPr id="48" name="Oval 47"/>
          <p:cNvSpPr/>
          <p:nvPr/>
        </p:nvSpPr>
        <p:spPr bwMode="auto">
          <a:xfrm>
            <a:off x="1092645" y="2587175"/>
            <a:ext cx="406380" cy="407680"/>
          </a:xfrm>
          <a:prstGeom prst="ellipse">
            <a:avLst/>
          </a:prstGeom>
          <a:solidFill>
            <a:srgbClr val="0F3FA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5893" y="2639544"/>
            <a:ext cx="304892" cy="289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70198" y="3037856"/>
            <a:ext cx="462099" cy="728905"/>
            <a:chOff x="2477563" y="2084764"/>
            <a:chExt cx="462099" cy="728905"/>
          </a:xfrm>
        </p:grpSpPr>
        <p:sp>
          <p:nvSpPr>
            <p:cNvPr id="5" name="Down Arrow 4"/>
            <p:cNvSpPr/>
            <p:nvPr/>
          </p:nvSpPr>
          <p:spPr bwMode="auto">
            <a:xfrm>
              <a:off x="2477563" y="2084764"/>
              <a:ext cx="462099" cy="728905"/>
            </a:xfrm>
            <a:prstGeom prst="downArrow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23946" y="2126569"/>
              <a:ext cx="369332" cy="467436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US" sz="1200" b="1" dirty="0" smtClean="0"/>
                <a:t>C/DA</a:t>
              </a:r>
              <a:endParaRPr lang="en-US" sz="12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97810" y="1831017"/>
            <a:ext cx="462099" cy="728905"/>
            <a:chOff x="4415244" y="2156687"/>
            <a:chExt cx="462099" cy="728905"/>
          </a:xfrm>
        </p:grpSpPr>
        <p:sp>
          <p:nvSpPr>
            <p:cNvPr id="36" name="Down Arrow 35"/>
            <p:cNvSpPr/>
            <p:nvPr/>
          </p:nvSpPr>
          <p:spPr bwMode="auto">
            <a:xfrm flipV="1">
              <a:off x="4415244" y="2156687"/>
              <a:ext cx="462099" cy="728905"/>
            </a:xfrm>
            <a:prstGeom prst="downArrow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flipV="1">
              <a:off x="4461627" y="2376351"/>
              <a:ext cx="369332" cy="467436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US" sz="1200" b="1" dirty="0" smtClean="0"/>
                <a:t>C/DA</a:t>
              </a:r>
              <a:endParaRPr lang="en-US" sz="1200" b="1" dirty="0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525669" y="2604077"/>
            <a:ext cx="406380" cy="407680"/>
            <a:chOff x="3885806" y="1592872"/>
            <a:chExt cx="406380" cy="407680"/>
          </a:xfrm>
        </p:grpSpPr>
        <p:sp>
          <p:nvSpPr>
            <p:cNvPr id="216" name="Oval 215"/>
            <p:cNvSpPr/>
            <p:nvPr/>
          </p:nvSpPr>
          <p:spPr bwMode="auto">
            <a:xfrm>
              <a:off x="3885806" y="1592872"/>
              <a:ext cx="406380" cy="40768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3939054" y="1645241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</a:t>
              </a: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1070198" y="4242986"/>
            <a:ext cx="1889711" cy="1934662"/>
            <a:chOff x="1070198" y="3984371"/>
            <a:chExt cx="1889711" cy="1934662"/>
          </a:xfrm>
        </p:grpSpPr>
        <p:grpSp>
          <p:nvGrpSpPr>
            <p:cNvPr id="225" name="Group 224"/>
            <p:cNvGrpSpPr/>
            <p:nvPr/>
          </p:nvGrpSpPr>
          <p:grpSpPr>
            <a:xfrm>
              <a:off x="1552820" y="4734736"/>
              <a:ext cx="911841" cy="727821"/>
              <a:chOff x="1552820" y="4734736"/>
              <a:chExt cx="911841" cy="727821"/>
            </a:xfrm>
          </p:grpSpPr>
          <p:grpSp>
            <p:nvGrpSpPr>
              <p:cNvPr id="219" name="Group 218"/>
              <p:cNvGrpSpPr/>
              <p:nvPr/>
            </p:nvGrpSpPr>
            <p:grpSpPr>
              <a:xfrm>
                <a:off x="1805551" y="4734736"/>
                <a:ext cx="406380" cy="407680"/>
                <a:chOff x="3885806" y="1592872"/>
                <a:chExt cx="406380" cy="407680"/>
              </a:xfrm>
            </p:grpSpPr>
            <p:sp>
              <p:nvSpPr>
                <p:cNvPr id="220" name="Oval 219"/>
                <p:cNvSpPr/>
                <p:nvPr/>
              </p:nvSpPr>
              <p:spPr bwMode="auto">
                <a:xfrm>
                  <a:off x="3885806" y="1592872"/>
                  <a:ext cx="406380" cy="407680"/>
                </a:xfrm>
                <a:prstGeom prst="ellipse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1" name="TextBox 220"/>
                <p:cNvSpPr txBox="1"/>
                <p:nvPr/>
              </p:nvSpPr>
              <p:spPr>
                <a:xfrm>
                  <a:off x="3939054" y="1645241"/>
                  <a:ext cx="30489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E</a:t>
                  </a:r>
                </a:p>
              </p:txBody>
            </p:sp>
          </p:grpSp>
          <p:sp>
            <p:nvSpPr>
              <p:cNvPr id="43" name="Left-Right Arrow 42"/>
              <p:cNvSpPr/>
              <p:nvPr/>
            </p:nvSpPr>
            <p:spPr bwMode="auto">
              <a:xfrm>
                <a:off x="1552820" y="5081633"/>
                <a:ext cx="911841" cy="380924"/>
              </a:xfrm>
              <a:prstGeom prst="leftRightArrow">
                <a:avLst>
                  <a:gd name="adj1" fmla="val 50000"/>
                  <a:gd name="adj2" fmla="val 40542"/>
                </a:avLst>
              </a:prstGeom>
              <a:solidFill>
                <a:schemeClr val="bg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00" b="1" dirty="0" smtClean="0"/>
                  <a:t>C/DA</a:t>
                </a:r>
                <a:endParaRPr lang="en-US" sz="1200" b="1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070198" y="4734736"/>
              <a:ext cx="462099" cy="1184297"/>
              <a:chOff x="2477563" y="3992455"/>
              <a:chExt cx="462099" cy="1184297"/>
            </a:xfrm>
          </p:grpSpPr>
          <p:grpSp>
            <p:nvGrpSpPr>
              <p:cNvPr id="222" name="Group 221"/>
              <p:cNvGrpSpPr/>
              <p:nvPr/>
            </p:nvGrpSpPr>
            <p:grpSpPr>
              <a:xfrm>
                <a:off x="2500010" y="3992455"/>
                <a:ext cx="406380" cy="407680"/>
                <a:chOff x="3885806" y="1592872"/>
                <a:chExt cx="406380" cy="407680"/>
              </a:xfrm>
            </p:grpSpPr>
            <p:sp>
              <p:nvSpPr>
                <p:cNvPr id="223" name="Oval 222"/>
                <p:cNvSpPr/>
                <p:nvPr/>
              </p:nvSpPr>
              <p:spPr bwMode="auto">
                <a:xfrm>
                  <a:off x="3885806" y="1592872"/>
                  <a:ext cx="406380" cy="407680"/>
                </a:xfrm>
                <a:prstGeom prst="ellipse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4" name="TextBox 223"/>
                <p:cNvSpPr txBox="1"/>
                <p:nvPr/>
              </p:nvSpPr>
              <p:spPr>
                <a:xfrm>
                  <a:off x="3939054" y="1645241"/>
                  <a:ext cx="31451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D</a:t>
                  </a: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2477563" y="4447847"/>
                <a:ext cx="462099" cy="728905"/>
                <a:chOff x="2477563" y="2084764"/>
                <a:chExt cx="462099" cy="728905"/>
              </a:xfrm>
            </p:grpSpPr>
            <p:sp>
              <p:nvSpPr>
                <p:cNvPr id="50" name="Down Arrow 49"/>
                <p:cNvSpPr/>
                <p:nvPr/>
              </p:nvSpPr>
              <p:spPr bwMode="auto">
                <a:xfrm>
                  <a:off x="2477563" y="2084764"/>
                  <a:ext cx="462099" cy="728905"/>
                </a:xfrm>
                <a:prstGeom prst="downArrow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2523946" y="2126569"/>
                  <a:ext cx="369332" cy="467436"/>
                </a:xfrm>
                <a:prstGeom prst="rect">
                  <a:avLst/>
                </a:prstGeom>
                <a:noFill/>
              </p:spPr>
              <p:txBody>
                <a:bodyPr vert="vert" wrap="none" rtlCol="0">
                  <a:spAutoFit/>
                </a:bodyPr>
                <a:lstStyle/>
                <a:p>
                  <a:r>
                    <a:rPr lang="en-US" sz="1200" b="1" dirty="0" smtClean="0"/>
                    <a:t>C/DA</a:t>
                  </a:r>
                  <a:endParaRPr lang="en-US" sz="1200" b="1" dirty="0"/>
                </a:p>
              </p:txBody>
            </p:sp>
          </p:grpSp>
        </p:grpSp>
        <p:grpSp>
          <p:nvGrpSpPr>
            <p:cNvPr id="226" name="Group 225"/>
            <p:cNvGrpSpPr/>
            <p:nvPr/>
          </p:nvGrpSpPr>
          <p:grpSpPr>
            <a:xfrm>
              <a:off x="2497810" y="3984371"/>
              <a:ext cx="462099" cy="1162542"/>
              <a:chOff x="1019701" y="4981805"/>
              <a:chExt cx="462099" cy="1162542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1019701" y="4981805"/>
                <a:ext cx="462099" cy="728905"/>
                <a:chOff x="4415244" y="2156687"/>
                <a:chExt cx="462099" cy="728905"/>
              </a:xfrm>
            </p:grpSpPr>
            <p:sp>
              <p:nvSpPr>
                <p:cNvPr id="53" name="Down Arrow 52"/>
                <p:cNvSpPr/>
                <p:nvPr/>
              </p:nvSpPr>
              <p:spPr bwMode="auto">
                <a:xfrm flipV="1">
                  <a:off x="4415244" y="2156687"/>
                  <a:ext cx="462099" cy="728905"/>
                </a:xfrm>
                <a:prstGeom prst="downArrow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 flipV="1">
                  <a:off x="4461627" y="2376351"/>
                  <a:ext cx="369332" cy="467436"/>
                </a:xfrm>
                <a:prstGeom prst="rect">
                  <a:avLst/>
                </a:prstGeom>
                <a:noFill/>
              </p:spPr>
              <p:txBody>
                <a:bodyPr vert="vert" wrap="none" rtlCol="0">
                  <a:spAutoFit/>
                </a:bodyPr>
                <a:lstStyle/>
                <a:p>
                  <a:r>
                    <a:rPr lang="en-US" sz="1200" b="1" dirty="0" smtClean="0"/>
                    <a:t>C/DA</a:t>
                  </a:r>
                  <a:endParaRPr lang="en-US" sz="1200" b="1" dirty="0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1047560" y="5736667"/>
                <a:ext cx="406380" cy="407680"/>
                <a:chOff x="1117791" y="5736667"/>
                <a:chExt cx="406380" cy="407680"/>
              </a:xfrm>
            </p:grpSpPr>
            <p:sp>
              <p:nvSpPr>
                <p:cNvPr id="60" name="Oval 59"/>
                <p:cNvSpPr/>
                <p:nvPr/>
              </p:nvSpPr>
              <p:spPr bwMode="auto">
                <a:xfrm>
                  <a:off x="1117791" y="5736667"/>
                  <a:ext cx="406380" cy="407680"/>
                </a:xfrm>
                <a:prstGeom prst="ellipse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171039" y="5789036"/>
                  <a:ext cx="29367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F</a:t>
                  </a:r>
                </a:p>
              </p:txBody>
            </p:sp>
          </p:grpSp>
        </p:grpSp>
      </p:grpSp>
      <p:sp>
        <p:nvSpPr>
          <p:cNvPr id="63" name="TextBox 62"/>
          <p:cNvSpPr txBox="1"/>
          <p:nvPr/>
        </p:nvSpPr>
        <p:spPr>
          <a:xfrm>
            <a:off x="3465093" y="3751928"/>
            <a:ext cx="1535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Availability target</a:t>
            </a:r>
            <a:endParaRPr lang="en-US" sz="14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7654" y="3912555"/>
            <a:ext cx="339127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249396" y="6202535"/>
            <a:ext cx="4230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C/DA = the maintenance cost per day of availability</a:t>
            </a:r>
            <a:endParaRPr lang="en-US" sz="1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397" y="2204775"/>
            <a:ext cx="5844278" cy="10919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396" y="4559517"/>
            <a:ext cx="5844278" cy="1116363"/>
          </a:xfrm>
          <a:prstGeom prst="rect">
            <a:avLst/>
          </a:prstGeom>
        </p:spPr>
      </p:pic>
      <p:sp>
        <p:nvSpPr>
          <p:cNvPr id="79" name="Oval 78"/>
          <p:cNvSpPr/>
          <p:nvPr/>
        </p:nvSpPr>
        <p:spPr bwMode="auto">
          <a:xfrm>
            <a:off x="1801941" y="2604077"/>
            <a:ext cx="406380" cy="407680"/>
          </a:xfrm>
          <a:prstGeom prst="ellipse">
            <a:avLst/>
          </a:prstGeom>
          <a:solidFill>
            <a:srgbClr val="33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55189" y="2656446"/>
            <a:ext cx="30489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877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960075" y="6542744"/>
            <a:ext cx="2133600" cy="476250"/>
          </a:xfrm>
        </p:spPr>
        <p:txBody>
          <a:bodyPr/>
          <a:lstStyle/>
          <a:p>
            <a:pPr>
              <a:defRPr/>
            </a:pPr>
            <a:fld id="{D34764AC-4A02-4D03-8D15-28AD965AEAE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7779" y="75005"/>
            <a:ext cx="57770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rgbClr val="002072"/>
                </a:solidFill>
                <a:latin typeface="Arial" panose="020B0604020202020204" pitchFamily="34" charset="0"/>
              </a:rPr>
              <a:t>How Do We Tell if We Are Winning </a:t>
            </a:r>
            <a:br>
              <a:rPr lang="en-US" altLang="en-US" sz="2800" dirty="0">
                <a:solidFill>
                  <a:srgbClr val="002072"/>
                </a:solidFill>
                <a:latin typeface="Arial" panose="020B0604020202020204" pitchFamily="34" charset="0"/>
              </a:rPr>
            </a:br>
            <a:r>
              <a:rPr lang="en-US" altLang="en-US" sz="2800" dirty="0">
                <a:solidFill>
                  <a:srgbClr val="002072"/>
                </a:solidFill>
                <a:latin typeface="Arial" panose="020B0604020202020204" pitchFamily="34" charset="0"/>
              </a:rPr>
              <a:t>or Losing in Maintenance?</a:t>
            </a:r>
            <a:endParaRPr lang="en-US" sz="2800" dirty="0">
              <a:solidFill>
                <a:srgbClr val="002072"/>
              </a:solidFill>
              <a:latin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57779" y="1168995"/>
            <a:ext cx="5284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 of Weapons Systems Health Scorecard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316" y="1784410"/>
            <a:ext cx="5997421" cy="498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491383" y="208280"/>
            <a:ext cx="8229600" cy="1143000"/>
          </a:xfrm>
        </p:spPr>
        <p:txBody>
          <a:bodyPr/>
          <a:lstStyle/>
          <a:p>
            <a:pPr algn="ctr"/>
            <a:r>
              <a:rPr lang="en-US" altLang="en-US" sz="2800" dirty="0" smtClean="0"/>
              <a:t>MADW Future Capability – Predictive Modeling</a:t>
            </a:r>
            <a:br>
              <a:rPr lang="en-US" altLang="en-US" sz="2800" dirty="0" smtClean="0"/>
            </a:br>
            <a:endParaRPr lang="en-US" altLang="en-US" sz="2000" dirty="0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391603" y="105056"/>
            <a:ext cx="285750" cy="5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1" dirty="0">
                <a:solidFill>
                  <a:srgbClr val="002072"/>
                </a:solidFill>
                <a:latin typeface="+mj-lt"/>
                <a:ea typeface="+mj-ea"/>
                <a:cs typeface="+mj-cs"/>
              </a:rPr>
              <a:t> </a:t>
            </a:r>
            <a:endParaRPr lang="en-US" altLang="en-US" sz="1800" b="1" dirty="0">
              <a:solidFill>
                <a:srgbClr val="00207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06500" y="1703294"/>
            <a:ext cx="3016250" cy="27370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  What were the results?</a:t>
            </a: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1270000" y="2424673"/>
            <a:ext cx="2959432" cy="180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>
                <a:solidFill>
                  <a:schemeClr val="tx2"/>
                </a:solidFill>
              </a:rPr>
              <a:t>- Data warehouse approach</a:t>
            </a:r>
            <a:br>
              <a:rPr lang="en-US" altLang="en-US" sz="1400">
                <a:solidFill>
                  <a:schemeClr val="tx2"/>
                </a:solidFill>
              </a:rPr>
            </a:br>
            <a:endParaRPr lang="en-US" altLang="en-US" sz="1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>
                <a:solidFill>
                  <a:schemeClr val="tx2"/>
                </a:solidFill>
              </a:rPr>
              <a:t>- Standard data structure</a:t>
            </a:r>
            <a:br>
              <a:rPr lang="en-US" altLang="en-US" sz="1400">
                <a:solidFill>
                  <a:schemeClr val="tx2"/>
                </a:solidFill>
              </a:rPr>
            </a:br>
            <a:endParaRPr lang="en-US" altLang="en-US" sz="1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>
                <a:solidFill>
                  <a:schemeClr val="tx2"/>
                </a:solidFill>
              </a:rPr>
              <a:t>- Availability and cost in same data </a:t>
            </a:r>
            <a:br>
              <a:rPr lang="en-US" altLang="en-US" sz="1400">
                <a:solidFill>
                  <a:schemeClr val="tx2"/>
                </a:solidFill>
              </a:rPr>
            </a:br>
            <a:r>
              <a:rPr lang="en-US" altLang="en-US" sz="1400">
                <a:solidFill>
                  <a:schemeClr val="tx2"/>
                </a:solidFill>
              </a:rPr>
              <a:t>  records</a:t>
            </a:r>
            <a:br>
              <a:rPr lang="en-US" altLang="en-US" sz="1400">
                <a:solidFill>
                  <a:schemeClr val="tx2"/>
                </a:solidFill>
              </a:rPr>
            </a:br>
            <a:endParaRPr lang="en-US" altLang="en-US" sz="1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>
                <a:solidFill>
                  <a:schemeClr val="tx2"/>
                </a:solidFill>
              </a:rPr>
              <a:t>- Environmental severity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26000" y="1703294"/>
            <a:ext cx="3789795" cy="2743232"/>
            <a:chOff x="6096000" y="1703294"/>
            <a:chExt cx="3789795" cy="2743232"/>
          </a:xfrm>
        </p:grpSpPr>
        <p:sp>
          <p:nvSpPr>
            <p:cNvPr id="13316" name="Slide Number Placeholder 4"/>
            <p:cNvSpPr txBox="1">
              <a:spLocks/>
            </p:cNvSpPr>
            <p:nvPr/>
          </p:nvSpPr>
          <p:spPr bwMode="auto">
            <a:xfrm>
              <a:off x="7751330" y="2554941"/>
              <a:ext cx="2134465" cy="462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/>
            <a:lstStyle>
              <a:lvl1pPr defTabSz="1019175">
                <a:lnSpc>
                  <a:spcPts val="3200"/>
                </a:lnSpc>
                <a:spcBef>
                  <a:spcPct val="20000"/>
                </a:spcBef>
                <a:buClr>
                  <a:srgbClr val="EF5114"/>
                </a:buClr>
                <a:buChar char="•"/>
                <a:defRPr sz="2800">
                  <a:solidFill>
                    <a:srgbClr val="002072"/>
                  </a:solidFill>
                  <a:latin typeface="Arial" charset="0"/>
                </a:defRPr>
              </a:lvl1pPr>
              <a:lvl2pPr marL="815975" indent="-314325" defTabSz="1019175">
                <a:lnSpc>
                  <a:spcPts val="2800"/>
                </a:lnSpc>
                <a:spcBef>
                  <a:spcPts val="500"/>
                </a:spcBef>
                <a:buClr>
                  <a:srgbClr val="EF5114"/>
                </a:buClr>
                <a:buFont typeface="Arial" charset="0"/>
                <a:buChar char="–"/>
                <a:defRPr sz="2400">
                  <a:solidFill>
                    <a:srgbClr val="002072"/>
                  </a:solidFill>
                  <a:latin typeface="Arial" charset="0"/>
                </a:defRPr>
              </a:lvl2pPr>
              <a:lvl3pPr marL="1257300" indent="-250825" defTabSz="1019175">
                <a:lnSpc>
                  <a:spcPts val="2400"/>
                </a:lnSpc>
                <a:spcBef>
                  <a:spcPts val="500"/>
                </a:spcBef>
                <a:buClr>
                  <a:srgbClr val="EF5114"/>
                </a:buClr>
                <a:buChar char="•"/>
                <a:defRPr sz="2000">
                  <a:solidFill>
                    <a:srgbClr val="002072"/>
                  </a:solidFill>
                  <a:latin typeface="Arial" charset="0"/>
                </a:defRPr>
              </a:lvl3pPr>
              <a:lvl4pPr marL="1758950" indent="-250825" defTabSz="1019175">
                <a:lnSpc>
                  <a:spcPts val="2400"/>
                </a:lnSpc>
                <a:spcBef>
                  <a:spcPts val="500"/>
                </a:spcBef>
                <a:buClr>
                  <a:srgbClr val="EF5114"/>
                </a:buClr>
                <a:buChar char="–"/>
                <a:defRPr sz="2000">
                  <a:solidFill>
                    <a:srgbClr val="002072"/>
                  </a:solidFill>
                  <a:latin typeface="Arial" charset="0"/>
                </a:defRPr>
              </a:lvl4pPr>
              <a:lvl5pPr marL="2262188" indent="-250825" defTabSz="1019175">
                <a:lnSpc>
                  <a:spcPts val="2400"/>
                </a:lnSpc>
                <a:spcBef>
                  <a:spcPts val="500"/>
                </a:spcBef>
                <a:buClr>
                  <a:srgbClr val="EF5114"/>
                </a:buClr>
                <a:buChar char="»"/>
                <a:defRPr sz="2000">
                  <a:solidFill>
                    <a:srgbClr val="002072"/>
                  </a:solidFill>
                  <a:latin typeface="Arial" charset="0"/>
                </a:defRPr>
              </a:lvl5pPr>
              <a:lvl6pPr marL="2719388" indent="-250825" defTabSz="1019175" eaLnBrk="0" fontAlgn="base" hangingPunct="0">
                <a:lnSpc>
                  <a:spcPts val="24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EF5114"/>
                </a:buClr>
                <a:buChar char="»"/>
                <a:defRPr sz="2000">
                  <a:solidFill>
                    <a:srgbClr val="002072"/>
                  </a:solidFill>
                  <a:latin typeface="Arial" charset="0"/>
                </a:defRPr>
              </a:lvl6pPr>
              <a:lvl7pPr marL="3176588" indent="-250825" defTabSz="1019175" eaLnBrk="0" fontAlgn="base" hangingPunct="0">
                <a:lnSpc>
                  <a:spcPts val="24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EF5114"/>
                </a:buClr>
                <a:buChar char="»"/>
                <a:defRPr sz="2000">
                  <a:solidFill>
                    <a:srgbClr val="002072"/>
                  </a:solidFill>
                  <a:latin typeface="Arial" charset="0"/>
                </a:defRPr>
              </a:lvl7pPr>
              <a:lvl8pPr marL="3633788" indent="-250825" defTabSz="1019175" eaLnBrk="0" fontAlgn="base" hangingPunct="0">
                <a:lnSpc>
                  <a:spcPts val="24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EF5114"/>
                </a:buClr>
                <a:buChar char="»"/>
                <a:defRPr sz="2000">
                  <a:solidFill>
                    <a:srgbClr val="002072"/>
                  </a:solidFill>
                  <a:latin typeface="Arial" charset="0"/>
                </a:defRPr>
              </a:lvl8pPr>
              <a:lvl9pPr marL="4090988" indent="-250825" defTabSz="1019175" eaLnBrk="0" fontAlgn="base" hangingPunct="0">
                <a:lnSpc>
                  <a:spcPts val="24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EF5114"/>
                </a:buClr>
                <a:buChar char="»"/>
                <a:defRPr sz="2000">
                  <a:solidFill>
                    <a:srgbClr val="002072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fld id="{879ECA8F-BD7F-4BE7-8E17-032B9DE4F1B3}" type="slidenum">
                <a:rPr lang="en-US" altLang="en-US" sz="1200">
                  <a:solidFill>
                    <a:schemeClr val="tx2"/>
                  </a:solidFill>
                </a:rPr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t>14</a:t>
              </a:fld>
              <a:endParaRPr lang="en-US" altLang="en-US" sz="1200">
                <a:solidFill>
                  <a:schemeClr val="tx2"/>
                </a:solidFill>
              </a:endParaRPr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6097444" y="1703294"/>
              <a:ext cx="3016250" cy="2737037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800">
                  <a:solidFill>
                    <a:schemeClr val="tx2"/>
                  </a:solidFill>
                </a:rPr>
                <a:t>    What will the results be?</a:t>
              </a:r>
            </a:p>
          </p:txBody>
        </p:sp>
        <p:sp>
          <p:nvSpPr>
            <p:cNvPr id="18" name="TextBox 10"/>
            <p:cNvSpPr txBox="1">
              <a:spLocks noChangeArrowheads="1"/>
            </p:cNvSpPr>
            <p:nvPr/>
          </p:nvSpPr>
          <p:spPr bwMode="auto">
            <a:xfrm>
              <a:off x="6096000" y="2424674"/>
              <a:ext cx="3043109" cy="20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400">
                  <a:solidFill>
                    <a:schemeClr val="tx2"/>
                  </a:solidFill>
                </a:rPr>
                <a:t>- Predictive modeling with two initial </a:t>
              </a:r>
              <a:br>
                <a:rPr lang="en-US" altLang="en-US" sz="1400">
                  <a:solidFill>
                    <a:schemeClr val="tx2"/>
                  </a:solidFill>
                </a:rPr>
              </a:br>
              <a:r>
                <a:rPr lang="en-US" altLang="en-US" sz="1400">
                  <a:solidFill>
                    <a:schemeClr val="tx2"/>
                  </a:solidFill>
                </a:rPr>
                <a:t>  capabilities</a:t>
              </a:r>
              <a:br>
                <a:rPr lang="en-US" altLang="en-US" sz="1400">
                  <a:solidFill>
                    <a:schemeClr val="tx2"/>
                  </a:solidFill>
                </a:rPr>
              </a:br>
              <a:endParaRPr lang="en-US" altLang="en-US" sz="1400">
                <a:solidFill>
                  <a:schemeClr val="tx2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400">
                  <a:solidFill>
                    <a:schemeClr val="tx2"/>
                  </a:solidFill>
                </a:rPr>
                <a:t>- Reduce cost by x% while </a:t>
              </a:r>
              <a:br>
                <a:rPr lang="en-US" altLang="en-US" sz="1400">
                  <a:solidFill>
                    <a:schemeClr val="tx2"/>
                  </a:solidFill>
                </a:rPr>
              </a:br>
              <a:r>
                <a:rPr lang="en-US" altLang="en-US" sz="1400">
                  <a:solidFill>
                    <a:schemeClr val="tx2"/>
                  </a:solidFill>
                </a:rPr>
                <a:t>  minimizing impact on availability</a:t>
              </a:r>
              <a:br>
                <a:rPr lang="en-US" altLang="en-US" sz="1400">
                  <a:solidFill>
                    <a:schemeClr val="tx2"/>
                  </a:solidFill>
                </a:rPr>
              </a:br>
              <a:endParaRPr lang="en-US" altLang="en-US" sz="1400">
                <a:solidFill>
                  <a:schemeClr val="tx2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400">
                  <a:solidFill>
                    <a:schemeClr val="tx2"/>
                  </a:solidFill>
                </a:rPr>
                <a:t>- Improve availability by y%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400">
                  <a:solidFill>
                    <a:schemeClr val="tx2"/>
                  </a:solidFill>
                </a:rPr>
                <a:t>  while minimizing impact on costs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400">
                <a:solidFill>
                  <a:schemeClr val="tx2"/>
                </a:solidFill>
              </a:endParaRPr>
            </a:p>
          </p:txBody>
        </p:sp>
      </p:grp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1506682" y="5305986"/>
            <a:ext cx="2012378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</a:rPr>
              <a:t>Current Capability</a:t>
            </a: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5052580" y="5305986"/>
            <a:ext cx="1909786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</a:rPr>
              <a:t>Future Capability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08250" y="4440332"/>
            <a:ext cx="0" cy="86565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615795" y="6418493"/>
            <a:ext cx="489012" cy="365125"/>
          </a:xfrm>
          <a:noFill/>
        </p:spPr>
        <p:txBody>
          <a:bodyPr/>
          <a:lstStyle>
            <a:lvl1pPr defTabSz="914608">
              <a:defRPr>
                <a:solidFill>
                  <a:schemeClr val="tx1"/>
                </a:solidFill>
                <a:latin typeface="Arial" charset="0"/>
              </a:defRPr>
            </a:lvl1pPr>
            <a:lvl2pPr marL="666723" indent="-256432" defTabSz="914608">
              <a:defRPr>
                <a:solidFill>
                  <a:schemeClr val="tx1"/>
                </a:solidFill>
                <a:latin typeface="Arial" charset="0"/>
              </a:defRPr>
            </a:lvl2pPr>
            <a:lvl3pPr marL="1025728" indent="-205146" defTabSz="914608">
              <a:defRPr>
                <a:solidFill>
                  <a:schemeClr val="tx1"/>
                </a:solidFill>
                <a:latin typeface="Arial" charset="0"/>
              </a:defRPr>
            </a:lvl3pPr>
            <a:lvl4pPr marL="1436019" indent="-205146" defTabSz="914608">
              <a:defRPr>
                <a:solidFill>
                  <a:schemeClr val="tx1"/>
                </a:solidFill>
                <a:latin typeface="Arial" charset="0"/>
              </a:defRPr>
            </a:lvl4pPr>
            <a:lvl5pPr marL="1846311" indent="-205146" defTabSz="914608">
              <a:defRPr>
                <a:solidFill>
                  <a:schemeClr val="tx1"/>
                </a:solidFill>
                <a:latin typeface="Arial" charset="0"/>
              </a:defRPr>
            </a:lvl5pPr>
            <a:lvl6pPr marL="2256602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66893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77185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7476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20C55C2-8CA7-4D2D-848B-1AF9504CFE7C}" type="slidenum">
              <a:rPr lang="en-US" altLang="en-US" smtClean="0"/>
              <a:pPr algn="r"/>
              <a:t>14</a:t>
            </a:fld>
            <a:endParaRPr lang="en-US" altLang="en-US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2050" y="4440332"/>
            <a:ext cx="0" cy="86565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10400" y="6476044"/>
            <a:ext cx="2133600" cy="476250"/>
          </a:xfrm>
        </p:spPr>
        <p:txBody>
          <a:bodyPr/>
          <a:lstStyle/>
          <a:p>
            <a:pPr>
              <a:defRPr/>
            </a:pPr>
            <a:fld id="{D34764AC-4A02-4D03-8D15-28AD965AEAE0}" type="slidenum">
              <a:rPr lang="en-US" sz="1200" smtClean="0"/>
              <a:pPr>
                <a:defRPr/>
              </a:pPr>
              <a:t>15</a:t>
            </a:fld>
            <a:endParaRPr lang="en-US" sz="12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0850" y="31552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5pPr>
            <a:lvl6pPr marL="4572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6pPr>
            <a:lvl7pPr marL="9144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7pPr>
            <a:lvl8pPr marL="13716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8pPr>
            <a:lvl9pPr marL="18288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kern="0" dirty="0" smtClean="0"/>
              <a:t>Thoughts to Leave You With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4000" y="1558935"/>
            <a:ext cx="8426450" cy="50802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ts val="2875"/>
              </a:lnSpc>
              <a:spcBef>
                <a:spcPct val="20000"/>
              </a:spcBef>
              <a:spcAft>
                <a:spcPct val="0"/>
              </a:spcAft>
              <a:buClr>
                <a:srgbClr val="EF5114"/>
              </a:buClr>
              <a:buChar char="•"/>
              <a:defRPr sz="2800">
                <a:solidFill>
                  <a:srgbClr val="0020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ts val="2513"/>
              </a:lnSpc>
              <a:spcBef>
                <a:spcPts val="450"/>
              </a:spcBef>
              <a:spcAft>
                <a:spcPct val="0"/>
              </a:spcAft>
              <a:buClr>
                <a:srgbClr val="EF5114"/>
              </a:buClr>
              <a:buFont typeface="Arial" charset="0"/>
              <a:buChar char="–"/>
              <a:defRPr sz="2400">
                <a:solidFill>
                  <a:srgbClr val="002072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ts val="2150"/>
              </a:lnSpc>
              <a:spcBef>
                <a:spcPts val="450"/>
              </a:spcBef>
              <a:spcAft>
                <a:spcPct val="0"/>
              </a:spcAft>
              <a:buClr>
                <a:srgbClr val="EF5114"/>
              </a:buClr>
              <a:buChar char="•"/>
              <a:defRPr sz="2000">
                <a:solidFill>
                  <a:srgbClr val="002072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ts val="2150"/>
              </a:lnSpc>
              <a:spcBef>
                <a:spcPts val="450"/>
              </a:spcBef>
              <a:spcAft>
                <a:spcPct val="0"/>
              </a:spcAft>
              <a:buClr>
                <a:srgbClr val="EF5114"/>
              </a:buClr>
              <a:buChar char="–"/>
              <a:defRPr sz="2000">
                <a:solidFill>
                  <a:srgbClr val="002072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ts val="2150"/>
              </a:lnSpc>
              <a:spcBef>
                <a:spcPts val="45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+mn-lt"/>
              </a:defRPr>
            </a:lvl5pPr>
            <a:lvl6pPr marL="2514600" indent="-228600" algn="l" rtl="0" fontAlgn="base">
              <a:lnSpc>
                <a:spcPts val="2150"/>
              </a:lnSpc>
              <a:spcBef>
                <a:spcPts val="45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+mn-lt"/>
              </a:defRPr>
            </a:lvl6pPr>
            <a:lvl7pPr marL="2971800" indent="-228600" algn="l" rtl="0" fontAlgn="base">
              <a:lnSpc>
                <a:spcPts val="2150"/>
              </a:lnSpc>
              <a:spcBef>
                <a:spcPts val="45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+mn-lt"/>
              </a:defRPr>
            </a:lvl7pPr>
            <a:lvl8pPr marL="3429000" indent="-228600" algn="l" rtl="0" fontAlgn="base">
              <a:lnSpc>
                <a:spcPts val="2150"/>
              </a:lnSpc>
              <a:spcBef>
                <a:spcPts val="45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+mn-lt"/>
              </a:defRPr>
            </a:lvl8pPr>
            <a:lvl9pPr marL="3886200" indent="-228600" algn="l" rtl="0" fontAlgn="base">
              <a:lnSpc>
                <a:spcPts val="2150"/>
              </a:lnSpc>
              <a:spcBef>
                <a:spcPts val="45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+mn-lt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1200"/>
              </a:spcAft>
              <a:buClr>
                <a:schemeClr val="accent2">
                  <a:lumMod val="75000"/>
                </a:schemeClr>
              </a:buClr>
            </a:pPr>
            <a:r>
              <a:rPr lang="en-US" altLang="en-US" sz="2200" kern="0" dirty="0" smtClean="0"/>
              <a:t>MADW is a powerful tool to help our community focus our technology (and other) efforts</a:t>
            </a:r>
          </a:p>
          <a:p>
            <a:pPr lvl="0" eaLnBrk="1" hangingPunct="1">
              <a:lnSpc>
                <a:spcPct val="100000"/>
              </a:lnSpc>
              <a:spcAft>
                <a:spcPts val="1200"/>
              </a:spcAft>
              <a:buClr>
                <a:schemeClr val="accent2">
                  <a:lumMod val="75000"/>
                </a:schemeClr>
              </a:buClr>
            </a:pPr>
            <a:r>
              <a:rPr lang="en-US" altLang="en-US" sz="2200" kern="0" dirty="0" smtClean="0"/>
              <a:t>The cost per day of availability (C/DA) metric can transform how success is measured in maintenance as well as inform the superordinate goal of “achieve target availability at the lowest cost”</a:t>
            </a:r>
          </a:p>
          <a:p>
            <a:pPr lvl="0" eaLnBrk="1" hangingPunct="1">
              <a:lnSpc>
                <a:spcPct val="100000"/>
              </a:lnSpc>
              <a:spcAft>
                <a:spcPts val="1200"/>
              </a:spcAft>
              <a:buClr>
                <a:schemeClr val="accent2">
                  <a:lumMod val="75000"/>
                </a:schemeClr>
              </a:buClr>
            </a:pPr>
            <a:r>
              <a:rPr lang="en-US" sz="2200" kern="0" dirty="0" smtClean="0"/>
              <a:t>The predictive capability in development will be a powerful enhancement to the MADW</a:t>
            </a:r>
            <a:endParaRPr lang="en-US" sz="2200" dirty="0" smtClean="0"/>
          </a:p>
          <a:p>
            <a:pPr lvl="0" eaLnBrk="1" hangingPunct="1">
              <a:lnSpc>
                <a:spcPct val="100000"/>
              </a:lnSpc>
              <a:spcAft>
                <a:spcPts val="1200"/>
              </a:spcAft>
              <a:buClr>
                <a:schemeClr val="accent2">
                  <a:lumMod val="75000"/>
                </a:schemeClr>
              </a:buClr>
            </a:pPr>
            <a:r>
              <a:rPr lang="en-US" sz="2200" dirty="0" smtClean="0"/>
              <a:t>Your support and advocacy for the MADW will enhance its’ use as an enterprise level tool to help leaders at all levels spend the next maintenance dollar effectively and efficiently  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</a:pPr>
            <a:endParaRPr lang="en-US" altLang="en-US" sz="2200" kern="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altLang="en-US" sz="2200" kern="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altLang="en-US" sz="2200" kern="0" dirty="0" smtClean="0"/>
          </a:p>
          <a:p>
            <a:pPr lvl="1" eaLnBrk="1" hangingPunct="1">
              <a:lnSpc>
                <a:spcPct val="80000"/>
              </a:lnSpc>
            </a:pPr>
            <a:endParaRPr lang="en-US" altLang="en-US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12888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7010400" y="6493799"/>
            <a:ext cx="2133600" cy="476250"/>
          </a:xfrm>
        </p:spPr>
        <p:txBody>
          <a:bodyPr/>
          <a:lstStyle/>
          <a:p>
            <a:pPr>
              <a:defRPr/>
            </a:pPr>
            <a:fld id="{D34764AC-4A02-4D03-8D15-28AD965AEAE0}" type="slidenum">
              <a:rPr lang="en-US" sz="1200" smtClean="0"/>
              <a:pPr>
                <a:defRPr/>
              </a:pPr>
              <a:t>16</a:t>
            </a:fld>
            <a:endParaRPr lang="en-US" sz="12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0850" y="31552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5pPr>
            <a:lvl6pPr marL="4572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6pPr>
            <a:lvl7pPr marL="9144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7pPr>
            <a:lvl8pPr marL="13716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8pPr>
            <a:lvl9pPr marL="18288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kern="0" dirty="0" smtClean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15874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 txBox="1">
            <a:spLocks/>
          </p:cNvSpPr>
          <p:nvPr/>
        </p:nvSpPr>
        <p:spPr bwMode="auto">
          <a:xfrm>
            <a:off x="98425" y="79375"/>
            <a:ext cx="90789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2075"/>
                </a:solidFill>
              </a:rPr>
              <a:t>MADW - Authoritative Data Sources </a:t>
            </a:r>
            <a:r>
              <a:rPr lang="en-US" altLang="en-US" sz="2900" dirty="0" smtClean="0">
                <a:solidFill>
                  <a:srgbClr val="002075"/>
                </a:solidFill>
              </a:rPr>
              <a:t/>
            </a:r>
            <a:br>
              <a:rPr lang="en-US" altLang="en-US" sz="2900" dirty="0" smtClean="0">
                <a:solidFill>
                  <a:srgbClr val="002075"/>
                </a:solidFill>
              </a:rPr>
            </a:br>
            <a:r>
              <a:rPr lang="en-US" altLang="en-US" sz="2000" dirty="0" smtClean="0">
                <a:solidFill>
                  <a:srgbClr val="002075"/>
                </a:solidFill>
              </a:rPr>
              <a:t>(Army Ground Vehicles)</a:t>
            </a:r>
            <a:endParaRPr lang="en-US" altLang="en-US" sz="2000" dirty="0">
              <a:solidFill>
                <a:srgbClr val="002075"/>
              </a:solidFill>
            </a:endParaRP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646113" y="1417638"/>
            <a:ext cx="79581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endParaRPr lang="en-US" altLang="en-US" sz="120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41" y="1417638"/>
            <a:ext cx="8963797" cy="435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 txBox="1">
            <a:spLocks/>
          </p:cNvSpPr>
          <p:nvPr/>
        </p:nvSpPr>
        <p:spPr bwMode="auto">
          <a:xfrm>
            <a:off x="98425" y="79375"/>
            <a:ext cx="90789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2075"/>
                </a:solidFill>
              </a:rPr>
              <a:t>MADW - Authoritative Data Sources </a:t>
            </a:r>
            <a:r>
              <a:rPr lang="en-US" altLang="en-US" sz="2900" dirty="0" smtClean="0">
                <a:solidFill>
                  <a:srgbClr val="002075"/>
                </a:solidFill>
              </a:rPr>
              <a:t/>
            </a:r>
            <a:br>
              <a:rPr lang="en-US" altLang="en-US" sz="2900" dirty="0" smtClean="0">
                <a:solidFill>
                  <a:srgbClr val="002075"/>
                </a:solidFill>
              </a:rPr>
            </a:br>
            <a:r>
              <a:rPr lang="en-US" altLang="en-US" sz="2000" dirty="0" smtClean="0">
                <a:solidFill>
                  <a:srgbClr val="002075"/>
                </a:solidFill>
              </a:rPr>
              <a:t>(Air Force example)</a:t>
            </a:r>
            <a:endParaRPr lang="en-US" altLang="en-US" sz="2000" dirty="0">
              <a:solidFill>
                <a:srgbClr val="002075"/>
              </a:solidFill>
            </a:endParaRP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646113" y="1417638"/>
            <a:ext cx="79581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endParaRPr lang="en-US" altLang="en-US" sz="120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92" y="1417638"/>
            <a:ext cx="8317158" cy="449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 txBox="1">
            <a:spLocks/>
          </p:cNvSpPr>
          <p:nvPr/>
        </p:nvSpPr>
        <p:spPr bwMode="auto">
          <a:xfrm>
            <a:off x="98425" y="79375"/>
            <a:ext cx="90789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2075"/>
                </a:solidFill>
              </a:rPr>
              <a:t>MADW - Authoritative Data Sources </a:t>
            </a:r>
            <a:r>
              <a:rPr lang="en-US" altLang="en-US" sz="2900" dirty="0" smtClean="0">
                <a:solidFill>
                  <a:srgbClr val="002075"/>
                </a:solidFill>
              </a:rPr>
              <a:t/>
            </a:r>
            <a:br>
              <a:rPr lang="en-US" altLang="en-US" sz="2900" dirty="0" smtClean="0">
                <a:solidFill>
                  <a:srgbClr val="002075"/>
                </a:solidFill>
              </a:rPr>
            </a:br>
            <a:r>
              <a:rPr lang="en-US" altLang="en-US" sz="2000" dirty="0" smtClean="0">
                <a:solidFill>
                  <a:srgbClr val="002075"/>
                </a:solidFill>
              </a:rPr>
              <a:t>(Army Aviation and Missiles)</a:t>
            </a:r>
            <a:endParaRPr lang="en-US" altLang="en-US" sz="2000" dirty="0">
              <a:solidFill>
                <a:srgbClr val="002075"/>
              </a:solidFill>
            </a:endParaRP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646113" y="1417638"/>
            <a:ext cx="79581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endParaRPr lang="en-US" altLang="en-US" sz="120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04" y="1267117"/>
            <a:ext cx="8298946" cy="479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20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210873"/>
            <a:ext cx="8426450" cy="53165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Background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MADW origin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Structure and Conversion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Sample record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Machine learning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Work breakdown structure (WBS)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Current Capabilities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High level data views and various examples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Cross cutting study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Future Capabilities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Cost per day of availability metric (C/DA)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Predictive </a:t>
            </a:r>
            <a:r>
              <a:rPr lang="en-US" altLang="en-US" sz="2000" dirty="0" smtClean="0"/>
              <a:t>capabilities – DoD Maintenance Strategic Plan support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Food for thought – superordinate goal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769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 txBox="1">
            <a:spLocks/>
          </p:cNvSpPr>
          <p:nvPr/>
        </p:nvSpPr>
        <p:spPr bwMode="auto">
          <a:xfrm>
            <a:off x="98425" y="79375"/>
            <a:ext cx="90789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2075"/>
                </a:solidFill>
              </a:rPr>
              <a:t>MADW - Authoritative Data Sources </a:t>
            </a:r>
            <a:r>
              <a:rPr lang="en-US" altLang="en-US" sz="2900" dirty="0" smtClean="0">
                <a:solidFill>
                  <a:srgbClr val="002075"/>
                </a:solidFill>
              </a:rPr>
              <a:t/>
            </a:r>
            <a:br>
              <a:rPr lang="en-US" altLang="en-US" sz="2900" dirty="0" smtClean="0">
                <a:solidFill>
                  <a:srgbClr val="002075"/>
                </a:solidFill>
              </a:rPr>
            </a:br>
            <a:r>
              <a:rPr lang="en-US" altLang="en-US" sz="2000" dirty="0" smtClean="0">
                <a:solidFill>
                  <a:srgbClr val="002075"/>
                </a:solidFill>
              </a:rPr>
              <a:t>(Navy Vessels)</a:t>
            </a:r>
            <a:endParaRPr lang="en-US" altLang="en-US" sz="2000" dirty="0">
              <a:solidFill>
                <a:srgbClr val="002075"/>
              </a:solidFill>
            </a:endParaRP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646113" y="1417638"/>
            <a:ext cx="79581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endParaRPr lang="en-US" altLang="en-US" sz="120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" y="1722439"/>
            <a:ext cx="8584752" cy="36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 txBox="1">
            <a:spLocks/>
          </p:cNvSpPr>
          <p:nvPr/>
        </p:nvSpPr>
        <p:spPr bwMode="auto">
          <a:xfrm>
            <a:off x="98425" y="79375"/>
            <a:ext cx="90789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2075"/>
                </a:solidFill>
              </a:rPr>
              <a:t>MADW - Authoritative Data Sources </a:t>
            </a:r>
            <a:r>
              <a:rPr lang="en-US" altLang="en-US" sz="2900" dirty="0" smtClean="0">
                <a:solidFill>
                  <a:srgbClr val="002075"/>
                </a:solidFill>
              </a:rPr>
              <a:t/>
            </a:r>
            <a:br>
              <a:rPr lang="en-US" altLang="en-US" sz="2900" dirty="0" smtClean="0">
                <a:solidFill>
                  <a:srgbClr val="002075"/>
                </a:solidFill>
              </a:rPr>
            </a:br>
            <a:r>
              <a:rPr lang="en-US" altLang="en-US" sz="2000" dirty="0" smtClean="0">
                <a:solidFill>
                  <a:srgbClr val="002075"/>
                </a:solidFill>
              </a:rPr>
              <a:t>(Navy and Marine Corps Aviation and Missiles)</a:t>
            </a:r>
            <a:endParaRPr lang="en-US" altLang="en-US" sz="2000" dirty="0">
              <a:solidFill>
                <a:srgbClr val="002075"/>
              </a:solidFill>
            </a:endParaRP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646113" y="1417638"/>
            <a:ext cx="79581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endParaRPr lang="en-US" altLang="en-US" sz="120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59" y="1701129"/>
            <a:ext cx="8944779" cy="408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 txBox="1">
            <a:spLocks/>
          </p:cNvSpPr>
          <p:nvPr/>
        </p:nvSpPr>
        <p:spPr bwMode="auto">
          <a:xfrm>
            <a:off x="98425" y="79375"/>
            <a:ext cx="90789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2075"/>
                </a:solidFill>
              </a:rPr>
              <a:t>MADW - Authoritative Data Sources </a:t>
            </a:r>
            <a:r>
              <a:rPr lang="en-US" altLang="en-US" sz="2900" dirty="0" smtClean="0">
                <a:solidFill>
                  <a:srgbClr val="002075"/>
                </a:solidFill>
              </a:rPr>
              <a:t/>
            </a:r>
            <a:br>
              <a:rPr lang="en-US" altLang="en-US" sz="2900" dirty="0" smtClean="0">
                <a:solidFill>
                  <a:srgbClr val="002075"/>
                </a:solidFill>
              </a:rPr>
            </a:br>
            <a:r>
              <a:rPr lang="en-US" altLang="en-US" sz="2000" dirty="0" smtClean="0">
                <a:solidFill>
                  <a:srgbClr val="002075"/>
                </a:solidFill>
              </a:rPr>
              <a:t>(Marine Corps Ground Vehicles)</a:t>
            </a:r>
            <a:endParaRPr lang="en-US" altLang="en-US" sz="2000" dirty="0">
              <a:solidFill>
                <a:srgbClr val="002075"/>
              </a:solidFill>
            </a:endParaRP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646113" y="1417638"/>
            <a:ext cx="79581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endParaRPr lang="en-US" altLang="en-US" sz="120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" y="1417638"/>
            <a:ext cx="8820150" cy="443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/>
              <a:t>MADW Origin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24" y="1306291"/>
            <a:ext cx="9425757" cy="4884883"/>
            <a:chOff x="-687120" y="1827633"/>
            <a:chExt cx="11040158" cy="4919577"/>
          </a:xfrm>
        </p:grpSpPr>
        <p:sp>
          <p:nvSpPr>
            <p:cNvPr id="2" name="TextBox 1"/>
            <p:cNvSpPr txBox="1"/>
            <p:nvPr/>
          </p:nvSpPr>
          <p:spPr>
            <a:xfrm>
              <a:off x="-687120" y="1827633"/>
              <a:ext cx="10469639" cy="712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Started in FY2005 as a result of Congressional interest in reducing </a:t>
              </a:r>
            </a:p>
            <a:p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     impact of corrosion on DoD weapons systems, infrastructure and facilities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687120" y="3492604"/>
              <a:ext cx="11040158" cy="325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Contains over 1 billion maintenance records – approximately 40 billion </a:t>
              </a:r>
            </a:p>
            <a:p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    data elements.  Over 300 million supply and materials purchase records.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2000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Cost data back to FY04, availability data to FY08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2000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Includes value added data elements such as:</a:t>
              </a:r>
              <a:b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</a:br>
              <a:endParaRPr lang="en-US" sz="2000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pPr lvl="1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1) Object – solved through machine learning		           5) Preventive/corrective</a:t>
              </a:r>
            </a:p>
            <a:p>
              <a:pPr lvl="1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2) Action – solved through machine learning		           6) Parts/structure</a:t>
              </a:r>
            </a:p>
            <a:p>
              <a:pPr lvl="1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3) Standard work breakdown structure                	           7) Environmental severity</a:t>
              </a:r>
            </a:p>
            <a:p>
              <a:pPr lvl="1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4) Reconciled availability and costs in the same record             8) Labor and materials records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687120" y="2660118"/>
              <a:ext cx="10433381" cy="712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  <a:r>
                <a:rPr lang="en-US" sz="2000" dirty="0" smtClean="0">
                  <a:solidFill>
                    <a:schemeClr val="accent2">
                      <a:lumMod val="75000"/>
                    </a:schemeClr>
                  </a:solidFill>
                </a:rPr>
                <a:t>nvolves obtaining all maintenance records, costs and non-availability results 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1D0444-D6D0-4F26-A65D-558A0A23BA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dirty="0" smtClean="0"/>
              <a:t>MADW – Sample of Data Record</a:t>
            </a:r>
            <a:br>
              <a:rPr lang="en-US" altLang="en-US" sz="2800" dirty="0" smtClean="0"/>
            </a:br>
            <a:r>
              <a:rPr lang="en-US" altLang="en-US" sz="2000" dirty="0" smtClean="0"/>
              <a:t>(10 </a:t>
            </a:r>
            <a:r>
              <a:rPr lang="en-US" altLang="en-US" sz="2000" dirty="0"/>
              <a:t>of the </a:t>
            </a:r>
            <a:r>
              <a:rPr lang="en-US" altLang="en-US" sz="2000" dirty="0" smtClean="0"/>
              <a:t>approximately 40 </a:t>
            </a:r>
            <a:r>
              <a:rPr lang="en-US" altLang="en-US" sz="2000" dirty="0"/>
              <a:t>labor data fields showing)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568989" y="177894"/>
            <a:ext cx="1099705" cy="48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1019175">
              <a:lnSpc>
                <a:spcPts val="3200"/>
              </a:lnSpc>
              <a:spcBef>
                <a:spcPct val="20000"/>
              </a:spcBef>
              <a:buClr>
                <a:srgbClr val="EF5114"/>
              </a:buClr>
              <a:buChar char="•"/>
              <a:defRPr sz="2800">
                <a:solidFill>
                  <a:srgbClr val="002072"/>
                </a:solidFill>
                <a:latin typeface="Arial" charset="0"/>
              </a:defRPr>
            </a:lvl1pPr>
            <a:lvl2pPr marL="742950" indent="-285750" defTabSz="1019175">
              <a:lnSpc>
                <a:spcPts val="2800"/>
              </a:lnSpc>
              <a:spcBef>
                <a:spcPts val="500"/>
              </a:spcBef>
              <a:buClr>
                <a:srgbClr val="EF5114"/>
              </a:buClr>
              <a:buFont typeface="Arial" charset="0"/>
              <a:buChar char="–"/>
              <a:defRPr sz="2400">
                <a:solidFill>
                  <a:srgbClr val="002072"/>
                </a:solidFill>
                <a:latin typeface="Arial" charset="0"/>
              </a:defRPr>
            </a:lvl2pPr>
            <a:lvl3pPr marL="1143000" indent="-228600" defTabSz="1019175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•"/>
              <a:defRPr sz="2000">
                <a:solidFill>
                  <a:srgbClr val="002072"/>
                </a:solidFill>
                <a:latin typeface="Arial" charset="0"/>
              </a:defRPr>
            </a:lvl3pPr>
            <a:lvl4pPr marL="1600200" indent="-228600" defTabSz="1019175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–"/>
              <a:defRPr sz="2000">
                <a:solidFill>
                  <a:srgbClr val="002072"/>
                </a:solidFill>
                <a:latin typeface="Arial" charset="0"/>
              </a:defRPr>
            </a:lvl4pPr>
            <a:lvl5pPr marL="2057400" indent="-228600" defTabSz="1019175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5pPr>
            <a:lvl6pPr marL="2514600" indent="-228600" defTabSz="1019175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6pPr>
            <a:lvl7pPr marL="2971800" indent="-228600" defTabSz="1019175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7pPr>
            <a:lvl8pPr marL="3429000" indent="-228600" defTabSz="1019175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8pPr>
            <a:lvl9pPr marL="3886200" indent="-228600" defTabSz="1019175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9pPr>
          </a:lstStyle>
          <a:p>
            <a:pPr algn="ctr">
              <a:lnSpc>
                <a:spcPts val="3231"/>
              </a:lnSpc>
              <a:spcBef>
                <a:spcPct val="0"/>
              </a:spcBef>
              <a:buClrTx/>
              <a:buNone/>
            </a:pPr>
            <a:r>
              <a:rPr lang="en-US" altLang="en-US" sz="3200" b="1"/>
              <a:t>        </a:t>
            </a:r>
            <a:endParaRPr lang="en-US" altLang="en-US" sz="1800" b="1"/>
          </a:p>
        </p:txBody>
      </p:sp>
      <p:sp>
        <p:nvSpPr>
          <p:cNvPr id="11" name="TextBox 10"/>
          <p:cNvSpPr txBox="1"/>
          <p:nvPr/>
        </p:nvSpPr>
        <p:spPr>
          <a:xfrm>
            <a:off x="2766580" y="1783137"/>
            <a:ext cx="165783" cy="252136"/>
          </a:xfrm>
          <a:prstGeom prst="rect">
            <a:avLst/>
          </a:prstGeom>
          <a:noFill/>
        </p:spPr>
        <p:txBody>
          <a:bodyPr wrap="none" lIns="82058" tIns="41029" rIns="82058" bIns="41029">
            <a:spAutoFit/>
          </a:bodyPr>
          <a:lstStyle/>
          <a:p>
            <a:pPr eaLnBrk="1" hangingPunct="1">
              <a:defRPr/>
            </a:pPr>
            <a:endParaRPr lang="en-US" sz="1100" dirty="0">
              <a:latin typeface="Arial" panose="020B0604020202020204" pitchFamily="34" charset="0"/>
            </a:endParaRP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165504" y="4930618"/>
            <a:ext cx="3572100" cy="12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lnSpc>
                <a:spcPts val="3200"/>
              </a:lnSpc>
              <a:spcBef>
                <a:spcPct val="20000"/>
              </a:spcBef>
              <a:buClr>
                <a:srgbClr val="EF5114"/>
              </a:buClr>
              <a:buChar char="•"/>
              <a:defRPr sz="2800">
                <a:solidFill>
                  <a:srgbClr val="002072"/>
                </a:solidFill>
                <a:latin typeface="Arial" charset="0"/>
              </a:defRPr>
            </a:lvl1pPr>
            <a:lvl2pPr marL="742950" indent="-285750">
              <a:lnSpc>
                <a:spcPts val="2800"/>
              </a:lnSpc>
              <a:spcBef>
                <a:spcPts val="500"/>
              </a:spcBef>
              <a:buClr>
                <a:srgbClr val="EF5114"/>
              </a:buClr>
              <a:buFont typeface="Arial" charset="0"/>
              <a:buChar char="–"/>
              <a:defRPr sz="2400">
                <a:solidFill>
                  <a:srgbClr val="002072"/>
                </a:solidFill>
                <a:latin typeface="Arial" charset="0"/>
              </a:defRPr>
            </a:lvl2pPr>
            <a:lvl3pPr marL="1143000" indent="-228600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•"/>
              <a:defRPr sz="2000">
                <a:solidFill>
                  <a:srgbClr val="002072"/>
                </a:solidFill>
                <a:latin typeface="Arial" charset="0"/>
              </a:defRPr>
            </a:lvl3pPr>
            <a:lvl4pPr marL="1600200" indent="-228600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–"/>
              <a:defRPr sz="2000">
                <a:solidFill>
                  <a:srgbClr val="002072"/>
                </a:solidFill>
                <a:latin typeface="Arial" charset="0"/>
              </a:defRPr>
            </a:lvl4pPr>
            <a:lvl5pPr marL="2057400" indent="-228600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All </a:t>
            </a: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weapon systems studies now being executed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on a yearly </a:t>
            </a:r>
            <a:r>
              <a:rPr lang="en-US" altLang="en-US" sz="11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basis – soon to move to quarterly</a:t>
            </a:r>
            <a:endParaRPr lang="en-US" altLang="en-US" sz="11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US" altLang="en-US" sz="11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All yearly maintenance costs accounted for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relative to these systems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US" altLang="en-US" sz="11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Standardized data structure across DoD</a:t>
            </a:r>
          </a:p>
        </p:txBody>
      </p:sp>
      <p:pic>
        <p:nvPicPr>
          <p:cNvPr id="122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9" y="1349746"/>
            <a:ext cx="8827024" cy="259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4011298" y="4930618"/>
            <a:ext cx="4941065" cy="12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lnSpc>
                <a:spcPts val="3200"/>
              </a:lnSpc>
              <a:spcBef>
                <a:spcPct val="20000"/>
              </a:spcBef>
              <a:buClr>
                <a:srgbClr val="EF5114"/>
              </a:buClr>
              <a:buChar char="•"/>
              <a:defRPr sz="2800">
                <a:solidFill>
                  <a:srgbClr val="002072"/>
                </a:solidFill>
                <a:latin typeface="Arial" charset="0"/>
              </a:defRPr>
            </a:lvl1pPr>
            <a:lvl2pPr marL="742950" indent="-285750">
              <a:lnSpc>
                <a:spcPts val="2800"/>
              </a:lnSpc>
              <a:spcBef>
                <a:spcPts val="500"/>
              </a:spcBef>
              <a:buClr>
                <a:srgbClr val="EF5114"/>
              </a:buClr>
              <a:buFont typeface="Arial" charset="0"/>
              <a:buChar char="–"/>
              <a:defRPr sz="2400">
                <a:solidFill>
                  <a:srgbClr val="002072"/>
                </a:solidFill>
                <a:latin typeface="Arial" charset="0"/>
              </a:defRPr>
            </a:lvl2pPr>
            <a:lvl3pPr marL="1143000" indent="-228600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•"/>
              <a:defRPr sz="2000">
                <a:solidFill>
                  <a:srgbClr val="002072"/>
                </a:solidFill>
                <a:latin typeface="Arial" charset="0"/>
              </a:defRPr>
            </a:lvl3pPr>
            <a:lvl4pPr marL="1600200" indent="-228600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–"/>
              <a:defRPr sz="2000">
                <a:solidFill>
                  <a:srgbClr val="002072"/>
                </a:solidFill>
                <a:latin typeface="Arial" charset="0"/>
              </a:defRPr>
            </a:lvl4pPr>
            <a:lvl5pPr marL="2057400" indent="-228600">
              <a:lnSpc>
                <a:spcPts val="2400"/>
              </a:lnSpc>
              <a:spcBef>
                <a:spcPts val="500"/>
              </a:spcBef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ts val="500"/>
              </a:spcBef>
              <a:spcAft>
                <a:spcPct val="0"/>
              </a:spcAft>
              <a:buClr>
                <a:srgbClr val="EF5114"/>
              </a:buClr>
              <a:buChar char="»"/>
              <a:defRPr sz="2000">
                <a:solidFill>
                  <a:srgbClr val="00207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The </a:t>
            </a: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NMC totals equal the reported totals for each Service by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weapon </a:t>
            </a:r>
            <a:r>
              <a:rPr lang="en-US" altLang="en-US" sz="11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system by EIU (tail or serial number).</a:t>
            </a:r>
            <a:endParaRPr lang="en-US" altLang="en-US" sz="11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US" altLang="en-US" sz="11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Contains both labor (task) and materials (parts) detail.  Parts are linked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to labor through the job control number.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US" altLang="en-US" sz="11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Results can be determined to the action and object level of detail</a:t>
            </a:r>
          </a:p>
        </p:txBody>
      </p:sp>
      <p:sp>
        <p:nvSpPr>
          <p:cNvPr id="1229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14608">
              <a:defRPr>
                <a:solidFill>
                  <a:schemeClr val="tx1"/>
                </a:solidFill>
                <a:latin typeface="Arial" charset="0"/>
              </a:defRPr>
            </a:lvl1pPr>
            <a:lvl2pPr marL="666723" indent="-256432" defTabSz="914608">
              <a:defRPr>
                <a:solidFill>
                  <a:schemeClr val="tx1"/>
                </a:solidFill>
                <a:latin typeface="Arial" charset="0"/>
              </a:defRPr>
            </a:lvl2pPr>
            <a:lvl3pPr marL="1025728" indent="-205146" defTabSz="914608">
              <a:defRPr>
                <a:solidFill>
                  <a:schemeClr val="tx1"/>
                </a:solidFill>
                <a:latin typeface="Arial" charset="0"/>
              </a:defRPr>
            </a:lvl3pPr>
            <a:lvl4pPr marL="1436019" indent="-205146" defTabSz="914608">
              <a:defRPr>
                <a:solidFill>
                  <a:schemeClr val="tx1"/>
                </a:solidFill>
                <a:latin typeface="Arial" charset="0"/>
              </a:defRPr>
            </a:lvl4pPr>
            <a:lvl5pPr marL="1846311" indent="-205146" defTabSz="914608">
              <a:defRPr>
                <a:solidFill>
                  <a:schemeClr val="tx1"/>
                </a:solidFill>
                <a:latin typeface="Arial" charset="0"/>
              </a:defRPr>
            </a:lvl5pPr>
            <a:lvl6pPr marL="2256602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66893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77185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7476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672FDD-A27D-4793-9B7A-7B08442D1EA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3178377" y="3949511"/>
            <a:ext cx="1665841" cy="619548"/>
            <a:chOff x="3178377" y="3949511"/>
            <a:chExt cx="1665841" cy="619548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3338109" y="3949513"/>
              <a:ext cx="319491" cy="3117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4372565" y="3949511"/>
              <a:ext cx="189597" cy="31177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178377" y="4261282"/>
              <a:ext cx="16658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2060"/>
                  </a:solidFill>
                </a:rPr>
                <a:t>Foundational data!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1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dirty="0" smtClean="0"/>
              <a:t>MADW - Data Conversion Process</a:t>
            </a:r>
            <a:br>
              <a:rPr lang="en-US" altLang="en-US" sz="2800" dirty="0" smtClean="0"/>
            </a:br>
            <a:r>
              <a:rPr lang="en-US" altLang="en-US" sz="2000" dirty="0" smtClean="0"/>
              <a:t>(Object and Actions Text Search)</a:t>
            </a:r>
            <a:endParaRPr lang="en-US" altLang="en-US" sz="2000" dirty="0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391603" y="105056"/>
            <a:ext cx="285750" cy="5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1" dirty="0">
                <a:solidFill>
                  <a:srgbClr val="002072"/>
                </a:solidFill>
                <a:latin typeface="+mj-lt"/>
                <a:ea typeface="+mj-ea"/>
                <a:cs typeface="+mj-cs"/>
              </a:rPr>
              <a:t> </a:t>
            </a:r>
            <a:endParaRPr lang="en-US" altLang="en-US" sz="1800" b="1" dirty="0">
              <a:solidFill>
                <a:srgbClr val="00207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2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14608">
              <a:defRPr>
                <a:solidFill>
                  <a:schemeClr val="tx1"/>
                </a:solidFill>
                <a:latin typeface="Arial" charset="0"/>
              </a:defRPr>
            </a:lvl1pPr>
            <a:lvl2pPr marL="666723" indent="-256432" defTabSz="914608">
              <a:defRPr>
                <a:solidFill>
                  <a:schemeClr val="tx1"/>
                </a:solidFill>
                <a:latin typeface="Arial" charset="0"/>
              </a:defRPr>
            </a:lvl2pPr>
            <a:lvl3pPr marL="1025728" indent="-205146" defTabSz="914608">
              <a:defRPr>
                <a:solidFill>
                  <a:schemeClr val="tx1"/>
                </a:solidFill>
                <a:latin typeface="Arial" charset="0"/>
              </a:defRPr>
            </a:lvl3pPr>
            <a:lvl4pPr marL="1436019" indent="-205146" defTabSz="914608">
              <a:defRPr>
                <a:solidFill>
                  <a:schemeClr val="tx1"/>
                </a:solidFill>
                <a:latin typeface="Arial" charset="0"/>
              </a:defRPr>
            </a:lvl4pPr>
            <a:lvl5pPr marL="1846311" indent="-205146" defTabSz="914608">
              <a:defRPr>
                <a:solidFill>
                  <a:schemeClr val="tx1"/>
                </a:solidFill>
                <a:latin typeface="Arial" charset="0"/>
              </a:defRPr>
            </a:lvl5pPr>
            <a:lvl6pPr marL="2256602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66893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77185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7476" indent="-205146" defTabSz="9146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20C55C2-8CA7-4D2D-848B-1AF9504CFE7C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30267" y="1491342"/>
            <a:ext cx="8741590" cy="3145971"/>
            <a:chOff x="130267" y="1491343"/>
            <a:chExt cx="8044904" cy="27819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0267" y="1491343"/>
              <a:ext cx="8044904" cy="2781960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 bwMode="auto">
            <a:xfrm>
              <a:off x="8153399" y="1491343"/>
              <a:ext cx="0" cy="27819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TextBox 6"/>
          <p:cNvSpPr txBox="1"/>
          <p:nvPr/>
        </p:nvSpPr>
        <p:spPr>
          <a:xfrm>
            <a:off x="130267" y="4890478"/>
            <a:ext cx="3793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For objects – use NIIN, text, then codes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0267" y="5170977"/>
            <a:ext cx="3267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For actions – use text, then codes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267" y="5605364"/>
            <a:ext cx="8996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Using Natural Language Processing (NLP) machine learning to apply to the maintenance records</a:t>
            </a:r>
          </a:p>
        </p:txBody>
      </p:sp>
    </p:spTree>
    <p:extLst>
      <p:ext uri="{BB962C8B-B14F-4D97-AF65-F5344CB8AC3E}">
        <p14:creationId xmlns:p14="http://schemas.microsoft.com/office/powerpoint/2010/main" val="4898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8254" t="51651" r="25000" b="20793"/>
          <a:stretch/>
        </p:blipFill>
        <p:spPr>
          <a:xfrm>
            <a:off x="1805238" y="1323975"/>
            <a:ext cx="5370262" cy="197851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934940" y="6502677"/>
            <a:ext cx="2133600" cy="476250"/>
          </a:xfrm>
        </p:spPr>
        <p:txBody>
          <a:bodyPr/>
          <a:lstStyle/>
          <a:p>
            <a:pPr>
              <a:defRPr/>
            </a:pPr>
            <a:fld id="{D34764AC-4A02-4D03-8D15-28AD965AEA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5278" y="7923"/>
            <a:ext cx="899872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tabLst>
                <a:tab pos="21145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21145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2114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2114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2114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14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14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14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14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2072"/>
                </a:solidFill>
              </a:rPr>
              <a:t>MADW </a:t>
            </a:r>
            <a:r>
              <a:rPr lang="en-US" altLang="en-US" sz="2800" dirty="0">
                <a:solidFill>
                  <a:srgbClr val="002072"/>
                </a:solidFill>
              </a:rPr>
              <a:t>- Aviation Work Breakdown Structure </a:t>
            </a:r>
            <a:br>
              <a:rPr lang="en-US" altLang="en-US" sz="2800" dirty="0">
                <a:solidFill>
                  <a:srgbClr val="002072"/>
                </a:solidFill>
              </a:rPr>
            </a:br>
            <a:r>
              <a:rPr lang="en-US" altLang="en-US" sz="2000" dirty="0">
                <a:solidFill>
                  <a:srgbClr val="002072"/>
                </a:solidFill>
              </a:rPr>
              <a:t>(AWBS)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2072"/>
                </a:solidFill>
              </a:rPr>
              <a:t/>
            </a:r>
            <a:br>
              <a:rPr lang="en-US" altLang="en-US" sz="1600" dirty="0">
                <a:solidFill>
                  <a:srgbClr val="002072"/>
                </a:solidFill>
              </a:rPr>
            </a:br>
            <a:endParaRPr lang="en-US" altLang="en-US" sz="1600" dirty="0">
              <a:solidFill>
                <a:srgbClr val="002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0850" y="220634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5pPr>
            <a:lvl6pPr marL="4572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6pPr>
            <a:lvl7pPr marL="9144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7pPr>
            <a:lvl8pPr marL="13716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8pPr>
            <a:lvl9pPr marL="1828800" algn="l" rtl="0" fontAlgn="base">
              <a:lnSpc>
                <a:spcPts val="3225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07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kern="0" dirty="0" smtClean="0"/>
              <a:t>Current Capability - High Level Data View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7737" r="17702"/>
          <a:stretch/>
        </p:blipFill>
        <p:spPr>
          <a:xfrm>
            <a:off x="2641596" y="1284361"/>
            <a:ext cx="6493169" cy="5573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26" y="2991403"/>
            <a:ext cx="3381809" cy="223882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899430" y="6381750"/>
            <a:ext cx="2133600" cy="476250"/>
          </a:xfrm>
        </p:spPr>
        <p:txBody>
          <a:bodyPr/>
          <a:lstStyle/>
          <a:p>
            <a:pPr>
              <a:defRPr/>
            </a:pPr>
            <a:fld id="{D34764AC-4A02-4D03-8D15-28AD965AEA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dirty="0" smtClean="0"/>
              <a:t>Current Capabilities - Examples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1D0444-D6D0-4F26-A65D-558A0A23BA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41590" y="1318383"/>
            <a:ext cx="8802410" cy="913070"/>
            <a:chOff x="-4690737" y="1401510"/>
            <a:chExt cx="8802410" cy="913070"/>
          </a:xfrm>
        </p:grpSpPr>
        <p:sp>
          <p:nvSpPr>
            <p:cNvPr id="5" name="TextBox 4"/>
            <p:cNvSpPr txBox="1"/>
            <p:nvPr/>
          </p:nvSpPr>
          <p:spPr>
            <a:xfrm>
              <a:off x="-4690737" y="1401510"/>
              <a:ext cx="6994222" cy="913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lnSpc>
                  <a:spcPts val="3225"/>
                </a:lnSpc>
              </a:pP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What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is the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annual maintenance cost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of electronic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components for </a:t>
              </a:r>
              <a:b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</a:br>
              <a:endParaRPr lang="en-US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4690737" y="1673590"/>
              <a:ext cx="8802410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3225"/>
                </a:lnSpc>
              </a:pP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which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there is “no fault found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”?  What are the 10 best IFIDS candidates by service?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1590" y="2237404"/>
            <a:ext cx="7805371" cy="1033292"/>
            <a:chOff x="-4690737" y="2155131"/>
            <a:chExt cx="7805371" cy="1033292"/>
          </a:xfrm>
        </p:grpSpPr>
        <p:sp>
          <p:nvSpPr>
            <p:cNvPr id="11" name="TextBox 10"/>
            <p:cNvSpPr txBox="1"/>
            <p:nvPr/>
          </p:nvSpPr>
          <p:spPr>
            <a:xfrm>
              <a:off x="-4690737" y="2155131"/>
              <a:ext cx="7738016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lnSpc>
                  <a:spcPts val="3225"/>
                </a:lnSpc>
              </a:pP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What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is the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annual maintenance cost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of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fuel tank leaks for C-130, C-5 and</a:t>
              </a:r>
              <a:endParaRPr lang="en-US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4690737" y="2542092"/>
              <a:ext cx="780537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F-16 aircraft in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the Air Force?  Is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the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severity of the environment a factor?</a:t>
              </a:r>
              <a:b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</a:b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1590" y="3276647"/>
            <a:ext cx="8404930" cy="1023698"/>
            <a:chOff x="-4690737" y="3119713"/>
            <a:chExt cx="8404930" cy="1023698"/>
          </a:xfrm>
        </p:grpSpPr>
        <p:sp>
          <p:nvSpPr>
            <p:cNvPr id="15" name="TextBox 14"/>
            <p:cNvSpPr txBox="1"/>
            <p:nvPr/>
          </p:nvSpPr>
          <p:spPr>
            <a:xfrm>
              <a:off x="-4690737" y="3119713"/>
              <a:ext cx="8404930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lnSpc>
                  <a:spcPts val="3225"/>
                </a:lnSpc>
              </a:pP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What is the cost of the Navy FA-18 high flight hour depot maintenance package?</a:t>
              </a:r>
              <a:endParaRPr lang="en-US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4690737" y="3497080"/>
              <a:ext cx="780537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Does it have an economic payback??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/>
              </a:r>
              <a:b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</a:b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1590" y="4102108"/>
            <a:ext cx="8537568" cy="763121"/>
            <a:chOff x="341590" y="4181608"/>
            <a:chExt cx="8537568" cy="763121"/>
          </a:xfrm>
        </p:grpSpPr>
        <p:sp>
          <p:nvSpPr>
            <p:cNvPr id="17" name="TextBox 16"/>
            <p:cNvSpPr txBox="1"/>
            <p:nvPr/>
          </p:nvSpPr>
          <p:spPr>
            <a:xfrm>
              <a:off x="341590" y="4181608"/>
              <a:ext cx="8020272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>
                <a:lnSpc>
                  <a:spcPts val="3225"/>
                </a:lnSpc>
              </a:pP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What are the causes of low availability on the MV-22B and CV-22B aircraft?  </a:t>
              </a:r>
              <a:endParaRPr lang="en-US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1590" y="4575397"/>
              <a:ext cx="8537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Why do the HMX-1 and VMM-365 squadrons have good availability results?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1590" y="5075369"/>
            <a:ext cx="8537568" cy="781593"/>
            <a:chOff x="373650" y="4874929"/>
            <a:chExt cx="8537568" cy="781593"/>
          </a:xfrm>
        </p:grpSpPr>
        <p:sp>
          <p:nvSpPr>
            <p:cNvPr id="24" name="TextBox 23"/>
            <p:cNvSpPr txBox="1"/>
            <p:nvPr/>
          </p:nvSpPr>
          <p:spPr>
            <a:xfrm>
              <a:off x="373650" y="4874929"/>
              <a:ext cx="7096815" cy="502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hangingPunct="0">
                <a:lnSpc>
                  <a:spcPts val="3225"/>
                </a:lnSpc>
              </a:pP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What are the best opportunities for technology insertion that across </a:t>
              </a:r>
              <a:endParaRPr lang="en-US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3650" y="5287190"/>
              <a:ext cx="8537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all DoD weapon systems platform? </a:t>
              </a:r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</a:rPr>
                <a:t>(Cross cutting study)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7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003" y="152400"/>
            <a:ext cx="7786747" cy="868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lnSpc>
                <a:spcPts val="3225"/>
              </a:lnSpc>
            </a:pPr>
            <a:r>
              <a:rPr lang="en-US" sz="2800" dirty="0" smtClean="0">
                <a:solidFill>
                  <a:srgbClr val="002072"/>
                </a:solidFill>
                <a:latin typeface="+mj-lt"/>
                <a:ea typeface="+mj-ea"/>
                <a:cs typeface="+mj-cs"/>
              </a:rPr>
              <a:t>Current Capability – Cross Cutting Study</a:t>
            </a:r>
            <a:br>
              <a:rPr lang="en-US" sz="2800" dirty="0" smtClean="0">
                <a:solidFill>
                  <a:srgbClr val="002072"/>
                </a:solidFill>
                <a:latin typeface="+mj-lt"/>
                <a:ea typeface="+mj-ea"/>
                <a:cs typeface="+mj-cs"/>
              </a:rPr>
            </a:br>
            <a:r>
              <a:rPr lang="en-US" sz="2000" dirty="0" smtClean="0">
                <a:solidFill>
                  <a:srgbClr val="002072"/>
                </a:solidFill>
                <a:latin typeface="+mj-lt"/>
                <a:ea typeface="+mj-ea"/>
                <a:cs typeface="+mj-cs"/>
              </a:rPr>
              <a:t>Approach </a:t>
            </a:r>
            <a:r>
              <a:rPr lang="en-US" sz="2000" dirty="0">
                <a:solidFill>
                  <a:srgbClr val="002072"/>
                </a:solidFill>
                <a:latin typeface="+mj-lt"/>
                <a:ea typeface="+mj-ea"/>
                <a:cs typeface="+mj-cs"/>
              </a:rPr>
              <a:t>to Determine Technology </a:t>
            </a:r>
            <a:r>
              <a:rPr lang="en-US" sz="2000" dirty="0" smtClean="0">
                <a:solidFill>
                  <a:srgbClr val="002072"/>
                </a:solidFill>
                <a:latin typeface="+mj-lt"/>
                <a:ea typeface="+mj-ea"/>
                <a:cs typeface="+mj-cs"/>
              </a:rPr>
              <a:t>Insertion </a:t>
            </a:r>
            <a:r>
              <a:rPr lang="en-US" sz="2000" dirty="0">
                <a:solidFill>
                  <a:srgbClr val="002072"/>
                </a:solidFill>
                <a:latin typeface="+mj-lt"/>
                <a:ea typeface="+mj-ea"/>
                <a:cs typeface="+mj-cs"/>
              </a:rPr>
              <a:t>Opportunities for DoD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208" y="1218989"/>
            <a:ext cx="87316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2072"/>
                </a:solidFill>
                <a:latin typeface="Arial"/>
              </a:rPr>
              <a:t>Tool:  LMI Maintenance and Availability Data Warehouse</a:t>
            </a:r>
            <a:br>
              <a:rPr lang="en-US" sz="1400" dirty="0" smtClean="0">
                <a:solidFill>
                  <a:srgbClr val="002072"/>
                </a:solidFill>
                <a:latin typeface="Arial"/>
              </a:rPr>
            </a:br>
            <a:r>
              <a:rPr lang="en-US" sz="1400" dirty="0" smtClean="0">
                <a:solidFill>
                  <a:srgbClr val="002072"/>
                </a:solidFill>
                <a:latin typeface="Arial"/>
              </a:rPr>
              <a:t/>
            </a:r>
            <a:br>
              <a:rPr lang="en-US" sz="1400" dirty="0" smtClean="0">
                <a:solidFill>
                  <a:srgbClr val="002072"/>
                </a:solidFill>
                <a:latin typeface="Arial"/>
              </a:rPr>
            </a:br>
            <a:r>
              <a:rPr lang="en-US" sz="1400" dirty="0" smtClean="0">
                <a:solidFill>
                  <a:srgbClr val="002072"/>
                </a:solidFill>
                <a:latin typeface="Arial"/>
              </a:rPr>
              <a:t>Metric: </a:t>
            </a:r>
            <a:r>
              <a:rPr lang="en-US" sz="1400" b="1" dirty="0" smtClean="0">
                <a:solidFill>
                  <a:srgbClr val="002072"/>
                </a:solidFill>
                <a:latin typeface="Arial"/>
              </a:rPr>
              <a:t>Cost per day of availability (C/DA).  </a:t>
            </a:r>
            <a:r>
              <a:rPr lang="en-US" sz="1400" dirty="0" smtClean="0">
                <a:solidFill>
                  <a:srgbClr val="002072"/>
                </a:solidFill>
                <a:latin typeface="Arial"/>
              </a:rPr>
              <a:t>C/DA is the historical maintenance spending used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2072"/>
                </a:solidFill>
                <a:latin typeface="Arial"/>
              </a:rPr>
              <a:t> </a:t>
            </a:r>
            <a:r>
              <a:rPr lang="en-US" sz="1400" dirty="0" smtClean="0">
                <a:solidFill>
                  <a:srgbClr val="002072"/>
                </a:solidFill>
                <a:latin typeface="Arial"/>
              </a:rPr>
              <a:t>           to generate one day of availability for a readiness reportable weapon system.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2072"/>
                </a:solidFill>
                <a:latin typeface="Arial"/>
              </a:rPr>
              <a:t/>
            </a:r>
            <a:br>
              <a:rPr lang="en-US" sz="1400" dirty="0" smtClean="0">
                <a:solidFill>
                  <a:srgbClr val="002072"/>
                </a:solidFill>
                <a:latin typeface="Arial"/>
              </a:rPr>
            </a:br>
            <a:r>
              <a:rPr lang="en-US" sz="1400" dirty="0" smtClean="0">
                <a:solidFill>
                  <a:srgbClr val="002072"/>
                </a:solidFill>
                <a:latin typeface="Arial"/>
              </a:rPr>
              <a:t>Starting point: One of the three options below.  Begin with all DoD readiness reportable weapon systems 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2072"/>
                </a:solidFill>
                <a:latin typeface="Arial"/>
              </a:rPr>
              <a:t> </a:t>
            </a:r>
            <a:r>
              <a:rPr lang="en-US" sz="1400" dirty="0" smtClean="0">
                <a:solidFill>
                  <a:srgbClr val="002072"/>
                </a:solidFill>
                <a:latin typeface="Arial"/>
              </a:rPr>
              <a:t>                      the scope. </a:t>
            </a:r>
            <a:endParaRPr lang="en-US" sz="1400" dirty="0">
              <a:solidFill>
                <a:srgbClr val="002072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2208" y="3048000"/>
            <a:ext cx="2761194" cy="508709"/>
          </a:xfrm>
          <a:prstGeom prst="rect">
            <a:avLst/>
          </a:prstGeom>
          <a:solidFill>
            <a:srgbClr val="D1FFD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207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613" y="3064527"/>
            <a:ext cx="2745558" cy="492443"/>
          </a:xfrm>
          <a:prstGeom prst="rect">
            <a:avLst/>
          </a:prstGeom>
          <a:solidFill>
            <a:srgbClr val="D1FFD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002072"/>
                </a:solidFill>
                <a:latin typeface="Arial"/>
              </a:rPr>
              <a:t>Step 1) </a:t>
            </a:r>
            <a:br>
              <a:rPr lang="en-US" sz="1300" dirty="0" smtClean="0">
                <a:solidFill>
                  <a:srgbClr val="002072"/>
                </a:solidFill>
                <a:latin typeface="Arial"/>
              </a:rPr>
            </a:br>
            <a:r>
              <a:rPr lang="en-US" sz="1300" dirty="0" smtClean="0">
                <a:solidFill>
                  <a:srgbClr val="002072"/>
                </a:solidFill>
                <a:latin typeface="Arial"/>
              </a:rPr>
              <a:t>Determine C/DA by EI Commodity </a:t>
            </a:r>
            <a:endParaRPr lang="en-US" sz="1300" dirty="0">
              <a:solidFill>
                <a:srgbClr val="002072"/>
              </a:solidFill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61434" y="3048000"/>
            <a:ext cx="2761194" cy="508709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207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61802" y="3064527"/>
            <a:ext cx="2160463" cy="492443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002072"/>
                </a:solidFill>
                <a:latin typeface="Arial"/>
              </a:rPr>
              <a:t>Step 1) </a:t>
            </a:r>
            <a:br>
              <a:rPr lang="en-US" sz="1300" dirty="0" smtClean="0">
                <a:solidFill>
                  <a:srgbClr val="002072"/>
                </a:solidFill>
                <a:latin typeface="Arial"/>
              </a:rPr>
            </a:br>
            <a:r>
              <a:rPr lang="en-US" sz="1300" dirty="0" smtClean="0">
                <a:solidFill>
                  <a:srgbClr val="002072"/>
                </a:solidFill>
                <a:latin typeface="Arial"/>
              </a:rPr>
              <a:t>Determine C/DA by Action </a:t>
            </a:r>
            <a:endParaRPr lang="en-US" sz="1300" dirty="0">
              <a:solidFill>
                <a:srgbClr val="002072"/>
              </a:solidFill>
              <a:latin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88255" y="3048000"/>
            <a:ext cx="2761194" cy="508709"/>
          </a:xfrm>
          <a:prstGeom prst="rect">
            <a:avLst/>
          </a:prstGeom>
          <a:solidFill>
            <a:srgbClr val="CCE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207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60793" y="3064527"/>
            <a:ext cx="2216121" cy="492443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srgbClr val="002072"/>
                </a:solidFill>
                <a:latin typeface="Arial"/>
              </a:rPr>
              <a:t>Step 1) </a:t>
            </a:r>
            <a:br>
              <a:rPr lang="en-US" sz="1300" dirty="0" smtClean="0">
                <a:solidFill>
                  <a:srgbClr val="002072"/>
                </a:solidFill>
                <a:latin typeface="Arial"/>
              </a:rPr>
            </a:br>
            <a:r>
              <a:rPr lang="en-US" sz="1300" dirty="0" smtClean="0">
                <a:solidFill>
                  <a:srgbClr val="002072"/>
                </a:solidFill>
                <a:latin typeface="Arial"/>
              </a:rPr>
              <a:t>Determine C/DA by System</a:t>
            </a:r>
            <a:endParaRPr lang="en-US" sz="1300" dirty="0">
              <a:solidFill>
                <a:srgbClr val="002072"/>
              </a:solidFill>
              <a:latin typeface="Arial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82793" y="3557802"/>
            <a:ext cx="16068" cy="18346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02316" y="3995956"/>
            <a:ext cx="4982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66716" y="3870048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2072"/>
                </a:solidFill>
                <a:latin typeface="Arial"/>
              </a:rPr>
              <a:t>Rotary wing</a:t>
            </a:r>
            <a:endParaRPr lang="en-US" sz="1200" dirty="0">
              <a:solidFill>
                <a:srgbClr val="002072"/>
              </a:solidFill>
              <a:latin typeface="Arial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08083" y="4453403"/>
            <a:ext cx="4982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72483" y="4327495"/>
            <a:ext cx="91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2072"/>
                </a:solidFill>
                <a:latin typeface="Arial"/>
              </a:rPr>
              <a:t>Fixed wing</a:t>
            </a:r>
            <a:endParaRPr lang="en-US" sz="1200" dirty="0">
              <a:solidFill>
                <a:srgbClr val="002072"/>
              </a:solidFill>
              <a:latin typeface="Arial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98860" y="4809148"/>
            <a:ext cx="1756741" cy="276999"/>
            <a:chOff x="841899" y="3166952"/>
            <a:chExt cx="1880627" cy="304699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1339049" y="3166952"/>
              <a:ext cx="1383477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Ground vehicles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82793" y="5266594"/>
            <a:ext cx="2029252" cy="276999"/>
            <a:chOff x="841899" y="3166952"/>
            <a:chExt cx="2172356" cy="304699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339049" y="3166952"/>
              <a:ext cx="1675206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Common equipment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 flipH="1">
            <a:off x="3289410" y="3557802"/>
            <a:ext cx="32134" cy="31828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3325000" y="3870050"/>
            <a:ext cx="1436142" cy="276999"/>
            <a:chOff x="841899" y="3166952"/>
            <a:chExt cx="1537419" cy="304699"/>
          </a:xfrm>
        </p:grpSpPr>
        <p:cxnSp>
          <p:nvCxnSpPr>
            <p:cNvPr id="94" name="Straight Arrow Connector 93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339049" y="3166952"/>
              <a:ext cx="1040269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Inspect/test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330767" y="4327497"/>
            <a:ext cx="1210117" cy="276999"/>
            <a:chOff x="841899" y="3166952"/>
            <a:chExt cx="1295455" cy="304699"/>
          </a:xfrm>
        </p:grpSpPr>
        <p:cxnSp>
          <p:nvCxnSpPr>
            <p:cNvPr id="92" name="Straight Arrow Connector 91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1339049" y="3166952"/>
              <a:ext cx="798305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Replace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321544" y="4784943"/>
            <a:ext cx="1099511" cy="276999"/>
            <a:chOff x="841899" y="3166952"/>
            <a:chExt cx="1177049" cy="304699"/>
          </a:xfrm>
        </p:grpSpPr>
        <p:cxnSp>
          <p:nvCxnSpPr>
            <p:cNvPr id="90" name="Straight Arrow Connector 89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339049" y="3166952"/>
              <a:ext cx="679899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Repair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290388" y="5242390"/>
            <a:ext cx="1420816" cy="276999"/>
            <a:chOff x="841899" y="3166952"/>
            <a:chExt cx="1521013" cy="304699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339049" y="3166952"/>
              <a:ext cx="1023863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Treat, paint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297528" y="5699836"/>
            <a:ext cx="1902615" cy="276999"/>
            <a:chOff x="841899" y="3166952"/>
            <a:chExt cx="2036788" cy="304699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339049" y="3166952"/>
              <a:ext cx="1539638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Clean, blast, wash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305477" y="6157282"/>
            <a:ext cx="1101113" cy="276999"/>
            <a:chOff x="841899" y="3166952"/>
            <a:chExt cx="1178764" cy="304699"/>
          </a:xfrm>
        </p:grpSpPr>
        <p:cxnSp>
          <p:nvCxnSpPr>
            <p:cNvPr id="84" name="Straight Arrow Connector 83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1339049" y="3166952"/>
              <a:ext cx="681614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Modify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285955" y="6614731"/>
            <a:ext cx="1203705" cy="276999"/>
            <a:chOff x="841899" y="3166952"/>
            <a:chExt cx="1288592" cy="304699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1339049" y="3166952"/>
              <a:ext cx="791442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9 others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cxnSp>
        <p:nvCxnSpPr>
          <p:cNvPr id="97" name="Straight Connector 96"/>
          <p:cNvCxnSpPr/>
          <p:nvPr/>
        </p:nvCxnSpPr>
        <p:spPr>
          <a:xfrm flipH="1">
            <a:off x="6067193" y="3557802"/>
            <a:ext cx="32134" cy="31828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6102783" y="3870050"/>
            <a:ext cx="1202102" cy="276999"/>
            <a:chOff x="841899" y="3166952"/>
            <a:chExt cx="1286875" cy="304699"/>
          </a:xfrm>
        </p:grpSpPr>
        <p:cxnSp>
          <p:nvCxnSpPr>
            <p:cNvPr id="117" name="Straight Arrow Connector 116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1339049" y="3166952"/>
              <a:ext cx="789725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Engines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108550" y="4327497"/>
            <a:ext cx="1926467" cy="276999"/>
            <a:chOff x="841899" y="3166952"/>
            <a:chExt cx="2062322" cy="304699"/>
          </a:xfrm>
        </p:grpSpPr>
        <p:cxnSp>
          <p:nvCxnSpPr>
            <p:cNvPr id="115" name="Straight Arrow Connector 114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1339049" y="3166952"/>
              <a:ext cx="1565172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Body, frame or hull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099327" y="4784943"/>
            <a:ext cx="1952308" cy="276999"/>
            <a:chOff x="841899" y="3166952"/>
            <a:chExt cx="2089986" cy="304699"/>
          </a:xfrm>
        </p:grpSpPr>
        <p:cxnSp>
          <p:nvCxnSpPr>
            <p:cNvPr id="113" name="Straight Arrow Connector 112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1339049" y="3166952"/>
              <a:ext cx="1592836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Axles, landing gear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099327" y="5242390"/>
            <a:ext cx="2795487" cy="276999"/>
            <a:chOff x="841899" y="3166952"/>
            <a:chExt cx="2992626" cy="304699"/>
          </a:xfrm>
        </p:grpSpPr>
        <p:cxnSp>
          <p:nvCxnSpPr>
            <p:cNvPr id="111" name="Straight Arrow Connector 110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1339049" y="3166952"/>
              <a:ext cx="2495476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Electrical and power generation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099327" y="5699836"/>
            <a:ext cx="1477819" cy="276999"/>
            <a:chOff x="841899" y="3166952"/>
            <a:chExt cx="1582036" cy="304699"/>
          </a:xfrm>
        </p:grpSpPr>
        <p:cxnSp>
          <p:nvCxnSpPr>
            <p:cNvPr id="109" name="Straight Arrow Connector 108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1339049" y="3166952"/>
              <a:ext cx="1084886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Fuel system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083260" y="6157282"/>
            <a:ext cx="2397944" cy="276999"/>
            <a:chOff x="841899" y="3166952"/>
            <a:chExt cx="2567048" cy="304699"/>
          </a:xfrm>
        </p:grpSpPr>
        <p:cxnSp>
          <p:nvCxnSpPr>
            <p:cNvPr id="107" name="Straight Arrow Connector 106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1339049" y="3166952"/>
              <a:ext cx="2069898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Communications systems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063738" y="6614731"/>
            <a:ext cx="1288665" cy="276999"/>
            <a:chOff x="841899" y="3166952"/>
            <a:chExt cx="1379542" cy="304699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841899" y="3305451"/>
              <a:ext cx="533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339049" y="3166952"/>
              <a:ext cx="882392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srgbClr val="002072"/>
                  </a:solidFill>
                  <a:latin typeface="Arial"/>
                </a:rPr>
                <a:t>14 others</a:t>
              </a:r>
              <a:endParaRPr lang="en-US" sz="1200" dirty="0">
                <a:solidFill>
                  <a:srgbClr val="002072"/>
                </a:solidFill>
                <a:latin typeface="Arial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18949" y="6551209"/>
            <a:ext cx="2133600" cy="476250"/>
          </a:xfrm>
          <a:prstGeom prst="rect">
            <a:avLst/>
          </a:prstGeom>
        </p:spPr>
        <p:txBody>
          <a:bodyPr/>
          <a:lstStyle/>
          <a:p>
            <a:fld id="{07664A88-F7D9-45CE-A74C-44C93905E488}" type="slidenum">
              <a:rPr lang="en-US" smtClean="0">
                <a:solidFill>
                  <a:srgbClr val="002072"/>
                </a:solidFill>
              </a:rPr>
              <a:pPr/>
              <a:t>9</a:t>
            </a:fld>
            <a:endParaRPr lang="en-US" dirty="0">
              <a:solidFill>
                <a:srgbClr val="002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8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MI-Standard_2009">
  <a:themeElements>
    <a:clrScheme name="LMI-Standard_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MI-Standard_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MI-Standard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I-Standard_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I-Standard_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I-Standard_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I-Standard_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I-Standard_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MI-Standard_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MI-Standard_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MI-Standard_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MI-Standard_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MI-Standard_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MI-Standard_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LMI-Standard_2009</Template>
  <TotalTime>38274</TotalTime>
  <Words>1010</Words>
  <Application>Microsoft Office PowerPoint</Application>
  <PresentationFormat>On-screen Show (4:3)</PresentationFormat>
  <Paragraphs>208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AvantGarde Bk BT</vt:lpstr>
      <vt:lpstr>Calibri</vt:lpstr>
      <vt:lpstr>Calibri Light</vt:lpstr>
      <vt:lpstr>Times New Roman</vt:lpstr>
      <vt:lpstr>LMI-Standard_2009</vt:lpstr>
      <vt:lpstr>Custom Design</vt:lpstr>
      <vt:lpstr>Office Theme</vt:lpstr>
      <vt:lpstr>PowerPoint Presentation</vt:lpstr>
      <vt:lpstr>Outline</vt:lpstr>
      <vt:lpstr>MADW Origin</vt:lpstr>
      <vt:lpstr>MADW – Sample of Data Record (10 of the approximately 40 labor data fields showing)</vt:lpstr>
      <vt:lpstr>MADW - Data Conversion Process (Object and Actions Text Search)</vt:lpstr>
      <vt:lpstr>PowerPoint Presentation</vt:lpstr>
      <vt:lpstr>PowerPoint Presentation</vt:lpstr>
      <vt:lpstr>Current Capabilities -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MADW Future Capability – Predictive Modeling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Logistics Business Unit  Off-Site</dc:title>
  <dc:creator>Jeff Colaianni</dc:creator>
  <cp:lastModifiedBy>LANGLAIS, Raymond R.</cp:lastModifiedBy>
  <cp:revision>2261</cp:revision>
  <cp:lastPrinted>2015-12-08T11:22:21Z</cp:lastPrinted>
  <dcterms:created xsi:type="dcterms:W3CDTF">2007-09-27T16:30:32Z</dcterms:created>
  <dcterms:modified xsi:type="dcterms:W3CDTF">2017-11-21T14:50:07Z</dcterms:modified>
</cp:coreProperties>
</file>