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4" r:id="rId2"/>
  </p:sldMasterIdLst>
  <p:notesMasterIdLst>
    <p:notesMasterId r:id="rId20"/>
  </p:notesMasterIdLst>
  <p:handoutMasterIdLst>
    <p:handoutMasterId r:id="rId21"/>
  </p:handoutMasterIdLst>
  <p:sldIdLst>
    <p:sldId id="258" r:id="rId3"/>
    <p:sldId id="296" r:id="rId4"/>
    <p:sldId id="329" r:id="rId5"/>
    <p:sldId id="330" r:id="rId6"/>
    <p:sldId id="331" r:id="rId7"/>
    <p:sldId id="332" r:id="rId8"/>
    <p:sldId id="334" r:id="rId9"/>
    <p:sldId id="335" r:id="rId10"/>
    <p:sldId id="336" r:id="rId11"/>
    <p:sldId id="337" r:id="rId12"/>
    <p:sldId id="338" r:id="rId13"/>
    <p:sldId id="340" r:id="rId14"/>
    <p:sldId id="339" r:id="rId15"/>
    <p:sldId id="341" r:id="rId16"/>
    <p:sldId id="342" r:id="rId17"/>
    <p:sldId id="343" r:id="rId18"/>
    <p:sldId id="333" r:id="rId19"/>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ore CIV Stephanie J" initials="S.Poore" lastIdx="4" clrIdx="0">
    <p:extLst>
      <p:ext uri="{19B8F6BF-5375-455C-9EA6-DF929625EA0E}">
        <p15:presenceInfo xmlns:p15="http://schemas.microsoft.com/office/powerpoint/2012/main" userId="Poore CIV Stephanie 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068" autoAdjust="0"/>
    <p:restoredTop sz="95883" autoAdjust="0"/>
  </p:normalViewPr>
  <p:slideViewPr>
    <p:cSldViewPr snapToGrid="0">
      <p:cViewPr varScale="1">
        <p:scale>
          <a:sx n="115" d="100"/>
          <a:sy n="115" d="100"/>
        </p:scale>
        <p:origin x="564" y="108"/>
      </p:cViewPr>
      <p:guideLst/>
    </p:cSldViewPr>
  </p:slideViewPr>
  <p:outlineViewPr>
    <p:cViewPr>
      <p:scale>
        <a:sx n="33" d="100"/>
        <a:sy n="33" d="100"/>
      </p:scale>
      <p:origin x="0" y="-900"/>
    </p:cViewPr>
  </p:outlineViewPr>
  <p:notesTextViewPr>
    <p:cViewPr>
      <p:scale>
        <a:sx n="1" d="1"/>
        <a:sy n="1" d="1"/>
      </p:scale>
      <p:origin x="0" y="0"/>
    </p:cViewPr>
  </p:notesTextViewPr>
  <p:sorterViewPr>
    <p:cViewPr>
      <p:scale>
        <a:sx n="130" d="100"/>
        <a:sy n="130" d="100"/>
      </p:scale>
      <p:origin x="0" y="-1722"/>
    </p:cViewPr>
  </p:sorterViewPr>
  <p:notesViewPr>
    <p:cSldViewPr snapToGrid="0">
      <p:cViewPr varScale="1">
        <p:scale>
          <a:sx n="81" d="100"/>
          <a:sy n="81" d="100"/>
        </p:scale>
        <p:origin x="122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12T08:43:41.308" idx="2">
    <p:pos x="10" y="10"/>
    <p:text>The Diversify Distribution LOE focuses on technologies that enable resilient, scalable, and unpredictable distribution modes across geographically dispersed operating environments. 
•	Autonomous systems investments accelerate the development of dynamic air, ground, surface, and sub-surface delivery systems for echeloned, scalable, “precision logistics”.
•	Bulk fuel storage and distribution investments support development of advanced delivery systems capable of reaching across vast distances to sustain EABO-type operations in contested littoral environments.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7-12T08:43:51.949" idx="3">
    <p:pos x="10" y="10"/>
    <p:text>The Improve Sustainment LOE focuses on technologies enabling operational-level logistics integration, inventory control and optimization, expeditionary manufacturing and fabrication methods, and rapid identification and exploitation of alternative sources of supply. 
•	Advanced manufacturing investments support nascent technologies as they transition to programs of record, to include digital manufacturing.  These investments empower Marines to develop and produce end items at all echelons and at the tactical edge.
•	Alternative fuels and 21st century expeditionary energy foraging investments support DOD, Navy and Marine Corps priorities to reduce demand for fuels on the battlefield, enhance self-sufficiency in austere environments, and lighten the load on the MAGTF.
•	Expeditionary medicine investments support the development of scalable, tailorable Role I/II forward resuscitative care capabilities to preserve the health and enhance the readiness of distributed forces in contested EABO-type environments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8"/>
          </a:xfrm>
          <a:prstGeom prst="rect">
            <a:avLst/>
          </a:prstGeom>
        </p:spPr>
        <p:txBody>
          <a:bodyPr vert="horz" lIns="92960" tIns="46480" rIns="92960" bIns="46480"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5798"/>
          </a:xfrm>
          <a:prstGeom prst="rect">
            <a:avLst/>
          </a:prstGeom>
        </p:spPr>
        <p:txBody>
          <a:bodyPr vert="horz" lIns="92960" tIns="46480" rIns="92960" bIns="46480" rtlCol="0"/>
          <a:lstStyle>
            <a:lvl1pPr algn="r">
              <a:defRPr sz="1200"/>
            </a:lvl1pPr>
          </a:lstStyle>
          <a:p>
            <a:fld id="{1397452F-860E-4B7E-819E-CB3078AF38DA}" type="datetimeFigureOut">
              <a:rPr lang="en-US" smtClean="0"/>
              <a:t>7/19/2019</a:t>
            </a:fld>
            <a:endParaRPr lang="en-US"/>
          </a:p>
        </p:txBody>
      </p:sp>
      <p:sp>
        <p:nvSpPr>
          <p:cNvPr id="4" name="Footer Placeholder 3"/>
          <p:cNvSpPr>
            <a:spLocks noGrp="1"/>
          </p:cNvSpPr>
          <p:nvPr>
            <p:ph type="ftr" sz="quarter" idx="2"/>
          </p:nvPr>
        </p:nvSpPr>
        <p:spPr>
          <a:xfrm>
            <a:off x="0" y="8817905"/>
            <a:ext cx="3026833" cy="465797"/>
          </a:xfrm>
          <a:prstGeom prst="rect">
            <a:avLst/>
          </a:prstGeom>
        </p:spPr>
        <p:txBody>
          <a:bodyPr vert="horz" lIns="92960" tIns="46480" rIns="92960" bIns="46480"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5"/>
            <a:ext cx="3026833" cy="465797"/>
          </a:xfrm>
          <a:prstGeom prst="rect">
            <a:avLst/>
          </a:prstGeom>
        </p:spPr>
        <p:txBody>
          <a:bodyPr vert="horz" lIns="92960" tIns="46480" rIns="92960" bIns="46480" rtlCol="0" anchor="b"/>
          <a:lstStyle>
            <a:lvl1pPr algn="r">
              <a:defRPr sz="1200"/>
            </a:lvl1pPr>
          </a:lstStyle>
          <a:p>
            <a:fld id="{70D3BEAC-FD26-448F-A95E-48CE41E8CFA1}" type="slidenum">
              <a:rPr lang="en-US" smtClean="0"/>
              <a:t>‹#›</a:t>
            </a:fld>
            <a:endParaRPr lang="en-US"/>
          </a:p>
        </p:txBody>
      </p:sp>
    </p:spTree>
    <p:extLst>
      <p:ext uri="{BB962C8B-B14F-4D97-AF65-F5344CB8AC3E}">
        <p14:creationId xmlns:p14="http://schemas.microsoft.com/office/powerpoint/2010/main" val="733637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8"/>
          </a:xfrm>
          <a:prstGeom prst="rect">
            <a:avLst/>
          </a:prstGeom>
        </p:spPr>
        <p:txBody>
          <a:bodyPr vert="horz" lIns="92960" tIns="46480" rIns="92960" bIns="46480" rtlCol="0"/>
          <a:lstStyle>
            <a:lvl1pPr algn="l">
              <a:defRPr sz="1200"/>
            </a:lvl1pPr>
          </a:lstStyle>
          <a:p>
            <a:endParaRPr lang="en-US"/>
          </a:p>
        </p:txBody>
      </p:sp>
      <p:sp>
        <p:nvSpPr>
          <p:cNvPr id="3" name="Date Placeholder 2"/>
          <p:cNvSpPr>
            <a:spLocks noGrp="1"/>
          </p:cNvSpPr>
          <p:nvPr>
            <p:ph type="dt" idx="1"/>
          </p:nvPr>
        </p:nvSpPr>
        <p:spPr>
          <a:xfrm>
            <a:off x="3956551" y="0"/>
            <a:ext cx="3026833" cy="465798"/>
          </a:xfrm>
          <a:prstGeom prst="rect">
            <a:avLst/>
          </a:prstGeom>
        </p:spPr>
        <p:txBody>
          <a:bodyPr vert="horz" lIns="92960" tIns="46480" rIns="92960" bIns="46480" rtlCol="0"/>
          <a:lstStyle>
            <a:lvl1pPr algn="r">
              <a:defRPr sz="1200"/>
            </a:lvl1pPr>
          </a:lstStyle>
          <a:p>
            <a:fld id="{5ECB2D8C-9F3C-4F4C-B771-D40F48735B3E}" type="datetimeFigureOut">
              <a:rPr lang="en-US" smtClean="0"/>
              <a:t>7/19/2019</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60" tIns="46480" rIns="92960" bIns="46480" rtlCol="0" anchor="ctr"/>
          <a:lstStyle/>
          <a:p>
            <a:endParaRPr lang="en-US"/>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60" tIns="46480" rIns="92960" bIns="464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5"/>
            <a:ext cx="3026833" cy="465797"/>
          </a:xfrm>
          <a:prstGeom prst="rect">
            <a:avLst/>
          </a:prstGeom>
        </p:spPr>
        <p:txBody>
          <a:bodyPr vert="horz" lIns="92960" tIns="46480" rIns="92960" bIns="46480"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5"/>
            <a:ext cx="3026833" cy="465797"/>
          </a:xfrm>
          <a:prstGeom prst="rect">
            <a:avLst/>
          </a:prstGeom>
        </p:spPr>
        <p:txBody>
          <a:bodyPr vert="horz" lIns="92960" tIns="46480" rIns="92960" bIns="46480" rtlCol="0" anchor="b"/>
          <a:lstStyle>
            <a:lvl1pPr algn="r">
              <a:defRPr sz="1200"/>
            </a:lvl1pPr>
          </a:lstStyle>
          <a:p>
            <a:fld id="{9F020B2F-716E-45C1-BED1-9B989212A120}" type="slidenum">
              <a:rPr lang="en-US" smtClean="0"/>
              <a:t>‹#›</a:t>
            </a:fld>
            <a:endParaRPr lang="en-US"/>
          </a:p>
        </p:txBody>
      </p:sp>
    </p:spTree>
    <p:extLst>
      <p:ext uri="{BB962C8B-B14F-4D97-AF65-F5344CB8AC3E}">
        <p14:creationId xmlns:p14="http://schemas.microsoft.com/office/powerpoint/2010/main" val="1301004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20B2F-716E-45C1-BED1-9B989212A120}" type="slidenum">
              <a:rPr lang="en-US" smtClean="0"/>
              <a:t>2</a:t>
            </a:fld>
            <a:endParaRPr lang="en-US"/>
          </a:p>
        </p:txBody>
      </p:sp>
    </p:spTree>
    <p:extLst>
      <p:ext uri="{BB962C8B-B14F-4D97-AF65-F5344CB8AC3E}">
        <p14:creationId xmlns:p14="http://schemas.microsoft.com/office/powerpoint/2010/main" val="2242318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71800"/>
            <a:ext cx="10972800" cy="1143000"/>
          </a:xfrm>
        </p:spPr>
        <p:txBody>
          <a:bodyPr/>
          <a:lstStyle>
            <a:lvl1pPr>
              <a:defRPr/>
            </a:lvl1pPr>
          </a:lstStyle>
          <a:p>
            <a:r>
              <a:rPr lang="en-US" dirty="0" smtClean="0"/>
              <a:t>Click to edit Title of Brief</a:t>
            </a:r>
            <a:endParaRPr lang="en-US" dirty="0"/>
          </a:p>
        </p:txBody>
      </p:sp>
    </p:spTree>
    <p:extLst>
      <p:ext uri="{BB962C8B-B14F-4D97-AF65-F5344CB8AC3E}">
        <p14:creationId xmlns:p14="http://schemas.microsoft.com/office/powerpoint/2010/main" val="216414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AF2D787-1E01-47BD-9872-E988701D4505}" type="datetimeFigureOut">
              <a:rPr lang="en-US">
                <a:solidFill>
                  <a:prstClr val="black"/>
                </a:solidFill>
              </a:rPr>
              <a:pPr/>
              <a:t>7/19/2019</a:t>
            </a:fld>
            <a:endParaRPr lang="en-US"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9FF510FC-C613-47D2-990A-C3F4BF7CFF54}"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15055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D37B5C0-7BC8-4051-BB07-372CD2B81E3C}" type="datetimeFigureOut">
              <a:rPr lang="en-US" smtClean="0"/>
              <a:t>7/19/2019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0545A8A-E6FF-4172-AD52-2F4ECC5588B1}" type="slidenum">
              <a:rPr lang="en-US" smtClean="0"/>
              <a:t>‹#›</a:t>
            </a:fld>
            <a:endParaRPr lang="en-US"/>
          </a:p>
        </p:txBody>
      </p:sp>
    </p:spTree>
    <p:extLst>
      <p:ext uri="{BB962C8B-B14F-4D97-AF65-F5344CB8AC3E}">
        <p14:creationId xmlns:p14="http://schemas.microsoft.com/office/powerpoint/2010/main" val="1365026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7" name="Picture 6" descr="template_slide copy.jpg"/>
          <p:cNvPicPr>
            <a:picLocks noChangeAspect="1"/>
          </p:cNvPicPr>
          <p:nvPr/>
        </p:nvPicPr>
        <p:blipFill>
          <a:blip r:embed="rId3" cstate="print"/>
          <a:stretch>
            <a:fillRect/>
          </a:stretch>
        </p:blipFill>
        <p:spPr>
          <a:xfrm>
            <a:off x="0" y="0"/>
            <a:ext cx="12192000" cy="1825752"/>
          </a:xfrm>
          <a:prstGeom prst="rect">
            <a:avLst/>
          </a:prstGeom>
        </p:spPr>
      </p:pic>
      <p:sp>
        <p:nvSpPr>
          <p:cNvPr id="8" name="TextBox 7"/>
          <p:cNvSpPr txBox="1"/>
          <p:nvPr/>
        </p:nvSpPr>
        <p:spPr>
          <a:xfrm>
            <a:off x="0" y="76202"/>
            <a:ext cx="12192000" cy="323165"/>
          </a:xfrm>
          <a:prstGeom prst="rect">
            <a:avLst/>
          </a:prstGeom>
          <a:noFill/>
        </p:spPr>
        <p:txBody>
          <a:bodyPr wrap="square" rtlCol="0">
            <a:spAutoFit/>
          </a:bodyPr>
          <a:lstStyle/>
          <a:p>
            <a:pPr algn="ctr"/>
            <a:r>
              <a:rPr lang="en-US" sz="1500" i="1" kern="1400" dirty="0">
                <a:solidFill>
                  <a:prstClr val="white"/>
                </a:solidFill>
                <a:latin typeface="Times New Roman" pitchFamily="18" charset="0"/>
                <a:cs typeface="Times New Roman" pitchFamily="18" charset="0"/>
              </a:rPr>
              <a:t>Logistics Solutions for the </a:t>
            </a:r>
            <a:r>
              <a:rPr lang="en-US" sz="1500" i="1" kern="1400" dirty="0" err="1">
                <a:solidFill>
                  <a:prstClr val="white"/>
                </a:solidFill>
                <a:latin typeface="Times New Roman" pitchFamily="18" charset="0"/>
                <a:cs typeface="Times New Roman" pitchFamily="18" charset="0"/>
              </a:rPr>
              <a:t>Warfighter</a:t>
            </a:r>
            <a:endParaRPr lang="en-US" sz="1500" i="1" kern="1400" dirty="0">
              <a:solidFill>
                <a:prstClr val="white"/>
              </a:solidFill>
              <a:latin typeface="Times New Roman" pitchFamily="18" charset="0"/>
              <a:cs typeface="Times New Roman" pitchFamily="18" charset="0"/>
            </a:endParaRPr>
          </a:p>
        </p:txBody>
      </p:sp>
      <p:sp>
        <p:nvSpPr>
          <p:cNvPr id="9" name="TextBox 8"/>
          <p:cNvSpPr txBox="1"/>
          <p:nvPr/>
        </p:nvSpPr>
        <p:spPr>
          <a:xfrm>
            <a:off x="8331200" y="903135"/>
            <a:ext cx="3048000" cy="403957"/>
          </a:xfrm>
          <a:prstGeom prst="rect">
            <a:avLst/>
          </a:prstGeom>
          <a:noFill/>
        </p:spPr>
        <p:txBody>
          <a:bodyPr wrap="square" rtlCol="0">
            <a:spAutoFit/>
          </a:bodyPr>
          <a:lstStyle/>
          <a:p>
            <a:r>
              <a:rPr lang="en-US" sz="675" dirty="0">
                <a:solidFill>
                  <a:prstClr val="white"/>
                </a:solidFill>
              </a:rPr>
              <a:t>Name of Presenter:</a:t>
            </a:r>
          </a:p>
          <a:p>
            <a:r>
              <a:rPr lang="en-US" sz="675" dirty="0">
                <a:solidFill>
                  <a:prstClr val="white"/>
                </a:solidFill>
              </a:rPr>
              <a:t>Code:</a:t>
            </a:r>
          </a:p>
          <a:p>
            <a:r>
              <a:rPr lang="en-US" sz="675" dirty="0">
                <a:solidFill>
                  <a:prstClr val="white"/>
                </a:solidFill>
              </a:rPr>
              <a:t>Date Presented:</a:t>
            </a:r>
          </a:p>
        </p:txBody>
      </p:sp>
      <p:sp>
        <p:nvSpPr>
          <p:cNvPr id="10" name="TextBox 9"/>
          <p:cNvSpPr txBox="1"/>
          <p:nvPr/>
        </p:nvSpPr>
        <p:spPr>
          <a:xfrm>
            <a:off x="2540000" y="990602"/>
            <a:ext cx="2946400" cy="334835"/>
          </a:xfrm>
          <a:prstGeom prst="rect">
            <a:avLst/>
          </a:prstGeom>
          <a:noFill/>
        </p:spPr>
        <p:txBody>
          <a:bodyPr wrap="square" rtlCol="0">
            <a:spAutoFit/>
          </a:bodyPr>
          <a:lstStyle/>
          <a:p>
            <a:r>
              <a:rPr lang="en-US" sz="788" dirty="0">
                <a:solidFill>
                  <a:prstClr val="white"/>
                </a:solidFill>
              </a:rPr>
              <a:t>Marine Corps Logistics Command</a:t>
            </a:r>
          </a:p>
          <a:p>
            <a:r>
              <a:rPr lang="en-US" sz="788" dirty="0">
                <a:solidFill>
                  <a:prstClr val="white"/>
                </a:solidFill>
              </a:rPr>
              <a:t>Albany, Georgia</a:t>
            </a:r>
          </a:p>
        </p:txBody>
      </p:sp>
    </p:spTree>
    <p:extLst>
      <p:ext uri="{BB962C8B-B14F-4D97-AF65-F5344CB8AC3E}">
        <p14:creationId xmlns:p14="http://schemas.microsoft.com/office/powerpoint/2010/main" val="1158797510"/>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LogCom.gif"/>
          <p:cNvPicPr>
            <a:picLocks noChangeAspect="1"/>
          </p:cNvPicPr>
          <p:nvPr/>
        </p:nvPicPr>
        <p:blipFill>
          <a:blip r:embed="rId4" cstate="print"/>
          <a:stretch>
            <a:fillRect/>
          </a:stretch>
        </p:blipFill>
        <p:spPr>
          <a:xfrm>
            <a:off x="609600" y="228600"/>
            <a:ext cx="1524000" cy="740310"/>
          </a:xfrm>
          <a:prstGeom prst="rect">
            <a:avLst/>
          </a:prstGeom>
          <a:effectLst>
            <a:outerShdw blurRad="50800" dist="50800" dir="2040000" algn="ctr" rotWithShape="0">
              <a:schemeClr val="tx1">
                <a:lumMod val="75000"/>
                <a:lumOff val="25000"/>
                <a:alpha val="58000"/>
              </a:schemeClr>
            </a:outerShdw>
          </a:effectLst>
        </p:spPr>
      </p:pic>
      <p:sp>
        <p:nvSpPr>
          <p:cNvPr id="8" name="TextBox 7"/>
          <p:cNvSpPr txBox="1"/>
          <p:nvPr/>
        </p:nvSpPr>
        <p:spPr>
          <a:xfrm>
            <a:off x="4064000" y="6519447"/>
            <a:ext cx="4876800" cy="230832"/>
          </a:xfrm>
          <a:prstGeom prst="rect">
            <a:avLst/>
          </a:prstGeom>
          <a:noFill/>
        </p:spPr>
        <p:txBody>
          <a:bodyPr wrap="square" rtlCol="0">
            <a:spAutoFit/>
          </a:bodyPr>
          <a:lstStyle/>
          <a:p>
            <a:pPr algn="ctr"/>
            <a:r>
              <a:rPr lang="en-US" sz="900" i="1" dirty="0">
                <a:solidFill>
                  <a:prstClr val="black"/>
                </a:solidFill>
                <a:latin typeface="Times New Roman" pitchFamily="18" charset="0"/>
                <a:cs typeface="Times New Roman" pitchFamily="18" charset="0"/>
              </a:rPr>
              <a:t>Logistics Solutions for the Warfighter</a:t>
            </a:r>
          </a:p>
        </p:txBody>
      </p:sp>
      <p:sp>
        <p:nvSpPr>
          <p:cNvPr id="9" name="TextBox 8"/>
          <p:cNvSpPr txBox="1"/>
          <p:nvPr/>
        </p:nvSpPr>
        <p:spPr>
          <a:xfrm>
            <a:off x="10566400" y="6547248"/>
            <a:ext cx="508000" cy="230832"/>
          </a:xfrm>
          <a:prstGeom prst="rect">
            <a:avLst/>
          </a:prstGeom>
          <a:noFill/>
        </p:spPr>
        <p:txBody>
          <a:bodyPr wrap="square" rtlCol="0">
            <a:spAutoFit/>
          </a:bodyPr>
          <a:lstStyle/>
          <a:p>
            <a:pPr algn="r"/>
            <a:fld id="{15835267-CC39-4D7A-9E67-D4EA1AEF84EA}" type="slidenum">
              <a:rPr lang="en-US" sz="900">
                <a:solidFill>
                  <a:prstClr val="black"/>
                </a:solidFill>
              </a:rPr>
              <a:pPr algn="r"/>
              <a:t>‹#›</a:t>
            </a:fld>
            <a:endParaRPr lang="en-US" sz="900" dirty="0">
              <a:solidFill>
                <a:prstClr val="black"/>
              </a:solidFill>
            </a:endParaRPr>
          </a:p>
        </p:txBody>
      </p:sp>
      <p:cxnSp>
        <p:nvCxnSpPr>
          <p:cNvPr id="10" name="Straight Connector 9"/>
          <p:cNvCxnSpPr/>
          <p:nvPr/>
        </p:nvCxnSpPr>
        <p:spPr>
          <a:xfrm>
            <a:off x="1016000" y="6553200"/>
            <a:ext cx="10160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30400" y="914400"/>
            <a:ext cx="84328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07464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23.tiff"/><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omments" Target="../comments/comment2.xml"/><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503" y="4587903"/>
            <a:ext cx="1909005" cy="1883664"/>
          </a:xfrm>
          <a:prstGeom prst="rect">
            <a:avLst/>
          </a:prstGeom>
        </p:spPr>
      </p:pic>
      <p:pic>
        <p:nvPicPr>
          <p:cNvPr id="7" name="Picture 6" descr="Gray_MCLC.png"/>
          <p:cNvPicPr>
            <a:picLocks noChangeAspect="1"/>
          </p:cNvPicPr>
          <p:nvPr/>
        </p:nvPicPr>
        <p:blipFill>
          <a:blip r:embed="rId3" cstate="print">
            <a:lum bright="6000"/>
          </a:blip>
          <a:stretch>
            <a:fillRect/>
          </a:stretch>
        </p:blipFill>
        <p:spPr>
          <a:xfrm>
            <a:off x="3724275" y="2457451"/>
            <a:ext cx="4850429" cy="3072284"/>
          </a:xfrm>
          <a:prstGeom prst="rect">
            <a:avLst/>
          </a:prstGeom>
        </p:spPr>
      </p:pic>
      <p:sp>
        <p:nvSpPr>
          <p:cNvPr id="2" name="Title 1"/>
          <p:cNvSpPr>
            <a:spLocks noGrp="1"/>
          </p:cNvSpPr>
          <p:nvPr>
            <p:ph type="title"/>
          </p:nvPr>
        </p:nvSpPr>
        <p:spPr>
          <a:xfrm>
            <a:off x="2190508" y="3385017"/>
            <a:ext cx="7917961" cy="1217153"/>
          </a:xfrm>
        </p:spPr>
        <p:txBody>
          <a:bodyPr>
            <a:noAutofit/>
          </a:bodyPr>
          <a:lstStyle/>
          <a:p>
            <a:r>
              <a:rPr lang="en-US" sz="3600" b="1" dirty="0"/>
              <a:t>Weapon SN Extraction Accountability, Count with Technology (XACT) </a:t>
            </a:r>
          </a:p>
        </p:txBody>
      </p:sp>
      <p:sp>
        <p:nvSpPr>
          <p:cNvPr id="8" name="Title 1"/>
          <p:cNvSpPr txBox="1">
            <a:spLocks/>
          </p:cNvSpPr>
          <p:nvPr/>
        </p:nvSpPr>
        <p:spPr>
          <a:xfrm>
            <a:off x="6149488" y="666128"/>
            <a:ext cx="7917961" cy="1217153"/>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1400" b="1" dirty="0" smtClean="0">
                <a:solidFill>
                  <a:schemeClr val="bg1"/>
                </a:solidFill>
                <a:latin typeface="+mn-lt"/>
              </a:rPr>
              <a:t>Harry Bailey, MFSC</a:t>
            </a:r>
          </a:p>
          <a:p>
            <a:r>
              <a:rPr lang="en-US" sz="1400" b="1" dirty="0" smtClean="0">
                <a:solidFill>
                  <a:schemeClr val="bg1"/>
                </a:solidFill>
                <a:latin typeface="+mn-lt"/>
              </a:rPr>
              <a:t>Mike Addington, KPMG</a:t>
            </a:r>
          </a:p>
          <a:p>
            <a:r>
              <a:rPr lang="en-US" sz="1400" b="1" dirty="0" smtClean="0">
                <a:solidFill>
                  <a:schemeClr val="bg1"/>
                </a:solidFill>
                <a:latin typeface="+mn-lt"/>
              </a:rPr>
              <a:t>Chad Jones, KPMG</a:t>
            </a:r>
          </a:p>
          <a:p>
            <a:endParaRPr lang="en-US" sz="1400" b="1" dirty="0">
              <a:solidFill>
                <a:schemeClr val="bg1"/>
              </a:solidFill>
              <a:latin typeface="+mn-lt"/>
            </a:endParaRPr>
          </a:p>
        </p:txBody>
      </p:sp>
    </p:spTree>
    <p:extLst>
      <p:ext uri="{BB962C8B-B14F-4D97-AF65-F5344CB8AC3E}">
        <p14:creationId xmlns:p14="http://schemas.microsoft.com/office/powerpoint/2010/main" val="1888966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36BAEDE-5634-4544-9FCA-26B948C2208E}"/>
              </a:ext>
            </a:extLst>
          </p:cNvPr>
          <p:cNvSpPr txBox="1">
            <a:spLocks/>
          </p:cNvSpPr>
          <p:nvPr/>
        </p:nvSpPr>
        <p:spPr>
          <a:xfrm>
            <a:off x="998400" y="431800"/>
            <a:ext cx="10195200" cy="533400"/>
          </a:xfrm>
          <a:prstGeom prst="rect">
            <a:avLst/>
          </a:prstGeom>
        </p:spPr>
        <p:txBody>
          <a:bodyPr anchor="b"/>
          <a:lstStyle>
            <a:lvl1pPr algn="ctr" defTabSz="685800" rtl="0" eaLnBrk="1" latinLnBrk="0" hangingPunct="1">
              <a:spcBef>
                <a:spcPct val="0"/>
              </a:spcBef>
              <a:buNone/>
              <a:defRPr sz="4500" kern="1200">
                <a:solidFill>
                  <a:schemeClr val="tx1"/>
                </a:solidFill>
                <a:latin typeface="+mj-lt"/>
                <a:ea typeface="+mj-ea"/>
                <a:cs typeface="+mj-cs"/>
              </a:defRPr>
            </a:lvl1pPr>
          </a:lstStyle>
          <a:p>
            <a:r>
              <a:rPr lang="en-US" sz="3200" dirty="0" smtClean="0"/>
              <a:t>Deliverable 2 –  Final Report - Development Plan</a:t>
            </a:r>
            <a:endParaRPr lang="en-US" sz="3200" dirty="0"/>
          </a:p>
        </p:txBody>
      </p:sp>
      <p:sp>
        <p:nvSpPr>
          <p:cNvPr id="6" name="Text Placeholder 3">
            <a:extLst>
              <a:ext uri="{FF2B5EF4-FFF2-40B4-BE49-F238E27FC236}">
                <a16:creationId xmlns:a16="http://schemas.microsoft.com/office/drawing/2014/main" id="{8154F768-BD82-0542-B00E-E9BCD20590A7}"/>
              </a:ext>
            </a:extLst>
          </p:cNvPr>
          <p:cNvSpPr txBox="1">
            <a:spLocks/>
          </p:cNvSpPr>
          <p:nvPr/>
        </p:nvSpPr>
        <p:spPr>
          <a:xfrm>
            <a:off x="1704626" y="17751"/>
            <a:ext cx="10195200" cy="1737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LOGCOM Phase 1 PoC</a:t>
            </a:r>
            <a:endParaRPr lang="en-US" dirty="0"/>
          </a:p>
        </p:txBody>
      </p:sp>
      <p:graphicFrame>
        <p:nvGraphicFramePr>
          <p:cNvPr id="7" name="Table 6">
            <a:extLst>
              <a:ext uri="{FF2B5EF4-FFF2-40B4-BE49-F238E27FC236}">
                <a16:creationId xmlns:a16="http://schemas.microsoft.com/office/drawing/2014/main" id="{FFD2D308-8ECE-6246-8E9E-D921C9C1E044}"/>
              </a:ext>
            </a:extLst>
          </p:cNvPr>
          <p:cNvGraphicFramePr>
            <a:graphicFrameLocks noGrp="1"/>
          </p:cNvGraphicFramePr>
          <p:nvPr>
            <p:extLst>
              <p:ext uri="{D42A27DB-BD31-4B8C-83A1-F6EECF244321}">
                <p14:modId xmlns:p14="http://schemas.microsoft.com/office/powerpoint/2010/main" val="1519972287"/>
              </p:ext>
            </p:extLst>
          </p:nvPr>
        </p:nvGraphicFramePr>
        <p:xfrm>
          <a:off x="207818" y="3018996"/>
          <a:ext cx="11817928" cy="2685143"/>
        </p:xfrm>
        <a:graphic>
          <a:graphicData uri="http://schemas.openxmlformats.org/drawingml/2006/table">
            <a:tbl>
              <a:tblPr>
                <a:tableStyleId>{69012ECD-51FC-41F1-AA8D-1B2483CD663E}</a:tableStyleId>
              </a:tblPr>
              <a:tblGrid>
                <a:gridCol w="1041311">
                  <a:extLst>
                    <a:ext uri="{9D8B030D-6E8A-4147-A177-3AD203B41FA5}">
                      <a16:colId xmlns:a16="http://schemas.microsoft.com/office/drawing/2014/main" val="1968945498"/>
                    </a:ext>
                  </a:extLst>
                </a:gridCol>
                <a:gridCol w="1388416">
                  <a:extLst>
                    <a:ext uri="{9D8B030D-6E8A-4147-A177-3AD203B41FA5}">
                      <a16:colId xmlns:a16="http://schemas.microsoft.com/office/drawing/2014/main" val="622635081"/>
                    </a:ext>
                  </a:extLst>
                </a:gridCol>
                <a:gridCol w="1126038">
                  <a:extLst>
                    <a:ext uri="{9D8B030D-6E8A-4147-A177-3AD203B41FA5}">
                      <a16:colId xmlns:a16="http://schemas.microsoft.com/office/drawing/2014/main" val="3068114315"/>
                    </a:ext>
                  </a:extLst>
                </a:gridCol>
                <a:gridCol w="1126038">
                  <a:extLst>
                    <a:ext uri="{9D8B030D-6E8A-4147-A177-3AD203B41FA5}">
                      <a16:colId xmlns:a16="http://schemas.microsoft.com/office/drawing/2014/main" val="1046912373"/>
                    </a:ext>
                  </a:extLst>
                </a:gridCol>
                <a:gridCol w="1172500">
                  <a:extLst>
                    <a:ext uri="{9D8B030D-6E8A-4147-A177-3AD203B41FA5}">
                      <a16:colId xmlns:a16="http://schemas.microsoft.com/office/drawing/2014/main" val="259382881"/>
                    </a:ext>
                  </a:extLst>
                </a:gridCol>
                <a:gridCol w="1205297">
                  <a:extLst>
                    <a:ext uri="{9D8B030D-6E8A-4147-A177-3AD203B41FA5}">
                      <a16:colId xmlns:a16="http://schemas.microsoft.com/office/drawing/2014/main" val="1255425121"/>
                    </a:ext>
                  </a:extLst>
                </a:gridCol>
                <a:gridCol w="1082308">
                  <a:extLst>
                    <a:ext uri="{9D8B030D-6E8A-4147-A177-3AD203B41FA5}">
                      <a16:colId xmlns:a16="http://schemas.microsoft.com/office/drawing/2014/main" val="1846101954"/>
                    </a:ext>
                  </a:extLst>
                </a:gridCol>
                <a:gridCol w="1246294">
                  <a:extLst>
                    <a:ext uri="{9D8B030D-6E8A-4147-A177-3AD203B41FA5}">
                      <a16:colId xmlns:a16="http://schemas.microsoft.com/office/drawing/2014/main" val="3155258612"/>
                    </a:ext>
                  </a:extLst>
                </a:gridCol>
                <a:gridCol w="1270891">
                  <a:extLst>
                    <a:ext uri="{9D8B030D-6E8A-4147-A177-3AD203B41FA5}">
                      <a16:colId xmlns:a16="http://schemas.microsoft.com/office/drawing/2014/main" val="3159067507"/>
                    </a:ext>
                  </a:extLst>
                </a:gridCol>
                <a:gridCol w="1158835">
                  <a:extLst>
                    <a:ext uri="{9D8B030D-6E8A-4147-A177-3AD203B41FA5}">
                      <a16:colId xmlns:a16="http://schemas.microsoft.com/office/drawing/2014/main" val="3858665147"/>
                    </a:ext>
                  </a:extLst>
                </a:gridCol>
              </a:tblGrid>
              <a:tr h="167744">
                <a:tc>
                  <a:txBody>
                    <a:bodyPr/>
                    <a:lstStyle/>
                    <a:p>
                      <a:pPr algn="ctr" fontAlgn="b"/>
                      <a:r>
                        <a:rPr lang="en-US" sz="1200" u="none" strike="noStrike" dirty="0">
                          <a:solidFill>
                            <a:schemeClr val="bg1"/>
                          </a:solidFill>
                          <a:effectLst/>
                        </a:rPr>
                        <a:t>Week 1</a:t>
                      </a:r>
                      <a:endParaRPr lang="en-US" sz="1200" b="0" i="0" u="none" strike="noStrike" dirty="0">
                        <a:solidFill>
                          <a:schemeClr val="bg1"/>
                        </a:solidFill>
                        <a:effectLst/>
                        <a:latin typeface="Calibri" panose="020F0502020204030204" pitchFamily="34" charset="0"/>
                      </a:endParaRPr>
                    </a:p>
                  </a:txBody>
                  <a:tcPr marL="7080" marR="7080" marT="7080" marB="0" anchor="b">
                    <a:solidFill>
                      <a:schemeClr val="accent1"/>
                    </a:solidFill>
                  </a:tcPr>
                </a:tc>
                <a:tc>
                  <a:txBody>
                    <a:bodyPr/>
                    <a:lstStyle/>
                    <a:p>
                      <a:pPr algn="ctr" fontAlgn="b"/>
                      <a:r>
                        <a:rPr lang="en-US" sz="1200" u="none" strike="noStrike" dirty="0">
                          <a:solidFill>
                            <a:schemeClr val="bg1"/>
                          </a:solidFill>
                          <a:effectLst/>
                        </a:rPr>
                        <a:t>Week 2</a:t>
                      </a:r>
                      <a:endParaRPr lang="en-US" sz="1200" b="0" i="0" u="none" strike="noStrike" dirty="0">
                        <a:solidFill>
                          <a:schemeClr val="bg1"/>
                        </a:solidFill>
                        <a:effectLst/>
                        <a:latin typeface="Calibri" panose="020F0502020204030204" pitchFamily="34" charset="0"/>
                      </a:endParaRPr>
                    </a:p>
                  </a:txBody>
                  <a:tcPr marL="7080" marR="7080" marT="7080" marB="0" anchor="b">
                    <a:solidFill>
                      <a:schemeClr val="accent1"/>
                    </a:solidFill>
                  </a:tcPr>
                </a:tc>
                <a:tc>
                  <a:txBody>
                    <a:bodyPr/>
                    <a:lstStyle/>
                    <a:p>
                      <a:pPr algn="ctr" fontAlgn="b"/>
                      <a:r>
                        <a:rPr lang="en-US" sz="1200" u="none" strike="noStrike" dirty="0">
                          <a:solidFill>
                            <a:schemeClr val="bg1"/>
                          </a:solidFill>
                          <a:effectLst/>
                        </a:rPr>
                        <a:t>Week 3</a:t>
                      </a:r>
                      <a:endParaRPr lang="en-US" sz="1200" b="0" i="0" u="none" strike="noStrike" dirty="0">
                        <a:solidFill>
                          <a:schemeClr val="bg1"/>
                        </a:solidFill>
                        <a:effectLst/>
                        <a:latin typeface="Calibri" panose="020F0502020204030204" pitchFamily="34" charset="0"/>
                      </a:endParaRPr>
                    </a:p>
                  </a:txBody>
                  <a:tcPr marL="7080" marR="7080" marT="7080" marB="0" anchor="b">
                    <a:solidFill>
                      <a:schemeClr val="accent1"/>
                    </a:solidFill>
                  </a:tcPr>
                </a:tc>
                <a:tc>
                  <a:txBody>
                    <a:bodyPr/>
                    <a:lstStyle/>
                    <a:p>
                      <a:pPr algn="ctr" fontAlgn="b"/>
                      <a:r>
                        <a:rPr lang="en-US" sz="1200" u="none" strike="noStrike" dirty="0">
                          <a:solidFill>
                            <a:schemeClr val="bg1"/>
                          </a:solidFill>
                          <a:effectLst/>
                        </a:rPr>
                        <a:t>Week 4</a:t>
                      </a:r>
                      <a:endParaRPr lang="en-US" sz="1200" b="0" i="0" u="none" strike="noStrike" dirty="0">
                        <a:solidFill>
                          <a:schemeClr val="bg1"/>
                        </a:solidFill>
                        <a:effectLst/>
                        <a:latin typeface="Calibri" panose="020F0502020204030204" pitchFamily="34" charset="0"/>
                      </a:endParaRPr>
                    </a:p>
                  </a:txBody>
                  <a:tcPr marL="7080" marR="7080" marT="7080" marB="0" anchor="b">
                    <a:solidFill>
                      <a:schemeClr val="accent1"/>
                    </a:solidFill>
                  </a:tcPr>
                </a:tc>
                <a:tc>
                  <a:txBody>
                    <a:bodyPr/>
                    <a:lstStyle/>
                    <a:p>
                      <a:pPr algn="ctr" fontAlgn="b"/>
                      <a:r>
                        <a:rPr lang="en-US" sz="1200" u="none" strike="noStrike" dirty="0">
                          <a:solidFill>
                            <a:schemeClr val="bg1"/>
                          </a:solidFill>
                          <a:effectLst/>
                        </a:rPr>
                        <a:t>Week 5</a:t>
                      </a:r>
                      <a:endParaRPr lang="en-US" sz="1200" b="0" i="0" u="none" strike="noStrike" dirty="0">
                        <a:solidFill>
                          <a:schemeClr val="bg1"/>
                        </a:solidFill>
                        <a:effectLst/>
                        <a:latin typeface="Calibri" panose="020F0502020204030204" pitchFamily="34" charset="0"/>
                      </a:endParaRPr>
                    </a:p>
                  </a:txBody>
                  <a:tcPr marL="7080" marR="7080" marT="7080" marB="0" anchor="b">
                    <a:solidFill>
                      <a:schemeClr val="accent1"/>
                    </a:solidFill>
                  </a:tcPr>
                </a:tc>
                <a:tc>
                  <a:txBody>
                    <a:bodyPr/>
                    <a:lstStyle/>
                    <a:p>
                      <a:pPr algn="ctr" fontAlgn="b"/>
                      <a:r>
                        <a:rPr lang="en-US" sz="1200" u="none" strike="noStrike" dirty="0">
                          <a:solidFill>
                            <a:schemeClr val="bg1"/>
                          </a:solidFill>
                          <a:effectLst/>
                        </a:rPr>
                        <a:t>Week 6</a:t>
                      </a:r>
                      <a:endParaRPr lang="en-US" sz="1200" b="0" i="0" u="none" strike="noStrike" dirty="0">
                        <a:solidFill>
                          <a:schemeClr val="bg1"/>
                        </a:solidFill>
                        <a:effectLst/>
                        <a:latin typeface="Calibri" panose="020F0502020204030204" pitchFamily="34" charset="0"/>
                      </a:endParaRPr>
                    </a:p>
                  </a:txBody>
                  <a:tcPr marL="7080" marR="7080" marT="7080" marB="0" anchor="b">
                    <a:solidFill>
                      <a:schemeClr val="accent1"/>
                    </a:solidFill>
                  </a:tcPr>
                </a:tc>
                <a:tc>
                  <a:txBody>
                    <a:bodyPr/>
                    <a:lstStyle/>
                    <a:p>
                      <a:pPr algn="ctr" fontAlgn="b"/>
                      <a:r>
                        <a:rPr lang="en-US" sz="1200" u="none" strike="noStrike" dirty="0">
                          <a:solidFill>
                            <a:schemeClr val="bg1"/>
                          </a:solidFill>
                          <a:effectLst/>
                        </a:rPr>
                        <a:t>Week 7</a:t>
                      </a:r>
                      <a:endParaRPr lang="en-US" sz="1200" b="0" i="0" u="none" strike="noStrike" dirty="0">
                        <a:solidFill>
                          <a:schemeClr val="bg1"/>
                        </a:solidFill>
                        <a:effectLst/>
                        <a:latin typeface="Calibri" panose="020F0502020204030204" pitchFamily="34" charset="0"/>
                      </a:endParaRPr>
                    </a:p>
                  </a:txBody>
                  <a:tcPr marL="7080" marR="7080" marT="7080" marB="0" anchor="b">
                    <a:solidFill>
                      <a:schemeClr val="accent1"/>
                    </a:solidFill>
                  </a:tcPr>
                </a:tc>
                <a:tc>
                  <a:txBody>
                    <a:bodyPr/>
                    <a:lstStyle/>
                    <a:p>
                      <a:pPr algn="ctr" fontAlgn="b"/>
                      <a:r>
                        <a:rPr lang="en-US" sz="1200" u="none" strike="noStrike">
                          <a:solidFill>
                            <a:schemeClr val="bg1"/>
                          </a:solidFill>
                          <a:effectLst/>
                        </a:rPr>
                        <a:t>Week 8</a:t>
                      </a:r>
                      <a:endParaRPr lang="en-US" sz="1200" b="0" i="0" u="none" strike="noStrike">
                        <a:solidFill>
                          <a:schemeClr val="bg1"/>
                        </a:solidFill>
                        <a:effectLst/>
                        <a:latin typeface="Calibri" panose="020F0502020204030204" pitchFamily="34" charset="0"/>
                      </a:endParaRPr>
                    </a:p>
                  </a:txBody>
                  <a:tcPr marL="7080" marR="7080" marT="7080" marB="0" anchor="b">
                    <a:solidFill>
                      <a:schemeClr val="accent1"/>
                    </a:solidFill>
                  </a:tcPr>
                </a:tc>
                <a:tc>
                  <a:txBody>
                    <a:bodyPr/>
                    <a:lstStyle/>
                    <a:p>
                      <a:pPr algn="ctr" fontAlgn="b"/>
                      <a:r>
                        <a:rPr lang="en-US" sz="1200" u="none" strike="noStrike" dirty="0">
                          <a:solidFill>
                            <a:schemeClr val="bg1"/>
                          </a:solidFill>
                          <a:effectLst/>
                        </a:rPr>
                        <a:t>Week 9</a:t>
                      </a:r>
                      <a:endParaRPr lang="en-US" sz="1200" b="0" i="0" u="none" strike="noStrike" dirty="0">
                        <a:solidFill>
                          <a:schemeClr val="bg1"/>
                        </a:solidFill>
                        <a:effectLst/>
                        <a:latin typeface="Calibri" panose="020F0502020204030204" pitchFamily="34" charset="0"/>
                      </a:endParaRPr>
                    </a:p>
                  </a:txBody>
                  <a:tcPr marL="7080" marR="7080" marT="7080" marB="0" anchor="b">
                    <a:solidFill>
                      <a:schemeClr val="accent1"/>
                    </a:solidFill>
                  </a:tcPr>
                </a:tc>
                <a:tc>
                  <a:txBody>
                    <a:bodyPr/>
                    <a:lstStyle/>
                    <a:p>
                      <a:pPr algn="ctr" fontAlgn="b"/>
                      <a:r>
                        <a:rPr lang="en-US" sz="1200" u="none" strike="noStrike" dirty="0">
                          <a:solidFill>
                            <a:schemeClr val="bg1"/>
                          </a:solidFill>
                          <a:effectLst/>
                        </a:rPr>
                        <a:t>Week 10</a:t>
                      </a:r>
                      <a:endParaRPr lang="en-US" sz="1200" b="0" i="0" u="none" strike="noStrike" dirty="0">
                        <a:solidFill>
                          <a:schemeClr val="bg1"/>
                        </a:solidFill>
                        <a:effectLst/>
                        <a:latin typeface="Calibri" panose="020F0502020204030204" pitchFamily="34" charset="0"/>
                      </a:endParaRPr>
                    </a:p>
                  </a:txBody>
                  <a:tcPr marL="7080" marR="7080" marT="7080" marB="0" anchor="b">
                    <a:solidFill>
                      <a:schemeClr val="accent1"/>
                    </a:solidFill>
                  </a:tcPr>
                </a:tc>
                <a:extLst>
                  <a:ext uri="{0D108BD9-81ED-4DB2-BD59-A6C34878D82A}">
                    <a16:rowId xmlns:a16="http://schemas.microsoft.com/office/drawing/2014/main" val="4073462537"/>
                  </a:ext>
                </a:extLst>
              </a:tr>
              <a:tr h="534682">
                <a:tc>
                  <a:txBody>
                    <a:bodyPr/>
                    <a:lstStyle/>
                    <a:p>
                      <a:pPr algn="l" fontAlgn="b"/>
                      <a:r>
                        <a:rPr lang="en-US" sz="1100" u="none" strike="noStrike" dirty="0">
                          <a:effectLst/>
                        </a:rPr>
                        <a:t>1.1 Conduct Tour of Weapon Warehouse</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1.2 Review Current State Processes</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1.2 Review Current State Processes (Cont.)</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2.1 Develop Application Architecture</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3.1 Develop Information Architecture</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4.1 Assess </a:t>
                      </a:r>
                      <a:r>
                        <a:rPr lang="en-US" sz="1100" u="none" strike="noStrike" dirty="0" err="1">
                          <a:effectLst/>
                        </a:rPr>
                        <a:t>PoC</a:t>
                      </a:r>
                      <a:r>
                        <a:rPr lang="en-US" sz="1100" u="none" strike="noStrike" dirty="0">
                          <a:effectLst/>
                        </a:rPr>
                        <a:t> Finding from Sprint 2</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7.1 Start on End state Mock-ups</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7.2 Build/Review End state Mock-ups</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7.3 Enhance End state Mock-ups</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7.4 Review End state Mock-ups</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extLst>
                  <a:ext uri="{0D108BD9-81ED-4DB2-BD59-A6C34878D82A}">
                    <a16:rowId xmlns:a16="http://schemas.microsoft.com/office/drawing/2014/main" val="1080593512"/>
                  </a:ext>
                </a:extLst>
              </a:tr>
              <a:tr h="891137">
                <a:tc>
                  <a:txBody>
                    <a:bodyPr/>
                    <a:lstStyle/>
                    <a:p>
                      <a:pPr algn="l" fontAlgn="b"/>
                      <a:r>
                        <a:rPr lang="en-US" sz="1100" u="none" strike="noStrike" dirty="0">
                          <a:effectLst/>
                        </a:rPr>
                        <a:t>1.2 Review Current State Processes</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1">
                        <a:lumMod val="95000"/>
                      </a:schemeClr>
                    </a:solidFill>
                  </a:tcPr>
                </a:tc>
                <a:tc>
                  <a:txBody>
                    <a:bodyPr/>
                    <a:lstStyle/>
                    <a:p>
                      <a:pPr algn="l" fontAlgn="b"/>
                      <a:r>
                        <a:rPr lang="en-US" sz="1100" u="none" strike="noStrike" dirty="0">
                          <a:effectLst/>
                        </a:rPr>
                        <a:t>1.3 Review Fall Out Reports (Cont.)</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1">
                        <a:lumMod val="95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1">
                        <a:lumMod val="95000"/>
                      </a:schemeClr>
                    </a:solidFill>
                  </a:tcPr>
                </a:tc>
                <a:tc>
                  <a:txBody>
                    <a:bodyPr/>
                    <a:lstStyle/>
                    <a:p>
                      <a:pPr algn="l" fontAlgn="b"/>
                      <a:r>
                        <a:rPr lang="en-US" sz="1100" u="none" strike="noStrike" dirty="0">
                          <a:effectLst/>
                        </a:rPr>
                        <a:t>2.2 Review Application Architecture</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1">
                        <a:lumMod val="95000"/>
                      </a:schemeClr>
                    </a:solidFill>
                  </a:tcPr>
                </a:tc>
                <a:tc>
                  <a:txBody>
                    <a:bodyPr/>
                    <a:lstStyle/>
                    <a:p>
                      <a:pPr algn="l" fontAlgn="b"/>
                      <a:r>
                        <a:rPr lang="en-US" sz="1100" u="none" strike="noStrike" dirty="0">
                          <a:effectLst/>
                        </a:rPr>
                        <a:t>3.2 Review Information Architecture</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1">
                        <a:lumMod val="95000"/>
                      </a:schemeClr>
                    </a:solidFill>
                  </a:tcPr>
                </a:tc>
                <a:tc>
                  <a:txBody>
                    <a:bodyPr/>
                    <a:lstStyle/>
                    <a:p>
                      <a:pPr algn="l" fontAlgn="b"/>
                      <a:r>
                        <a:rPr lang="en-US" sz="1100" u="none" strike="noStrike" dirty="0">
                          <a:effectLst/>
                        </a:rPr>
                        <a:t>4.2 Develop End State Requirements per Sprint 2 Results</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1">
                        <a:lumMod val="95000"/>
                      </a:schemeClr>
                    </a:solidFill>
                  </a:tcPr>
                </a:tc>
                <a:tc>
                  <a:txBody>
                    <a:bodyPr/>
                    <a:lstStyle/>
                    <a:p>
                      <a:pPr algn="l" fontAlgn="b"/>
                      <a:r>
                        <a:rPr lang="en-US" sz="1100" u="none" strike="noStrike" dirty="0">
                          <a:effectLst/>
                        </a:rPr>
                        <a:t>6.1 Develop End State Processes</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1">
                        <a:lumMod val="95000"/>
                      </a:schemeClr>
                    </a:solidFill>
                  </a:tcPr>
                </a:tc>
                <a:tc>
                  <a:txBody>
                    <a:bodyPr/>
                    <a:lstStyle/>
                    <a:p>
                      <a:pPr algn="l" fontAlgn="b"/>
                      <a:r>
                        <a:rPr lang="en-US" sz="1100" u="none" strike="noStrike" dirty="0">
                          <a:effectLst/>
                        </a:rPr>
                        <a:t>8.1 Develop Infrastructure Architecture</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1">
                        <a:lumMod val="95000"/>
                      </a:schemeClr>
                    </a:solidFill>
                  </a:tcPr>
                </a:tc>
                <a:tc>
                  <a:txBody>
                    <a:bodyPr/>
                    <a:lstStyle/>
                    <a:p>
                      <a:pPr algn="l" fontAlgn="b"/>
                      <a:r>
                        <a:rPr lang="en-US" sz="1100" u="none" strike="noStrike" dirty="0">
                          <a:effectLst/>
                        </a:rPr>
                        <a:t>9.1 Develop Implementation Roadmap</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1">
                        <a:lumMod val="95000"/>
                      </a:schemeClr>
                    </a:solidFill>
                  </a:tcPr>
                </a:tc>
                <a:tc>
                  <a:txBody>
                    <a:bodyPr/>
                    <a:lstStyle/>
                    <a:p>
                      <a:pPr algn="l" fontAlgn="b"/>
                      <a:r>
                        <a:rPr lang="en-US" sz="1100" u="none" strike="noStrike" dirty="0">
                          <a:effectLst/>
                        </a:rPr>
                        <a:t>9.3 Review End State Architecture and Implementation Roadmap</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1">
                        <a:lumMod val="95000"/>
                      </a:schemeClr>
                    </a:solidFill>
                  </a:tcPr>
                </a:tc>
                <a:extLst>
                  <a:ext uri="{0D108BD9-81ED-4DB2-BD59-A6C34878D82A}">
                    <a16:rowId xmlns:a16="http://schemas.microsoft.com/office/drawing/2014/main" val="3456855932"/>
                  </a:ext>
                </a:extLst>
              </a:tr>
              <a:tr h="534682">
                <a:tc>
                  <a:txBody>
                    <a:bodyPr/>
                    <a:lstStyle/>
                    <a:p>
                      <a:pPr algn="l" fontAlgn="b"/>
                      <a:r>
                        <a:rPr lang="en-US" sz="1100" u="none" strike="noStrike" dirty="0">
                          <a:effectLst/>
                        </a:rPr>
                        <a:t>1.3 Review Fall Out Reports</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3.1 Develop Technical Architecture</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8.2 Review Infrastructure Architecture</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9.2 Review Implementation Roadmap</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extLst>
                  <a:ext uri="{0D108BD9-81ED-4DB2-BD59-A6C34878D82A}">
                    <a16:rowId xmlns:a16="http://schemas.microsoft.com/office/drawing/2014/main" val="1427258871"/>
                  </a:ext>
                </a:extLst>
              </a:tr>
              <a:tr h="534682">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3.2 Review Technical Architecture</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080" marR="7080" marT="7080" marB="0" anchor="b">
                    <a:solidFill>
                      <a:schemeClr val="bg2">
                        <a:lumMod val="90000"/>
                      </a:schemeClr>
                    </a:solidFill>
                  </a:tcPr>
                </a:tc>
                <a:extLst>
                  <a:ext uri="{0D108BD9-81ED-4DB2-BD59-A6C34878D82A}">
                    <a16:rowId xmlns:a16="http://schemas.microsoft.com/office/drawing/2014/main" val="346970046"/>
                  </a:ext>
                </a:extLst>
              </a:tr>
            </a:tbl>
          </a:graphicData>
        </a:graphic>
      </p:graphicFrame>
      <p:grpSp>
        <p:nvGrpSpPr>
          <p:cNvPr id="8" name="Group 7">
            <a:extLst>
              <a:ext uri="{FF2B5EF4-FFF2-40B4-BE49-F238E27FC236}">
                <a16:creationId xmlns:a16="http://schemas.microsoft.com/office/drawing/2014/main" id="{D85BFF88-868F-6148-8B6B-9627F6F1174F}"/>
              </a:ext>
            </a:extLst>
          </p:cNvPr>
          <p:cNvGrpSpPr/>
          <p:nvPr/>
        </p:nvGrpSpPr>
        <p:grpSpPr>
          <a:xfrm>
            <a:off x="135925" y="1634863"/>
            <a:ext cx="11920149" cy="1166212"/>
            <a:chOff x="105596" y="958715"/>
            <a:chExt cx="11920149" cy="1166212"/>
          </a:xfrm>
        </p:grpSpPr>
        <p:sp>
          <p:nvSpPr>
            <p:cNvPr id="9" name="Rectangle 8">
              <a:extLst>
                <a:ext uri="{FF2B5EF4-FFF2-40B4-BE49-F238E27FC236}">
                  <a16:creationId xmlns:a16="http://schemas.microsoft.com/office/drawing/2014/main" id="{84BC6192-045C-3042-A352-675FA6B37F0D}"/>
                </a:ext>
              </a:extLst>
            </p:cNvPr>
            <p:cNvSpPr/>
            <p:nvPr/>
          </p:nvSpPr>
          <p:spPr>
            <a:xfrm>
              <a:off x="105596" y="1057107"/>
              <a:ext cx="2567089" cy="42110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1. Review Current State Processes</a:t>
              </a:r>
            </a:p>
          </p:txBody>
        </p:sp>
        <p:sp>
          <p:nvSpPr>
            <p:cNvPr id="10" name="Rectangle 9">
              <a:extLst>
                <a:ext uri="{FF2B5EF4-FFF2-40B4-BE49-F238E27FC236}">
                  <a16:creationId xmlns:a16="http://schemas.microsoft.com/office/drawing/2014/main" id="{043F1E33-3652-9643-B800-8231235755EF}"/>
                </a:ext>
              </a:extLst>
            </p:cNvPr>
            <p:cNvSpPr/>
            <p:nvPr/>
          </p:nvSpPr>
          <p:spPr>
            <a:xfrm>
              <a:off x="616797" y="1694439"/>
              <a:ext cx="1863602" cy="42110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2. Define Application Architecture</a:t>
              </a:r>
            </a:p>
          </p:txBody>
        </p:sp>
        <p:sp>
          <p:nvSpPr>
            <p:cNvPr id="11" name="Rectangle 10">
              <a:extLst>
                <a:ext uri="{FF2B5EF4-FFF2-40B4-BE49-F238E27FC236}">
                  <a16:creationId xmlns:a16="http://schemas.microsoft.com/office/drawing/2014/main" id="{58E8141D-8652-4D4F-BA7F-3E1772F62C28}"/>
                </a:ext>
              </a:extLst>
            </p:cNvPr>
            <p:cNvSpPr/>
            <p:nvPr/>
          </p:nvSpPr>
          <p:spPr>
            <a:xfrm>
              <a:off x="6382564" y="983998"/>
              <a:ext cx="1733717" cy="42110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6. Define End State Processes </a:t>
              </a:r>
            </a:p>
          </p:txBody>
        </p:sp>
        <p:sp>
          <p:nvSpPr>
            <p:cNvPr id="12" name="Rectangle 11">
              <a:extLst>
                <a:ext uri="{FF2B5EF4-FFF2-40B4-BE49-F238E27FC236}">
                  <a16:creationId xmlns:a16="http://schemas.microsoft.com/office/drawing/2014/main" id="{26B61491-B673-D34E-83ED-CEC1D2F4B6E5}"/>
                </a:ext>
              </a:extLst>
            </p:cNvPr>
            <p:cNvSpPr/>
            <p:nvPr/>
          </p:nvSpPr>
          <p:spPr>
            <a:xfrm>
              <a:off x="2754362" y="1703821"/>
              <a:ext cx="1920272" cy="42110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3. Define Information Architecture</a:t>
              </a:r>
            </a:p>
          </p:txBody>
        </p:sp>
        <p:cxnSp>
          <p:nvCxnSpPr>
            <p:cNvPr id="13" name="Straight Arrow Connector 12">
              <a:extLst>
                <a:ext uri="{FF2B5EF4-FFF2-40B4-BE49-F238E27FC236}">
                  <a16:creationId xmlns:a16="http://schemas.microsoft.com/office/drawing/2014/main" id="{D7E277B1-A2B3-3647-B4D1-A7FE62A2B26A}"/>
                </a:ext>
              </a:extLst>
            </p:cNvPr>
            <p:cNvCxnSpPr>
              <a:cxnSpLocks/>
            </p:cNvCxnSpPr>
            <p:nvPr/>
          </p:nvCxnSpPr>
          <p:spPr>
            <a:xfrm>
              <a:off x="2480399" y="1862221"/>
              <a:ext cx="274719"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C521570-AD6A-0D4B-9EDB-4C43B932C0A5}"/>
                </a:ext>
              </a:extLst>
            </p:cNvPr>
            <p:cNvCxnSpPr>
              <a:cxnSpLocks/>
            </p:cNvCxnSpPr>
            <p:nvPr/>
          </p:nvCxnSpPr>
          <p:spPr>
            <a:xfrm>
              <a:off x="2754362" y="1237958"/>
              <a:ext cx="274720"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D033E02-2E3A-E34E-AFEB-EA702BE7AF99}"/>
                </a:ext>
              </a:extLst>
            </p:cNvPr>
            <p:cNvCxnSpPr>
              <a:cxnSpLocks/>
              <a:endCxn id="11" idx="1"/>
            </p:cNvCxnSpPr>
            <p:nvPr/>
          </p:nvCxnSpPr>
          <p:spPr>
            <a:xfrm>
              <a:off x="4584261" y="1194551"/>
              <a:ext cx="1798303"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9A400B0-1240-D347-B33D-DFD747F56570}"/>
                </a:ext>
              </a:extLst>
            </p:cNvPr>
            <p:cNvCxnSpPr>
              <a:cxnSpLocks/>
            </p:cNvCxnSpPr>
            <p:nvPr/>
          </p:nvCxnSpPr>
          <p:spPr>
            <a:xfrm>
              <a:off x="4674634" y="1916333"/>
              <a:ext cx="274720"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4CB8119-8F59-ED49-BBDD-FAC1AB783C21}"/>
                </a:ext>
              </a:extLst>
            </p:cNvPr>
            <p:cNvCxnSpPr>
              <a:cxnSpLocks/>
            </p:cNvCxnSpPr>
            <p:nvPr/>
          </p:nvCxnSpPr>
          <p:spPr>
            <a:xfrm>
              <a:off x="6868869" y="1904254"/>
              <a:ext cx="274720"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E4154E41-92F3-2D44-92FB-ECFEE0F87450}"/>
                </a:ext>
              </a:extLst>
            </p:cNvPr>
            <p:cNvCxnSpPr>
              <a:cxnSpLocks/>
              <a:endCxn id="10" idx="1"/>
            </p:cNvCxnSpPr>
            <p:nvPr/>
          </p:nvCxnSpPr>
          <p:spPr>
            <a:xfrm rot="16200000" flipH="1">
              <a:off x="260097" y="1548292"/>
              <a:ext cx="408588" cy="304812"/>
            </a:xfrm>
            <a:prstGeom prst="bentConnector2">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8DFAD17-CAF2-6A47-A242-FDB32063BC61}"/>
                </a:ext>
              </a:extLst>
            </p:cNvPr>
            <p:cNvSpPr/>
            <p:nvPr/>
          </p:nvSpPr>
          <p:spPr>
            <a:xfrm>
              <a:off x="3090057" y="1042079"/>
              <a:ext cx="1575926" cy="42110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4. Review  </a:t>
              </a:r>
              <a:r>
                <a:rPr lang="en-US" sz="1500" dirty="0" err="1">
                  <a:solidFill>
                    <a:schemeClr val="bg1"/>
                  </a:solidFill>
                </a:rPr>
                <a:t>PoC</a:t>
              </a:r>
              <a:r>
                <a:rPr lang="en-US" sz="1500" dirty="0">
                  <a:solidFill>
                    <a:schemeClr val="bg1"/>
                  </a:solidFill>
                </a:rPr>
                <a:t> Findings</a:t>
              </a:r>
            </a:p>
          </p:txBody>
        </p:sp>
        <p:cxnSp>
          <p:nvCxnSpPr>
            <p:cNvPr id="20" name="Elbow Connector 19">
              <a:extLst>
                <a:ext uri="{FF2B5EF4-FFF2-40B4-BE49-F238E27FC236}">
                  <a16:creationId xmlns:a16="http://schemas.microsoft.com/office/drawing/2014/main" id="{7707DFA7-8810-764F-9667-AA319EF0138E}"/>
                </a:ext>
              </a:extLst>
            </p:cNvPr>
            <p:cNvCxnSpPr>
              <a:cxnSpLocks/>
              <a:stCxn id="11" idx="3"/>
            </p:cNvCxnSpPr>
            <p:nvPr/>
          </p:nvCxnSpPr>
          <p:spPr>
            <a:xfrm>
              <a:off x="8116281" y="1194551"/>
              <a:ext cx="390521" cy="509271"/>
            </a:xfrm>
            <a:prstGeom prst="bentConnector2">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60201682-D8EC-794A-9BE1-6568B851992A}"/>
                </a:ext>
              </a:extLst>
            </p:cNvPr>
            <p:cNvCxnSpPr>
              <a:cxnSpLocks/>
              <a:endCxn id="22" idx="0"/>
            </p:cNvCxnSpPr>
            <p:nvPr/>
          </p:nvCxnSpPr>
          <p:spPr>
            <a:xfrm>
              <a:off x="4687947" y="1267661"/>
              <a:ext cx="1220786" cy="436160"/>
            </a:xfrm>
            <a:prstGeom prst="bentConnector2">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EA6C9E1-9BF9-FC4B-9DA8-C5219EE6E4BB}"/>
                </a:ext>
              </a:extLst>
            </p:cNvPr>
            <p:cNvSpPr/>
            <p:nvPr/>
          </p:nvSpPr>
          <p:spPr>
            <a:xfrm>
              <a:off x="4948597" y="1703821"/>
              <a:ext cx="1920272" cy="42110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5. Define Technical Architecture</a:t>
              </a:r>
            </a:p>
          </p:txBody>
        </p:sp>
        <p:sp>
          <p:nvSpPr>
            <p:cNvPr id="23" name="Rectangle 22">
              <a:extLst>
                <a:ext uri="{FF2B5EF4-FFF2-40B4-BE49-F238E27FC236}">
                  <a16:creationId xmlns:a16="http://schemas.microsoft.com/office/drawing/2014/main" id="{FC2AAB54-46F2-C54A-8F98-5B37BD524178}"/>
                </a:ext>
              </a:extLst>
            </p:cNvPr>
            <p:cNvSpPr/>
            <p:nvPr/>
          </p:nvSpPr>
          <p:spPr>
            <a:xfrm>
              <a:off x="7142832" y="1674903"/>
              <a:ext cx="2047967" cy="42110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8. Define Infrastructure  Architecture</a:t>
              </a:r>
            </a:p>
          </p:txBody>
        </p:sp>
        <p:sp>
          <p:nvSpPr>
            <p:cNvPr id="24" name="Rectangle 23">
              <a:extLst>
                <a:ext uri="{FF2B5EF4-FFF2-40B4-BE49-F238E27FC236}">
                  <a16:creationId xmlns:a16="http://schemas.microsoft.com/office/drawing/2014/main" id="{2F241289-8874-D545-9B9C-725A4A7666A1}"/>
                </a:ext>
              </a:extLst>
            </p:cNvPr>
            <p:cNvSpPr/>
            <p:nvPr/>
          </p:nvSpPr>
          <p:spPr>
            <a:xfrm>
              <a:off x="9522245" y="1651668"/>
              <a:ext cx="2503500" cy="42110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9. Develop Implementation Roadmap</a:t>
              </a:r>
            </a:p>
          </p:txBody>
        </p:sp>
        <p:sp>
          <p:nvSpPr>
            <p:cNvPr id="25" name="Rectangle 24">
              <a:extLst>
                <a:ext uri="{FF2B5EF4-FFF2-40B4-BE49-F238E27FC236}">
                  <a16:creationId xmlns:a16="http://schemas.microsoft.com/office/drawing/2014/main" id="{E2331107-8798-F643-9DB1-8471E13740C8}"/>
                </a:ext>
              </a:extLst>
            </p:cNvPr>
            <p:cNvSpPr/>
            <p:nvPr/>
          </p:nvSpPr>
          <p:spPr>
            <a:xfrm>
              <a:off x="9832862" y="958715"/>
              <a:ext cx="2036635" cy="42110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7. Develop End State User Mock-ups</a:t>
              </a:r>
            </a:p>
          </p:txBody>
        </p:sp>
        <p:cxnSp>
          <p:nvCxnSpPr>
            <p:cNvPr id="26" name="Straight Arrow Connector 25">
              <a:extLst>
                <a:ext uri="{FF2B5EF4-FFF2-40B4-BE49-F238E27FC236}">
                  <a16:creationId xmlns:a16="http://schemas.microsoft.com/office/drawing/2014/main" id="{1C5A017E-C48E-494B-A116-984AC559AAD7}"/>
                </a:ext>
              </a:extLst>
            </p:cNvPr>
            <p:cNvCxnSpPr>
              <a:cxnSpLocks/>
            </p:cNvCxnSpPr>
            <p:nvPr/>
          </p:nvCxnSpPr>
          <p:spPr>
            <a:xfrm>
              <a:off x="9210295" y="1862689"/>
              <a:ext cx="274720"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8674493-6C16-9042-A0DF-BE3933EC428C}"/>
                </a:ext>
              </a:extLst>
            </p:cNvPr>
            <p:cNvCxnSpPr>
              <a:cxnSpLocks/>
            </p:cNvCxnSpPr>
            <p:nvPr/>
          </p:nvCxnSpPr>
          <p:spPr>
            <a:xfrm>
              <a:off x="8054117" y="1142947"/>
              <a:ext cx="1798303"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4092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txBox="1">
            <a:spLocks/>
          </p:cNvSpPr>
          <p:nvPr/>
        </p:nvSpPr>
        <p:spPr>
          <a:xfrm>
            <a:off x="998400" y="431800"/>
            <a:ext cx="10195200" cy="533400"/>
          </a:xfrm>
          <a:prstGeom prst="rect">
            <a:avLst/>
          </a:prstGeom>
        </p:spPr>
        <p:txBody>
          <a:bodyPr anchor="b"/>
          <a:lstStyle>
            <a:lvl1pPr algn="ctr" defTabSz="685800" rtl="0" eaLnBrk="1" latinLnBrk="0" hangingPunct="1">
              <a:spcBef>
                <a:spcPct val="0"/>
              </a:spcBef>
              <a:buNone/>
              <a:defRPr sz="4500" kern="1200">
                <a:solidFill>
                  <a:schemeClr val="tx1"/>
                </a:solidFill>
                <a:latin typeface="+mj-lt"/>
                <a:ea typeface="+mj-ea"/>
                <a:cs typeface="+mj-cs"/>
              </a:defRPr>
            </a:lvl1pPr>
          </a:lstStyle>
          <a:p>
            <a:r>
              <a:rPr lang="en-US" sz="3200" dirty="0" smtClean="0"/>
              <a:t>Step 1: Current Process</a:t>
            </a:r>
            <a:endParaRPr lang="en-US" sz="3200" dirty="0"/>
          </a:p>
        </p:txBody>
      </p:sp>
      <p:sp>
        <p:nvSpPr>
          <p:cNvPr id="29" name="Text Placeholder 3"/>
          <p:cNvSpPr txBox="1">
            <a:spLocks/>
          </p:cNvSpPr>
          <p:nvPr/>
        </p:nvSpPr>
        <p:spPr>
          <a:xfrm>
            <a:off x="1996800" y="101812"/>
            <a:ext cx="10195200" cy="1737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Deliverable 2: End State Architecture</a:t>
            </a:r>
            <a:endParaRPr lang="en-US" dirty="0"/>
          </a:p>
        </p:txBody>
      </p:sp>
      <p:grpSp>
        <p:nvGrpSpPr>
          <p:cNvPr id="30" name="Group 29">
            <a:extLst>
              <a:ext uri="{FF2B5EF4-FFF2-40B4-BE49-F238E27FC236}">
                <a16:creationId xmlns:a16="http://schemas.microsoft.com/office/drawing/2014/main" id="{3FA8F6EF-D31F-3C48-810A-23F90CFEC319}"/>
              </a:ext>
            </a:extLst>
          </p:cNvPr>
          <p:cNvGrpSpPr/>
          <p:nvPr/>
        </p:nvGrpSpPr>
        <p:grpSpPr>
          <a:xfrm>
            <a:off x="328377" y="1106584"/>
            <a:ext cx="11417310" cy="3725722"/>
            <a:chOff x="328376" y="1106584"/>
            <a:chExt cx="11702259" cy="5049114"/>
          </a:xfrm>
        </p:grpSpPr>
        <p:sp>
          <p:nvSpPr>
            <p:cNvPr id="31" name="Rectangle 30"/>
            <p:cNvSpPr/>
            <p:nvPr/>
          </p:nvSpPr>
          <p:spPr>
            <a:xfrm>
              <a:off x="328377" y="1106584"/>
              <a:ext cx="11702258" cy="265016"/>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400" dirty="0">
                  <a:solidFill>
                    <a:prstClr val="white"/>
                  </a:solidFill>
                </a:rPr>
                <a:t>GCSS</a:t>
              </a:r>
            </a:p>
          </p:txBody>
        </p:sp>
        <p:sp>
          <p:nvSpPr>
            <p:cNvPr id="32" name="Rectangle 31"/>
            <p:cNvSpPr/>
            <p:nvPr/>
          </p:nvSpPr>
          <p:spPr>
            <a:xfrm>
              <a:off x="328376" y="2830400"/>
              <a:ext cx="11702258" cy="2859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400" dirty="0">
                  <a:solidFill>
                    <a:prstClr val="white"/>
                  </a:solidFill>
                </a:rPr>
                <a:t>Warehouse Staff</a:t>
              </a:r>
            </a:p>
          </p:txBody>
        </p:sp>
        <p:sp>
          <p:nvSpPr>
            <p:cNvPr id="33" name="Pentagon 32"/>
            <p:cNvSpPr/>
            <p:nvPr/>
          </p:nvSpPr>
          <p:spPr>
            <a:xfrm>
              <a:off x="403415" y="1598337"/>
              <a:ext cx="1413106" cy="655729"/>
            </a:xfrm>
            <a:prstGeom prst="homePlate">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400" dirty="0">
                  <a:solidFill>
                    <a:prstClr val="white"/>
                  </a:solidFill>
                </a:rPr>
                <a:t>Due In report prepared</a:t>
              </a:r>
            </a:p>
          </p:txBody>
        </p:sp>
        <p:sp>
          <p:nvSpPr>
            <p:cNvPr id="34" name="Pentagon 33"/>
            <p:cNvSpPr/>
            <p:nvPr/>
          </p:nvSpPr>
          <p:spPr>
            <a:xfrm>
              <a:off x="328376" y="3422616"/>
              <a:ext cx="1215882" cy="738452"/>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400" dirty="0">
                  <a:solidFill>
                    <a:prstClr val="white"/>
                  </a:solidFill>
                </a:rPr>
                <a:t>ST: </a:t>
              </a:r>
              <a:r>
                <a:rPr lang="en-US" sz="1200" dirty="0">
                  <a:solidFill>
                    <a:prstClr val="white"/>
                  </a:solidFill>
                </a:rPr>
                <a:t>Receives</a:t>
              </a:r>
              <a:r>
                <a:rPr lang="en-US" sz="1400" dirty="0">
                  <a:solidFill>
                    <a:prstClr val="white"/>
                  </a:solidFill>
                </a:rPr>
                <a:t> Report</a:t>
              </a:r>
            </a:p>
          </p:txBody>
        </p:sp>
        <p:sp>
          <p:nvSpPr>
            <p:cNvPr id="35" name="Pentagon 34"/>
            <p:cNvSpPr/>
            <p:nvPr/>
          </p:nvSpPr>
          <p:spPr>
            <a:xfrm>
              <a:off x="1309454" y="3597557"/>
              <a:ext cx="1663441" cy="869773"/>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400" dirty="0">
                  <a:solidFill>
                    <a:prstClr val="white"/>
                  </a:solidFill>
                </a:rPr>
                <a:t>MH: Removes Weapons from packaging</a:t>
              </a:r>
            </a:p>
          </p:txBody>
        </p:sp>
        <p:sp>
          <p:nvSpPr>
            <p:cNvPr id="36" name="Pentagon 35"/>
            <p:cNvSpPr/>
            <p:nvPr/>
          </p:nvSpPr>
          <p:spPr>
            <a:xfrm>
              <a:off x="9631793" y="1592791"/>
              <a:ext cx="2398841" cy="1036924"/>
            </a:xfrm>
            <a:prstGeom prst="homePlate">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400" dirty="0">
                  <a:solidFill>
                    <a:prstClr val="white"/>
                  </a:solidFill>
                </a:rPr>
                <a:t>Weapon status and location receipted for GCSS, ready for storage/location </a:t>
              </a:r>
            </a:p>
          </p:txBody>
        </p:sp>
        <p:sp>
          <p:nvSpPr>
            <p:cNvPr id="37" name="Pentagon 36"/>
            <p:cNvSpPr/>
            <p:nvPr/>
          </p:nvSpPr>
          <p:spPr>
            <a:xfrm>
              <a:off x="2611464" y="3829905"/>
              <a:ext cx="1967260" cy="801366"/>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400" dirty="0">
                  <a:solidFill>
                    <a:prstClr val="white"/>
                  </a:solidFill>
                </a:rPr>
                <a:t>MH: Reads Serial Number from Weapons</a:t>
              </a:r>
            </a:p>
          </p:txBody>
        </p:sp>
        <p:sp>
          <p:nvSpPr>
            <p:cNvPr id="38" name="Pentagon 37"/>
            <p:cNvSpPr/>
            <p:nvPr/>
          </p:nvSpPr>
          <p:spPr>
            <a:xfrm>
              <a:off x="4407027" y="4070299"/>
              <a:ext cx="2563906" cy="1118336"/>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400" dirty="0">
                  <a:solidFill>
                    <a:prstClr val="white"/>
                  </a:solidFill>
                </a:rPr>
                <a:t>MH: Two material handlers manually verifies that all equipment listed in Due In report is present.</a:t>
              </a:r>
            </a:p>
          </p:txBody>
        </p:sp>
        <p:sp>
          <p:nvSpPr>
            <p:cNvPr id="39" name="Pentagon 38"/>
            <p:cNvSpPr/>
            <p:nvPr/>
          </p:nvSpPr>
          <p:spPr>
            <a:xfrm>
              <a:off x="6618462" y="4349307"/>
              <a:ext cx="2563906" cy="1527385"/>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400" dirty="0">
                  <a:solidFill>
                    <a:prstClr val="white"/>
                  </a:solidFill>
                </a:rPr>
                <a:t>QC conducts physical inspection, verifies condition code of weapon, and returns weapon to container</a:t>
              </a:r>
            </a:p>
          </p:txBody>
        </p:sp>
        <p:sp>
          <p:nvSpPr>
            <p:cNvPr id="40" name="Pentagon 39"/>
            <p:cNvSpPr/>
            <p:nvPr/>
          </p:nvSpPr>
          <p:spPr>
            <a:xfrm>
              <a:off x="8613671" y="4802271"/>
              <a:ext cx="2537506" cy="1353427"/>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400" dirty="0">
                  <a:solidFill>
                    <a:prstClr val="white"/>
                  </a:solidFill>
                </a:rPr>
                <a:t>ST: Reviews and enters Report of serial numbers, locations, weapon status into GCSS</a:t>
              </a:r>
            </a:p>
          </p:txBody>
        </p:sp>
      </p:grpSp>
      <p:sp>
        <p:nvSpPr>
          <p:cNvPr id="41" name="Rectangle 40">
            <a:extLst>
              <a:ext uri="{FF2B5EF4-FFF2-40B4-BE49-F238E27FC236}">
                <a16:creationId xmlns:a16="http://schemas.microsoft.com/office/drawing/2014/main" id="{F97AC72B-0405-0C40-AF90-D9AD0C4267D3}"/>
              </a:ext>
            </a:extLst>
          </p:cNvPr>
          <p:cNvSpPr/>
          <p:nvPr/>
        </p:nvSpPr>
        <p:spPr>
          <a:xfrm>
            <a:off x="224971" y="4236915"/>
            <a:ext cx="6019800" cy="21213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200" dirty="0">
                <a:solidFill>
                  <a:schemeClr val="bg1"/>
                </a:solidFill>
              </a:rPr>
              <a:t>Observations</a:t>
            </a:r>
          </a:p>
          <a:p>
            <a:pPr marL="342900" indent="-342900">
              <a:buAutoNum type="arabicPeriod"/>
            </a:pPr>
            <a:r>
              <a:rPr lang="en-US" sz="1000" dirty="0"/>
              <a:t>No system or devices used for Image capturing and SN result display. </a:t>
            </a:r>
          </a:p>
          <a:p>
            <a:pPr marL="342900" indent="-342900">
              <a:buAutoNum type="arabicPeriod"/>
            </a:pPr>
            <a:r>
              <a:rPr lang="en-US" sz="1000" dirty="0"/>
              <a:t>IUID is not always right.  Check IUID number and compare that to SN and point out the differences</a:t>
            </a:r>
          </a:p>
          <a:p>
            <a:pPr marL="342900" indent="-342900">
              <a:buAutoNum type="arabicPeriod"/>
            </a:pPr>
            <a:r>
              <a:rPr lang="en-US" sz="1000" dirty="0"/>
              <a:t>Fall-outs – Check with 7-8 individuals to verify in case SN is not readable.  </a:t>
            </a:r>
          </a:p>
          <a:p>
            <a:r>
              <a:rPr lang="en-US" sz="1000" dirty="0"/>
              <a:t>       Sometime, they might have to return to manufacturer in case it is a wrong serial number</a:t>
            </a:r>
          </a:p>
          <a:p>
            <a:pPr marL="342900" indent="-342900">
              <a:buAutoNum type="arabicPeriod" startAt="4"/>
            </a:pPr>
            <a:r>
              <a:rPr lang="en-US" sz="1000" dirty="0"/>
              <a:t>They need two people for dual validation all the time – one reading and one writing the SN</a:t>
            </a:r>
          </a:p>
          <a:p>
            <a:pPr marL="342900" indent="-342900">
              <a:buAutoNum type="arabicPeriod" startAt="4"/>
            </a:pPr>
            <a:r>
              <a:rPr lang="en-US" sz="1000" dirty="0"/>
              <a:t>Sometimes there are SN at each weapon part.  Field personnel needs to know which SN is associated with a given weapon.</a:t>
            </a:r>
          </a:p>
          <a:p>
            <a:pPr marL="342900" indent="-342900">
              <a:buAutoNum type="arabicPeriod" startAt="4"/>
            </a:pPr>
            <a:r>
              <a:rPr lang="en-US" sz="1000" dirty="0"/>
              <a:t>For SN with low readability, Field personnel is using chalk to highlight the SN.</a:t>
            </a:r>
          </a:p>
          <a:p>
            <a:pPr marL="342900" indent="-342900">
              <a:buAutoNum type="arabicPeriod" startAt="4"/>
            </a:pPr>
            <a:r>
              <a:rPr lang="en-US" sz="1000" dirty="0"/>
              <a:t>Volumes </a:t>
            </a:r>
          </a:p>
          <a:p>
            <a:pPr marL="800100" lvl="1" indent="-342900">
              <a:buAutoNum type="arabicPeriod"/>
            </a:pPr>
            <a:r>
              <a:rPr lang="en-US" sz="1000" dirty="0"/>
              <a:t>Average volume - 70,000 / last year or 140,000 in two years or &lt; 300 per day</a:t>
            </a:r>
          </a:p>
          <a:p>
            <a:pPr marL="800100" lvl="1" indent="-342900">
              <a:buAutoNum type="arabicPeriod"/>
            </a:pPr>
            <a:r>
              <a:rPr lang="en-US" sz="1000" dirty="0"/>
              <a:t>Peak volumes – 5,000 weapons in 4 days or 40,000 in 2 weeks or ~ 4000 per day</a:t>
            </a:r>
          </a:p>
          <a:p>
            <a:pPr algn="l"/>
            <a:endParaRPr lang="en-US" sz="1500" dirty="0" err="1">
              <a:solidFill>
                <a:schemeClr val="bg1"/>
              </a:solidFill>
            </a:endParaRPr>
          </a:p>
        </p:txBody>
      </p:sp>
      <p:grpSp>
        <p:nvGrpSpPr>
          <p:cNvPr id="42" name="Group 278">
            <a:extLst>
              <a:ext uri="{FF2B5EF4-FFF2-40B4-BE49-F238E27FC236}">
                <a16:creationId xmlns:a16="http://schemas.microsoft.com/office/drawing/2014/main" id="{16A1CE3A-A1D9-4A41-9134-E3A5CCA9ADFA}"/>
              </a:ext>
            </a:extLst>
          </p:cNvPr>
          <p:cNvGrpSpPr/>
          <p:nvPr/>
        </p:nvGrpSpPr>
        <p:grpSpPr>
          <a:xfrm>
            <a:off x="4739494" y="2750265"/>
            <a:ext cx="280704" cy="419163"/>
            <a:chOff x="1743075" y="3103562"/>
            <a:chExt cx="468313" cy="838200"/>
          </a:xfrm>
        </p:grpSpPr>
        <p:sp>
          <p:nvSpPr>
            <p:cNvPr id="43" name="Oval 137">
              <a:extLst>
                <a:ext uri="{FF2B5EF4-FFF2-40B4-BE49-F238E27FC236}">
                  <a16:creationId xmlns:a16="http://schemas.microsoft.com/office/drawing/2014/main" id="{A1DEFE1F-C788-B344-9BD4-3B22ADF691B9}"/>
                </a:ext>
              </a:extLst>
            </p:cNvPr>
            <p:cNvSpPr>
              <a:spLocks noChangeArrowheads="1"/>
            </p:cNvSpPr>
            <p:nvPr/>
          </p:nvSpPr>
          <p:spPr bwMode="auto">
            <a:xfrm>
              <a:off x="1876425" y="3373437"/>
              <a:ext cx="215900" cy="25082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Freeform 138">
              <a:extLst>
                <a:ext uri="{FF2B5EF4-FFF2-40B4-BE49-F238E27FC236}">
                  <a16:creationId xmlns:a16="http://schemas.microsoft.com/office/drawing/2014/main" id="{EEAD50C0-B537-4643-88B3-1C7C6AEEA558}"/>
                </a:ext>
              </a:extLst>
            </p:cNvPr>
            <p:cNvSpPr>
              <a:spLocks/>
            </p:cNvSpPr>
            <p:nvPr/>
          </p:nvSpPr>
          <p:spPr bwMode="auto">
            <a:xfrm>
              <a:off x="1743075" y="3648075"/>
              <a:ext cx="242888" cy="293687"/>
            </a:xfrm>
            <a:custGeom>
              <a:avLst/>
              <a:gdLst/>
              <a:ahLst/>
              <a:cxnLst>
                <a:cxn ang="0">
                  <a:pos x="0" y="110"/>
                </a:cxn>
                <a:cxn ang="0">
                  <a:pos x="0" y="229"/>
                </a:cxn>
                <a:cxn ang="0">
                  <a:pos x="189" y="229"/>
                </a:cxn>
                <a:cxn ang="0">
                  <a:pos x="104" y="0"/>
                </a:cxn>
                <a:cxn ang="0">
                  <a:pos x="0" y="110"/>
                </a:cxn>
              </a:cxnLst>
              <a:rect l="0" t="0" r="r" b="b"/>
              <a:pathLst>
                <a:path w="189" h="229">
                  <a:moveTo>
                    <a:pt x="0" y="110"/>
                  </a:moveTo>
                  <a:cubicBezTo>
                    <a:pt x="0" y="229"/>
                    <a:pt x="0" y="229"/>
                    <a:pt x="0" y="229"/>
                  </a:cubicBezTo>
                  <a:cubicBezTo>
                    <a:pt x="189" y="229"/>
                    <a:pt x="189" y="229"/>
                    <a:pt x="189" y="229"/>
                  </a:cubicBezTo>
                  <a:cubicBezTo>
                    <a:pt x="104" y="0"/>
                    <a:pt x="104" y="0"/>
                    <a:pt x="104" y="0"/>
                  </a:cubicBezTo>
                  <a:cubicBezTo>
                    <a:pt x="46" y="3"/>
                    <a:pt x="0" y="51"/>
                    <a:pt x="0" y="11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139">
              <a:extLst>
                <a:ext uri="{FF2B5EF4-FFF2-40B4-BE49-F238E27FC236}">
                  <a16:creationId xmlns:a16="http://schemas.microsoft.com/office/drawing/2014/main" id="{78FCBFD8-77BC-824D-A112-26551FBF955F}"/>
                </a:ext>
              </a:extLst>
            </p:cNvPr>
            <p:cNvSpPr>
              <a:spLocks/>
            </p:cNvSpPr>
            <p:nvPr/>
          </p:nvSpPr>
          <p:spPr bwMode="auto">
            <a:xfrm>
              <a:off x="1985963" y="3649662"/>
              <a:ext cx="225425" cy="292100"/>
            </a:xfrm>
            <a:custGeom>
              <a:avLst/>
              <a:gdLst/>
              <a:ahLst/>
              <a:cxnLst>
                <a:cxn ang="0">
                  <a:pos x="83" y="0"/>
                </a:cxn>
                <a:cxn ang="0">
                  <a:pos x="0" y="228"/>
                </a:cxn>
                <a:cxn ang="0">
                  <a:pos x="175" y="228"/>
                </a:cxn>
                <a:cxn ang="0">
                  <a:pos x="175" y="109"/>
                </a:cxn>
                <a:cxn ang="0">
                  <a:pos x="83" y="0"/>
                </a:cxn>
              </a:cxnLst>
              <a:rect l="0" t="0" r="r" b="b"/>
              <a:pathLst>
                <a:path w="175" h="228">
                  <a:moveTo>
                    <a:pt x="83" y="0"/>
                  </a:moveTo>
                  <a:cubicBezTo>
                    <a:pt x="0" y="228"/>
                    <a:pt x="0" y="228"/>
                    <a:pt x="0" y="228"/>
                  </a:cubicBezTo>
                  <a:cubicBezTo>
                    <a:pt x="175" y="228"/>
                    <a:pt x="175" y="228"/>
                    <a:pt x="175" y="228"/>
                  </a:cubicBezTo>
                  <a:cubicBezTo>
                    <a:pt x="175" y="109"/>
                    <a:pt x="175" y="109"/>
                    <a:pt x="175" y="109"/>
                  </a:cubicBezTo>
                  <a:cubicBezTo>
                    <a:pt x="175" y="54"/>
                    <a:pt x="135" y="9"/>
                    <a:pt x="83"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 name="Freeform 140">
              <a:extLst>
                <a:ext uri="{FF2B5EF4-FFF2-40B4-BE49-F238E27FC236}">
                  <a16:creationId xmlns:a16="http://schemas.microsoft.com/office/drawing/2014/main" id="{8669CA65-3A15-A340-9684-2CC7C2CB642C}"/>
                </a:ext>
              </a:extLst>
            </p:cNvPr>
            <p:cNvSpPr>
              <a:spLocks/>
            </p:cNvSpPr>
            <p:nvPr/>
          </p:nvSpPr>
          <p:spPr bwMode="auto">
            <a:xfrm>
              <a:off x="1936750" y="3584575"/>
              <a:ext cx="100013" cy="354012"/>
            </a:xfrm>
            <a:custGeom>
              <a:avLst/>
              <a:gdLst/>
              <a:ahLst/>
              <a:cxnLst>
                <a:cxn ang="0">
                  <a:pos x="63" y="32"/>
                </a:cxn>
                <a:cxn ang="0">
                  <a:pos x="31" y="0"/>
                </a:cxn>
                <a:cxn ang="0">
                  <a:pos x="0" y="32"/>
                </a:cxn>
                <a:cxn ang="0">
                  <a:pos x="25" y="58"/>
                </a:cxn>
                <a:cxn ang="0">
                  <a:pos x="8" y="78"/>
                </a:cxn>
                <a:cxn ang="0">
                  <a:pos x="8" y="223"/>
                </a:cxn>
                <a:cxn ang="0">
                  <a:pos x="52" y="223"/>
                </a:cxn>
                <a:cxn ang="0">
                  <a:pos x="52" y="78"/>
                </a:cxn>
                <a:cxn ang="0">
                  <a:pos x="35" y="59"/>
                </a:cxn>
                <a:cxn ang="0">
                  <a:pos x="63" y="32"/>
                </a:cxn>
              </a:cxnLst>
              <a:rect l="0" t="0" r="r" b="b"/>
              <a:pathLst>
                <a:path w="63" h="223">
                  <a:moveTo>
                    <a:pt x="63" y="32"/>
                  </a:moveTo>
                  <a:lnTo>
                    <a:pt x="31" y="0"/>
                  </a:lnTo>
                  <a:lnTo>
                    <a:pt x="0" y="32"/>
                  </a:lnTo>
                  <a:lnTo>
                    <a:pt x="25" y="58"/>
                  </a:lnTo>
                  <a:lnTo>
                    <a:pt x="8" y="78"/>
                  </a:lnTo>
                  <a:lnTo>
                    <a:pt x="8" y="223"/>
                  </a:lnTo>
                  <a:lnTo>
                    <a:pt x="52" y="223"/>
                  </a:lnTo>
                  <a:lnTo>
                    <a:pt x="52" y="78"/>
                  </a:lnTo>
                  <a:lnTo>
                    <a:pt x="35" y="59"/>
                  </a:lnTo>
                  <a:lnTo>
                    <a:pt x="63" y="3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 name="Rectangle 141">
              <a:extLst>
                <a:ext uri="{FF2B5EF4-FFF2-40B4-BE49-F238E27FC236}">
                  <a16:creationId xmlns:a16="http://schemas.microsoft.com/office/drawing/2014/main" id="{24B5F150-8D4C-104E-BADD-DA642C4F28EF}"/>
                </a:ext>
              </a:extLst>
            </p:cNvPr>
            <p:cNvSpPr>
              <a:spLocks noChangeArrowheads="1"/>
            </p:cNvSpPr>
            <p:nvPr/>
          </p:nvSpPr>
          <p:spPr bwMode="auto">
            <a:xfrm>
              <a:off x="2092325" y="3790950"/>
              <a:ext cx="93663"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142">
              <a:extLst>
                <a:ext uri="{FF2B5EF4-FFF2-40B4-BE49-F238E27FC236}">
                  <a16:creationId xmlns:a16="http://schemas.microsoft.com/office/drawing/2014/main" id="{D2A8785B-B970-1241-BD65-D022243D4B4B}"/>
                </a:ext>
              </a:extLst>
            </p:cNvPr>
            <p:cNvSpPr>
              <a:spLocks/>
            </p:cNvSpPr>
            <p:nvPr/>
          </p:nvSpPr>
          <p:spPr bwMode="auto">
            <a:xfrm>
              <a:off x="1943100" y="3214687"/>
              <a:ext cx="84138" cy="125412"/>
            </a:xfrm>
            <a:custGeom>
              <a:avLst/>
              <a:gdLst/>
              <a:ahLst/>
              <a:cxnLst>
                <a:cxn ang="0">
                  <a:pos x="62" y="48"/>
                </a:cxn>
                <a:cxn ang="0">
                  <a:pos x="31" y="97"/>
                </a:cxn>
                <a:cxn ang="0">
                  <a:pos x="0" y="48"/>
                </a:cxn>
                <a:cxn ang="0">
                  <a:pos x="31" y="0"/>
                </a:cxn>
                <a:cxn ang="0">
                  <a:pos x="62" y="48"/>
                </a:cxn>
              </a:cxnLst>
              <a:rect l="0" t="0" r="r" b="b"/>
              <a:pathLst>
                <a:path w="65" h="97">
                  <a:moveTo>
                    <a:pt x="62" y="48"/>
                  </a:moveTo>
                  <a:cubicBezTo>
                    <a:pt x="62" y="75"/>
                    <a:pt x="65" y="97"/>
                    <a:pt x="31" y="97"/>
                  </a:cubicBezTo>
                  <a:cubicBezTo>
                    <a:pt x="0" y="97"/>
                    <a:pt x="0" y="75"/>
                    <a:pt x="0" y="48"/>
                  </a:cubicBezTo>
                  <a:cubicBezTo>
                    <a:pt x="0" y="22"/>
                    <a:pt x="14" y="0"/>
                    <a:pt x="31" y="0"/>
                  </a:cubicBezTo>
                  <a:cubicBezTo>
                    <a:pt x="48" y="0"/>
                    <a:pt x="62" y="22"/>
                    <a:pt x="62" y="4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143">
              <a:extLst>
                <a:ext uri="{FF2B5EF4-FFF2-40B4-BE49-F238E27FC236}">
                  <a16:creationId xmlns:a16="http://schemas.microsoft.com/office/drawing/2014/main" id="{B5853F25-FFA0-854D-9243-3F4E377D32B9}"/>
                </a:ext>
              </a:extLst>
            </p:cNvPr>
            <p:cNvSpPr>
              <a:spLocks noEditPoints="1"/>
            </p:cNvSpPr>
            <p:nvPr/>
          </p:nvSpPr>
          <p:spPr bwMode="auto">
            <a:xfrm>
              <a:off x="1939925" y="3211512"/>
              <a:ext cx="88900" cy="131762"/>
            </a:xfrm>
            <a:custGeom>
              <a:avLst/>
              <a:gdLst/>
              <a:ahLst/>
              <a:cxnLst>
                <a:cxn ang="0">
                  <a:pos x="34" y="103"/>
                </a:cxn>
                <a:cxn ang="0">
                  <a:pos x="4" y="88"/>
                </a:cxn>
                <a:cxn ang="0">
                  <a:pos x="0" y="53"/>
                </a:cxn>
                <a:cxn ang="0">
                  <a:pos x="0" y="51"/>
                </a:cxn>
                <a:cxn ang="0">
                  <a:pos x="34" y="0"/>
                </a:cxn>
                <a:cxn ang="0">
                  <a:pos x="69" y="51"/>
                </a:cxn>
                <a:cxn ang="0">
                  <a:pos x="69" y="58"/>
                </a:cxn>
                <a:cxn ang="0">
                  <a:pos x="61" y="95"/>
                </a:cxn>
                <a:cxn ang="0">
                  <a:pos x="34" y="103"/>
                </a:cxn>
                <a:cxn ang="0">
                  <a:pos x="34" y="7"/>
                </a:cxn>
                <a:cxn ang="0">
                  <a:pos x="7" y="51"/>
                </a:cxn>
                <a:cxn ang="0">
                  <a:pos x="7" y="53"/>
                </a:cxn>
                <a:cxn ang="0">
                  <a:pos x="10" y="85"/>
                </a:cxn>
                <a:cxn ang="0">
                  <a:pos x="34" y="96"/>
                </a:cxn>
                <a:cxn ang="0">
                  <a:pos x="56" y="90"/>
                </a:cxn>
                <a:cxn ang="0">
                  <a:pos x="62" y="58"/>
                </a:cxn>
                <a:cxn ang="0">
                  <a:pos x="62" y="51"/>
                </a:cxn>
                <a:cxn ang="0">
                  <a:pos x="34" y="7"/>
                </a:cxn>
              </a:cxnLst>
              <a:rect l="0" t="0" r="r" b="b"/>
              <a:pathLst>
                <a:path w="69" h="103">
                  <a:moveTo>
                    <a:pt x="34" y="103"/>
                  </a:moveTo>
                  <a:cubicBezTo>
                    <a:pt x="19" y="103"/>
                    <a:pt x="9" y="98"/>
                    <a:pt x="4" y="88"/>
                  </a:cubicBezTo>
                  <a:cubicBezTo>
                    <a:pt x="0" y="78"/>
                    <a:pt x="0" y="66"/>
                    <a:pt x="0" y="53"/>
                  </a:cubicBezTo>
                  <a:cubicBezTo>
                    <a:pt x="0" y="51"/>
                    <a:pt x="0" y="51"/>
                    <a:pt x="0" y="51"/>
                  </a:cubicBezTo>
                  <a:cubicBezTo>
                    <a:pt x="0" y="23"/>
                    <a:pt x="15" y="0"/>
                    <a:pt x="34" y="0"/>
                  </a:cubicBezTo>
                  <a:cubicBezTo>
                    <a:pt x="53" y="0"/>
                    <a:pt x="69" y="23"/>
                    <a:pt x="69" y="51"/>
                  </a:cubicBezTo>
                  <a:cubicBezTo>
                    <a:pt x="69" y="54"/>
                    <a:pt x="69" y="56"/>
                    <a:pt x="69" y="58"/>
                  </a:cubicBezTo>
                  <a:cubicBezTo>
                    <a:pt x="69" y="73"/>
                    <a:pt x="69" y="86"/>
                    <a:pt x="61" y="95"/>
                  </a:cubicBezTo>
                  <a:cubicBezTo>
                    <a:pt x="55" y="101"/>
                    <a:pt x="46" y="103"/>
                    <a:pt x="34" y="103"/>
                  </a:cubicBezTo>
                  <a:close/>
                  <a:moveTo>
                    <a:pt x="34" y="7"/>
                  </a:moveTo>
                  <a:cubicBezTo>
                    <a:pt x="19" y="7"/>
                    <a:pt x="7" y="27"/>
                    <a:pt x="7" y="51"/>
                  </a:cubicBezTo>
                  <a:cubicBezTo>
                    <a:pt x="7" y="53"/>
                    <a:pt x="7" y="53"/>
                    <a:pt x="7" y="53"/>
                  </a:cubicBezTo>
                  <a:cubicBezTo>
                    <a:pt x="7" y="66"/>
                    <a:pt x="7" y="77"/>
                    <a:pt x="10" y="85"/>
                  </a:cubicBezTo>
                  <a:cubicBezTo>
                    <a:pt x="13" y="90"/>
                    <a:pt x="18" y="96"/>
                    <a:pt x="34" y="96"/>
                  </a:cubicBezTo>
                  <a:cubicBezTo>
                    <a:pt x="44" y="96"/>
                    <a:pt x="51" y="94"/>
                    <a:pt x="56" y="90"/>
                  </a:cubicBezTo>
                  <a:cubicBezTo>
                    <a:pt x="62" y="84"/>
                    <a:pt x="62" y="72"/>
                    <a:pt x="62" y="58"/>
                  </a:cubicBezTo>
                  <a:cubicBezTo>
                    <a:pt x="62" y="56"/>
                    <a:pt x="62" y="54"/>
                    <a:pt x="62" y="51"/>
                  </a:cubicBezTo>
                  <a:cubicBezTo>
                    <a:pt x="62" y="27"/>
                    <a:pt x="49" y="7"/>
                    <a:pt x="34" y="7"/>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Oval 144">
              <a:extLst>
                <a:ext uri="{FF2B5EF4-FFF2-40B4-BE49-F238E27FC236}">
                  <a16:creationId xmlns:a16="http://schemas.microsoft.com/office/drawing/2014/main" id="{8CFD9B6A-00C8-8A47-98A3-2349B0CE15F9}"/>
                </a:ext>
              </a:extLst>
            </p:cNvPr>
            <p:cNvSpPr>
              <a:spLocks noChangeArrowheads="1"/>
            </p:cNvSpPr>
            <p:nvPr/>
          </p:nvSpPr>
          <p:spPr bwMode="auto">
            <a:xfrm>
              <a:off x="1943100" y="3228975"/>
              <a:ext cx="80963" cy="6985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 name="Freeform 145">
              <a:extLst>
                <a:ext uri="{FF2B5EF4-FFF2-40B4-BE49-F238E27FC236}">
                  <a16:creationId xmlns:a16="http://schemas.microsoft.com/office/drawing/2014/main" id="{D6505C0D-9449-184E-A46A-264E00CF3BEE}"/>
                </a:ext>
              </a:extLst>
            </p:cNvPr>
            <p:cNvSpPr>
              <a:spLocks noEditPoints="1"/>
            </p:cNvSpPr>
            <p:nvPr/>
          </p:nvSpPr>
          <p:spPr bwMode="auto">
            <a:xfrm>
              <a:off x="1941513" y="3225800"/>
              <a:ext cx="85725" cy="74612"/>
            </a:xfrm>
            <a:custGeom>
              <a:avLst/>
              <a:gdLst/>
              <a:ahLst/>
              <a:cxnLst>
                <a:cxn ang="0">
                  <a:pos x="33" y="59"/>
                </a:cxn>
                <a:cxn ang="0">
                  <a:pos x="0" y="30"/>
                </a:cxn>
                <a:cxn ang="0">
                  <a:pos x="33" y="0"/>
                </a:cxn>
                <a:cxn ang="0">
                  <a:pos x="67" y="30"/>
                </a:cxn>
                <a:cxn ang="0">
                  <a:pos x="33" y="59"/>
                </a:cxn>
                <a:cxn ang="0">
                  <a:pos x="33" y="6"/>
                </a:cxn>
                <a:cxn ang="0">
                  <a:pos x="5" y="30"/>
                </a:cxn>
                <a:cxn ang="0">
                  <a:pos x="33" y="54"/>
                </a:cxn>
                <a:cxn ang="0">
                  <a:pos x="61" y="30"/>
                </a:cxn>
                <a:cxn ang="0">
                  <a:pos x="33" y="6"/>
                </a:cxn>
              </a:cxnLst>
              <a:rect l="0" t="0" r="r" b="b"/>
              <a:pathLst>
                <a:path w="67" h="59">
                  <a:moveTo>
                    <a:pt x="33" y="59"/>
                  </a:moveTo>
                  <a:cubicBezTo>
                    <a:pt x="15" y="59"/>
                    <a:pt x="0" y="46"/>
                    <a:pt x="0" y="30"/>
                  </a:cubicBezTo>
                  <a:cubicBezTo>
                    <a:pt x="0" y="14"/>
                    <a:pt x="15" y="0"/>
                    <a:pt x="33" y="0"/>
                  </a:cubicBezTo>
                  <a:cubicBezTo>
                    <a:pt x="52" y="0"/>
                    <a:pt x="67" y="14"/>
                    <a:pt x="67" y="30"/>
                  </a:cubicBezTo>
                  <a:cubicBezTo>
                    <a:pt x="67" y="46"/>
                    <a:pt x="52" y="59"/>
                    <a:pt x="33" y="59"/>
                  </a:cubicBezTo>
                  <a:close/>
                  <a:moveTo>
                    <a:pt x="33" y="6"/>
                  </a:moveTo>
                  <a:cubicBezTo>
                    <a:pt x="18" y="6"/>
                    <a:pt x="5" y="17"/>
                    <a:pt x="5" y="30"/>
                  </a:cubicBezTo>
                  <a:cubicBezTo>
                    <a:pt x="5" y="43"/>
                    <a:pt x="18" y="54"/>
                    <a:pt x="33" y="54"/>
                  </a:cubicBezTo>
                  <a:cubicBezTo>
                    <a:pt x="49" y="54"/>
                    <a:pt x="61" y="43"/>
                    <a:pt x="61" y="30"/>
                  </a:cubicBezTo>
                  <a:cubicBezTo>
                    <a:pt x="61" y="17"/>
                    <a:pt x="49" y="6"/>
                    <a:pt x="33"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 name="Oval 146">
              <a:extLst>
                <a:ext uri="{FF2B5EF4-FFF2-40B4-BE49-F238E27FC236}">
                  <a16:creationId xmlns:a16="http://schemas.microsoft.com/office/drawing/2014/main" id="{EDC5676A-26D4-C94D-9455-741B2411FE66}"/>
                </a:ext>
              </a:extLst>
            </p:cNvPr>
            <p:cNvSpPr>
              <a:spLocks noChangeArrowheads="1"/>
            </p:cNvSpPr>
            <p:nvPr/>
          </p:nvSpPr>
          <p:spPr bwMode="auto">
            <a:xfrm>
              <a:off x="1943100" y="3203575"/>
              <a:ext cx="80963" cy="7778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 name="Freeform 147">
              <a:extLst>
                <a:ext uri="{FF2B5EF4-FFF2-40B4-BE49-F238E27FC236}">
                  <a16:creationId xmlns:a16="http://schemas.microsoft.com/office/drawing/2014/main" id="{CBFBB83E-5C83-9349-981F-9ECA8B6A04A7}"/>
                </a:ext>
              </a:extLst>
            </p:cNvPr>
            <p:cNvSpPr>
              <a:spLocks noEditPoints="1"/>
            </p:cNvSpPr>
            <p:nvPr/>
          </p:nvSpPr>
          <p:spPr bwMode="auto">
            <a:xfrm>
              <a:off x="1939925" y="3198812"/>
              <a:ext cx="87313" cy="87312"/>
            </a:xfrm>
            <a:custGeom>
              <a:avLst/>
              <a:gdLst/>
              <a:ahLst/>
              <a:cxnLst>
                <a:cxn ang="0">
                  <a:pos x="34" y="67"/>
                </a:cxn>
                <a:cxn ang="0">
                  <a:pos x="0" y="34"/>
                </a:cxn>
                <a:cxn ang="0">
                  <a:pos x="34" y="0"/>
                </a:cxn>
                <a:cxn ang="0">
                  <a:pos x="68" y="34"/>
                </a:cxn>
                <a:cxn ang="0">
                  <a:pos x="34" y="67"/>
                </a:cxn>
                <a:cxn ang="0">
                  <a:pos x="34" y="5"/>
                </a:cxn>
                <a:cxn ang="0">
                  <a:pos x="6" y="34"/>
                </a:cxn>
                <a:cxn ang="0">
                  <a:pos x="34" y="62"/>
                </a:cxn>
                <a:cxn ang="0">
                  <a:pos x="62" y="34"/>
                </a:cxn>
                <a:cxn ang="0">
                  <a:pos x="34" y="5"/>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5"/>
                  </a:moveTo>
                  <a:cubicBezTo>
                    <a:pt x="19" y="5"/>
                    <a:pt x="6" y="18"/>
                    <a:pt x="6" y="34"/>
                  </a:cubicBezTo>
                  <a:cubicBezTo>
                    <a:pt x="6" y="49"/>
                    <a:pt x="19" y="62"/>
                    <a:pt x="34" y="62"/>
                  </a:cubicBezTo>
                  <a:cubicBezTo>
                    <a:pt x="50" y="62"/>
                    <a:pt x="62" y="49"/>
                    <a:pt x="62" y="34"/>
                  </a:cubicBezTo>
                  <a:cubicBezTo>
                    <a:pt x="62" y="18"/>
                    <a:pt x="50" y="5"/>
                    <a:pt x="34" y="5"/>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 name="Oval 148">
              <a:extLst>
                <a:ext uri="{FF2B5EF4-FFF2-40B4-BE49-F238E27FC236}">
                  <a16:creationId xmlns:a16="http://schemas.microsoft.com/office/drawing/2014/main" id="{CF2F87B3-8922-A74B-A73F-85EBF8AF93D8}"/>
                </a:ext>
              </a:extLst>
            </p:cNvPr>
            <p:cNvSpPr>
              <a:spLocks noChangeArrowheads="1"/>
            </p:cNvSpPr>
            <p:nvPr/>
          </p:nvSpPr>
          <p:spPr bwMode="auto">
            <a:xfrm>
              <a:off x="1943100" y="3189287"/>
              <a:ext cx="80963" cy="793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 name="Freeform 149">
              <a:extLst>
                <a:ext uri="{FF2B5EF4-FFF2-40B4-BE49-F238E27FC236}">
                  <a16:creationId xmlns:a16="http://schemas.microsoft.com/office/drawing/2014/main" id="{0962A34F-FCBD-4947-938B-E0418019131A}"/>
                </a:ext>
              </a:extLst>
            </p:cNvPr>
            <p:cNvSpPr>
              <a:spLocks noEditPoints="1"/>
            </p:cNvSpPr>
            <p:nvPr/>
          </p:nvSpPr>
          <p:spPr bwMode="auto">
            <a:xfrm>
              <a:off x="1939925" y="3186112"/>
              <a:ext cx="87313" cy="85725"/>
            </a:xfrm>
            <a:custGeom>
              <a:avLst/>
              <a:gdLst/>
              <a:ahLst/>
              <a:cxnLst>
                <a:cxn ang="0">
                  <a:pos x="34" y="67"/>
                </a:cxn>
                <a:cxn ang="0">
                  <a:pos x="0" y="34"/>
                </a:cxn>
                <a:cxn ang="0">
                  <a:pos x="34" y="0"/>
                </a:cxn>
                <a:cxn ang="0">
                  <a:pos x="68" y="34"/>
                </a:cxn>
                <a:cxn ang="0">
                  <a:pos x="34" y="67"/>
                </a:cxn>
                <a:cxn ang="0">
                  <a:pos x="34" y="6"/>
                </a:cxn>
                <a:cxn ang="0">
                  <a:pos x="6" y="34"/>
                </a:cxn>
                <a:cxn ang="0">
                  <a:pos x="34" y="62"/>
                </a:cxn>
                <a:cxn ang="0">
                  <a:pos x="62" y="34"/>
                </a:cxn>
                <a:cxn ang="0">
                  <a:pos x="34" y="6"/>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6"/>
                  </a:moveTo>
                  <a:cubicBezTo>
                    <a:pt x="19" y="6"/>
                    <a:pt x="6" y="18"/>
                    <a:pt x="6" y="34"/>
                  </a:cubicBezTo>
                  <a:cubicBezTo>
                    <a:pt x="6" y="49"/>
                    <a:pt x="19" y="62"/>
                    <a:pt x="34" y="62"/>
                  </a:cubicBezTo>
                  <a:cubicBezTo>
                    <a:pt x="50" y="62"/>
                    <a:pt x="62" y="49"/>
                    <a:pt x="62" y="34"/>
                  </a:cubicBezTo>
                  <a:cubicBezTo>
                    <a:pt x="62" y="18"/>
                    <a:pt x="50" y="6"/>
                    <a:pt x="34"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Oval 150">
              <a:extLst>
                <a:ext uri="{FF2B5EF4-FFF2-40B4-BE49-F238E27FC236}">
                  <a16:creationId xmlns:a16="http://schemas.microsoft.com/office/drawing/2014/main" id="{317AAEB5-E044-2349-B9AE-CFA1BA7D88E7}"/>
                </a:ext>
              </a:extLst>
            </p:cNvPr>
            <p:cNvSpPr>
              <a:spLocks noChangeArrowheads="1"/>
            </p:cNvSpPr>
            <p:nvPr/>
          </p:nvSpPr>
          <p:spPr bwMode="auto">
            <a:xfrm>
              <a:off x="1919288" y="3125787"/>
              <a:ext cx="128588" cy="127000"/>
            </a:xfrm>
            <a:prstGeom prst="ellipse">
              <a:avLst/>
            </a:pr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151">
              <a:extLst>
                <a:ext uri="{FF2B5EF4-FFF2-40B4-BE49-F238E27FC236}">
                  <a16:creationId xmlns:a16="http://schemas.microsoft.com/office/drawing/2014/main" id="{A42EF325-DA0A-D245-B6F0-876ADA59F56C}"/>
                </a:ext>
              </a:extLst>
            </p:cNvPr>
            <p:cNvSpPr>
              <a:spLocks noEditPoints="1"/>
            </p:cNvSpPr>
            <p:nvPr/>
          </p:nvSpPr>
          <p:spPr bwMode="auto">
            <a:xfrm>
              <a:off x="1914525" y="3119437"/>
              <a:ext cx="138113" cy="139700"/>
            </a:xfrm>
            <a:custGeom>
              <a:avLst/>
              <a:gdLst/>
              <a:ahLst/>
              <a:cxnLst>
                <a:cxn ang="0">
                  <a:pos x="54" y="108"/>
                </a:cxn>
                <a:cxn ang="0">
                  <a:pos x="0" y="54"/>
                </a:cxn>
                <a:cxn ang="0">
                  <a:pos x="54" y="0"/>
                </a:cxn>
                <a:cxn ang="0">
                  <a:pos x="108" y="54"/>
                </a:cxn>
                <a:cxn ang="0">
                  <a:pos x="54" y="108"/>
                </a:cxn>
                <a:cxn ang="0">
                  <a:pos x="54" y="7"/>
                </a:cxn>
                <a:cxn ang="0">
                  <a:pos x="8" y="54"/>
                </a:cxn>
                <a:cxn ang="0">
                  <a:pos x="54" y="100"/>
                </a:cxn>
                <a:cxn ang="0">
                  <a:pos x="101" y="54"/>
                </a:cxn>
                <a:cxn ang="0">
                  <a:pos x="54" y="7"/>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7"/>
                  </a:moveTo>
                  <a:cubicBezTo>
                    <a:pt x="29" y="7"/>
                    <a:pt x="8" y="28"/>
                    <a:pt x="8" y="54"/>
                  </a:cubicBezTo>
                  <a:cubicBezTo>
                    <a:pt x="8" y="79"/>
                    <a:pt x="29" y="100"/>
                    <a:pt x="54" y="100"/>
                  </a:cubicBezTo>
                  <a:cubicBezTo>
                    <a:pt x="80" y="100"/>
                    <a:pt x="101" y="79"/>
                    <a:pt x="101" y="54"/>
                  </a:cubicBezTo>
                  <a:cubicBezTo>
                    <a:pt x="101" y="28"/>
                    <a:pt x="80" y="7"/>
                    <a:pt x="54"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 name="Freeform 152">
              <a:extLst>
                <a:ext uri="{FF2B5EF4-FFF2-40B4-BE49-F238E27FC236}">
                  <a16:creationId xmlns:a16="http://schemas.microsoft.com/office/drawing/2014/main" id="{E89398FE-C102-1449-84DC-1CE89E0A1A81}"/>
                </a:ext>
              </a:extLst>
            </p:cNvPr>
            <p:cNvSpPr>
              <a:spLocks/>
            </p:cNvSpPr>
            <p:nvPr/>
          </p:nvSpPr>
          <p:spPr bwMode="auto">
            <a:xfrm>
              <a:off x="1946275" y="3170237"/>
              <a:ext cx="23813" cy="84137"/>
            </a:xfrm>
            <a:custGeom>
              <a:avLst/>
              <a:gdLst/>
              <a:ahLst/>
              <a:cxnLst>
                <a:cxn ang="0">
                  <a:pos x="16" y="66"/>
                </a:cxn>
                <a:cxn ang="0">
                  <a:pos x="16" y="66"/>
                </a:cxn>
                <a:cxn ang="0">
                  <a:pos x="13" y="63"/>
                </a:cxn>
                <a:cxn ang="0">
                  <a:pos x="1" y="5"/>
                </a:cxn>
                <a:cxn ang="0">
                  <a:pos x="1" y="1"/>
                </a:cxn>
                <a:cxn ang="0">
                  <a:pos x="6" y="2"/>
                </a:cxn>
                <a:cxn ang="0">
                  <a:pos x="19" y="63"/>
                </a:cxn>
                <a:cxn ang="0">
                  <a:pos x="16" y="66"/>
                </a:cxn>
              </a:cxnLst>
              <a:rect l="0" t="0" r="r" b="b"/>
              <a:pathLst>
                <a:path w="19" h="66">
                  <a:moveTo>
                    <a:pt x="16" y="66"/>
                  </a:moveTo>
                  <a:cubicBezTo>
                    <a:pt x="16" y="66"/>
                    <a:pt x="16" y="66"/>
                    <a:pt x="16" y="66"/>
                  </a:cubicBezTo>
                  <a:cubicBezTo>
                    <a:pt x="14" y="66"/>
                    <a:pt x="13" y="65"/>
                    <a:pt x="13" y="63"/>
                  </a:cubicBezTo>
                  <a:cubicBezTo>
                    <a:pt x="13" y="40"/>
                    <a:pt x="12" y="22"/>
                    <a:pt x="1" y="5"/>
                  </a:cubicBezTo>
                  <a:cubicBezTo>
                    <a:pt x="0" y="4"/>
                    <a:pt x="0" y="2"/>
                    <a:pt x="1" y="1"/>
                  </a:cubicBezTo>
                  <a:cubicBezTo>
                    <a:pt x="3" y="0"/>
                    <a:pt x="5" y="0"/>
                    <a:pt x="6" y="2"/>
                  </a:cubicBezTo>
                  <a:cubicBezTo>
                    <a:pt x="18" y="20"/>
                    <a:pt x="19" y="40"/>
                    <a:pt x="19" y="63"/>
                  </a:cubicBezTo>
                  <a:cubicBezTo>
                    <a:pt x="19" y="65"/>
                    <a:pt x="18" y="66"/>
                    <a:pt x="16" y="66"/>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153">
              <a:extLst>
                <a:ext uri="{FF2B5EF4-FFF2-40B4-BE49-F238E27FC236}">
                  <a16:creationId xmlns:a16="http://schemas.microsoft.com/office/drawing/2014/main" id="{538B70D6-B55B-434C-AE2D-EDAB4117754A}"/>
                </a:ext>
              </a:extLst>
            </p:cNvPr>
            <p:cNvSpPr>
              <a:spLocks/>
            </p:cNvSpPr>
            <p:nvPr/>
          </p:nvSpPr>
          <p:spPr bwMode="auto">
            <a:xfrm>
              <a:off x="1998663" y="3175000"/>
              <a:ext cx="25400" cy="82550"/>
            </a:xfrm>
            <a:custGeom>
              <a:avLst/>
              <a:gdLst/>
              <a:ahLst/>
              <a:cxnLst>
                <a:cxn ang="0">
                  <a:pos x="6" y="64"/>
                </a:cxn>
                <a:cxn ang="0">
                  <a:pos x="3" y="61"/>
                </a:cxn>
                <a:cxn ang="0">
                  <a:pos x="15" y="1"/>
                </a:cxn>
                <a:cxn ang="0">
                  <a:pos x="19" y="2"/>
                </a:cxn>
                <a:cxn ang="0">
                  <a:pos x="19" y="6"/>
                </a:cxn>
                <a:cxn ang="0">
                  <a:pos x="9" y="61"/>
                </a:cxn>
                <a:cxn ang="0">
                  <a:pos x="6" y="64"/>
                </a:cxn>
                <a:cxn ang="0">
                  <a:pos x="6" y="64"/>
                </a:cxn>
              </a:cxnLst>
              <a:rect l="0" t="0" r="r" b="b"/>
              <a:pathLst>
                <a:path w="20" h="64">
                  <a:moveTo>
                    <a:pt x="6" y="64"/>
                  </a:moveTo>
                  <a:cubicBezTo>
                    <a:pt x="5" y="64"/>
                    <a:pt x="3" y="63"/>
                    <a:pt x="3" y="61"/>
                  </a:cubicBezTo>
                  <a:cubicBezTo>
                    <a:pt x="3" y="59"/>
                    <a:pt x="0" y="13"/>
                    <a:pt x="15" y="1"/>
                  </a:cubicBezTo>
                  <a:cubicBezTo>
                    <a:pt x="17" y="0"/>
                    <a:pt x="18" y="0"/>
                    <a:pt x="19" y="2"/>
                  </a:cubicBezTo>
                  <a:cubicBezTo>
                    <a:pt x="20" y="3"/>
                    <a:pt x="20" y="5"/>
                    <a:pt x="19" y="6"/>
                  </a:cubicBezTo>
                  <a:cubicBezTo>
                    <a:pt x="10" y="13"/>
                    <a:pt x="8" y="43"/>
                    <a:pt x="9" y="61"/>
                  </a:cubicBezTo>
                  <a:cubicBezTo>
                    <a:pt x="9" y="62"/>
                    <a:pt x="8" y="64"/>
                    <a:pt x="6" y="64"/>
                  </a:cubicBezTo>
                  <a:cubicBezTo>
                    <a:pt x="6" y="64"/>
                    <a:pt x="6" y="64"/>
                    <a:pt x="6" y="6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 name="Freeform 154">
              <a:extLst>
                <a:ext uri="{FF2B5EF4-FFF2-40B4-BE49-F238E27FC236}">
                  <a16:creationId xmlns:a16="http://schemas.microsoft.com/office/drawing/2014/main" id="{D22FAF94-6914-7F41-8CC5-896EFBBB2240}"/>
                </a:ext>
              </a:extLst>
            </p:cNvPr>
            <p:cNvSpPr>
              <a:spLocks/>
            </p:cNvSpPr>
            <p:nvPr/>
          </p:nvSpPr>
          <p:spPr bwMode="auto">
            <a:xfrm>
              <a:off x="1949450" y="3175000"/>
              <a:ext cx="73025" cy="19050"/>
            </a:xfrm>
            <a:custGeom>
              <a:avLst/>
              <a:gdLst/>
              <a:ahLst/>
              <a:cxnLst>
                <a:cxn ang="0">
                  <a:pos x="23" y="15"/>
                </a:cxn>
                <a:cxn ang="0">
                  <a:pos x="10" y="10"/>
                </a:cxn>
                <a:cxn ang="0">
                  <a:pos x="0" y="4"/>
                </a:cxn>
                <a:cxn ang="0">
                  <a:pos x="2" y="0"/>
                </a:cxn>
                <a:cxn ang="0">
                  <a:pos x="12" y="6"/>
                </a:cxn>
                <a:cxn ang="0">
                  <a:pos x="28" y="11"/>
                </a:cxn>
                <a:cxn ang="0">
                  <a:pos x="31" y="7"/>
                </a:cxn>
                <a:cxn ang="0">
                  <a:pos x="39" y="1"/>
                </a:cxn>
                <a:cxn ang="0">
                  <a:pos x="46" y="5"/>
                </a:cxn>
                <a:cxn ang="0">
                  <a:pos x="50" y="8"/>
                </a:cxn>
                <a:cxn ang="0">
                  <a:pos x="55" y="4"/>
                </a:cxn>
                <a:cxn ang="0">
                  <a:pos x="57" y="7"/>
                </a:cxn>
                <a:cxn ang="0">
                  <a:pos x="50" y="11"/>
                </a:cxn>
                <a:cxn ang="0">
                  <a:pos x="44" y="8"/>
                </a:cxn>
                <a:cxn ang="0">
                  <a:pos x="40" y="5"/>
                </a:cxn>
                <a:cxn ang="0">
                  <a:pos x="34" y="9"/>
                </a:cxn>
                <a:cxn ang="0">
                  <a:pos x="29" y="14"/>
                </a:cxn>
                <a:cxn ang="0">
                  <a:pos x="23" y="15"/>
                </a:cxn>
              </a:cxnLst>
              <a:rect l="0" t="0" r="r" b="b"/>
              <a:pathLst>
                <a:path w="57" h="15">
                  <a:moveTo>
                    <a:pt x="23" y="15"/>
                  </a:moveTo>
                  <a:cubicBezTo>
                    <a:pt x="18" y="15"/>
                    <a:pt x="14" y="13"/>
                    <a:pt x="10" y="10"/>
                  </a:cubicBezTo>
                  <a:cubicBezTo>
                    <a:pt x="7" y="7"/>
                    <a:pt x="4" y="5"/>
                    <a:pt x="0" y="4"/>
                  </a:cubicBezTo>
                  <a:cubicBezTo>
                    <a:pt x="2" y="0"/>
                    <a:pt x="2" y="0"/>
                    <a:pt x="2" y="0"/>
                  </a:cubicBezTo>
                  <a:cubicBezTo>
                    <a:pt x="6" y="2"/>
                    <a:pt x="9" y="4"/>
                    <a:pt x="12" y="6"/>
                  </a:cubicBezTo>
                  <a:cubicBezTo>
                    <a:pt x="18" y="10"/>
                    <a:pt x="22" y="13"/>
                    <a:pt x="28" y="11"/>
                  </a:cubicBezTo>
                  <a:cubicBezTo>
                    <a:pt x="29" y="10"/>
                    <a:pt x="30" y="9"/>
                    <a:pt x="31" y="7"/>
                  </a:cubicBezTo>
                  <a:cubicBezTo>
                    <a:pt x="33" y="5"/>
                    <a:pt x="35" y="2"/>
                    <a:pt x="39" y="1"/>
                  </a:cubicBezTo>
                  <a:cubicBezTo>
                    <a:pt x="43" y="1"/>
                    <a:pt x="45" y="3"/>
                    <a:pt x="46" y="5"/>
                  </a:cubicBezTo>
                  <a:cubicBezTo>
                    <a:pt x="48" y="6"/>
                    <a:pt x="49" y="8"/>
                    <a:pt x="50" y="8"/>
                  </a:cubicBezTo>
                  <a:cubicBezTo>
                    <a:pt x="51" y="8"/>
                    <a:pt x="53" y="7"/>
                    <a:pt x="55" y="4"/>
                  </a:cubicBezTo>
                  <a:cubicBezTo>
                    <a:pt x="57" y="7"/>
                    <a:pt x="57" y="7"/>
                    <a:pt x="57" y="7"/>
                  </a:cubicBezTo>
                  <a:cubicBezTo>
                    <a:pt x="55" y="10"/>
                    <a:pt x="52" y="11"/>
                    <a:pt x="50" y="11"/>
                  </a:cubicBezTo>
                  <a:cubicBezTo>
                    <a:pt x="47" y="11"/>
                    <a:pt x="45" y="9"/>
                    <a:pt x="44" y="8"/>
                  </a:cubicBezTo>
                  <a:cubicBezTo>
                    <a:pt x="42" y="6"/>
                    <a:pt x="41" y="5"/>
                    <a:pt x="40" y="5"/>
                  </a:cubicBezTo>
                  <a:cubicBezTo>
                    <a:pt x="37" y="6"/>
                    <a:pt x="36" y="7"/>
                    <a:pt x="34" y="9"/>
                  </a:cubicBezTo>
                  <a:cubicBezTo>
                    <a:pt x="33" y="11"/>
                    <a:pt x="32" y="13"/>
                    <a:pt x="29" y="14"/>
                  </a:cubicBezTo>
                  <a:cubicBezTo>
                    <a:pt x="27" y="15"/>
                    <a:pt x="25" y="15"/>
                    <a:pt x="23" y="1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 name="Freeform 155">
              <a:extLst>
                <a:ext uri="{FF2B5EF4-FFF2-40B4-BE49-F238E27FC236}">
                  <a16:creationId xmlns:a16="http://schemas.microsoft.com/office/drawing/2014/main" id="{F102B3DD-6270-B242-903D-DD731B83FE5D}"/>
                </a:ext>
              </a:extLst>
            </p:cNvPr>
            <p:cNvSpPr>
              <a:spLocks/>
            </p:cNvSpPr>
            <p:nvPr/>
          </p:nvSpPr>
          <p:spPr bwMode="auto">
            <a:xfrm>
              <a:off x="1870075" y="3103562"/>
              <a:ext cx="41275" cy="30162"/>
            </a:xfrm>
            <a:custGeom>
              <a:avLst/>
              <a:gdLst/>
              <a:ahLst/>
              <a:cxnLst>
                <a:cxn ang="0">
                  <a:pos x="28" y="24"/>
                </a:cxn>
                <a:cxn ang="0">
                  <a:pos x="26" y="23"/>
                </a:cxn>
                <a:cxn ang="0">
                  <a:pos x="2" y="7"/>
                </a:cxn>
                <a:cxn ang="0">
                  <a:pos x="1" y="2"/>
                </a:cxn>
                <a:cxn ang="0">
                  <a:pos x="6" y="1"/>
                </a:cxn>
                <a:cxn ang="0">
                  <a:pos x="30" y="18"/>
                </a:cxn>
                <a:cxn ang="0">
                  <a:pos x="31" y="23"/>
                </a:cxn>
                <a:cxn ang="0">
                  <a:pos x="28" y="24"/>
                </a:cxn>
              </a:cxnLst>
              <a:rect l="0" t="0" r="r" b="b"/>
              <a:pathLst>
                <a:path w="32" h="24">
                  <a:moveTo>
                    <a:pt x="28" y="24"/>
                  </a:moveTo>
                  <a:cubicBezTo>
                    <a:pt x="27" y="24"/>
                    <a:pt x="27" y="24"/>
                    <a:pt x="26" y="23"/>
                  </a:cubicBezTo>
                  <a:cubicBezTo>
                    <a:pt x="19" y="18"/>
                    <a:pt x="14" y="15"/>
                    <a:pt x="2" y="7"/>
                  </a:cubicBezTo>
                  <a:cubicBezTo>
                    <a:pt x="1" y="6"/>
                    <a:pt x="0" y="4"/>
                    <a:pt x="1" y="2"/>
                  </a:cubicBezTo>
                  <a:cubicBezTo>
                    <a:pt x="2" y="0"/>
                    <a:pt x="5" y="0"/>
                    <a:pt x="6" y="1"/>
                  </a:cubicBezTo>
                  <a:cubicBezTo>
                    <a:pt x="18" y="9"/>
                    <a:pt x="23" y="12"/>
                    <a:pt x="30" y="18"/>
                  </a:cubicBezTo>
                  <a:cubicBezTo>
                    <a:pt x="32" y="19"/>
                    <a:pt x="32" y="21"/>
                    <a:pt x="31" y="23"/>
                  </a:cubicBezTo>
                  <a:cubicBezTo>
                    <a:pt x="30" y="24"/>
                    <a:pt x="29" y="24"/>
                    <a:pt x="28" y="2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 name="Freeform 156">
              <a:extLst>
                <a:ext uri="{FF2B5EF4-FFF2-40B4-BE49-F238E27FC236}">
                  <a16:creationId xmlns:a16="http://schemas.microsoft.com/office/drawing/2014/main" id="{7C94335C-4F6C-D747-8A48-E51578840747}"/>
                </a:ext>
              </a:extLst>
            </p:cNvPr>
            <p:cNvSpPr>
              <a:spLocks/>
            </p:cNvSpPr>
            <p:nvPr/>
          </p:nvSpPr>
          <p:spPr bwMode="auto">
            <a:xfrm>
              <a:off x="1838325" y="3128962"/>
              <a:ext cx="69850" cy="28575"/>
            </a:xfrm>
            <a:custGeom>
              <a:avLst/>
              <a:gdLst/>
              <a:ahLst/>
              <a:cxnLst>
                <a:cxn ang="0">
                  <a:pos x="49" y="22"/>
                </a:cxn>
                <a:cxn ang="0">
                  <a:pos x="48" y="21"/>
                </a:cxn>
                <a:cxn ang="0">
                  <a:pos x="30" y="16"/>
                </a:cxn>
                <a:cxn ang="0">
                  <a:pos x="3" y="7"/>
                </a:cxn>
                <a:cxn ang="0">
                  <a:pos x="1" y="3"/>
                </a:cxn>
                <a:cxn ang="0">
                  <a:pos x="6" y="1"/>
                </a:cxn>
                <a:cxn ang="0">
                  <a:pos x="32" y="9"/>
                </a:cxn>
                <a:cxn ang="0">
                  <a:pos x="51" y="15"/>
                </a:cxn>
                <a:cxn ang="0">
                  <a:pos x="53" y="19"/>
                </a:cxn>
                <a:cxn ang="0">
                  <a:pos x="49" y="22"/>
                </a:cxn>
              </a:cxnLst>
              <a:rect l="0" t="0" r="r" b="b"/>
              <a:pathLst>
                <a:path w="54" h="22">
                  <a:moveTo>
                    <a:pt x="49" y="22"/>
                  </a:moveTo>
                  <a:cubicBezTo>
                    <a:pt x="49" y="22"/>
                    <a:pt x="49" y="22"/>
                    <a:pt x="48" y="21"/>
                  </a:cubicBezTo>
                  <a:cubicBezTo>
                    <a:pt x="43" y="19"/>
                    <a:pt x="37" y="18"/>
                    <a:pt x="30" y="16"/>
                  </a:cubicBezTo>
                  <a:cubicBezTo>
                    <a:pt x="21" y="14"/>
                    <a:pt x="11" y="11"/>
                    <a:pt x="3" y="7"/>
                  </a:cubicBezTo>
                  <a:cubicBezTo>
                    <a:pt x="1" y="7"/>
                    <a:pt x="0" y="4"/>
                    <a:pt x="1" y="3"/>
                  </a:cubicBezTo>
                  <a:cubicBezTo>
                    <a:pt x="2" y="1"/>
                    <a:pt x="4" y="0"/>
                    <a:pt x="6" y="1"/>
                  </a:cubicBezTo>
                  <a:cubicBezTo>
                    <a:pt x="13" y="5"/>
                    <a:pt x="23" y="7"/>
                    <a:pt x="32" y="9"/>
                  </a:cubicBezTo>
                  <a:cubicBezTo>
                    <a:pt x="39" y="11"/>
                    <a:pt x="46" y="12"/>
                    <a:pt x="51" y="15"/>
                  </a:cubicBezTo>
                  <a:cubicBezTo>
                    <a:pt x="53" y="15"/>
                    <a:pt x="54" y="17"/>
                    <a:pt x="53" y="19"/>
                  </a:cubicBezTo>
                  <a:cubicBezTo>
                    <a:pt x="52" y="21"/>
                    <a:pt x="51" y="22"/>
                    <a:pt x="49" y="2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157">
              <a:extLst>
                <a:ext uri="{FF2B5EF4-FFF2-40B4-BE49-F238E27FC236}">
                  <a16:creationId xmlns:a16="http://schemas.microsoft.com/office/drawing/2014/main" id="{3F22E464-9C87-4D40-AC96-6530949EF1F8}"/>
                </a:ext>
              </a:extLst>
            </p:cNvPr>
            <p:cNvSpPr>
              <a:spLocks/>
            </p:cNvSpPr>
            <p:nvPr/>
          </p:nvSpPr>
          <p:spPr bwMode="auto">
            <a:xfrm>
              <a:off x="1841500" y="3168650"/>
              <a:ext cx="60325" cy="9525"/>
            </a:xfrm>
            <a:custGeom>
              <a:avLst/>
              <a:gdLst/>
              <a:ahLst/>
              <a:cxnLst>
                <a:cxn ang="0">
                  <a:pos x="43" y="7"/>
                </a:cxn>
                <a:cxn ang="0">
                  <a:pos x="3" y="7"/>
                </a:cxn>
                <a:cxn ang="0">
                  <a:pos x="0" y="3"/>
                </a:cxn>
                <a:cxn ang="0">
                  <a:pos x="3" y="0"/>
                </a:cxn>
                <a:cxn ang="0">
                  <a:pos x="43" y="0"/>
                </a:cxn>
                <a:cxn ang="0">
                  <a:pos x="47" y="3"/>
                </a:cxn>
                <a:cxn ang="0">
                  <a:pos x="43" y="7"/>
                </a:cxn>
              </a:cxnLst>
              <a:rect l="0" t="0" r="r" b="b"/>
              <a:pathLst>
                <a:path w="47" h="7">
                  <a:moveTo>
                    <a:pt x="43" y="7"/>
                  </a:moveTo>
                  <a:cubicBezTo>
                    <a:pt x="3" y="7"/>
                    <a:pt x="3" y="7"/>
                    <a:pt x="3" y="7"/>
                  </a:cubicBezTo>
                  <a:cubicBezTo>
                    <a:pt x="1" y="7"/>
                    <a:pt x="0" y="5"/>
                    <a:pt x="0" y="3"/>
                  </a:cubicBezTo>
                  <a:cubicBezTo>
                    <a:pt x="0" y="1"/>
                    <a:pt x="1" y="0"/>
                    <a:pt x="3" y="0"/>
                  </a:cubicBezTo>
                  <a:cubicBezTo>
                    <a:pt x="43" y="0"/>
                    <a:pt x="43" y="0"/>
                    <a:pt x="43" y="0"/>
                  </a:cubicBezTo>
                  <a:cubicBezTo>
                    <a:pt x="45" y="0"/>
                    <a:pt x="47" y="1"/>
                    <a:pt x="47" y="3"/>
                  </a:cubicBezTo>
                  <a:cubicBezTo>
                    <a:pt x="47" y="5"/>
                    <a:pt x="45" y="7"/>
                    <a:pt x="43"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158">
              <a:extLst>
                <a:ext uri="{FF2B5EF4-FFF2-40B4-BE49-F238E27FC236}">
                  <a16:creationId xmlns:a16="http://schemas.microsoft.com/office/drawing/2014/main" id="{F4C5CDCF-C522-934B-B84F-3D7C21505E93}"/>
                </a:ext>
              </a:extLst>
            </p:cNvPr>
            <p:cNvSpPr>
              <a:spLocks/>
            </p:cNvSpPr>
            <p:nvPr/>
          </p:nvSpPr>
          <p:spPr bwMode="auto">
            <a:xfrm>
              <a:off x="2063750" y="3111500"/>
              <a:ext cx="68263" cy="41275"/>
            </a:xfrm>
            <a:custGeom>
              <a:avLst/>
              <a:gdLst/>
              <a:ahLst/>
              <a:cxnLst>
                <a:cxn ang="0">
                  <a:pos x="4" y="32"/>
                </a:cxn>
                <a:cxn ang="0">
                  <a:pos x="0" y="29"/>
                </a:cxn>
                <a:cxn ang="0">
                  <a:pos x="3" y="25"/>
                </a:cxn>
                <a:cxn ang="0">
                  <a:pos x="31" y="10"/>
                </a:cxn>
                <a:cxn ang="0">
                  <a:pos x="47" y="1"/>
                </a:cxn>
                <a:cxn ang="0">
                  <a:pos x="52" y="3"/>
                </a:cxn>
                <a:cxn ang="0">
                  <a:pos x="50" y="8"/>
                </a:cxn>
                <a:cxn ang="0">
                  <a:pos x="34" y="17"/>
                </a:cxn>
                <a:cxn ang="0">
                  <a:pos x="5" y="32"/>
                </a:cxn>
                <a:cxn ang="0">
                  <a:pos x="4" y="32"/>
                </a:cxn>
              </a:cxnLst>
              <a:rect l="0" t="0" r="r" b="b"/>
              <a:pathLst>
                <a:path w="53" h="32">
                  <a:moveTo>
                    <a:pt x="4" y="32"/>
                  </a:moveTo>
                  <a:cubicBezTo>
                    <a:pt x="2" y="32"/>
                    <a:pt x="1" y="31"/>
                    <a:pt x="0" y="29"/>
                  </a:cubicBezTo>
                  <a:cubicBezTo>
                    <a:pt x="0" y="27"/>
                    <a:pt x="1" y="25"/>
                    <a:pt x="3" y="25"/>
                  </a:cubicBezTo>
                  <a:cubicBezTo>
                    <a:pt x="10" y="23"/>
                    <a:pt x="21" y="16"/>
                    <a:pt x="31" y="10"/>
                  </a:cubicBezTo>
                  <a:cubicBezTo>
                    <a:pt x="37" y="7"/>
                    <a:pt x="42" y="3"/>
                    <a:pt x="47" y="1"/>
                  </a:cubicBezTo>
                  <a:cubicBezTo>
                    <a:pt x="49" y="0"/>
                    <a:pt x="51" y="1"/>
                    <a:pt x="52" y="3"/>
                  </a:cubicBezTo>
                  <a:cubicBezTo>
                    <a:pt x="53" y="5"/>
                    <a:pt x="52" y="7"/>
                    <a:pt x="50" y="8"/>
                  </a:cubicBezTo>
                  <a:cubicBezTo>
                    <a:pt x="46" y="10"/>
                    <a:pt x="40" y="13"/>
                    <a:pt x="34" y="17"/>
                  </a:cubicBezTo>
                  <a:cubicBezTo>
                    <a:pt x="24" y="23"/>
                    <a:pt x="13" y="30"/>
                    <a:pt x="5" y="32"/>
                  </a:cubicBezTo>
                  <a:cubicBezTo>
                    <a:pt x="4" y="32"/>
                    <a:pt x="4" y="32"/>
                    <a:pt x="4" y="3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159">
              <a:extLst>
                <a:ext uri="{FF2B5EF4-FFF2-40B4-BE49-F238E27FC236}">
                  <a16:creationId xmlns:a16="http://schemas.microsoft.com/office/drawing/2014/main" id="{970981D3-963E-9D45-830C-165B90569123}"/>
                </a:ext>
              </a:extLst>
            </p:cNvPr>
            <p:cNvSpPr>
              <a:spLocks/>
            </p:cNvSpPr>
            <p:nvPr/>
          </p:nvSpPr>
          <p:spPr bwMode="auto">
            <a:xfrm>
              <a:off x="2078038" y="3155950"/>
              <a:ext cx="60325" cy="15875"/>
            </a:xfrm>
            <a:custGeom>
              <a:avLst/>
              <a:gdLst/>
              <a:ahLst/>
              <a:cxnLst>
                <a:cxn ang="0">
                  <a:pos x="4" y="13"/>
                </a:cxn>
                <a:cxn ang="0">
                  <a:pos x="0" y="10"/>
                </a:cxn>
                <a:cxn ang="0">
                  <a:pos x="3" y="6"/>
                </a:cxn>
                <a:cxn ang="0">
                  <a:pos x="12" y="4"/>
                </a:cxn>
                <a:cxn ang="0">
                  <a:pos x="42" y="0"/>
                </a:cxn>
                <a:cxn ang="0">
                  <a:pos x="46" y="3"/>
                </a:cxn>
                <a:cxn ang="0">
                  <a:pos x="42" y="7"/>
                </a:cxn>
                <a:cxn ang="0">
                  <a:pos x="13" y="12"/>
                </a:cxn>
                <a:cxn ang="0">
                  <a:pos x="4" y="13"/>
                </a:cxn>
                <a:cxn ang="0">
                  <a:pos x="4" y="13"/>
                </a:cxn>
              </a:cxnLst>
              <a:rect l="0" t="0" r="r" b="b"/>
              <a:pathLst>
                <a:path w="46" h="13">
                  <a:moveTo>
                    <a:pt x="4" y="13"/>
                  </a:moveTo>
                  <a:cubicBezTo>
                    <a:pt x="2" y="13"/>
                    <a:pt x="0" y="12"/>
                    <a:pt x="0" y="10"/>
                  </a:cubicBezTo>
                  <a:cubicBezTo>
                    <a:pt x="0" y="8"/>
                    <a:pt x="1" y="6"/>
                    <a:pt x="3" y="6"/>
                  </a:cubicBezTo>
                  <a:cubicBezTo>
                    <a:pt x="5" y="6"/>
                    <a:pt x="8" y="5"/>
                    <a:pt x="12" y="4"/>
                  </a:cubicBezTo>
                  <a:cubicBezTo>
                    <a:pt x="22" y="2"/>
                    <a:pt x="35" y="0"/>
                    <a:pt x="42" y="0"/>
                  </a:cubicBezTo>
                  <a:cubicBezTo>
                    <a:pt x="44" y="0"/>
                    <a:pt x="46" y="1"/>
                    <a:pt x="46" y="3"/>
                  </a:cubicBezTo>
                  <a:cubicBezTo>
                    <a:pt x="46" y="5"/>
                    <a:pt x="44" y="7"/>
                    <a:pt x="42" y="7"/>
                  </a:cubicBezTo>
                  <a:cubicBezTo>
                    <a:pt x="36" y="7"/>
                    <a:pt x="22" y="10"/>
                    <a:pt x="13" y="12"/>
                  </a:cubicBezTo>
                  <a:cubicBezTo>
                    <a:pt x="10" y="12"/>
                    <a:pt x="6" y="13"/>
                    <a:pt x="4" y="13"/>
                  </a:cubicBezTo>
                  <a:cubicBezTo>
                    <a:pt x="4" y="13"/>
                    <a:pt x="4" y="13"/>
                    <a:pt x="4" y="1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160">
              <a:extLst>
                <a:ext uri="{FF2B5EF4-FFF2-40B4-BE49-F238E27FC236}">
                  <a16:creationId xmlns:a16="http://schemas.microsoft.com/office/drawing/2014/main" id="{110059A0-A4C2-D641-830B-BD846391AC00}"/>
                </a:ext>
              </a:extLst>
            </p:cNvPr>
            <p:cNvSpPr>
              <a:spLocks/>
            </p:cNvSpPr>
            <p:nvPr/>
          </p:nvSpPr>
          <p:spPr bwMode="auto">
            <a:xfrm>
              <a:off x="2078037" y="3186112"/>
              <a:ext cx="74612" cy="28576"/>
            </a:xfrm>
            <a:custGeom>
              <a:avLst/>
              <a:gdLst/>
              <a:ahLst/>
              <a:cxnLst>
                <a:cxn ang="0">
                  <a:pos x="54" y="23"/>
                </a:cxn>
                <a:cxn ang="0">
                  <a:pos x="53" y="23"/>
                </a:cxn>
                <a:cxn ang="0">
                  <a:pos x="41" y="20"/>
                </a:cxn>
                <a:cxn ang="0">
                  <a:pos x="3" y="8"/>
                </a:cxn>
                <a:cxn ang="0">
                  <a:pos x="1" y="3"/>
                </a:cxn>
                <a:cxn ang="0">
                  <a:pos x="6" y="1"/>
                </a:cxn>
                <a:cxn ang="0">
                  <a:pos x="43" y="13"/>
                </a:cxn>
                <a:cxn ang="0">
                  <a:pos x="55" y="16"/>
                </a:cxn>
                <a:cxn ang="0">
                  <a:pos x="58" y="21"/>
                </a:cxn>
                <a:cxn ang="0">
                  <a:pos x="54" y="23"/>
                </a:cxn>
              </a:cxnLst>
              <a:rect l="0" t="0" r="r" b="b"/>
              <a:pathLst>
                <a:path w="58" h="23">
                  <a:moveTo>
                    <a:pt x="54" y="23"/>
                  </a:moveTo>
                  <a:cubicBezTo>
                    <a:pt x="54" y="23"/>
                    <a:pt x="53" y="23"/>
                    <a:pt x="53" y="23"/>
                  </a:cubicBezTo>
                  <a:cubicBezTo>
                    <a:pt x="49" y="22"/>
                    <a:pt x="45" y="21"/>
                    <a:pt x="41" y="20"/>
                  </a:cubicBezTo>
                  <a:cubicBezTo>
                    <a:pt x="29" y="17"/>
                    <a:pt x="18" y="14"/>
                    <a:pt x="3" y="8"/>
                  </a:cubicBezTo>
                  <a:cubicBezTo>
                    <a:pt x="1" y="7"/>
                    <a:pt x="0" y="5"/>
                    <a:pt x="1" y="3"/>
                  </a:cubicBezTo>
                  <a:cubicBezTo>
                    <a:pt x="2" y="1"/>
                    <a:pt x="4" y="0"/>
                    <a:pt x="6" y="1"/>
                  </a:cubicBezTo>
                  <a:cubicBezTo>
                    <a:pt x="21" y="7"/>
                    <a:pt x="32" y="10"/>
                    <a:pt x="43" y="13"/>
                  </a:cubicBezTo>
                  <a:cubicBezTo>
                    <a:pt x="47" y="14"/>
                    <a:pt x="51" y="15"/>
                    <a:pt x="55" y="16"/>
                  </a:cubicBezTo>
                  <a:cubicBezTo>
                    <a:pt x="57" y="17"/>
                    <a:pt x="58" y="19"/>
                    <a:pt x="58" y="21"/>
                  </a:cubicBezTo>
                  <a:cubicBezTo>
                    <a:pt x="57" y="22"/>
                    <a:pt x="56" y="23"/>
                    <a:pt x="54" y="2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67" name="Snip Single Corner Rectangle 66">
            <a:extLst>
              <a:ext uri="{FF2B5EF4-FFF2-40B4-BE49-F238E27FC236}">
                <a16:creationId xmlns:a16="http://schemas.microsoft.com/office/drawing/2014/main" id="{91E9A035-C7D5-7541-AD8F-B72FB6F775A3}"/>
              </a:ext>
            </a:extLst>
          </p:cNvPr>
          <p:cNvSpPr/>
          <p:nvPr/>
        </p:nvSpPr>
        <p:spPr>
          <a:xfrm>
            <a:off x="5050521" y="2807440"/>
            <a:ext cx="308329" cy="280994"/>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68" name="Snip Single Corner Rectangle 67">
            <a:extLst>
              <a:ext uri="{FF2B5EF4-FFF2-40B4-BE49-F238E27FC236}">
                <a16:creationId xmlns:a16="http://schemas.microsoft.com/office/drawing/2014/main" id="{23CEACCE-B913-3945-95FC-AA860B97E644}"/>
              </a:ext>
            </a:extLst>
          </p:cNvPr>
          <p:cNvSpPr/>
          <p:nvPr/>
        </p:nvSpPr>
        <p:spPr>
          <a:xfrm>
            <a:off x="5161935" y="2709913"/>
            <a:ext cx="308329" cy="280994"/>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grpSp>
        <p:nvGrpSpPr>
          <p:cNvPr id="69" name="Group 68">
            <a:extLst>
              <a:ext uri="{FF2B5EF4-FFF2-40B4-BE49-F238E27FC236}">
                <a16:creationId xmlns:a16="http://schemas.microsoft.com/office/drawing/2014/main" id="{A3F9006B-F089-F74A-A7AD-48AD0645AF15}"/>
              </a:ext>
            </a:extLst>
          </p:cNvPr>
          <p:cNvGrpSpPr/>
          <p:nvPr/>
        </p:nvGrpSpPr>
        <p:grpSpPr>
          <a:xfrm>
            <a:off x="1920094" y="1493792"/>
            <a:ext cx="730770" cy="459515"/>
            <a:chOff x="1936516" y="1507789"/>
            <a:chExt cx="730770" cy="459515"/>
          </a:xfrm>
        </p:grpSpPr>
        <p:grpSp>
          <p:nvGrpSpPr>
            <p:cNvPr id="70" name="Group 278">
              <a:extLst>
                <a:ext uri="{FF2B5EF4-FFF2-40B4-BE49-F238E27FC236}">
                  <a16:creationId xmlns:a16="http://schemas.microsoft.com/office/drawing/2014/main" id="{414DE50E-6FC0-AC47-BF5B-D1A850575994}"/>
                </a:ext>
              </a:extLst>
            </p:cNvPr>
            <p:cNvGrpSpPr/>
            <p:nvPr/>
          </p:nvGrpSpPr>
          <p:grpSpPr>
            <a:xfrm>
              <a:off x="1936516" y="1548141"/>
              <a:ext cx="280704" cy="419163"/>
              <a:chOff x="1743075" y="3103562"/>
              <a:chExt cx="468313" cy="838200"/>
            </a:xfrm>
          </p:grpSpPr>
          <p:sp>
            <p:nvSpPr>
              <p:cNvPr id="73" name="Oval 137">
                <a:extLst>
                  <a:ext uri="{FF2B5EF4-FFF2-40B4-BE49-F238E27FC236}">
                    <a16:creationId xmlns:a16="http://schemas.microsoft.com/office/drawing/2014/main" id="{73A22868-8B68-8E47-A75A-25CBB753E455}"/>
                  </a:ext>
                </a:extLst>
              </p:cNvPr>
              <p:cNvSpPr>
                <a:spLocks noChangeArrowheads="1"/>
              </p:cNvSpPr>
              <p:nvPr/>
            </p:nvSpPr>
            <p:spPr bwMode="auto">
              <a:xfrm>
                <a:off x="1876425" y="3373437"/>
                <a:ext cx="215900" cy="25082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 name="Freeform 138">
                <a:extLst>
                  <a:ext uri="{FF2B5EF4-FFF2-40B4-BE49-F238E27FC236}">
                    <a16:creationId xmlns:a16="http://schemas.microsoft.com/office/drawing/2014/main" id="{9E5B5FD4-331C-6D49-9F95-9F65C9E16138}"/>
                  </a:ext>
                </a:extLst>
              </p:cNvPr>
              <p:cNvSpPr>
                <a:spLocks/>
              </p:cNvSpPr>
              <p:nvPr/>
            </p:nvSpPr>
            <p:spPr bwMode="auto">
              <a:xfrm>
                <a:off x="1743075" y="3648075"/>
                <a:ext cx="242888" cy="293687"/>
              </a:xfrm>
              <a:custGeom>
                <a:avLst/>
                <a:gdLst/>
                <a:ahLst/>
                <a:cxnLst>
                  <a:cxn ang="0">
                    <a:pos x="0" y="110"/>
                  </a:cxn>
                  <a:cxn ang="0">
                    <a:pos x="0" y="229"/>
                  </a:cxn>
                  <a:cxn ang="0">
                    <a:pos x="189" y="229"/>
                  </a:cxn>
                  <a:cxn ang="0">
                    <a:pos x="104" y="0"/>
                  </a:cxn>
                  <a:cxn ang="0">
                    <a:pos x="0" y="110"/>
                  </a:cxn>
                </a:cxnLst>
                <a:rect l="0" t="0" r="r" b="b"/>
                <a:pathLst>
                  <a:path w="189" h="229">
                    <a:moveTo>
                      <a:pt x="0" y="110"/>
                    </a:moveTo>
                    <a:cubicBezTo>
                      <a:pt x="0" y="229"/>
                      <a:pt x="0" y="229"/>
                      <a:pt x="0" y="229"/>
                    </a:cubicBezTo>
                    <a:cubicBezTo>
                      <a:pt x="189" y="229"/>
                      <a:pt x="189" y="229"/>
                      <a:pt x="189" y="229"/>
                    </a:cubicBezTo>
                    <a:cubicBezTo>
                      <a:pt x="104" y="0"/>
                      <a:pt x="104" y="0"/>
                      <a:pt x="104" y="0"/>
                    </a:cubicBezTo>
                    <a:cubicBezTo>
                      <a:pt x="46" y="3"/>
                      <a:pt x="0" y="51"/>
                      <a:pt x="0" y="11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 name="Freeform 139">
                <a:extLst>
                  <a:ext uri="{FF2B5EF4-FFF2-40B4-BE49-F238E27FC236}">
                    <a16:creationId xmlns:a16="http://schemas.microsoft.com/office/drawing/2014/main" id="{0E522E16-DE0E-C149-A0B1-62628A7527D3}"/>
                  </a:ext>
                </a:extLst>
              </p:cNvPr>
              <p:cNvSpPr>
                <a:spLocks/>
              </p:cNvSpPr>
              <p:nvPr/>
            </p:nvSpPr>
            <p:spPr bwMode="auto">
              <a:xfrm>
                <a:off x="1985963" y="3649662"/>
                <a:ext cx="225425" cy="292100"/>
              </a:xfrm>
              <a:custGeom>
                <a:avLst/>
                <a:gdLst/>
                <a:ahLst/>
                <a:cxnLst>
                  <a:cxn ang="0">
                    <a:pos x="83" y="0"/>
                  </a:cxn>
                  <a:cxn ang="0">
                    <a:pos x="0" y="228"/>
                  </a:cxn>
                  <a:cxn ang="0">
                    <a:pos x="175" y="228"/>
                  </a:cxn>
                  <a:cxn ang="0">
                    <a:pos x="175" y="109"/>
                  </a:cxn>
                  <a:cxn ang="0">
                    <a:pos x="83" y="0"/>
                  </a:cxn>
                </a:cxnLst>
                <a:rect l="0" t="0" r="r" b="b"/>
                <a:pathLst>
                  <a:path w="175" h="228">
                    <a:moveTo>
                      <a:pt x="83" y="0"/>
                    </a:moveTo>
                    <a:cubicBezTo>
                      <a:pt x="0" y="228"/>
                      <a:pt x="0" y="228"/>
                      <a:pt x="0" y="228"/>
                    </a:cubicBezTo>
                    <a:cubicBezTo>
                      <a:pt x="175" y="228"/>
                      <a:pt x="175" y="228"/>
                      <a:pt x="175" y="228"/>
                    </a:cubicBezTo>
                    <a:cubicBezTo>
                      <a:pt x="175" y="109"/>
                      <a:pt x="175" y="109"/>
                      <a:pt x="175" y="109"/>
                    </a:cubicBezTo>
                    <a:cubicBezTo>
                      <a:pt x="175" y="54"/>
                      <a:pt x="135" y="9"/>
                      <a:pt x="83"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 name="Freeform 140">
                <a:extLst>
                  <a:ext uri="{FF2B5EF4-FFF2-40B4-BE49-F238E27FC236}">
                    <a16:creationId xmlns:a16="http://schemas.microsoft.com/office/drawing/2014/main" id="{C8AB4EC5-D546-6B4A-B4DA-BADB3866F12E}"/>
                  </a:ext>
                </a:extLst>
              </p:cNvPr>
              <p:cNvSpPr>
                <a:spLocks/>
              </p:cNvSpPr>
              <p:nvPr/>
            </p:nvSpPr>
            <p:spPr bwMode="auto">
              <a:xfrm>
                <a:off x="1936750" y="3584575"/>
                <a:ext cx="100013" cy="354012"/>
              </a:xfrm>
              <a:custGeom>
                <a:avLst/>
                <a:gdLst/>
                <a:ahLst/>
                <a:cxnLst>
                  <a:cxn ang="0">
                    <a:pos x="63" y="32"/>
                  </a:cxn>
                  <a:cxn ang="0">
                    <a:pos x="31" y="0"/>
                  </a:cxn>
                  <a:cxn ang="0">
                    <a:pos x="0" y="32"/>
                  </a:cxn>
                  <a:cxn ang="0">
                    <a:pos x="25" y="58"/>
                  </a:cxn>
                  <a:cxn ang="0">
                    <a:pos x="8" y="78"/>
                  </a:cxn>
                  <a:cxn ang="0">
                    <a:pos x="8" y="223"/>
                  </a:cxn>
                  <a:cxn ang="0">
                    <a:pos x="52" y="223"/>
                  </a:cxn>
                  <a:cxn ang="0">
                    <a:pos x="52" y="78"/>
                  </a:cxn>
                  <a:cxn ang="0">
                    <a:pos x="35" y="59"/>
                  </a:cxn>
                  <a:cxn ang="0">
                    <a:pos x="63" y="32"/>
                  </a:cxn>
                </a:cxnLst>
                <a:rect l="0" t="0" r="r" b="b"/>
                <a:pathLst>
                  <a:path w="63" h="223">
                    <a:moveTo>
                      <a:pt x="63" y="32"/>
                    </a:moveTo>
                    <a:lnTo>
                      <a:pt x="31" y="0"/>
                    </a:lnTo>
                    <a:lnTo>
                      <a:pt x="0" y="32"/>
                    </a:lnTo>
                    <a:lnTo>
                      <a:pt x="25" y="58"/>
                    </a:lnTo>
                    <a:lnTo>
                      <a:pt x="8" y="78"/>
                    </a:lnTo>
                    <a:lnTo>
                      <a:pt x="8" y="223"/>
                    </a:lnTo>
                    <a:lnTo>
                      <a:pt x="52" y="223"/>
                    </a:lnTo>
                    <a:lnTo>
                      <a:pt x="52" y="78"/>
                    </a:lnTo>
                    <a:lnTo>
                      <a:pt x="35" y="59"/>
                    </a:lnTo>
                    <a:lnTo>
                      <a:pt x="63" y="3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7" name="Rectangle 141">
                <a:extLst>
                  <a:ext uri="{FF2B5EF4-FFF2-40B4-BE49-F238E27FC236}">
                    <a16:creationId xmlns:a16="http://schemas.microsoft.com/office/drawing/2014/main" id="{58E6F99A-0D62-8845-A007-BD3F140D3F5F}"/>
                  </a:ext>
                </a:extLst>
              </p:cNvPr>
              <p:cNvSpPr>
                <a:spLocks noChangeArrowheads="1"/>
              </p:cNvSpPr>
              <p:nvPr/>
            </p:nvSpPr>
            <p:spPr bwMode="auto">
              <a:xfrm>
                <a:off x="2092325" y="3790950"/>
                <a:ext cx="93663"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8" name="Freeform 142">
                <a:extLst>
                  <a:ext uri="{FF2B5EF4-FFF2-40B4-BE49-F238E27FC236}">
                    <a16:creationId xmlns:a16="http://schemas.microsoft.com/office/drawing/2014/main" id="{8E4A285E-F8FB-A346-8E98-6D75143CCA84}"/>
                  </a:ext>
                </a:extLst>
              </p:cNvPr>
              <p:cNvSpPr>
                <a:spLocks/>
              </p:cNvSpPr>
              <p:nvPr/>
            </p:nvSpPr>
            <p:spPr bwMode="auto">
              <a:xfrm>
                <a:off x="1943100" y="3214687"/>
                <a:ext cx="84138" cy="125412"/>
              </a:xfrm>
              <a:custGeom>
                <a:avLst/>
                <a:gdLst/>
                <a:ahLst/>
                <a:cxnLst>
                  <a:cxn ang="0">
                    <a:pos x="62" y="48"/>
                  </a:cxn>
                  <a:cxn ang="0">
                    <a:pos x="31" y="97"/>
                  </a:cxn>
                  <a:cxn ang="0">
                    <a:pos x="0" y="48"/>
                  </a:cxn>
                  <a:cxn ang="0">
                    <a:pos x="31" y="0"/>
                  </a:cxn>
                  <a:cxn ang="0">
                    <a:pos x="62" y="48"/>
                  </a:cxn>
                </a:cxnLst>
                <a:rect l="0" t="0" r="r" b="b"/>
                <a:pathLst>
                  <a:path w="65" h="97">
                    <a:moveTo>
                      <a:pt x="62" y="48"/>
                    </a:moveTo>
                    <a:cubicBezTo>
                      <a:pt x="62" y="75"/>
                      <a:pt x="65" y="97"/>
                      <a:pt x="31" y="97"/>
                    </a:cubicBezTo>
                    <a:cubicBezTo>
                      <a:pt x="0" y="97"/>
                      <a:pt x="0" y="75"/>
                      <a:pt x="0" y="48"/>
                    </a:cubicBezTo>
                    <a:cubicBezTo>
                      <a:pt x="0" y="22"/>
                      <a:pt x="14" y="0"/>
                      <a:pt x="31" y="0"/>
                    </a:cubicBezTo>
                    <a:cubicBezTo>
                      <a:pt x="48" y="0"/>
                      <a:pt x="62" y="22"/>
                      <a:pt x="62" y="4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9" name="Freeform 143">
                <a:extLst>
                  <a:ext uri="{FF2B5EF4-FFF2-40B4-BE49-F238E27FC236}">
                    <a16:creationId xmlns:a16="http://schemas.microsoft.com/office/drawing/2014/main" id="{B6AFCCC6-1982-A243-A214-E3A97FB20F4B}"/>
                  </a:ext>
                </a:extLst>
              </p:cNvPr>
              <p:cNvSpPr>
                <a:spLocks noEditPoints="1"/>
              </p:cNvSpPr>
              <p:nvPr/>
            </p:nvSpPr>
            <p:spPr bwMode="auto">
              <a:xfrm>
                <a:off x="1939925" y="3211512"/>
                <a:ext cx="88900" cy="131762"/>
              </a:xfrm>
              <a:custGeom>
                <a:avLst/>
                <a:gdLst/>
                <a:ahLst/>
                <a:cxnLst>
                  <a:cxn ang="0">
                    <a:pos x="34" y="103"/>
                  </a:cxn>
                  <a:cxn ang="0">
                    <a:pos x="4" y="88"/>
                  </a:cxn>
                  <a:cxn ang="0">
                    <a:pos x="0" y="53"/>
                  </a:cxn>
                  <a:cxn ang="0">
                    <a:pos x="0" y="51"/>
                  </a:cxn>
                  <a:cxn ang="0">
                    <a:pos x="34" y="0"/>
                  </a:cxn>
                  <a:cxn ang="0">
                    <a:pos x="69" y="51"/>
                  </a:cxn>
                  <a:cxn ang="0">
                    <a:pos x="69" y="58"/>
                  </a:cxn>
                  <a:cxn ang="0">
                    <a:pos x="61" y="95"/>
                  </a:cxn>
                  <a:cxn ang="0">
                    <a:pos x="34" y="103"/>
                  </a:cxn>
                  <a:cxn ang="0">
                    <a:pos x="34" y="7"/>
                  </a:cxn>
                  <a:cxn ang="0">
                    <a:pos x="7" y="51"/>
                  </a:cxn>
                  <a:cxn ang="0">
                    <a:pos x="7" y="53"/>
                  </a:cxn>
                  <a:cxn ang="0">
                    <a:pos x="10" y="85"/>
                  </a:cxn>
                  <a:cxn ang="0">
                    <a:pos x="34" y="96"/>
                  </a:cxn>
                  <a:cxn ang="0">
                    <a:pos x="56" y="90"/>
                  </a:cxn>
                  <a:cxn ang="0">
                    <a:pos x="62" y="58"/>
                  </a:cxn>
                  <a:cxn ang="0">
                    <a:pos x="62" y="51"/>
                  </a:cxn>
                  <a:cxn ang="0">
                    <a:pos x="34" y="7"/>
                  </a:cxn>
                </a:cxnLst>
                <a:rect l="0" t="0" r="r" b="b"/>
                <a:pathLst>
                  <a:path w="69" h="103">
                    <a:moveTo>
                      <a:pt x="34" y="103"/>
                    </a:moveTo>
                    <a:cubicBezTo>
                      <a:pt x="19" y="103"/>
                      <a:pt x="9" y="98"/>
                      <a:pt x="4" y="88"/>
                    </a:cubicBezTo>
                    <a:cubicBezTo>
                      <a:pt x="0" y="78"/>
                      <a:pt x="0" y="66"/>
                      <a:pt x="0" y="53"/>
                    </a:cubicBezTo>
                    <a:cubicBezTo>
                      <a:pt x="0" y="51"/>
                      <a:pt x="0" y="51"/>
                      <a:pt x="0" y="51"/>
                    </a:cubicBezTo>
                    <a:cubicBezTo>
                      <a:pt x="0" y="23"/>
                      <a:pt x="15" y="0"/>
                      <a:pt x="34" y="0"/>
                    </a:cubicBezTo>
                    <a:cubicBezTo>
                      <a:pt x="53" y="0"/>
                      <a:pt x="69" y="23"/>
                      <a:pt x="69" y="51"/>
                    </a:cubicBezTo>
                    <a:cubicBezTo>
                      <a:pt x="69" y="54"/>
                      <a:pt x="69" y="56"/>
                      <a:pt x="69" y="58"/>
                    </a:cubicBezTo>
                    <a:cubicBezTo>
                      <a:pt x="69" y="73"/>
                      <a:pt x="69" y="86"/>
                      <a:pt x="61" y="95"/>
                    </a:cubicBezTo>
                    <a:cubicBezTo>
                      <a:pt x="55" y="101"/>
                      <a:pt x="46" y="103"/>
                      <a:pt x="34" y="103"/>
                    </a:cubicBezTo>
                    <a:close/>
                    <a:moveTo>
                      <a:pt x="34" y="7"/>
                    </a:moveTo>
                    <a:cubicBezTo>
                      <a:pt x="19" y="7"/>
                      <a:pt x="7" y="27"/>
                      <a:pt x="7" y="51"/>
                    </a:cubicBezTo>
                    <a:cubicBezTo>
                      <a:pt x="7" y="53"/>
                      <a:pt x="7" y="53"/>
                      <a:pt x="7" y="53"/>
                    </a:cubicBezTo>
                    <a:cubicBezTo>
                      <a:pt x="7" y="66"/>
                      <a:pt x="7" y="77"/>
                      <a:pt x="10" y="85"/>
                    </a:cubicBezTo>
                    <a:cubicBezTo>
                      <a:pt x="13" y="90"/>
                      <a:pt x="18" y="96"/>
                      <a:pt x="34" y="96"/>
                    </a:cubicBezTo>
                    <a:cubicBezTo>
                      <a:pt x="44" y="96"/>
                      <a:pt x="51" y="94"/>
                      <a:pt x="56" y="90"/>
                    </a:cubicBezTo>
                    <a:cubicBezTo>
                      <a:pt x="62" y="84"/>
                      <a:pt x="62" y="72"/>
                      <a:pt x="62" y="58"/>
                    </a:cubicBezTo>
                    <a:cubicBezTo>
                      <a:pt x="62" y="56"/>
                      <a:pt x="62" y="54"/>
                      <a:pt x="62" y="51"/>
                    </a:cubicBezTo>
                    <a:cubicBezTo>
                      <a:pt x="62" y="27"/>
                      <a:pt x="49" y="7"/>
                      <a:pt x="34" y="7"/>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0" name="Oval 144">
                <a:extLst>
                  <a:ext uri="{FF2B5EF4-FFF2-40B4-BE49-F238E27FC236}">
                    <a16:creationId xmlns:a16="http://schemas.microsoft.com/office/drawing/2014/main" id="{600F7D4B-6AD0-1F47-AD98-2ED71B2948FA}"/>
                  </a:ext>
                </a:extLst>
              </p:cNvPr>
              <p:cNvSpPr>
                <a:spLocks noChangeArrowheads="1"/>
              </p:cNvSpPr>
              <p:nvPr/>
            </p:nvSpPr>
            <p:spPr bwMode="auto">
              <a:xfrm>
                <a:off x="1943100" y="3228975"/>
                <a:ext cx="80963" cy="6985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1" name="Freeform 145">
                <a:extLst>
                  <a:ext uri="{FF2B5EF4-FFF2-40B4-BE49-F238E27FC236}">
                    <a16:creationId xmlns:a16="http://schemas.microsoft.com/office/drawing/2014/main" id="{1B908C56-E6DB-1546-BEFF-B32AEFF5BA3E}"/>
                  </a:ext>
                </a:extLst>
              </p:cNvPr>
              <p:cNvSpPr>
                <a:spLocks noEditPoints="1"/>
              </p:cNvSpPr>
              <p:nvPr/>
            </p:nvSpPr>
            <p:spPr bwMode="auto">
              <a:xfrm>
                <a:off x="1941513" y="3225800"/>
                <a:ext cx="85725" cy="74612"/>
              </a:xfrm>
              <a:custGeom>
                <a:avLst/>
                <a:gdLst/>
                <a:ahLst/>
                <a:cxnLst>
                  <a:cxn ang="0">
                    <a:pos x="33" y="59"/>
                  </a:cxn>
                  <a:cxn ang="0">
                    <a:pos x="0" y="30"/>
                  </a:cxn>
                  <a:cxn ang="0">
                    <a:pos x="33" y="0"/>
                  </a:cxn>
                  <a:cxn ang="0">
                    <a:pos x="67" y="30"/>
                  </a:cxn>
                  <a:cxn ang="0">
                    <a:pos x="33" y="59"/>
                  </a:cxn>
                  <a:cxn ang="0">
                    <a:pos x="33" y="6"/>
                  </a:cxn>
                  <a:cxn ang="0">
                    <a:pos x="5" y="30"/>
                  </a:cxn>
                  <a:cxn ang="0">
                    <a:pos x="33" y="54"/>
                  </a:cxn>
                  <a:cxn ang="0">
                    <a:pos x="61" y="30"/>
                  </a:cxn>
                  <a:cxn ang="0">
                    <a:pos x="33" y="6"/>
                  </a:cxn>
                </a:cxnLst>
                <a:rect l="0" t="0" r="r" b="b"/>
                <a:pathLst>
                  <a:path w="67" h="59">
                    <a:moveTo>
                      <a:pt x="33" y="59"/>
                    </a:moveTo>
                    <a:cubicBezTo>
                      <a:pt x="15" y="59"/>
                      <a:pt x="0" y="46"/>
                      <a:pt x="0" y="30"/>
                    </a:cubicBezTo>
                    <a:cubicBezTo>
                      <a:pt x="0" y="14"/>
                      <a:pt x="15" y="0"/>
                      <a:pt x="33" y="0"/>
                    </a:cubicBezTo>
                    <a:cubicBezTo>
                      <a:pt x="52" y="0"/>
                      <a:pt x="67" y="14"/>
                      <a:pt x="67" y="30"/>
                    </a:cubicBezTo>
                    <a:cubicBezTo>
                      <a:pt x="67" y="46"/>
                      <a:pt x="52" y="59"/>
                      <a:pt x="33" y="59"/>
                    </a:cubicBezTo>
                    <a:close/>
                    <a:moveTo>
                      <a:pt x="33" y="6"/>
                    </a:moveTo>
                    <a:cubicBezTo>
                      <a:pt x="18" y="6"/>
                      <a:pt x="5" y="17"/>
                      <a:pt x="5" y="30"/>
                    </a:cubicBezTo>
                    <a:cubicBezTo>
                      <a:pt x="5" y="43"/>
                      <a:pt x="18" y="54"/>
                      <a:pt x="33" y="54"/>
                    </a:cubicBezTo>
                    <a:cubicBezTo>
                      <a:pt x="49" y="54"/>
                      <a:pt x="61" y="43"/>
                      <a:pt x="61" y="30"/>
                    </a:cubicBezTo>
                    <a:cubicBezTo>
                      <a:pt x="61" y="17"/>
                      <a:pt x="49" y="6"/>
                      <a:pt x="33"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2" name="Oval 146">
                <a:extLst>
                  <a:ext uri="{FF2B5EF4-FFF2-40B4-BE49-F238E27FC236}">
                    <a16:creationId xmlns:a16="http://schemas.microsoft.com/office/drawing/2014/main" id="{0626F3F4-8407-9E4E-A1DC-08CC189B1F39}"/>
                  </a:ext>
                </a:extLst>
              </p:cNvPr>
              <p:cNvSpPr>
                <a:spLocks noChangeArrowheads="1"/>
              </p:cNvSpPr>
              <p:nvPr/>
            </p:nvSpPr>
            <p:spPr bwMode="auto">
              <a:xfrm>
                <a:off x="1943100" y="3203575"/>
                <a:ext cx="80963" cy="7778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3" name="Freeform 147">
                <a:extLst>
                  <a:ext uri="{FF2B5EF4-FFF2-40B4-BE49-F238E27FC236}">
                    <a16:creationId xmlns:a16="http://schemas.microsoft.com/office/drawing/2014/main" id="{B9FD18C1-97B5-C541-9C45-8688E30735DE}"/>
                  </a:ext>
                </a:extLst>
              </p:cNvPr>
              <p:cNvSpPr>
                <a:spLocks noEditPoints="1"/>
              </p:cNvSpPr>
              <p:nvPr/>
            </p:nvSpPr>
            <p:spPr bwMode="auto">
              <a:xfrm>
                <a:off x="1939925" y="3198812"/>
                <a:ext cx="87313" cy="87312"/>
              </a:xfrm>
              <a:custGeom>
                <a:avLst/>
                <a:gdLst/>
                <a:ahLst/>
                <a:cxnLst>
                  <a:cxn ang="0">
                    <a:pos x="34" y="67"/>
                  </a:cxn>
                  <a:cxn ang="0">
                    <a:pos x="0" y="34"/>
                  </a:cxn>
                  <a:cxn ang="0">
                    <a:pos x="34" y="0"/>
                  </a:cxn>
                  <a:cxn ang="0">
                    <a:pos x="68" y="34"/>
                  </a:cxn>
                  <a:cxn ang="0">
                    <a:pos x="34" y="67"/>
                  </a:cxn>
                  <a:cxn ang="0">
                    <a:pos x="34" y="5"/>
                  </a:cxn>
                  <a:cxn ang="0">
                    <a:pos x="6" y="34"/>
                  </a:cxn>
                  <a:cxn ang="0">
                    <a:pos x="34" y="62"/>
                  </a:cxn>
                  <a:cxn ang="0">
                    <a:pos x="62" y="34"/>
                  </a:cxn>
                  <a:cxn ang="0">
                    <a:pos x="34" y="5"/>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5"/>
                    </a:moveTo>
                    <a:cubicBezTo>
                      <a:pt x="19" y="5"/>
                      <a:pt x="6" y="18"/>
                      <a:pt x="6" y="34"/>
                    </a:cubicBezTo>
                    <a:cubicBezTo>
                      <a:pt x="6" y="49"/>
                      <a:pt x="19" y="62"/>
                      <a:pt x="34" y="62"/>
                    </a:cubicBezTo>
                    <a:cubicBezTo>
                      <a:pt x="50" y="62"/>
                      <a:pt x="62" y="49"/>
                      <a:pt x="62" y="34"/>
                    </a:cubicBezTo>
                    <a:cubicBezTo>
                      <a:pt x="62" y="18"/>
                      <a:pt x="50" y="5"/>
                      <a:pt x="34" y="5"/>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4" name="Oval 148">
                <a:extLst>
                  <a:ext uri="{FF2B5EF4-FFF2-40B4-BE49-F238E27FC236}">
                    <a16:creationId xmlns:a16="http://schemas.microsoft.com/office/drawing/2014/main" id="{2142E8DE-F72A-F64B-B398-E91A60ECBC8C}"/>
                  </a:ext>
                </a:extLst>
              </p:cNvPr>
              <p:cNvSpPr>
                <a:spLocks noChangeArrowheads="1"/>
              </p:cNvSpPr>
              <p:nvPr/>
            </p:nvSpPr>
            <p:spPr bwMode="auto">
              <a:xfrm>
                <a:off x="1943100" y="3189287"/>
                <a:ext cx="80963" cy="793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5" name="Freeform 149">
                <a:extLst>
                  <a:ext uri="{FF2B5EF4-FFF2-40B4-BE49-F238E27FC236}">
                    <a16:creationId xmlns:a16="http://schemas.microsoft.com/office/drawing/2014/main" id="{D1B81CF2-DF12-B54C-A8BD-0E78163518CC}"/>
                  </a:ext>
                </a:extLst>
              </p:cNvPr>
              <p:cNvSpPr>
                <a:spLocks noEditPoints="1"/>
              </p:cNvSpPr>
              <p:nvPr/>
            </p:nvSpPr>
            <p:spPr bwMode="auto">
              <a:xfrm>
                <a:off x="1939925" y="3186112"/>
                <a:ext cx="87313" cy="85725"/>
              </a:xfrm>
              <a:custGeom>
                <a:avLst/>
                <a:gdLst/>
                <a:ahLst/>
                <a:cxnLst>
                  <a:cxn ang="0">
                    <a:pos x="34" y="67"/>
                  </a:cxn>
                  <a:cxn ang="0">
                    <a:pos x="0" y="34"/>
                  </a:cxn>
                  <a:cxn ang="0">
                    <a:pos x="34" y="0"/>
                  </a:cxn>
                  <a:cxn ang="0">
                    <a:pos x="68" y="34"/>
                  </a:cxn>
                  <a:cxn ang="0">
                    <a:pos x="34" y="67"/>
                  </a:cxn>
                  <a:cxn ang="0">
                    <a:pos x="34" y="6"/>
                  </a:cxn>
                  <a:cxn ang="0">
                    <a:pos x="6" y="34"/>
                  </a:cxn>
                  <a:cxn ang="0">
                    <a:pos x="34" y="62"/>
                  </a:cxn>
                  <a:cxn ang="0">
                    <a:pos x="62" y="34"/>
                  </a:cxn>
                  <a:cxn ang="0">
                    <a:pos x="34" y="6"/>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6"/>
                    </a:moveTo>
                    <a:cubicBezTo>
                      <a:pt x="19" y="6"/>
                      <a:pt x="6" y="18"/>
                      <a:pt x="6" y="34"/>
                    </a:cubicBezTo>
                    <a:cubicBezTo>
                      <a:pt x="6" y="49"/>
                      <a:pt x="19" y="62"/>
                      <a:pt x="34" y="62"/>
                    </a:cubicBezTo>
                    <a:cubicBezTo>
                      <a:pt x="50" y="62"/>
                      <a:pt x="62" y="49"/>
                      <a:pt x="62" y="34"/>
                    </a:cubicBezTo>
                    <a:cubicBezTo>
                      <a:pt x="62" y="18"/>
                      <a:pt x="50" y="6"/>
                      <a:pt x="34"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6" name="Oval 150">
                <a:extLst>
                  <a:ext uri="{FF2B5EF4-FFF2-40B4-BE49-F238E27FC236}">
                    <a16:creationId xmlns:a16="http://schemas.microsoft.com/office/drawing/2014/main" id="{79B308AC-C760-074B-A003-164C6BD35F9B}"/>
                  </a:ext>
                </a:extLst>
              </p:cNvPr>
              <p:cNvSpPr>
                <a:spLocks noChangeArrowheads="1"/>
              </p:cNvSpPr>
              <p:nvPr/>
            </p:nvSpPr>
            <p:spPr bwMode="auto">
              <a:xfrm>
                <a:off x="1919288" y="3125787"/>
                <a:ext cx="128588" cy="127000"/>
              </a:xfrm>
              <a:prstGeom prst="ellipse">
                <a:avLst/>
              </a:pr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7" name="Freeform 151">
                <a:extLst>
                  <a:ext uri="{FF2B5EF4-FFF2-40B4-BE49-F238E27FC236}">
                    <a16:creationId xmlns:a16="http://schemas.microsoft.com/office/drawing/2014/main" id="{5B24F78C-3929-394F-AB4F-45282AA9CBAE}"/>
                  </a:ext>
                </a:extLst>
              </p:cNvPr>
              <p:cNvSpPr>
                <a:spLocks noEditPoints="1"/>
              </p:cNvSpPr>
              <p:nvPr/>
            </p:nvSpPr>
            <p:spPr bwMode="auto">
              <a:xfrm>
                <a:off x="1914525" y="3119437"/>
                <a:ext cx="138113" cy="139700"/>
              </a:xfrm>
              <a:custGeom>
                <a:avLst/>
                <a:gdLst/>
                <a:ahLst/>
                <a:cxnLst>
                  <a:cxn ang="0">
                    <a:pos x="54" y="108"/>
                  </a:cxn>
                  <a:cxn ang="0">
                    <a:pos x="0" y="54"/>
                  </a:cxn>
                  <a:cxn ang="0">
                    <a:pos x="54" y="0"/>
                  </a:cxn>
                  <a:cxn ang="0">
                    <a:pos x="108" y="54"/>
                  </a:cxn>
                  <a:cxn ang="0">
                    <a:pos x="54" y="108"/>
                  </a:cxn>
                  <a:cxn ang="0">
                    <a:pos x="54" y="7"/>
                  </a:cxn>
                  <a:cxn ang="0">
                    <a:pos x="8" y="54"/>
                  </a:cxn>
                  <a:cxn ang="0">
                    <a:pos x="54" y="100"/>
                  </a:cxn>
                  <a:cxn ang="0">
                    <a:pos x="101" y="54"/>
                  </a:cxn>
                  <a:cxn ang="0">
                    <a:pos x="54" y="7"/>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7"/>
                    </a:moveTo>
                    <a:cubicBezTo>
                      <a:pt x="29" y="7"/>
                      <a:pt x="8" y="28"/>
                      <a:pt x="8" y="54"/>
                    </a:cubicBezTo>
                    <a:cubicBezTo>
                      <a:pt x="8" y="79"/>
                      <a:pt x="29" y="100"/>
                      <a:pt x="54" y="100"/>
                    </a:cubicBezTo>
                    <a:cubicBezTo>
                      <a:pt x="80" y="100"/>
                      <a:pt x="101" y="79"/>
                      <a:pt x="101" y="54"/>
                    </a:cubicBezTo>
                    <a:cubicBezTo>
                      <a:pt x="101" y="28"/>
                      <a:pt x="80" y="7"/>
                      <a:pt x="54"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8" name="Freeform 152">
                <a:extLst>
                  <a:ext uri="{FF2B5EF4-FFF2-40B4-BE49-F238E27FC236}">
                    <a16:creationId xmlns:a16="http://schemas.microsoft.com/office/drawing/2014/main" id="{2937E0E3-D5BF-8242-A29F-9CC1870BBBA6}"/>
                  </a:ext>
                </a:extLst>
              </p:cNvPr>
              <p:cNvSpPr>
                <a:spLocks/>
              </p:cNvSpPr>
              <p:nvPr/>
            </p:nvSpPr>
            <p:spPr bwMode="auto">
              <a:xfrm>
                <a:off x="1946275" y="3170237"/>
                <a:ext cx="23813" cy="84137"/>
              </a:xfrm>
              <a:custGeom>
                <a:avLst/>
                <a:gdLst/>
                <a:ahLst/>
                <a:cxnLst>
                  <a:cxn ang="0">
                    <a:pos x="16" y="66"/>
                  </a:cxn>
                  <a:cxn ang="0">
                    <a:pos x="16" y="66"/>
                  </a:cxn>
                  <a:cxn ang="0">
                    <a:pos x="13" y="63"/>
                  </a:cxn>
                  <a:cxn ang="0">
                    <a:pos x="1" y="5"/>
                  </a:cxn>
                  <a:cxn ang="0">
                    <a:pos x="1" y="1"/>
                  </a:cxn>
                  <a:cxn ang="0">
                    <a:pos x="6" y="2"/>
                  </a:cxn>
                  <a:cxn ang="0">
                    <a:pos x="19" y="63"/>
                  </a:cxn>
                  <a:cxn ang="0">
                    <a:pos x="16" y="66"/>
                  </a:cxn>
                </a:cxnLst>
                <a:rect l="0" t="0" r="r" b="b"/>
                <a:pathLst>
                  <a:path w="19" h="66">
                    <a:moveTo>
                      <a:pt x="16" y="66"/>
                    </a:moveTo>
                    <a:cubicBezTo>
                      <a:pt x="16" y="66"/>
                      <a:pt x="16" y="66"/>
                      <a:pt x="16" y="66"/>
                    </a:cubicBezTo>
                    <a:cubicBezTo>
                      <a:pt x="14" y="66"/>
                      <a:pt x="13" y="65"/>
                      <a:pt x="13" y="63"/>
                    </a:cubicBezTo>
                    <a:cubicBezTo>
                      <a:pt x="13" y="40"/>
                      <a:pt x="12" y="22"/>
                      <a:pt x="1" y="5"/>
                    </a:cubicBezTo>
                    <a:cubicBezTo>
                      <a:pt x="0" y="4"/>
                      <a:pt x="0" y="2"/>
                      <a:pt x="1" y="1"/>
                    </a:cubicBezTo>
                    <a:cubicBezTo>
                      <a:pt x="3" y="0"/>
                      <a:pt x="5" y="0"/>
                      <a:pt x="6" y="2"/>
                    </a:cubicBezTo>
                    <a:cubicBezTo>
                      <a:pt x="18" y="20"/>
                      <a:pt x="19" y="40"/>
                      <a:pt x="19" y="63"/>
                    </a:cubicBezTo>
                    <a:cubicBezTo>
                      <a:pt x="19" y="65"/>
                      <a:pt x="18" y="66"/>
                      <a:pt x="16" y="66"/>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9" name="Freeform 153">
                <a:extLst>
                  <a:ext uri="{FF2B5EF4-FFF2-40B4-BE49-F238E27FC236}">
                    <a16:creationId xmlns:a16="http://schemas.microsoft.com/office/drawing/2014/main" id="{FF66385D-2222-7C45-9E9B-227C98CB01D8}"/>
                  </a:ext>
                </a:extLst>
              </p:cNvPr>
              <p:cNvSpPr>
                <a:spLocks/>
              </p:cNvSpPr>
              <p:nvPr/>
            </p:nvSpPr>
            <p:spPr bwMode="auto">
              <a:xfrm>
                <a:off x="1998663" y="3175000"/>
                <a:ext cx="25400" cy="82550"/>
              </a:xfrm>
              <a:custGeom>
                <a:avLst/>
                <a:gdLst/>
                <a:ahLst/>
                <a:cxnLst>
                  <a:cxn ang="0">
                    <a:pos x="6" y="64"/>
                  </a:cxn>
                  <a:cxn ang="0">
                    <a:pos x="3" y="61"/>
                  </a:cxn>
                  <a:cxn ang="0">
                    <a:pos x="15" y="1"/>
                  </a:cxn>
                  <a:cxn ang="0">
                    <a:pos x="19" y="2"/>
                  </a:cxn>
                  <a:cxn ang="0">
                    <a:pos x="19" y="6"/>
                  </a:cxn>
                  <a:cxn ang="0">
                    <a:pos x="9" y="61"/>
                  </a:cxn>
                  <a:cxn ang="0">
                    <a:pos x="6" y="64"/>
                  </a:cxn>
                  <a:cxn ang="0">
                    <a:pos x="6" y="64"/>
                  </a:cxn>
                </a:cxnLst>
                <a:rect l="0" t="0" r="r" b="b"/>
                <a:pathLst>
                  <a:path w="20" h="64">
                    <a:moveTo>
                      <a:pt x="6" y="64"/>
                    </a:moveTo>
                    <a:cubicBezTo>
                      <a:pt x="5" y="64"/>
                      <a:pt x="3" y="63"/>
                      <a:pt x="3" y="61"/>
                    </a:cubicBezTo>
                    <a:cubicBezTo>
                      <a:pt x="3" y="59"/>
                      <a:pt x="0" y="13"/>
                      <a:pt x="15" y="1"/>
                    </a:cubicBezTo>
                    <a:cubicBezTo>
                      <a:pt x="17" y="0"/>
                      <a:pt x="18" y="0"/>
                      <a:pt x="19" y="2"/>
                    </a:cubicBezTo>
                    <a:cubicBezTo>
                      <a:pt x="20" y="3"/>
                      <a:pt x="20" y="5"/>
                      <a:pt x="19" y="6"/>
                    </a:cubicBezTo>
                    <a:cubicBezTo>
                      <a:pt x="10" y="13"/>
                      <a:pt x="8" y="43"/>
                      <a:pt x="9" y="61"/>
                    </a:cubicBezTo>
                    <a:cubicBezTo>
                      <a:pt x="9" y="62"/>
                      <a:pt x="8" y="64"/>
                      <a:pt x="6" y="64"/>
                    </a:cubicBezTo>
                    <a:cubicBezTo>
                      <a:pt x="6" y="64"/>
                      <a:pt x="6" y="64"/>
                      <a:pt x="6" y="6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0" name="Freeform 154">
                <a:extLst>
                  <a:ext uri="{FF2B5EF4-FFF2-40B4-BE49-F238E27FC236}">
                    <a16:creationId xmlns:a16="http://schemas.microsoft.com/office/drawing/2014/main" id="{2389FBCE-0F8C-1649-B2A3-7AC3D34B8C6C}"/>
                  </a:ext>
                </a:extLst>
              </p:cNvPr>
              <p:cNvSpPr>
                <a:spLocks/>
              </p:cNvSpPr>
              <p:nvPr/>
            </p:nvSpPr>
            <p:spPr bwMode="auto">
              <a:xfrm>
                <a:off x="1949450" y="3175000"/>
                <a:ext cx="73025" cy="19050"/>
              </a:xfrm>
              <a:custGeom>
                <a:avLst/>
                <a:gdLst/>
                <a:ahLst/>
                <a:cxnLst>
                  <a:cxn ang="0">
                    <a:pos x="23" y="15"/>
                  </a:cxn>
                  <a:cxn ang="0">
                    <a:pos x="10" y="10"/>
                  </a:cxn>
                  <a:cxn ang="0">
                    <a:pos x="0" y="4"/>
                  </a:cxn>
                  <a:cxn ang="0">
                    <a:pos x="2" y="0"/>
                  </a:cxn>
                  <a:cxn ang="0">
                    <a:pos x="12" y="6"/>
                  </a:cxn>
                  <a:cxn ang="0">
                    <a:pos x="28" y="11"/>
                  </a:cxn>
                  <a:cxn ang="0">
                    <a:pos x="31" y="7"/>
                  </a:cxn>
                  <a:cxn ang="0">
                    <a:pos x="39" y="1"/>
                  </a:cxn>
                  <a:cxn ang="0">
                    <a:pos x="46" y="5"/>
                  </a:cxn>
                  <a:cxn ang="0">
                    <a:pos x="50" y="8"/>
                  </a:cxn>
                  <a:cxn ang="0">
                    <a:pos x="55" y="4"/>
                  </a:cxn>
                  <a:cxn ang="0">
                    <a:pos x="57" y="7"/>
                  </a:cxn>
                  <a:cxn ang="0">
                    <a:pos x="50" y="11"/>
                  </a:cxn>
                  <a:cxn ang="0">
                    <a:pos x="44" y="8"/>
                  </a:cxn>
                  <a:cxn ang="0">
                    <a:pos x="40" y="5"/>
                  </a:cxn>
                  <a:cxn ang="0">
                    <a:pos x="34" y="9"/>
                  </a:cxn>
                  <a:cxn ang="0">
                    <a:pos x="29" y="14"/>
                  </a:cxn>
                  <a:cxn ang="0">
                    <a:pos x="23" y="15"/>
                  </a:cxn>
                </a:cxnLst>
                <a:rect l="0" t="0" r="r" b="b"/>
                <a:pathLst>
                  <a:path w="57" h="15">
                    <a:moveTo>
                      <a:pt x="23" y="15"/>
                    </a:moveTo>
                    <a:cubicBezTo>
                      <a:pt x="18" y="15"/>
                      <a:pt x="14" y="13"/>
                      <a:pt x="10" y="10"/>
                    </a:cubicBezTo>
                    <a:cubicBezTo>
                      <a:pt x="7" y="7"/>
                      <a:pt x="4" y="5"/>
                      <a:pt x="0" y="4"/>
                    </a:cubicBezTo>
                    <a:cubicBezTo>
                      <a:pt x="2" y="0"/>
                      <a:pt x="2" y="0"/>
                      <a:pt x="2" y="0"/>
                    </a:cubicBezTo>
                    <a:cubicBezTo>
                      <a:pt x="6" y="2"/>
                      <a:pt x="9" y="4"/>
                      <a:pt x="12" y="6"/>
                    </a:cubicBezTo>
                    <a:cubicBezTo>
                      <a:pt x="18" y="10"/>
                      <a:pt x="22" y="13"/>
                      <a:pt x="28" y="11"/>
                    </a:cubicBezTo>
                    <a:cubicBezTo>
                      <a:pt x="29" y="10"/>
                      <a:pt x="30" y="9"/>
                      <a:pt x="31" y="7"/>
                    </a:cubicBezTo>
                    <a:cubicBezTo>
                      <a:pt x="33" y="5"/>
                      <a:pt x="35" y="2"/>
                      <a:pt x="39" y="1"/>
                    </a:cubicBezTo>
                    <a:cubicBezTo>
                      <a:pt x="43" y="1"/>
                      <a:pt x="45" y="3"/>
                      <a:pt x="46" y="5"/>
                    </a:cubicBezTo>
                    <a:cubicBezTo>
                      <a:pt x="48" y="6"/>
                      <a:pt x="49" y="8"/>
                      <a:pt x="50" y="8"/>
                    </a:cubicBezTo>
                    <a:cubicBezTo>
                      <a:pt x="51" y="8"/>
                      <a:pt x="53" y="7"/>
                      <a:pt x="55" y="4"/>
                    </a:cubicBezTo>
                    <a:cubicBezTo>
                      <a:pt x="57" y="7"/>
                      <a:pt x="57" y="7"/>
                      <a:pt x="57" y="7"/>
                    </a:cubicBezTo>
                    <a:cubicBezTo>
                      <a:pt x="55" y="10"/>
                      <a:pt x="52" y="11"/>
                      <a:pt x="50" y="11"/>
                    </a:cubicBezTo>
                    <a:cubicBezTo>
                      <a:pt x="47" y="11"/>
                      <a:pt x="45" y="9"/>
                      <a:pt x="44" y="8"/>
                    </a:cubicBezTo>
                    <a:cubicBezTo>
                      <a:pt x="42" y="6"/>
                      <a:pt x="41" y="5"/>
                      <a:pt x="40" y="5"/>
                    </a:cubicBezTo>
                    <a:cubicBezTo>
                      <a:pt x="37" y="6"/>
                      <a:pt x="36" y="7"/>
                      <a:pt x="34" y="9"/>
                    </a:cubicBezTo>
                    <a:cubicBezTo>
                      <a:pt x="33" y="11"/>
                      <a:pt x="32" y="13"/>
                      <a:pt x="29" y="14"/>
                    </a:cubicBezTo>
                    <a:cubicBezTo>
                      <a:pt x="27" y="15"/>
                      <a:pt x="25" y="15"/>
                      <a:pt x="23" y="1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1" name="Freeform 155">
                <a:extLst>
                  <a:ext uri="{FF2B5EF4-FFF2-40B4-BE49-F238E27FC236}">
                    <a16:creationId xmlns:a16="http://schemas.microsoft.com/office/drawing/2014/main" id="{63A5AC25-95CF-6149-9E8B-5A19E21A4228}"/>
                  </a:ext>
                </a:extLst>
              </p:cNvPr>
              <p:cNvSpPr>
                <a:spLocks/>
              </p:cNvSpPr>
              <p:nvPr/>
            </p:nvSpPr>
            <p:spPr bwMode="auto">
              <a:xfrm>
                <a:off x="1870075" y="3103562"/>
                <a:ext cx="41275" cy="30162"/>
              </a:xfrm>
              <a:custGeom>
                <a:avLst/>
                <a:gdLst/>
                <a:ahLst/>
                <a:cxnLst>
                  <a:cxn ang="0">
                    <a:pos x="28" y="24"/>
                  </a:cxn>
                  <a:cxn ang="0">
                    <a:pos x="26" y="23"/>
                  </a:cxn>
                  <a:cxn ang="0">
                    <a:pos x="2" y="7"/>
                  </a:cxn>
                  <a:cxn ang="0">
                    <a:pos x="1" y="2"/>
                  </a:cxn>
                  <a:cxn ang="0">
                    <a:pos x="6" y="1"/>
                  </a:cxn>
                  <a:cxn ang="0">
                    <a:pos x="30" y="18"/>
                  </a:cxn>
                  <a:cxn ang="0">
                    <a:pos x="31" y="23"/>
                  </a:cxn>
                  <a:cxn ang="0">
                    <a:pos x="28" y="24"/>
                  </a:cxn>
                </a:cxnLst>
                <a:rect l="0" t="0" r="r" b="b"/>
                <a:pathLst>
                  <a:path w="32" h="24">
                    <a:moveTo>
                      <a:pt x="28" y="24"/>
                    </a:moveTo>
                    <a:cubicBezTo>
                      <a:pt x="27" y="24"/>
                      <a:pt x="27" y="24"/>
                      <a:pt x="26" y="23"/>
                    </a:cubicBezTo>
                    <a:cubicBezTo>
                      <a:pt x="19" y="18"/>
                      <a:pt x="14" y="15"/>
                      <a:pt x="2" y="7"/>
                    </a:cubicBezTo>
                    <a:cubicBezTo>
                      <a:pt x="1" y="6"/>
                      <a:pt x="0" y="4"/>
                      <a:pt x="1" y="2"/>
                    </a:cubicBezTo>
                    <a:cubicBezTo>
                      <a:pt x="2" y="0"/>
                      <a:pt x="5" y="0"/>
                      <a:pt x="6" y="1"/>
                    </a:cubicBezTo>
                    <a:cubicBezTo>
                      <a:pt x="18" y="9"/>
                      <a:pt x="23" y="12"/>
                      <a:pt x="30" y="18"/>
                    </a:cubicBezTo>
                    <a:cubicBezTo>
                      <a:pt x="32" y="19"/>
                      <a:pt x="32" y="21"/>
                      <a:pt x="31" y="23"/>
                    </a:cubicBezTo>
                    <a:cubicBezTo>
                      <a:pt x="30" y="24"/>
                      <a:pt x="29" y="24"/>
                      <a:pt x="28" y="2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 name="Freeform 156">
                <a:extLst>
                  <a:ext uri="{FF2B5EF4-FFF2-40B4-BE49-F238E27FC236}">
                    <a16:creationId xmlns:a16="http://schemas.microsoft.com/office/drawing/2014/main" id="{75A6A857-16B8-F247-A3F3-8AF02CDD8484}"/>
                  </a:ext>
                </a:extLst>
              </p:cNvPr>
              <p:cNvSpPr>
                <a:spLocks/>
              </p:cNvSpPr>
              <p:nvPr/>
            </p:nvSpPr>
            <p:spPr bwMode="auto">
              <a:xfrm>
                <a:off x="1838325" y="3128962"/>
                <a:ext cx="69850" cy="28575"/>
              </a:xfrm>
              <a:custGeom>
                <a:avLst/>
                <a:gdLst/>
                <a:ahLst/>
                <a:cxnLst>
                  <a:cxn ang="0">
                    <a:pos x="49" y="22"/>
                  </a:cxn>
                  <a:cxn ang="0">
                    <a:pos x="48" y="21"/>
                  </a:cxn>
                  <a:cxn ang="0">
                    <a:pos x="30" y="16"/>
                  </a:cxn>
                  <a:cxn ang="0">
                    <a:pos x="3" y="7"/>
                  </a:cxn>
                  <a:cxn ang="0">
                    <a:pos x="1" y="3"/>
                  </a:cxn>
                  <a:cxn ang="0">
                    <a:pos x="6" y="1"/>
                  </a:cxn>
                  <a:cxn ang="0">
                    <a:pos x="32" y="9"/>
                  </a:cxn>
                  <a:cxn ang="0">
                    <a:pos x="51" y="15"/>
                  </a:cxn>
                  <a:cxn ang="0">
                    <a:pos x="53" y="19"/>
                  </a:cxn>
                  <a:cxn ang="0">
                    <a:pos x="49" y="22"/>
                  </a:cxn>
                </a:cxnLst>
                <a:rect l="0" t="0" r="r" b="b"/>
                <a:pathLst>
                  <a:path w="54" h="22">
                    <a:moveTo>
                      <a:pt x="49" y="22"/>
                    </a:moveTo>
                    <a:cubicBezTo>
                      <a:pt x="49" y="22"/>
                      <a:pt x="49" y="22"/>
                      <a:pt x="48" y="21"/>
                    </a:cubicBezTo>
                    <a:cubicBezTo>
                      <a:pt x="43" y="19"/>
                      <a:pt x="37" y="18"/>
                      <a:pt x="30" y="16"/>
                    </a:cubicBezTo>
                    <a:cubicBezTo>
                      <a:pt x="21" y="14"/>
                      <a:pt x="11" y="11"/>
                      <a:pt x="3" y="7"/>
                    </a:cubicBezTo>
                    <a:cubicBezTo>
                      <a:pt x="1" y="7"/>
                      <a:pt x="0" y="4"/>
                      <a:pt x="1" y="3"/>
                    </a:cubicBezTo>
                    <a:cubicBezTo>
                      <a:pt x="2" y="1"/>
                      <a:pt x="4" y="0"/>
                      <a:pt x="6" y="1"/>
                    </a:cubicBezTo>
                    <a:cubicBezTo>
                      <a:pt x="13" y="5"/>
                      <a:pt x="23" y="7"/>
                      <a:pt x="32" y="9"/>
                    </a:cubicBezTo>
                    <a:cubicBezTo>
                      <a:pt x="39" y="11"/>
                      <a:pt x="46" y="12"/>
                      <a:pt x="51" y="15"/>
                    </a:cubicBezTo>
                    <a:cubicBezTo>
                      <a:pt x="53" y="15"/>
                      <a:pt x="54" y="17"/>
                      <a:pt x="53" y="19"/>
                    </a:cubicBezTo>
                    <a:cubicBezTo>
                      <a:pt x="52" y="21"/>
                      <a:pt x="51" y="22"/>
                      <a:pt x="49" y="2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3" name="Freeform 157">
                <a:extLst>
                  <a:ext uri="{FF2B5EF4-FFF2-40B4-BE49-F238E27FC236}">
                    <a16:creationId xmlns:a16="http://schemas.microsoft.com/office/drawing/2014/main" id="{5B920395-0761-CA4E-9F4A-0958D5E17428}"/>
                  </a:ext>
                </a:extLst>
              </p:cNvPr>
              <p:cNvSpPr>
                <a:spLocks/>
              </p:cNvSpPr>
              <p:nvPr/>
            </p:nvSpPr>
            <p:spPr bwMode="auto">
              <a:xfrm>
                <a:off x="1841500" y="3168650"/>
                <a:ext cx="60325" cy="9525"/>
              </a:xfrm>
              <a:custGeom>
                <a:avLst/>
                <a:gdLst/>
                <a:ahLst/>
                <a:cxnLst>
                  <a:cxn ang="0">
                    <a:pos x="43" y="7"/>
                  </a:cxn>
                  <a:cxn ang="0">
                    <a:pos x="3" y="7"/>
                  </a:cxn>
                  <a:cxn ang="0">
                    <a:pos x="0" y="3"/>
                  </a:cxn>
                  <a:cxn ang="0">
                    <a:pos x="3" y="0"/>
                  </a:cxn>
                  <a:cxn ang="0">
                    <a:pos x="43" y="0"/>
                  </a:cxn>
                  <a:cxn ang="0">
                    <a:pos x="47" y="3"/>
                  </a:cxn>
                  <a:cxn ang="0">
                    <a:pos x="43" y="7"/>
                  </a:cxn>
                </a:cxnLst>
                <a:rect l="0" t="0" r="r" b="b"/>
                <a:pathLst>
                  <a:path w="47" h="7">
                    <a:moveTo>
                      <a:pt x="43" y="7"/>
                    </a:moveTo>
                    <a:cubicBezTo>
                      <a:pt x="3" y="7"/>
                      <a:pt x="3" y="7"/>
                      <a:pt x="3" y="7"/>
                    </a:cubicBezTo>
                    <a:cubicBezTo>
                      <a:pt x="1" y="7"/>
                      <a:pt x="0" y="5"/>
                      <a:pt x="0" y="3"/>
                    </a:cubicBezTo>
                    <a:cubicBezTo>
                      <a:pt x="0" y="1"/>
                      <a:pt x="1" y="0"/>
                      <a:pt x="3" y="0"/>
                    </a:cubicBezTo>
                    <a:cubicBezTo>
                      <a:pt x="43" y="0"/>
                      <a:pt x="43" y="0"/>
                      <a:pt x="43" y="0"/>
                    </a:cubicBezTo>
                    <a:cubicBezTo>
                      <a:pt x="45" y="0"/>
                      <a:pt x="47" y="1"/>
                      <a:pt x="47" y="3"/>
                    </a:cubicBezTo>
                    <a:cubicBezTo>
                      <a:pt x="47" y="5"/>
                      <a:pt x="45" y="7"/>
                      <a:pt x="43"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4" name="Freeform 158">
                <a:extLst>
                  <a:ext uri="{FF2B5EF4-FFF2-40B4-BE49-F238E27FC236}">
                    <a16:creationId xmlns:a16="http://schemas.microsoft.com/office/drawing/2014/main" id="{FFFE1017-A6B6-4944-ACB3-052C821DE005}"/>
                  </a:ext>
                </a:extLst>
              </p:cNvPr>
              <p:cNvSpPr>
                <a:spLocks/>
              </p:cNvSpPr>
              <p:nvPr/>
            </p:nvSpPr>
            <p:spPr bwMode="auto">
              <a:xfrm>
                <a:off x="2063750" y="3111500"/>
                <a:ext cx="68263" cy="41275"/>
              </a:xfrm>
              <a:custGeom>
                <a:avLst/>
                <a:gdLst/>
                <a:ahLst/>
                <a:cxnLst>
                  <a:cxn ang="0">
                    <a:pos x="4" y="32"/>
                  </a:cxn>
                  <a:cxn ang="0">
                    <a:pos x="0" y="29"/>
                  </a:cxn>
                  <a:cxn ang="0">
                    <a:pos x="3" y="25"/>
                  </a:cxn>
                  <a:cxn ang="0">
                    <a:pos x="31" y="10"/>
                  </a:cxn>
                  <a:cxn ang="0">
                    <a:pos x="47" y="1"/>
                  </a:cxn>
                  <a:cxn ang="0">
                    <a:pos x="52" y="3"/>
                  </a:cxn>
                  <a:cxn ang="0">
                    <a:pos x="50" y="8"/>
                  </a:cxn>
                  <a:cxn ang="0">
                    <a:pos x="34" y="17"/>
                  </a:cxn>
                  <a:cxn ang="0">
                    <a:pos x="5" y="32"/>
                  </a:cxn>
                  <a:cxn ang="0">
                    <a:pos x="4" y="32"/>
                  </a:cxn>
                </a:cxnLst>
                <a:rect l="0" t="0" r="r" b="b"/>
                <a:pathLst>
                  <a:path w="53" h="32">
                    <a:moveTo>
                      <a:pt x="4" y="32"/>
                    </a:moveTo>
                    <a:cubicBezTo>
                      <a:pt x="2" y="32"/>
                      <a:pt x="1" y="31"/>
                      <a:pt x="0" y="29"/>
                    </a:cubicBezTo>
                    <a:cubicBezTo>
                      <a:pt x="0" y="27"/>
                      <a:pt x="1" y="25"/>
                      <a:pt x="3" y="25"/>
                    </a:cubicBezTo>
                    <a:cubicBezTo>
                      <a:pt x="10" y="23"/>
                      <a:pt x="21" y="16"/>
                      <a:pt x="31" y="10"/>
                    </a:cubicBezTo>
                    <a:cubicBezTo>
                      <a:pt x="37" y="7"/>
                      <a:pt x="42" y="3"/>
                      <a:pt x="47" y="1"/>
                    </a:cubicBezTo>
                    <a:cubicBezTo>
                      <a:pt x="49" y="0"/>
                      <a:pt x="51" y="1"/>
                      <a:pt x="52" y="3"/>
                    </a:cubicBezTo>
                    <a:cubicBezTo>
                      <a:pt x="53" y="5"/>
                      <a:pt x="52" y="7"/>
                      <a:pt x="50" y="8"/>
                    </a:cubicBezTo>
                    <a:cubicBezTo>
                      <a:pt x="46" y="10"/>
                      <a:pt x="40" y="13"/>
                      <a:pt x="34" y="17"/>
                    </a:cubicBezTo>
                    <a:cubicBezTo>
                      <a:pt x="24" y="23"/>
                      <a:pt x="13" y="30"/>
                      <a:pt x="5" y="32"/>
                    </a:cubicBezTo>
                    <a:cubicBezTo>
                      <a:pt x="4" y="32"/>
                      <a:pt x="4" y="32"/>
                      <a:pt x="4" y="3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5" name="Freeform 159">
                <a:extLst>
                  <a:ext uri="{FF2B5EF4-FFF2-40B4-BE49-F238E27FC236}">
                    <a16:creationId xmlns:a16="http://schemas.microsoft.com/office/drawing/2014/main" id="{36CDF731-4A1D-BD40-AEC1-25461E243CC2}"/>
                  </a:ext>
                </a:extLst>
              </p:cNvPr>
              <p:cNvSpPr>
                <a:spLocks/>
              </p:cNvSpPr>
              <p:nvPr/>
            </p:nvSpPr>
            <p:spPr bwMode="auto">
              <a:xfrm>
                <a:off x="2078038" y="3155950"/>
                <a:ext cx="60325" cy="15875"/>
              </a:xfrm>
              <a:custGeom>
                <a:avLst/>
                <a:gdLst/>
                <a:ahLst/>
                <a:cxnLst>
                  <a:cxn ang="0">
                    <a:pos x="4" y="13"/>
                  </a:cxn>
                  <a:cxn ang="0">
                    <a:pos x="0" y="10"/>
                  </a:cxn>
                  <a:cxn ang="0">
                    <a:pos x="3" y="6"/>
                  </a:cxn>
                  <a:cxn ang="0">
                    <a:pos x="12" y="4"/>
                  </a:cxn>
                  <a:cxn ang="0">
                    <a:pos x="42" y="0"/>
                  </a:cxn>
                  <a:cxn ang="0">
                    <a:pos x="46" y="3"/>
                  </a:cxn>
                  <a:cxn ang="0">
                    <a:pos x="42" y="7"/>
                  </a:cxn>
                  <a:cxn ang="0">
                    <a:pos x="13" y="12"/>
                  </a:cxn>
                  <a:cxn ang="0">
                    <a:pos x="4" y="13"/>
                  </a:cxn>
                  <a:cxn ang="0">
                    <a:pos x="4" y="13"/>
                  </a:cxn>
                </a:cxnLst>
                <a:rect l="0" t="0" r="r" b="b"/>
                <a:pathLst>
                  <a:path w="46" h="13">
                    <a:moveTo>
                      <a:pt x="4" y="13"/>
                    </a:moveTo>
                    <a:cubicBezTo>
                      <a:pt x="2" y="13"/>
                      <a:pt x="0" y="12"/>
                      <a:pt x="0" y="10"/>
                    </a:cubicBezTo>
                    <a:cubicBezTo>
                      <a:pt x="0" y="8"/>
                      <a:pt x="1" y="6"/>
                      <a:pt x="3" y="6"/>
                    </a:cubicBezTo>
                    <a:cubicBezTo>
                      <a:pt x="5" y="6"/>
                      <a:pt x="8" y="5"/>
                      <a:pt x="12" y="4"/>
                    </a:cubicBezTo>
                    <a:cubicBezTo>
                      <a:pt x="22" y="2"/>
                      <a:pt x="35" y="0"/>
                      <a:pt x="42" y="0"/>
                    </a:cubicBezTo>
                    <a:cubicBezTo>
                      <a:pt x="44" y="0"/>
                      <a:pt x="46" y="1"/>
                      <a:pt x="46" y="3"/>
                    </a:cubicBezTo>
                    <a:cubicBezTo>
                      <a:pt x="46" y="5"/>
                      <a:pt x="44" y="7"/>
                      <a:pt x="42" y="7"/>
                    </a:cubicBezTo>
                    <a:cubicBezTo>
                      <a:pt x="36" y="7"/>
                      <a:pt x="22" y="10"/>
                      <a:pt x="13" y="12"/>
                    </a:cubicBezTo>
                    <a:cubicBezTo>
                      <a:pt x="10" y="12"/>
                      <a:pt x="6" y="13"/>
                      <a:pt x="4" y="13"/>
                    </a:cubicBezTo>
                    <a:cubicBezTo>
                      <a:pt x="4" y="13"/>
                      <a:pt x="4" y="13"/>
                      <a:pt x="4" y="1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6" name="Freeform 160">
                <a:extLst>
                  <a:ext uri="{FF2B5EF4-FFF2-40B4-BE49-F238E27FC236}">
                    <a16:creationId xmlns:a16="http://schemas.microsoft.com/office/drawing/2014/main" id="{7499BCB9-C741-8145-998E-3C807E061005}"/>
                  </a:ext>
                </a:extLst>
              </p:cNvPr>
              <p:cNvSpPr>
                <a:spLocks/>
              </p:cNvSpPr>
              <p:nvPr/>
            </p:nvSpPr>
            <p:spPr bwMode="auto">
              <a:xfrm>
                <a:off x="2078037" y="3186112"/>
                <a:ext cx="74612" cy="28576"/>
              </a:xfrm>
              <a:custGeom>
                <a:avLst/>
                <a:gdLst/>
                <a:ahLst/>
                <a:cxnLst>
                  <a:cxn ang="0">
                    <a:pos x="54" y="23"/>
                  </a:cxn>
                  <a:cxn ang="0">
                    <a:pos x="53" y="23"/>
                  </a:cxn>
                  <a:cxn ang="0">
                    <a:pos x="41" y="20"/>
                  </a:cxn>
                  <a:cxn ang="0">
                    <a:pos x="3" y="8"/>
                  </a:cxn>
                  <a:cxn ang="0">
                    <a:pos x="1" y="3"/>
                  </a:cxn>
                  <a:cxn ang="0">
                    <a:pos x="6" y="1"/>
                  </a:cxn>
                  <a:cxn ang="0">
                    <a:pos x="43" y="13"/>
                  </a:cxn>
                  <a:cxn ang="0">
                    <a:pos x="55" y="16"/>
                  </a:cxn>
                  <a:cxn ang="0">
                    <a:pos x="58" y="21"/>
                  </a:cxn>
                  <a:cxn ang="0">
                    <a:pos x="54" y="23"/>
                  </a:cxn>
                </a:cxnLst>
                <a:rect l="0" t="0" r="r" b="b"/>
                <a:pathLst>
                  <a:path w="58" h="23">
                    <a:moveTo>
                      <a:pt x="54" y="23"/>
                    </a:moveTo>
                    <a:cubicBezTo>
                      <a:pt x="54" y="23"/>
                      <a:pt x="53" y="23"/>
                      <a:pt x="53" y="23"/>
                    </a:cubicBezTo>
                    <a:cubicBezTo>
                      <a:pt x="49" y="22"/>
                      <a:pt x="45" y="21"/>
                      <a:pt x="41" y="20"/>
                    </a:cubicBezTo>
                    <a:cubicBezTo>
                      <a:pt x="29" y="17"/>
                      <a:pt x="18" y="14"/>
                      <a:pt x="3" y="8"/>
                    </a:cubicBezTo>
                    <a:cubicBezTo>
                      <a:pt x="1" y="7"/>
                      <a:pt x="0" y="5"/>
                      <a:pt x="1" y="3"/>
                    </a:cubicBezTo>
                    <a:cubicBezTo>
                      <a:pt x="2" y="1"/>
                      <a:pt x="4" y="0"/>
                      <a:pt x="6" y="1"/>
                    </a:cubicBezTo>
                    <a:cubicBezTo>
                      <a:pt x="21" y="7"/>
                      <a:pt x="32" y="10"/>
                      <a:pt x="43" y="13"/>
                    </a:cubicBezTo>
                    <a:cubicBezTo>
                      <a:pt x="47" y="14"/>
                      <a:pt x="51" y="15"/>
                      <a:pt x="55" y="16"/>
                    </a:cubicBezTo>
                    <a:cubicBezTo>
                      <a:pt x="57" y="17"/>
                      <a:pt x="58" y="19"/>
                      <a:pt x="58" y="21"/>
                    </a:cubicBezTo>
                    <a:cubicBezTo>
                      <a:pt x="57" y="22"/>
                      <a:pt x="56" y="23"/>
                      <a:pt x="54" y="2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71" name="Snip Single Corner Rectangle 70">
              <a:extLst>
                <a:ext uri="{FF2B5EF4-FFF2-40B4-BE49-F238E27FC236}">
                  <a16:creationId xmlns:a16="http://schemas.microsoft.com/office/drawing/2014/main" id="{BD8AD7F0-87B4-6A43-91DC-FC9D50A18C89}"/>
                </a:ext>
              </a:extLst>
            </p:cNvPr>
            <p:cNvSpPr/>
            <p:nvPr/>
          </p:nvSpPr>
          <p:spPr>
            <a:xfrm>
              <a:off x="2247543" y="1605316"/>
              <a:ext cx="308329" cy="280994"/>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72" name="Snip Single Corner Rectangle 71">
              <a:extLst>
                <a:ext uri="{FF2B5EF4-FFF2-40B4-BE49-F238E27FC236}">
                  <a16:creationId xmlns:a16="http://schemas.microsoft.com/office/drawing/2014/main" id="{1DB7B9B2-1B59-B54D-B4E3-1D61679248C1}"/>
                </a:ext>
              </a:extLst>
            </p:cNvPr>
            <p:cNvSpPr/>
            <p:nvPr/>
          </p:nvSpPr>
          <p:spPr>
            <a:xfrm>
              <a:off x="2358957" y="1507789"/>
              <a:ext cx="308329" cy="280994"/>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grpSp>
      <p:grpSp>
        <p:nvGrpSpPr>
          <p:cNvPr id="97" name="Group 96">
            <a:extLst>
              <a:ext uri="{FF2B5EF4-FFF2-40B4-BE49-F238E27FC236}">
                <a16:creationId xmlns:a16="http://schemas.microsoft.com/office/drawing/2014/main" id="{3F81B6E9-D1C0-B746-BF8A-FEFF7C5492D8}"/>
              </a:ext>
            </a:extLst>
          </p:cNvPr>
          <p:cNvGrpSpPr/>
          <p:nvPr/>
        </p:nvGrpSpPr>
        <p:grpSpPr>
          <a:xfrm>
            <a:off x="267630" y="3436270"/>
            <a:ext cx="730770" cy="459515"/>
            <a:chOff x="1936516" y="1507789"/>
            <a:chExt cx="730770" cy="459515"/>
          </a:xfrm>
        </p:grpSpPr>
        <p:grpSp>
          <p:nvGrpSpPr>
            <p:cNvPr id="98" name="Group 278">
              <a:extLst>
                <a:ext uri="{FF2B5EF4-FFF2-40B4-BE49-F238E27FC236}">
                  <a16:creationId xmlns:a16="http://schemas.microsoft.com/office/drawing/2014/main" id="{3CCFB085-7928-C848-8E3E-5A32354EC931}"/>
                </a:ext>
              </a:extLst>
            </p:cNvPr>
            <p:cNvGrpSpPr/>
            <p:nvPr/>
          </p:nvGrpSpPr>
          <p:grpSpPr>
            <a:xfrm>
              <a:off x="1936516" y="1548141"/>
              <a:ext cx="280704" cy="419163"/>
              <a:chOff x="1743075" y="3103562"/>
              <a:chExt cx="468313" cy="838200"/>
            </a:xfrm>
          </p:grpSpPr>
          <p:sp>
            <p:nvSpPr>
              <p:cNvPr id="101" name="Oval 137">
                <a:extLst>
                  <a:ext uri="{FF2B5EF4-FFF2-40B4-BE49-F238E27FC236}">
                    <a16:creationId xmlns:a16="http://schemas.microsoft.com/office/drawing/2014/main" id="{02A73CE4-2E46-7F43-ACC3-6CAFC7AA1F3E}"/>
                  </a:ext>
                </a:extLst>
              </p:cNvPr>
              <p:cNvSpPr>
                <a:spLocks noChangeArrowheads="1"/>
              </p:cNvSpPr>
              <p:nvPr/>
            </p:nvSpPr>
            <p:spPr bwMode="auto">
              <a:xfrm>
                <a:off x="1876425" y="3373437"/>
                <a:ext cx="215900" cy="25082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2" name="Freeform 138">
                <a:extLst>
                  <a:ext uri="{FF2B5EF4-FFF2-40B4-BE49-F238E27FC236}">
                    <a16:creationId xmlns:a16="http://schemas.microsoft.com/office/drawing/2014/main" id="{95483FA1-0F02-864F-A605-A97D17C44246}"/>
                  </a:ext>
                </a:extLst>
              </p:cNvPr>
              <p:cNvSpPr>
                <a:spLocks/>
              </p:cNvSpPr>
              <p:nvPr/>
            </p:nvSpPr>
            <p:spPr bwMode="auto">
              <a:xfrm>
                <a:off x="1743075" y="3648075"/>
                <a:ext cx="242888" cy="293687"/>
              </a:xfrm>
              <a:custGeom>
                <a:avLst/>
                <a:gdLst/>
                <a:ahLst/>
                <a:cxnLst>
                  <a:cxn ang="0">
                    <a:pos x="0" y="110"/>
                  </a:cxn>
                  <a:cxn ang="0">
                    <a:pos x="0" y="229"/>
                  </a:cxn>
                  <a:cxn ang="0">
                    <a:pos x="189" y="229"/>
                  </a:cxn>
                  <a:cxn ang="0">
                    <a:pos x="104" y="0"/>
                  </a:cxn>
                  <a:cxn ang="0">
                    <a:pos x="0" y="110"/>
                  </a:cxn>
                </a:cxnLst>
                <a:rect l="0" t="0" r="r" b="b"/>
                <a:pathLst>
                  <a:path w="189" h="229">
                    <a:moveTo>
                      <a:pt x="0" y="110"/>
                    </a:moveTo>
                    <a:cubicBezTo>
                      <a:pt x="0" y="229"/>
                      <a:pt x="0" y="229"/>
                      <a:pt x="0" y="229"/>
                    </a:cubicBezTo>
                    <a:cubicBezTo>
                      <a:pt x="189" y="229"/>
                      <a:pt x="189" y="229"/>
                      <a:pt x="189" y="229"/>
                    </a:cubicBezTo>
                    <a:cubicBezTo>
                      <a:pt x="104" y="0"/>
                      <a:pt x="104" y="0"/>
                      <a:pt x="104" y="0"/>
                    </a:cubicBezTo>
                    <a:cubicBezTo>
                      <a:pt x="46" y="3"/>
                      <a:pt x="0" y="51"/>
                      <a:pt x="0" y="11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 name="Freeform 139">
                <a:extLst>
                  <a:ext uri="{FF2B5EF4-FFF2-40B4-BE49-F238E27FC236}">
                    <a16:creationId xmlns:a16="http://schemas.microsoft.com/office/drawing/2014/main" id="{40AE70C4-4145-B34D-A78B-E68B12B562E1}"/>
                  </a:ext>
                </a:extLst>
              </p:cNvPr>
              <p:cNvSpPr>
                <a:spLocks/>
              </p:cNvSpPr>
              <p:nvPr/>
            </p:nvSpPr>
            <p:spPr bwMode="auto">
              <a:xfrm>
                <a:off x="1985963" y="3649662"/>
                <a:ext cx="225425" cy="292100"/>
              </a:xfrm>
              <a:custGeom>
                <a:avLst/>
                <a:gdLst/>
                <a:ahLst/>
                <a:cxnLst>
                  <a:cxn ang="0">
                    <a:pos x="83" y="0"/>
                  </a:cxn>
                  <a:cxn ang="0">
                    <a:pos x="0" y="228"/>
                  </a:cxn>
                  <a:cxn ang="0">
                    <a:pos x="175" y="228"/>
                  </a:cxn>
                  <a:cxn ang="0">
                    <a:pos x="175" y="109"/>
                  </a:cxn>
                  <a:cxn ang="0">
                    <a:pos x="83" y="0"/>
                  </a:cxn>
                </a:cxnLst>
                <a:rect l="0" t="0" r="r" b="b"/>
                <a:pathLst>
                  <a:path w="175" h="228">
                    <a:moveTo>
                      <a:pt x="83" y="0"/>
                    </a:moveTo>
                    <a:cubicBezTo>
                      <a:pt x="0" y="228"/>
                      <a:pt x="0" y="228"/>
                      <a:pt x="0" y="228"/>
                    </a:cubicBezTo>
                    <a:cubicBezTo>
                      <a:pt x="175" y="228"/>
                      <a:pt x="175" y="228"/>
                      <a:pt x="175" y="228"/>
                    </a:cubicBezTo>
                    <a:cubicBezTo>
                      <a:pt x="175" y="109"/>
                      <a:pt x="175" y="109"/>
                      <a:pt x="175" y="109"/>
                    </a:cubicBezTo>
                    <a:cubicBezTo>
                      <a:pt x="175" y="54"/>
                      <a:pt x="135" y="9"/>
                      <a:pt x="83"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 name="Freeform 140">
                <a:extLst>
                  <a:ext uri="{FF2B5EF4-FFF2-40B4-BE49-F238E27FC236}">
                    <a16:creationId xmlns:a16="http://schemas.microsoft.com/office/drawing/2014/main" id="{31996782-6F32-CE4B-A153-35C19A240CB9}"/>
                  </a:ext>
                </a:extLst>
              </p:cNvPr>
              <p:cNvSpPr>
                <a:spLocks/>
              </p:cNvSpPr>
              <p:nvPr/>
            </p:nvSpPr>
            <p:spPr bwMode="auto">
              <a:xfrm>
                <a:off x="1936750" y="3584575"/>
                <a:ext cx="100013" cy="354012"/>
              </a:xfrm>
              <a:custGeom>
                <a:avLst/>
                <a:gdLst/>
                <a:ahLst/>
                <a:cxnLst>
                  <a:cxn ang="0">
                    <a:pos x="63" y="32"/>
                  </a:cxn>
                  <a:cxn ang="0">
                    <a:pos x="31" y="0"/>
                  </a:cxn>
                  <a:cxn ang="0">
                    <a:pos x="0" y="32"/>
                  </a:cxn>
                  <a:cxn ang="0">
                    <a:pos x="25" y="58"/>
                  </a:cxn>
                  <a:cxn ang="0">
                    <a:pos x="8" y="78"/>
                  </a:cxn>
                  <a:cxn ang="0">
                    <a:pos x="8" y="223"/>
                  </a:cxn>
                  <a:cxn ang="0">
                    <a:pos x="52" y="223"/>
                  </a:cxn>
                  <a:cxn ang="0">
                    <a:pos x="52" y="78"/>
                  </a:cxn>
                  <a:cxn ang="0">
                    <a:pos x="35" y="59"/>
                  </a:cxn>
                  <a:cxn ang="0">
                    <a:pos x="63" y="32"/>
                  </a:cxn>
                </a:cxnLst>
                <a:rect l="0" t="0" r="r" b="b"/>
                <a:pathLst>
                  <a:path w="63" h="223">
                    <a:moveTo>
                      <a:pt x="63" y="32"/>
                    </a:moveTo>
                    <a:lnTo>
                      <a:pt x="31" y="0"/>
                    </a:lnTo>
                    <a:lnTo>
                      <a:pt x="0" y="32"/>
                    </a:lnTo>
                    <a:lnTo>
                      <a:pt x="25" y="58"/>
                    </a:lnTo>
                    <a:lnTo>
                      <a:pt x="8" y="78"/>
                    </a:lnTo>
                    <a:lnTo>
                      <a:pt x="8" y="223"/>
                    </a:lnTo>
                    <a:lnTo>
                      <a:pt x="52" y="223"/>
                    </a:lnTo>
                    <a:lnTo>
                      <a:pt x="52" y="78"/>
                    </a:lnTo>
                    <a:lnTo>
                      <a:pt x="35" y="59"/>
                    </a:lnTo>
                    <a:lnTo>
                      <a:pt x="63" y="3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 name="Rectangle 141">
                <a:extLst>
                  <a:ext uri="{FF2B5EF4-FFF2-40B4-BE49-F238E27FC236}">
                    <a16:creationId xmlns:a16="http://schemas.microsoft.com/office/drawing/2014/main" id="{0681B19F-B86C-9B44-9B00-30747F53053C}"/>
                  </a:ext>
                </a:extLst>
              </p:cNvPr>
              <p:cNvSpPr>
                <a:spLocks noChangeArrowheads="1"/>
              </p:cNvSpPr>
              <p:nvPr/>
            </p:nvSpPr>
            <p:spPr bwMode="auto">
              <a:xfrm>
                <a:off x="2092325" y="3790950"/>
                <a:ext cx="93663"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 name="Freeform 142">
                <a:extLst>
                  <a:ext uri="{FF2B5EF4-FFF2-40B4-BE49-F238E27FC236}">
                    <a16:creationId xmlns:a16="http://schemas.microsoft.com/office/drawing/2014/main" id="{610B34FF-3822-844B-9062-BBC1084056CE}"/>
                  </a:ext>
                </a:extLst>
              </p:cNvPr>
              <p:cNvSpPr>
                <a:spLocks/>
              </p:cNvSpPr>
              <p:nvPr/>
            </p:nvSpPr>
            <p:spPr bwMode="auto">
              <a:xfrm>
                <a:off x="1943100" y="3214687"/>
                <a:ext cx="84138" cy="125412"/>
              </a:xfrm>
              <a:custGeom>
                <a:avLst/>
                <a:gdLst/>
                <a:ahLst/>
                <a:cxnLst>
                  <a:cxn ang="0">
                    <a:pos x="62" y="48"/>
                  </a:cxn>
                  <a:cxn ang="0">
                    <a:pos x="31" y="97"/>
                  </a:cxn>
                  <a:cxn ang="0">
                    <a:pos x="0" y="48"/>
                  </a:cxn>
                  <a:cxn ang="0">
                    <a:pos x="31" y="0"/>
                  </a:cxn>
                  <a:cxn ang="0">
                    <a:pos x="62" y="48"/>
                  </a:cxn>
                </a:cxnLst>
                <a:rect l="0" t="0" r="r" b="b"/>
                <a:pathLst>
                  <a:path w="65" h="97">
                    <a:moveTo>
                      <a:pt x="62" y="48"/>
                    </a:moveTo>
                    <a:cubicBezTo>
                      <a:pt x="62" y="75"/>
                      <a:pt x="65" y="97"/>
                      <a:pt x="31" y="97"/>
                    </a:cubicBezTo>
                    <a:cubicBezTo>
                      <a:pt x="0" y="97"/>
                      <a:pt x="0" y="75"/>
                      <a:pt x="0" y="48"/>
                    </a:cubicBezTo>
                    <a:cubicBezTo>
                      <a:pt x="0" y="22"/>
                      <a:pt x="14" y="0"/>
                      <a:pt x="31" y="0"/>
                    </a:cubicBezTo>
                    <a:cubicBezTo>
                      <a:pt x="48" y="0"/>
                      <a:pt x="62" y="22"/>
                      <a:pt x="62" y="4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 name="Freeform 143">
                <a:extLst>
                  <a:ext uri="{FF2B5EF4-FFF2-40B4-BE49-F238E27FC236}">
                    <a16:creationId xmlns:a16="http://schemas.microsoft.com/office/drawing/2014/main" id="{564E91EB-5A0E-5C41-BABD-F9CD9A69FE0A}"/>
                  </a:ext>
                </a:extLst>
              </p:cNvPr>
              <p:cNvSpPr>
                <a:spLocks noEditPoints="1"/>
              </p:cNvSpPr>
              <p:nvPr/>
            </p:nvSpPr>
            <p:spPr bwMode="auto">
              <a:xfrm>
                <a:off x="1939925" y="3211512"/>
                <a:ext cx="88900" cy="131762"/>
              </a:xfrm>
              <a:custGeom>
                <a:avLst/>
                <a:gdLst/>
                <a:ahLst/>
                <a:cxnLst>
                  <a:cxn ang="0">
                    <a:pos x="34" y="103"/>
                  </a:cxn>
                  <a:cxn ang="0">
                    <a:pos x="4" y="88"/>
                  </a:cxn>
                  <a:cxn ang="0">
                    <a:pos x="0" y="53"/>
                  </a:cxn>
                  <a:cxn ang="0">
                    <a:pos x="0" y="51"/>
                  </a:cxn>
                  <a:cxn ang="0">
                    <a:pos x="34" y="0"/>
                  </a:cxn>
                  <a:cxn ang="0">
                    <a:pos x="69" y="51"/>
                  </a:cxn>
                  <a:cxn ang="0">
                    <a:pos x="69" y="58"/>
                  </a:cxn>
                  <a:cxn ang="0">
                    <a:pos x="61" y="95"/>
                  </a:cxn>
                  <a:cxn ang="0">
                    <a:pos x="34" y="103"/>
                  </a:cxn>
                  <a:cxn ang="0">
                    <a:pos x="34" y="7"/>
                  </a:cxn>
                  <a:cxn ang="0">
                    <a:pos x="7" y="51"/>
                  </a:cxn>
                  <a:cxn ang="0">
                    <a:pos x="7" y="53"/>
                  </a:cxn>
                  <a:cxn ang="0">
                    <a:pos x="10" y="85"/>
                  </a:cxn>
                  <a:cxn ang="0">
                    <a:pos x="34" y="96"/>
                  </a:cxn>
                  <a:cxn ang="0">
                    <a:pos x="56" y="90"/>
                  </a:cxn>
                  <a:cxn ang="0">
                    <a:pos x="62" y="58"/>
                  </a:cxn>
                  <a:cxn ang="0">
                    <a:pos x="62" y="51"/>
                  </a:cxn>
                  <a:cxn ang="0">
                    <a:pos x="34" y="7"/>
                  </a:cxn>
                </a:cxnLst>
                <a:rect l="0" t="0" r="r" b="b"/>
                <a:pathLst>
                  <a:path w="69" h="103">
                    <a:moveTo>
                      <a:pt x="34" y="103"/>
                    </a:moveTo>
                    <a:cubicBezTo>
                      <a:pt x="19" y="103"/>
                      <a:pt x="9" y="98"/>
                      <a:pt x="4" y="88"/>
                    </a:cubicBezTo>
                    <a:cubicBezTo>
                      <a:pt x="0" y="78"/>
                      <a:pt x="0" y="66"/>
                      <a:pt x="0" y="53"/>
                    </a:cubicBezTo>
                    <a:cubicBezTo>
                      <a:pt x="0" y="51"/>
                      <a:pt x="0" y="51"/>
                      <a:pt x="0" y="51"/>
                    </a:cubicBezTo>
                    <a:cubicBezTo>
                      <a:pt x="0" y="23"/>
                      <a:pt x="15" y="0"/>
                      <a:pt x="34" y="0"/>
                    </a:cubicBezTo>
                    <a:cubicBezTo>
                      <a:pt x="53" y="0"/>
                      <a:pt x="69" y="23"/>
                      <a:pt x="69" y="51"/>
                    </a:cubicBezTo>
                    <a:cubicBezTo>
                      <a:pt x="69" y="54"/>
                      <a:pt x="69" y="56"/>
                      <a:pt x="69" y="58"/>
                    </a:cubicBezTo>
                    <a:cubicBezTo>
                      <a:pt x="69" y="73"/>
                      <a:pt x="69" y="86"/>
                      <a:pt x="61" y="95"/>
                    </a:cubicBezTo>
                    <a:cubicBezTo>
                      <a:pt x="55" y="101"/>
                      <a:pt x="46" y="103"/>
                      <a:pt x="34" y="103"/>
                    </a:cubicBezTo>
                    <a:close/>
                    <a:moveTo>
                      <a:pt x="34" y="7"/>
                    </a:moveTo>
                    <a:cubicBezTo>
                      <a:pt x="19" y="7"/>
                      <a:pt x="7" y="27"/>
                      <a:pt x="7" y="51"/>
                    </a:cubicBezTo>
                    <a:cubicBezTo>
                      <a:pt x="7" y="53"/>
                      <a:pt x="7" y="53"/>
                      <a:pt x="7" y="53"/>
                    </a:cubicBezTo>
                    <a:cubicBezTo>
                      <a:pt x="7" y="66"/>
                      <a:pt x="7" y="77"/>
                      <a:pt x="10" y="85"/>
                    </a:cubicBezTo>
                    <a:cubicBezTo>
                      <a:pt x="13" y="90"/>
                      <a:pt x="18" y="96"/>
                      <a:pt x="34" y="96"/>
                    </a:cubicBezTo>
                    <a:cubicBezTo>
                      <a:pt x="44" y="96"/>
                      <a:pt x="51" y="94"/>
                      <a:pt x="56" y="90"/>
                    </a:cubicBezTo>
                    <a:cubicBezTo>
                      <a:pt x="62" y="84"/>
                      <a:pt x="62" y="72"/>
                      <a:pt x="62" y="58"/>
                    </a:cubicBezTo>
                    <a:cubicBezTo>
                      <a:pt x="62" y="56"/>
                      <a:pt x="62" y="54"/>
                      <a:pt x="62" y="51"/>
                    </a:cubicBezTo>
                    <a:cubicBezTo>
                      <a:pt x="62" y="27"/>
                      <a:pt x="49" y="7"/>
                      <a:pt x="34" y="7"/>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 name="Oval 144">
                <a:extLst>
                  <a:ext uri="{FF2B5EF4-FFF2-40B4-BE49-F238E27FC236}">
                    <a16:creationId xmlns:a16="http://schemas.microsoft.com/office/drawing/2014/main" id="{6E6BE9AE-7EBF-184A-8B1C-7F3B6B63F4B6}"/>
                  </a:ext>
                </a:extLst>
              </p:cNvPr>
              <p:cNvSpPr>
                <a:spLocks noChangeArrowheads="1"/>
              </p:cNvSpPr>
              <p:nvPr/>
            </p:nvSpPr>
            <p:spPr bwMode="auto">
              <a:xfrm>
                <a:off x="1943100" y="3228975"/>
                <a:ext cx="80963" cy="6985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145">
                <a:extLst>
                  <a:ext uri="{FF2B5EF4-FFF2-40B4-BE49-F238E27FC236}">
                    <a16:creationId xmlns:a16="http://schemas.microsoft.com/office/drawing/2014/main" id="{06FF46E9-4EDA-E04E-9ECF-BE398BD13192}"/>
                  </a:ext>
                </a:extLst>
              </p:cNvPr>
              <p:cNvSpPr>
                <a:spLocks noEditPoints="1"/>
              </p:cNvSpPr>
              <p:nvPr/>
            </p:nvSpPr>
            <p:spPr bwMode="auto">
              <a:xfrm>
                <a:off x="1941513" y="3225800"/>
                <a:ext cx="85725" cy="74612"/>
              </a:xfrm>
              <a:custGeom>
                <a:avLst/>
                <a:gdLst/>
                <a:ahLst/>
                <a:cxnLst>
                  <a:cxn ang="0">
                    <a:pos x="33" y="59"/>
                  </a:cxn>
                  <a:cxn ang="0">
                    <a:pos x="0" y="30"/>
                  </a:cxn>
                  <a:cxn ang="0">
                    <a:pos x="33" y="0"/>
                  </a:cxn>
                  <a:cxn ang="0">
                    <a:pos x="67" y="30"/>
                  </a:cxn>
                  <a:cxn ang="0">
                    <a:pos x="33" y="59"/>
                  </a:cxn>
                  <a:cxn ang="0">
                    <a:pos x="33" y="6"/>
                  </a:cxn>
                  <a:cxn ang="0">
                    <a:pos x="5" y="30"/>
                  </a:cxn>
                  <a:cxn ang="0">
                    <a:pos x="33" y="54"/>
                  </a:cxn>
                  <a:cxn ang="0">
                    <a:pos x="61" y="30"/>
                  </a:cxn>
                  <a:cxn ang="0">
                    <a:pos x="33" y="6"/>
                  </a:cxn>
                </a:cxnLst>
                <a:rect l="0" t="0" r="r" b="b"/>
                <a:pathLst>
                  <a:path w="67" h="59">
                    <a:moveTo>
                      <a:pt x="33" y="59"/>
                    </a:moveTo>
                    <a:cubicBezTo>
                      <a:pt x="15" y="59"/>
                      <a:pt x="0" y="46"/>
                      <a:pt x="0" y="30"/>
                    </a:cubicBezTo>
                    <a:cubicBezTo>
                      <a:pt x="0" y="14"/>
                      <a:pt x="15" y="0"/>
                      <a:pt x="33" y="0"/>
                    </a:cubicBezTo>
                    <a:cubicBezTo>
                      <a:pt x="52" y="0"/>
                      <a:pt x="67" y="14"/>
                      <a:pt x="67" y="30"/>
                    </a:cubicBezTo>
                    <a:cubicBezTo>
                      <a:pt x="67" y="46"/>
                      <a:pt x="52" y="59"/>
                      <a:pt x="33" y="59"/>
                    </a:cubicBezTo>
                    <a:close/>
                    <a:moveTo>
                      <a:pt x="33" y="6"/>
                    </a:moveTo>
                    <a:cubicBezTo>
                      <a:pt x="18" y="6"/>
                      <a:pt x="5" y="17"/>
                      <a:pt x="5" y="30"/>
                    </a:cubicBezTo>
                    <a:cubicBezTo>
                      <a:pt x="5" y="43"/>
                      <a:pt x="18" y="54"/>
                      <a:pt x="33" y="54"/>
                    </a:cubicBezTo>
                    <a:cubicBezTo>
                      <a:pt x="49" y="54"/>
                      <a:pt x="61" y="43"/>
                      <a:pt x="61" y="30"/>
                    </a:cubicBezTo>
                    <a:cubicBezTo>
                      <a:pt x="61" y="17"/>
                      <a:pt x="49" y="6"/>
                      <a:pt x="33"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0" name="Oval 146">
                <a:extLst>
                  <a:ext uri="{FF2B5EF4-FFF2-40B4-BE49-F238E27FC236}">
                    <a16:creationId xmlns:a16="http://schemas.microsoft.com/office/drawing/2014/main" id="{E39A2A10-F5F4-7540-BBE0-2ACF8EBE1A8E}"/>
                  </a:ext>
                </a:extLst>
              </p:cNvPr>
              <p:cNvSpPr>
                <a:spLocks noChangeArrowheads="1"/>
              </p:cNvSpPr>
              <p:nvPr/>
            </p:nvSpPr>
            <p:spPr bwMode="auto">
              <a:xfrm>
                <a:off x="1943100" y="3203575"/>
                <a:ext cx="80963" cy="7778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1" name="Freeform 147">
                <a:extLst>
                  <a:ext uri="{FF2B5EF4-FFF2-40B4-BE49-F238E27FC236}">
                    <a16:creationId xmlns:a16="http://schemas.microsoft.com/office/drawing/2014/main" id="{0FA7AA41-B374-E649-AE04-E2E183065BD4}"/>
                  </a:ext>
                </a:extLst>
              </p:cNvPr>
              <p:cNvSpPr>
                <a:spLocks noEditPoints="1"/>
              </p:cNvSpPr>
              <p:nvPr/>
            </p:nvSpPr>
            <p:spPr bwMode="auto">
              <a:xfrm>
                <a:off x="1939925" y="3198812"/>
                <a:ext cx="87313" cy="87312"/>
              </a:xfrm>
              <a:custGeom>
                <a:avLst/>
                <a:gdLst/>
                <a:ahLst/>
                <a:cxnLst>
                  <a:cxn ang="0">
                    <a:pos x="34" y="67"/>
                  </a:cxn>
                  <a:cxn ang="0">
                    <a:pos x="0" y="34"/>
                  </a:cxn>
                  <a:cxn ang="0">
                    <a:pos x="34" y="0"/>
                  </a:cxn>
                  <a:cxn ang="0">
                    <a:pos x="68" y="34"/>
                  </a:cxn>
                  <a:cxn ang="0">
                    <a:pos x="34" y="67"/>
                  </a:cxn>
                  <a:cxn ang="0">
                    <a:pos x="34" y="5"/>
                  </a:cxn>
                  <a:cxn ang="0">
                    <a:pos x="6" y="34"/>
                  </a:cxn>
                  <a:cxn ang="0">
                    <a:pos x="34" y="62"/>
                  </a:cxn>
                  <a:cxn ang="0">
                    <a:pos x="62" y="34"/>
                  </a:cxn>
                  <a:cxn ang="0">
                    <a:pos x="34" y="5"/>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5"/>
                    </a:moveTo>
                    <a:cubicBezTo>
                      <a:pt x="19" y="5"/>
                      <a:pt x="6" y="18"/>
                      <a:pt x="6" y="34"/>
                    </a:cubicBezTo>
                    <a:cubicBezTo>
                      <a:pt x="6" y="49"/>
                      <a:pt x="19" y="62"/>
                      <a:pt x="34" y="62"/>
                    </a:cubicBezTo>
                    <a:cubicBezTo>
                      <a:pt x="50" y="62"/>
                      <a:pt x="62" y="49"/>
                      <a:pt x="62" y="34"/>
                    </a:cubicBezTo>
                    <a:cubicBezTo>
                      <a:pt x="62" y="18"/>
                      <a:pt x="50" y="5"/>
                      <a:pt x="34" y="5"/>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2" name="Oval 148">
                <a:extLst>
                  <a:ext uri="{FF2B5EF4-FFF2-40B4-BE49-F238E27FC236}">
                    <a16:creationId xmlns:a16="http://schemas.microsoft.com/office/drawing/2014/main" id="{5F847F07-5661-1547-B67E-E5AA9530D849}"/>
                  </a:ext>
                </a:extLst>
              </p:cNvPr>
              <p:cNvSpPr>
                <a:spLocks noChangeArrowheads="1"/>
              </p:cNvSpPr>
              <p:nvPr/>
            </p:nvSpPr>
            <p:spPr bwMode="auto">
              <a:xfrm>
                <a:off x="1943100" y="3189287"/>
                <a:ext cx="80963" cy="793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3" name="Freeform 149">
                <a:extLst>
                  <a:ext uri="{FF2B5EF4-FFF2-40B4-BE49-F238E27FC236}">
                    <a16:creationId xmlns:a16="http://schemas.microsoft.com/office/drawing/2014/main" id="{15BD277A-CB09-364C-82F9-6F3E81B7B77B}"/>
                  </a:ext>
                </a:extLst>
              </p:cNvPr>
              <p:cNvSpPr>
                <a:spLocks noEditPoints="1"/>
              </p:cNvSpPr>
              <p:nvPr/>
            </p:nvSpPr>
            <p:spPr bwMode="auto">
              <a:xfrm>
                <a:off x="1939925" y="3186112"/>
                <a:ext cx="87313" cy="85725"/>
              </a:xfrm>
              <a:custGeom>
                <a:avLst/>
                <a:gdLst/>
                <a:ahLst/>
                <a:cxnLst>
                  <a:cxn ang="0">
                    <a:pos x="34" y="67"/>
                  </a:cxn>
                  <a:cxn ang="0">
                    <a:pos x="0" y="34"/>
                  </a:cxn>
                  <a:cxn ang="0">
                    <a:pos x="34" y="0"/>
                  </a:cxn>
                  <a:cxn ang="0">
                    <a:pos x="68" y="34"/>
                  </a:cxn>
                  <a:cxn ang="0">
                    <a:pos x="34" y="67"/>
                  </a:cxn>
                  <a:cxn ang="0">
                    <a:pos x="34" y="6"/>
                  </a:cxn>
                  <a:cxn ang="0">
                    <a:pos x="6" y="34"/>
                  </a:cxn>
                  <a:cxn ang="0">
                    <a:pos x="34" y="62"/>
                  </a:cxn>
                  <a:cxn ang="0">
                    <a:pos x="62" y="34"/>
                  </a:cxn>
                  <a:cxn ang="0">
                    <a:pos x="34" y="6"/>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6"/>
                    </a:moveTo>
                    <a:cubicBezTo>
                      <a:pt x="19" y="6"/>
                      <a:pt x="6" y="18"/>
                      <a:pt x="6" y="34"/>
                    </a:cubicBezTo>
                    <a:cubicBezTo>
                      <a:pt x="6" y="49"/>
                      <a:pt x="19" y="62"/>
                      <a:pt x="34" y="62"/>
                    </a:cubicBezTo>
                    <a:cubicBezTo>
                      <a:pt x="50" y="62"/>
                      <a:pt x="62" y="49"/>
                      <a:pt x="62" y="34"/>
                    </a:cubicBezTo>
                    <a:cubicBezTo>
                      <a:pt x="62" y="18"/>
                      <a:pt x="50" y="6"/>
                      <a:pt x="34"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4" name="Oval 150">
                <a:extLst>
                  <a:ext uri="{FF2B5EF4-FFF2-40B4-BE49-F238E27FC236}">
                    <a16:creationId xmlns:a16="http://schemas.microsoft.com/office/drawing/2014/main" id="{D0BB0B64-AEA9-7C49-A59B-50D099FB14AA}"/>
                  </a:ext>
                </a:extLst>
              </p:cNvPr>
              <p:cNvSpPr>
                <a:spLocks noChangeArrowheads="1"/>
              </p:cNvSpPr>
              <p:nvPr/>
            </p:nvSpPr>
            <p:spPr bwMode="auto">
              <a:xfrm>
                <a:off x="1919288" y="3125787"/>
                <a:ext cx="128588" cy="127000"/>
              </a:xfrm>
              <a:prstGeom prst="ellipse">
                <a:avLst/>
              </a:pr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5" name="Freeform 151">
                <a:extLst>
                  <a:ext uri="{FF2B5EF4-FFF2-40B4-BE49-F238E27FC236}">
                    <a16:creationId xmlns:a16="http://schemas.microsoft.com/office/drawing/2014/main" id="{499C42F5-9A81-E04E-AE49-505B0EA7F03E}"/>
                  </a:ext>
                </a:extLst>
              </p:cNvPr>
              <p:cNvSpPr>
                <a:spLocks noEditPoints="1"/>
              </p:cNvSpPr>
              <p:nvPr/>
            </p:nvSpPr>
            <p:spPr bwMode="auto">
              <a:xfrm>
                <a:off x="1914525" y="3119437"/>
                <a:ext cx="138113" cy="139700"/>
              </a:xfrm>
              <a:custGeom>
                <a:avLst/>
                <a:gdLst/>
                <a:ahLst/>
                <a:cxnLst>
                  <a:cxn ang="0">
                    <a:pos x="54" y="108"/>
                  </a:cxn>
                  <a:cxn ang="0">
                    <a:pos x="0" y="54"/>
                  </a:cxn>
                  <a:cxn ang="0">
                    <a:pos x="54" y="0"/>
                  </a:cxn>
                  <a:cxn ang="0">
                    <a:pos x="108" y="54"/>
                  </a:cxn>
                  <a:cxn ang="0">
                    <a:pos x="54" y="108"/>
                  </a:cxn>
                  <a:cxn ang="0">
                    <a:pos x="54" y="7"/>
                  </a:cxn>
                  <a:cxn ang="0">
                    <a:pos x="8" y="54"/>
                  </a:cxn>
                  <a:cxn ang="0">
                    <a:pos x="54" y="100"/>
                  </a:cxn>
                  <a:cxn ang="0">
                    <a:pos x="101" y="54"/>
                  </a:cxn>
                  <a:cxn ang="0">
                    <a:pos x="54" y="7"/>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7"/>
                    </a:moveTo>
                    <a:cubicBezTo>
                      <a:pt x="29" y="7"/>
                      <a:pt x="8" y="28"/>
                      <a:pt x="8" y="54"/>
                    </a:cubicBezTo>
                    <a:cubicBezTo>
                      <a:pt x="8" y="79"/>
                      <a:pt x="29" y="100"/>
                      <a:pt x="54" y="100"/>
                    </a:cubicBezTo>
                    <a:cubicBezTo>
                      <a:pt x="80" y="100"/>
                      <a:pt x="101" y="79"/>
                      <a:pt x="101" y="54"/>
                    </a:cubicBezTo>
                    <a:cubicBezTo>
                      <a:pt x="101" y="28"/>
                      <a:pt x="80" y="7"/>
                      <a:pt x="54"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6" name="Freeform 152">
                <a:extLst>
                  <a:ext uri="{FF2B5EF4-FFF2-40B4-BE49-F238E27FC236}">
                    <a16:creationId xmlns:a16="http://schemas.microsoft.com/office/drawing/2014/main" id="{C5037786-BC16-2B40-B46A-CA0D534C7835}"/>
                  </a:ext>
                </a:extLst>
              </p:cNvPr>
              <p:cNvSpPr>
                <a:spLocks/>
              </p:cNvSpPr>
              <p:nvPr/>
            </p:nvSpPr>
            <p:spPr bwMode="auto">
              <a:xfrm>
                <a:off x="1946275" y="3170237"/>
                <a:ext cx="23813" cy="84137"/>
              </a:xfrm>
              <a:custGeom>
                <a:avLst/>
                <a:gdLst/>
                <a:ahLst/>
                <a:cxnLst>
                  <a:cxn ang="0">
                    <a:pos x="16" y="66"/>
                  </a:cxn>
                  <a:cxn ang="0">
                    <a:pos x="16" y="66"/>
                  </a:cxn>
                  <a:cxn ang="0">
                    <a:pos x="13" y="63"/>
                  </a:cxn>
                  <a:cxn ang="0">
                    <a:pos x="1" y="5"/>
                  </a:cxn>
                  <a:cxn ang="0">
                    <a:pos x="1" y="1"/>
                  </a:cxn>
                  <a:cxn ang="0">
                    <a:pos x="6" y="2"/>
                  </a:cxn>
                  <a:cxn ang="0">
                    <a:pos x="19" y="63"/>
                  </a:cxn>
                  <a:cxn ang="0">
                    <a:pos x="16" y="66"/>
                  </a:cxn>
                </a:cxnLst>
                <a:rect l="0" t="0" r="r" b="b"/>
                <a:pathLst>
                  <a:path w="19" h="66">
                    <a:moveTo>
                      <a:pt x="16" y="66"/>
                    </a:moveTo>
                    <a:cubicBezTo>
                      <a:pt x="16" y="66"/>
                      <a:pt x="16" y="66"/>
                      <a:pt x="16" y="66"/>
                    </a:cubicBezTo>
                    <a:cubicBezTo>
                      <a:pt x="14" y="66"/>
                      <a:pt x="13" y="65"/>
                      <a:pt x="13" y="63"/>
                    </a:cubicBezTo>
                    <a:cubicBezTo>
                      <a:pt x="13" y="40"/>
                      <a:pt x="12" y="22"/>
                      <a:pt x="1" y="5"/>
                    </a:cubicBezTo>
                    <a:cubicBezTo>
                      <a:pt x="0" y="4"/>
                      <a:pt x="0" y="2"/>
                      <a:pt x="1" y="1"/>
                    </a:cubicBezTo>
                    <a:cubicBezTo>
                      <a:pt x="3" y="0"/>
                      <a:pt x="5" y="0"/>
                      <a:pt x="6" y="2"/>
                    </a:cubicBezTo>
                    <a:cubicBezTo>
                      <a:pt x="18" y="20"/>
                      <a:pt x="19" y="40"/>
                      <a:pt x="19" y="63"/>
                    </a:cubicBezTo>
                    <a:cubicBezTo>
                      <a:pt x="19" y="65"/>
                      <a:pt x="18" y="66"/>
                      <a:pt x="16" y="66"/>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7" name="Freeform 153">
                <a:extLst>
                  <a:ext uri="{FF2B5EF4-FFF2-40B4-BE49-F238E27FC236}">
                    <a16:creationId xmlns:a16="http://schemas.microsoft.com/office/drawing/2014/main" id="{CA30B792-D08B-5D4B-AF9B-BC4CDCF7E231}"/>
                  </a:ext>
                </a:extLst>
              </p:cNvPr>
              <p:cNvSpPr>
                <a:spLocks/>
              </p:cNvSpPr>
              <p:nvPr/>
            </p:nvSpPr>
            <p:spPr bwMode="auto">
              <a:xfrm>
                <a:off x="1998663" y="3175000"/>
                <a:ext cx="25400" cy="82550"/>
              </a:xfrm>
              <a:custGeom>
                <a:avLst/>
                <a:gdLst/>
                <a:ahLst/>
                <a:cxnLst>
                  <a:cxn ang="0">
                    <a:pos x="6" y="64"/>
                  </a:cxn>
                  <a:cxn ang="0">
                    <a:pos x="3" y="61"/>
                  </a:cxn>
                  <a:cxn ang="0">
                    <a:pos x="15" y="1"/>
                  </a:cxn>
                  <a:cxn ang="0">
                    <a:pos x="19" y="2"/>
                  </a:cxn>
                  <a:cxn ang="0">
                    <a:pos x="19" y="6"/>
                  </a:cxn>
                  <a:cxn ang="0">
                    <a:pos x="9" y="61"/>
                  </a:cxn>
                  <a:cxn ang="0">
                    <a:pos x="6" y="64"/>
                  </a:cxn>
                  <a:cxn ang="0">
                    <a:pos x="6" y="64"/>
                  </a:cxn>
                </a:cxnLst>
                <a:rect l="0" t="0" r="r" b="b"/>
                <a:pathLst>
                  <a:path w="20" h="64">
                    <a:moveTo>
                      <a:pt x="6" y="64"/>
                    </a:moveTo>
                    <a:cubicBezTo>
                      <a:pt x="5" y="64"/>
                      <a:pt x="3" y="63"/>
                      <a:pt x="3" y="61"/>
                    </a:cubicBezTo>
                    <a:cubicBezTo>
                      <a:pt x="3" y="59"/>
                      <a:pt x="0" y="13"/>
                      <a:pt x="15" y="1"/>
                    </a:cubicBezTo>
                    <a:cubicBezTo>
                      <a:pt x="17" y="0"/>
                      <a:pt x="18" y="0"/>
                      <a:pt x="19" y="2"/>
                    </a:cubicBezTo>
                    <a:cubicBezTo>
                      <a:pt x="20" y="3"/>
                      <a:pt x="20" y="5"/>
                      <a:pt x="19" y="6"/>
                    </a:cubicBezTo>
                    <a:cubicBezTo>
                      <a:pt x="10" y="13"/>
                      <a:pt x="8" y="43"/>
                      <a:pt x="9" y="61"/>
                    </a:cubicBezTo>
                    <a:cubicBezTo>
                      <a:pt x="9" y="62"/>
                      <a:pt x="8" y="64"/>
                      <a:pt x="6" y="64"/>
                    </a:cubicBezTo>
                    <a:cubicBezTo>
                      <a:pt x="6" y="64"/>
                      <a:pt x="6" y="64"/>
                      <a:pt x="6" y="6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8" name="Freeform 154">
                <a:extLst>
                  <a:ext uri="{FF2B5EF4-FFF2-40B4-BE49-F238E27FC236}">
                    <a16:creationId xmlns:a16="http://schemas.microsoft.com/office/drawing/2014/main" id="{7C291AA1-922E-0448-AD37-D2E28DAC086D}"/>
                  </a:ext>
                </a:extLst>
              </p:cNvPr>
              <p:cNvSpPr>
                <a:spLocks/>
              </p:cNvSpPr>
              <p:nvPr/>
            </p:nvSpPr>
            <p:spPr bwMode="auto">
              <a:xfrm>
                <a:off x="1949450" y="3175000"/>
                <a:ext cx="73025" cy="19050"/>
              </a:xfrm>
              <a:custGeom>
                <a:avLst/>
                <a:gdLst/>
                <a:ahLst/>
                <a:cxnLst>
                  <a:cxn ang="0">
                    <a:pos x="23" y="15"/>
                  </a:cxn>
                  <a:cxn ang="0">
                    <a:pos x="10" y="10"/>
                  </a:cxn>
                  <a:cxn ang="0">
                    <a:pos x="0" y="4"/>
                  </a:cxn>
                  <a:cxn ang="0">
                    <a:pos x="2" y="0"/>
                  </a:cxn>
                  <a:cxn ang="0">
                    <a:pos x="12" y="6"/>
                  </a:cxn>
                  <a:cxn ang="0">
                    <a:pos x="28" y="11"/>
                  </a:cxn>
                  <a:cxn ang="0">
                    <a:pos x="31" y="7"/>
                  </a:cxn>
                  <a:cxn ang="0">
                    <a:pos x="39" y="1"/>
                  </a:cxn>
                  <a:cxn ang="0">
                    <a:pos x="46" y="5"/>
                  </a:cxn>
                  <a:cxn ang="0">
                    <a:pos x="50" y="8"/>
                  </a:cxn>
                  <a:cxn ang="0">
                    <a:pos x="55" y="4"/>
                  </a:cxn>
                  <a:cxn ang="0">
                    <a:pos x="57" y="7"/>
                  </a:cxn>
                  <a:cxn ang="0">
                    <a:pos x="50" y="11"/>
                  </a:cxn>
                  <a:cxn ang="0">
                    <a:pos x="44" y="8"/>
                  </a:cxn>
                  <a:cxn ang="0">
                    <a:pos x="40" y="5"/>
                  </a:cxn>
                  <a:cxn ang="0">
                    <a:pos x="34" y="9"/>
                  </a:cxn>
                  <a:cxn ang="0">
                    <a:pos x="29" y="14"/>
                  </a:cxn>
                  <a:cxn ang="0">
                    <a:pos x="23" y="15"/>
                  </a:cxn>
                </a:cxnLst>
                <a:rect l="0" t="0" r="r" b="b"/>
                <a:pathLst>
                  <a:path w="57" h="15">
                    <a:moveTo>
                      <a:pt x="23" y="15"/>
                    </a:moveTo>
                    <a:cubicBezTo>
                      <a:pt x="18" y="15"/>
                      <a:pt x="14" y="13"/>
                      <a:pt x="10" y="10"/>
                    </a:cubicBezTo>
                    <a:cubicBezTo>
                      <a:pt x="7" y="7"/>
                      <a:pt x="4" y="5"/>
                      <a:pt x="0" y="4"/>
                    </a:cubicBezTo>
                    <a:cubicBezTo>
                      <a:pt x="2" y="0"/>
                      <a:pt x="2" y="0"/>
                      <a:pt x="2" y="0"/>
                    </a:cubicBezTo>
                    <a:cubicBezTo>
                      <a:pt x="6" y="2"/>
                      <a:pt x="9" y="4"/>
                      <a:pt x="12" y="6"/>
                    </a:cubicBezTo>
                    <a:cubicBezTo>
                      <a:pt x="18" y="10"/>
                      <a:pt x="22" y="13"/>
                      <a:pt x="28" y="11"/>
                    </a:cubicBezTo>
                    <a:cubicBezTo>
                      <a:pt x="29" y="10"/>
                      <a:pt x="30" y="9"/>
                      <a:pt x="31" y="7"/>
                    </a:cubicBezTo>
                    <a:cubicBezTo>
                      <a:pt x="33" y="5"/>
                      <a:pt x="35" y="2"/>
                      <a:pt x="39" y="1"/>
                    </a:cubicBezTo>
                    <a:cubicBezTo>
                      <a:pt x="43" y="1"/>
                      <a:pt x="45" y="3"/>
                      <a:pt x="46" y="5"/>
                    </a:cubicBezTo>
                    <a:cubicBezTo>
                      <a:pt x="48" y="6"/>
                      <a:pt x="49" y="8"/>
                      <a:pt x="50" y="8"/>
                    </a:cubicBezTo>
                    <a:cubicBezTo>
                      <a:pt x="51" y="8"/>
                      <a:pt x="53" y="7"/>
                      <a:pt x="55" y="4"/>
                    </a:cubicBezTo>
                    <a:cubicBezTo>
                      <a:pt x="57" y="7"/>
                      <a:pt x="57" y="7"/>
                      <a:pt x="57" y="7"/>
                    </a:cubicBezTo>
                    <a:cubicBezTo>
                      <a:pt x="55" y="10"/>
                      <a:pt x="52" y="11"/>
                      <a:pt x="50" y="11"/>
                    </a:cubicBezTo>
                    <a:cubicBezTo>
                      <a:pt x="47" y="11"/>
                      <a:pt x="45" y="9"/>
                      <a:pt x="44" y="8"/>
                    </a:cubicBezTo>
                    <a:cubicBezTo>
                      <a:pt x="42" y="6"/>
                      <a:pt x="41" y="5"/>
                      <a:pt x="40" y="5"/>
                    </a:cubicBezTo>
                    <a:cubicBezTo>
                      <a:pt x="37" y="6"/>
                      <a:pt x="36" y="7"/>
                      <a:pt x="34" y="9"/>
                    </a:cubicBezTo>
                    <a:cubicBezTo>
                      <a:pt x="33" y="11"/>
                      <a:pt x="32" y="13"/>
                      <a:pt x="29" y="14"/>
                    </a:cubicBezTo>
                    <a:cubicBezTo>
                      <a:pt x="27" y="15"/>
                      <a:pt x="25" y="15"/>
                      <a:pt x="23" y="1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9" name="Freeform 155">
                <a:extLst>
                  <a:ext uri="{FF2B5EF4-FFF2-40B4-BE49-F238E27FC236}">
                    <a16:creationId xmlns:a16="http://schemas.microsoft.com/office/drawing/2014/main" id="{7FA501E5-5E6A-DD40-8A3D-E62ED0ADFDDB}"/>
                  </a:ext>
                </a:extLst>
              </p:cNvPr>
              <p:cNvSpPr>
                <a:spLocks/>
              </p:cNvSpPr>
              <p:nvPr/>
            </p:nvSpPr>
            <p:spPr bwMode="auto">
              <a:xfrm>
                <a:off x="1870075" y="3103562"/>
                <a:ext cx="41275" cy="30162"/>
              </a:xfrm>
              <a:custGeom>
                <a:avLst/>
                <a:gdLst/>
                <a:ahLst/>
                <a:cxnLst>
                  <a:cxn ang="0">
                    <a:pos x="28" y="24"/>
                  </a:cxn>
                  <a:cxn ang="0">
                    <a:pos x="26" y="23"/>
                  </a:cxn>
                  <a:cxn ang="0">
                    <a:pos x="2" y="7"/>
                  </a:cxn>
                  <a:cxn ang="0">
                    <a:pos x="1" y="2"/>
                  </a:cxn>
                  <a:cxn ang="0">
                    <a:pos x="6" y="1"/>
                  </a:cxn>
                  <a:cxn ang="0">
                    <a:pos x="30" y="18"/>
                  </a:cxn>
                  <a:cxn ang="0">
                    <a:pos x="31" y="23"/>
                  </a:cxn>
                  <a:cxn ang="0">
                    <a:pos x="28" y="24"/>
                  </a:cxn>
                </a:cxnLst>
                <a:rect l="0" t="0" r="r" b="b"/>
                <a:pathLst>
                  <a:path w="32" h="24">
                    <a:moveTo>
                      <a:pt x="28" y="24"/>
                    </a:moveTo>
                    <a:cubicBezTo>
                      <a:pt x="27" y="24"/>
                      <a:pt x="27" y="24"/>
                      <a:pt x="26" y="23"/>
                    </a:cubicBezTo>
                    <a:cubicBezTo>
                      <a:pt x="19" y="18"/>
                      <a:pt x="14" y="15"/>
                      <a:pt x="2" y="7"/>
                    </a:cubicBezTo>
                    <a:cubicBezTo>
                      <a:pt x="1" y="6"/>
                      <a:pt x="0" y="4"/>
                      <a:pt x="1" y="2"/>
                    </a:cubicBezTo>
                    <a:cubicBezTo>
                      <a:pt x="2" y="0"/>
                      <a:pt x="5" y="0"/>
                      <a:pt x="6" y="1"/>
                    </a:cubicBezTo>
                    <a:cubicBezTo>
                      <a:pt x="18" y="9"/>
                      <a:pt x="23" y="12"/>
                      <a:pt x="30" y="18"/>
                    </a:cubicBezTo>
                    <a:cubicBezTo>
                      <a:pt x="32" y="19"/>
                      <a:pt x="32" y="21"/>
                      <a:pt x="31" y="23"/>
                    </a:cubicBezTo>
                    <a:cubicBezTo>
                      <a:pt x="30" y="24"/>
                      <a:pt x="29" y="24"/>
                      <a:pt x="28" y="2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0" name="Freeform 156">
                <a:extLst>
                  <a:ext uri="{FF2B5EF4-FFF2-40B4-BE49-F238E27FC236}">
                    <a16:creationId xmlns:a16="http://schemas.microsoft.com/office/drawing/2014/main" id="{9E9F8CFD-D608-4646-B0D9-40C15AF4C77F}"/>
                  </a:ext>
                </a:extLst>
              </p:cNvPr>
              <p:cNvSpPr>
                <a:spLocks/>
              </p:cNvSpPr>
              <p:nvPr/>
            </p:nvSpPr>
            <p:spPr bwMode="auto">
              <a:xfrm>
                <a:off x="1838325" y="3128962"/>
                <a:ext cx="69850" cy="28575"/>
              </a:xfrm>
              <a:custGeom>
                <a:avLst/>
                <a:gdLst/>
                <a:ahLst/>
                <a:cxnLst>
                  <a:cxn ang="0">
                    <a:pos x="49" y="22"/>
                  </a:cxn>
                  <a:cxn ang="0">
                    <a:pos x="48" y="21"/>
                  </a:cxn>
                  <a:cxn ang="0">
                    <a:pos x="30" y="16"/>
                  </a:cxn>
                  <a:cxn ang="0">
                    <a:pos x="3" y="7"/>
                  </a:cxn>
                  <a:cxn ang="0">
                    <a:pos x="1" y="3"/>
                  </a:cxn>
                  <a:cxn ang="0">
                    <a:pos x="6" y="1"/>
                  </a:cxn>
                  <a:cxn ang="0">
                    <a:pos x="32" y="9"/>
                  </a:cxn>
                  <a:cxn ang="0">
                    <a:pos x="51" y="15"/>
                  </a:cxn>
                  <a:cxn ang="0">
                    <a:pos x="53" y="19"/>
                  </a:cxn>
                  <a:cxn ang="0">
                    <a:pos x="49" y="22"/>
                  </a:cxn>
                </a:cxnLst>
                <a:rect l="0" t="0" r="r" b="b"/>
                <a:pathLst>
                  <a:path w="54" h="22">
                    <a:moveTo>
                      <a:pt x="49" y="22"/>
                    </a:moveTo>
                    <a:cubicBezTo>
                      <a:pt x="49" y="22"/>
                      <a:pt x="49" y="22"/>
                      <a:pt x="48" y="21"/>
                    </a:cubicBezTo>
                    <a:cubicBezTo>
                      <a:pt x="43" y="19"/>
                      <a:pt x="37" y="18"/>
                      <a:pt x="30" y="16"/>
                    </a:cubicBezTo>
                    <a:cubicBezTo>
                      <a:pt x="21" y="14"/>
                      <a:pt x="11" y="11"/>
                      <a:pt x="3" y="7"/>
                    </a:cubicBezTo>
                    <a:cubicBezTo>
                      <a:pt x="1" y="7"/>
                      <a:pt x="0" y="4"/>
                      <a:pt x="1" y="3"/>
                    </a:cubicBezTo>
                    <a:cubicBezTo>
                      <a:pt x="2" y="1"/>
                      <a:pt x="4" y="0"/>
                      <a:pt x="6" y="1"/>
                    </a:cubicBezTo>
                    <a:cubicBezTo>
                      <a:pt x="13" y="5"/>
                      <a:pt x="23" y="7"/>
                      <a:pt x="32" y="9"/>
                    </a:cubicBezTo>
                    <a:cubicBezTo>
                      <a:pt x="39" y="11"/>
                      <a:pt x="46" y="12"/>
                      <a:pt x="51" y="15"/>
                    </a:cubicBezTo>
                    <a:cubicBezTo>
                      <a:pt x="53" y="15"/>
                      <a:pt x="54" y="17"/>
                      <a:pt x="53" y="19"/>
                    </a:cubicBezTo>
                    <a:cubicBezTo>
                      <a:pt x="52" y="21"/>
                      <a:pt x="51" y="22"/>
                      <a:pt x="49" y="2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1" name="Freeform 157">
                <a:extLst>
                  <a:ext uri="{FF2B5EF4-FFF2-40B4-BE49-F238E27FC236}">
                    <a16:creationId xmlns:a16="http://schemas.microsoft.com/office/drawing/2014/main" id="{51471455-347D-8D4C-B0BA-E2780DB5AE25}"/>
                  </a:ext>
                </a:extLst>
              </p:cNvPr>
              <p:cNvSpPr>
                <a:spLocks/>
              </p:cNvSpPr>
              <p:nvPr/>
            </p:nvSpPr>
            <p:spPr bwMode="auto">
              <a:xfrm>
                <a:off x="1841500" y="3168650"/>
                <a:ext cx="60325" cy="9525"/>
              </a:xfrm>
              <a:custGeom>
                <a:avLst/>
                <a:gdLst/>
                <a:ahLst/>
                <a:cxnLst>
                  <a:cxn ang="0">
                    <a:pos x="43" y="7"/>
                  </a:cxn>
                  <a:cxn ang="0">
                    <a:pos x="3" y="7"/>
                  </a:cxn>
                  <a:cxn ang="0">
                    <a:pos x="0" y="3"/>
                  </a:cxn>
                  <a:cxn ang="0">
                    <a:pos x="3" y="0"/>
                  </a:cxn>
                  <a:cxn ang="0">
                    <a:pos x="43" y="0"/>
                  </a:cxn>
                  <a:cxn ang="0">
                    <a:pos x="47" y="3"/>
                  </a:cxn>
                  <a:cxn ang="0">
                    <a:pos x="43" y="7"/>
                  </a:cxn>
                </a:cxnLst>
                <a:rect l="0" t="0" r="r" b="b"/>
                <a:pathLst>
                  <a:path w="47" h="7">
                    <a:moveTo>
                      <a:pt x="43" y="7"/>
                    </a:moveTo>
                    <a:cubicBezTo>
                      <a:pt x="3" y="7"/>
                      <a:pt x="3" y="7"/>
                      <a:pt x="3" y="7"/>
                    </a:cubicBezTo>
                    <a:cubicBezTo>
                      <a:pt x="1" y="7"/>
                      <a:pt x="0" y="5"/>
                      <a:pt x="0" y="3"/>
                    </a:cubicBezTo>
                    <a:cubicBezTo>
                      <a:pt x="0" y="1"/>
                      <a:pt x="1" y="0"/>
                      <a:pt x="3" y="0"/>
                    </a:cubicBezTo>
                    <a:cubicBezTo>
                      <a:pt x="43" y="0"/>
                      <a:pt x="43" y="0"/>
                      <a:pt x="43" y="0"/>
                    </a:cubicBezTo>
                    <a:cubicBezTo>
                      <a:pt x="45" y="0"/>
                      <a:pt x="47" y="1"/>
                      <a:pt x="47" y="3"/>
                    </a:cubicBezTo>
                    <a:cubicBezTo>
                      <a:pt x="47" y="5"/>
                      <a:pt x="45" y="7"/>
                      <a:pt x="43"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2" name="Freeform 158">
                <a:extLst>
                  <a:ext uri="{FF2B5EF4-FFF2-40B4-BE49-F238E27FC236}">
                    <a16:creationId xmlns:a16="http://schemas.microsoft.com/office/drawing/2014/main" id="{C5563A18-F8F6-D348-BB86-A59B29E7B35B}"/>
                  </a:ext>
                </a:extLst>
              </p:cNvPr>
              <p:cNvSpPr>
                <a:spLocks/>
              </p:cNvSpPr>
              <p:nvPr/>
            </p:nvSpPr>
            <p:spPr bwMode="auto">
              <a:xfrm>
                <a:off x="2063750" y="3111500"/>
                <a:ext cx="68263" cy="41275"/>
              </a:xfrm>
              <a:custGeom>
                <a:avLst/>
                <a:gdLst/>
                <a:ahLst/>
                <a:cxnLst>
                  <a:cxn ang="0">
                    <a:pos x="4" y="32"/>
                  </a:cxn>
                  <a:cxn ang="0">
                    <a:pos x="0" y="29"/>
                  </a:cxn>
                  <a:cxn ang="0">
                    <a:pos x="3" y="25"/>
                  </a:cxn>
                  <a:cxn ang="0">
                    <a:pos x="31" y="10"/>
                  </a:cxn>
                  <a:cxn ang="0">
                    <a:pos x="47" y="1"/>
                  </a:cxn>
                  <a:cxn ang="0">
                    <a:pos x="52" y="3"/>
                  </a:cxn>
                  <a:cxn ang="0">
                    <a:pos x="50" y="8"/>
                  </a:cxn>
                  <a:cxn ang="0">
                    <a:pos x="34" y="17"/>
                  </a:cxn>
                  <a:cxn ang="0">
                    <a:pos x="5" y="32"/>
                  </a:cxn>
                  <a:cxn ang="0">
                    <a:pos x="4" y="32"/>
                  </a:cxn>
                </a:cxnLst>
                <a:rect l="0" t="0" r="r" b="b"/>
                <a:pathLst>
                  <a:path w="53" h="32">
                    <a:moveTo>
                      <a:pt x="4" y="32"/>
                    </a:moveTo>
                    <a:cubicBezTo>
                      <a:pt x="2" y="32"/>
                      <a:pt x="1" y="31"/>
                      <a:pt x="0" y="29"/>
                    </a:cubicBezTo>
                    <a:cubicBezTo>
                      <a:pt x="0" y="27"/>
                      <a:pt x="1" y="25"/>
                      <a:pt x="3" y="25"/>
                    </a:cubicBezTo>
                    <a:cubicBezTo>
                      <a:pt x="10" y="23"/>
                      <a:pt x="21" y="16"/>
                      <a:pt x="31" y="10"/>
                    </a:cubicBezTo>
                    <a:cubicBezTo>
                      <a:pt x="37" y="7"/>
                      <a:pt x="42" y="3"/>
                      <a:pt x="47" y="1"/>
                    </a:cubicBezTo>
                    <a:cubicBezTo>
                      <a:pt x="49" y="0"/>
                      <a:pt x="51" y="1"/>
                      <a:pt x="52" y="3"/>
                    </a:cubicBezTo>
                    <a:cubicBezTo>
                      <a:pt x="53" y="5"/>
                      <a:pt x="52" y="7"/>
                      <a:pt x="50" y="8"/>
                    </a:cubicBezTo>
                    <a:cubicBezTo>
                      <a:pt x="46" y="10"/>
                      <a:pt x="40" y="13"/>
                      <a:pt x="34" y="17"/>
                    </a:cubicBezTo>
                    <a:cubicBezTo>
                      <a:pt x="24" y="23"/>
                      <a:pt x="13" y="30"/>
                      <a:pt x="5" y="32"/>
                    </a:cubicBezTo>
                    <a:cubicBezTo>
                      <a:pt x="4" y="32"/>
                      <a:pt x="4" y="32"/>
                      <a:pt x="4" y="3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3" name="Freeform 159">
                <a:extLst>
                  <a:ext uri="{FF2B5EF4-FFF2-40B4-BE49-F238E27FC236}">
                    <a16:creationId xmlns:a16="http://schemas.microsoft.com/office/drawing/2014/main" id="{E368FE1A-AFBF-9846-9406-BB5255DA7CFB}"/>
                  </a:ext>
                </a:extLst>
              </p:cNvPr>
              <p:cNvSpPr>
                <a:spLocks/>
              </p:cNvSpPr>
              <p:nvPr/>
            </p:nvSpPr>
            <p:spPr bwMode="auto">
              <a:xfrm>
                <a:off x="2078038" y="3155950"/>
                <a:ext cx="60325" cy="15875"/>
              </a:xfrm>
              <a:custGeom>
                <a:avLst/>
                <a:gdLst/>
                <a:ahLst/>
                <a:cxnLst>
                  <a:cxn ang="0">
                    <a:pos x="4" y="13"/>
                  </a:cxn>
                  <a:cxn ang="0">
                    <a:pos x="0" y="10"/>
                  </a:cxn>
                  <a:cxn ang="0">
                    <a:pos x="3" y="6"/>
                  </a:cxn>
                  <a:cxn ang="0">
                    <a:pos x="12" y="4"/>
                  </a:cxn>
                  <a:cxn ang="0">
                    <a:pos x="42" y="0"/>
                  </a:cxn>
                  <a:cxn ang="0">
                    <a:pos x="46" y="3"/>
                  </a:cxn>
                  <a:cxn ang="0">
                    <a:pos x="42" y="7"/>
                  </a:cxn>
                  <a:cxn ang="0">
                    <a:pos x="13" y="12"/>
                  </a:cxn>
                  <a:cxn ang="0">
                    <a:pos x="4" y="13"/>
                  </a:cxn>
                  <a:cxn ang="0">
                    <a:pos x="4" y="13"/>
                  </a:cxn>
                </a:cxnLst>
                <a:rect l="0" t="0" r="r" b="b"/>
                <a:pathLst>
                  <a:path w="46" h="13">
                    <a:moveTo>
                      <a:pt x="4" y="13"/>
                    </a:moveTo>
                    <a:cubicBezTo>
                      <a:pt x="2" y="13"/>
                      <a:pt x="0" y="12"/>
                      <a:pt x="0" y="10"/>
                    </a:cubicBezTo>
                    <a:cubicBezTo>
                      <a:pt x="0" y="8"/>
                      <a:pt x="1" y="6"/>
                      <a:pt x="3" y="6"/>
                    </a:cubicBezTo>
                    <a:cubicBezTo>
                      <a:pt x="5" y="6"/>
                      <a:pt x="8" y="5"/>
                      <a:pt x="12" y="4"/>
                    </a:cubicBezTo>
                    <a:cubicBezTo>
                      <a:pt x="22" y="2"/>
                      <a:pt x="35" y="0"/>
                      <a:pt x="42" y="0"/>
                    </a:cubicBezTo>
                    <a:cubicBezTo>
                      <a:pt x="44" y="0"/>
                      <a:pt x="46" y="1"/>
                      <a:pt x="46" y="3"/>
                    </a:cubicBezTo>
                    <a:cubicBezTo>
                      <a:pt x="46" y="5"/>
                      <a:pt x="44" y="7"/>
                      <a:pt x="42" y="7"/>
                    </a:cubicBezTo>
                    <a:cubicBezTo>
                      <a:pt x="36" y="7"/>
                      <a:pt x="22" y="10"/>
                      <a:pt x="13" y="12"/>
                    </a:cubicBezTo>
                    <a:cubicBezTo>
                      <a:pt x="10" y="12"/>
                      <a:pt x="6" y="13"/>
                      <a:pt x="4" y="13"/>
                    </a:cubicBezTo>
                    <a:cubicBezTo>
                      <a:pt x="4" y="13"/>
                      <a:pt x="4" y="13"/>
                      <a:pt x="4" y="1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4" name="Freeform 160">
                <a:extLst>
                  <a:ext uri="{FF2B5EF4-FFF2-40B4-BE49-F238E27FC236}">
                    <a16:creationId xmlns:a16="http://schemas.microsoft.com/office/drawing/2014/main" id="{D66833CC-8729-5E4B-AA1E-8B9398E493A2}"/>
                  </a:ext>
                </a:extLst>
              </p:cNvPr>
              <p:cNvSpPr>
                <a:spLocks/>
              </p:cNvSpPr>
              <p:nvPr/>
            </p:nvSpPr>
            <p:spPr bwMode="auto">
              <a:xfrm>
                <a:off x="2078037" y="3186112"/>
                <a:ext cx="74612" cy="28576"/>
              </a:xfrm>
              <a:custGeom>
                <a:avLst/>
                <a:gdLst/>
                <a:ahLst/>
                <a:cxnLst>
                  <a:cxn ang="0">
                    <a:pos x="54" y="23"/>
                  </a:cxn>
                  <a:cxn ang="0">
                    <a:pos x="53" y="23"/>
                  </a:cxn>
                  <a:cxn ang="0">
                    <a:pos x="41" y="20"/>
                  </a:cxn>
                  <a:cxn ang="0">
                    <a:pos x="3" y="8"/>
                  </a:cxn>
                  <a:cxn ang="0">
                    <a:pos x="1" y="3"/>
                  </a:cxn>
                  <a:cxn ang="0">
                    <a:pos x="6" y="1"/>
                  </a:cxn>
                  <a:cxn ang="0">
                    <a:pos x="43" y="13"/>
                  </a:cxn>
                  <a:cxn ang="0">
                    <a:pos x="55" y="16"/>
                  </a:cxn>
                  <a:cxn ang="0">
                    <a:pos x="58" y="21"/>
                  </a:cxn>
                  <a:cxn ang="0">
                    <a:pos x="54" y="23"/>
                  </a:cxn>
                </a:cxnLst>
                <a:rect l="0" t="0" r="r" b="b"/>
                <a:pathLst>
                  <a:path w="58" h="23">
                    <a:moveTo>
                      <a:pt x="54" y="23"/>
                    </a:moveTo>
                    <a:cubicBezTo>
                      <a:pt x="54" y="23"/>
                      <a:pt x="53" y="23"/>
                      <a:pt x="53" y="23"/>
                    </a:cubicBezTo>
                    <a:cubicBezTo>
                      <a:pt x="49" y="22"/>
                      <a:pt x="45" y="21"/>
                      <a:pt x="41" y="20"/>
                    </a:cubicBezTo>
                    <a:cubicBezTo>
                      <a:pt x="29" y="17"/>
                      <a:pt x="18" y="14"/>
                      <a:pt x="3" y="8"/>
                    </a:cubicBezTo>
                    <a:cubicBezTo>
                      <a:pt x="1" y="7"/>
                      <a:pt x="0" y="5"/>
                      <a:pt x="1" y="3"/>
                    </a:cubicBezTo>
                    <a:cubicBezTo>
                      <a:pt x="2" y="1"/>
                      <a:pt x="4" y="0"/>
                      <a:pt x="6" y="1"/>
                    </a:cubicBezTo>
                    <a:cubicBezTo>
                      <a:pt x="21" y="7"/>
                      <a:pt x="32" y="10"/>
                      <a:pt x="43" y="13"/>
                    </a:cubicBezTo>
                    <a:cubicBezTo>
                      <a:pt x="47" y="14"/>
                      <a:pt x="51" y="15"/>
                      <a:pt x="55" y="16"/>
                    </a:cubicBezTo>
                    <a:cubicBezTo>
                      <a:pt x="57" y="17"/>
                      <a:pt x="58" y="19"/>
                      <a:pt x="58" y="21"/>
                    </a:cubicBezTo>
                    <a:cubicBezTo>
                      <a:pt x="57" y="22"/>
                      <a:pt x="56" y="23"/>
                      <a:pt x="54" y="2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99" name="Snip Single Corner Rectangle 98">
              <a:extLst>
                <a:ext uri="{FF2B5EF4-FFF2-40B4-BE49-F238E27FC236}">
                  <a16:creationId xmlns:a16="http://schemas.microsoft.com/office/drawing/2014/main" id="{7709181C-DF61-DE46-AC01-A5CCC59C9BE0}"/>
                </a:ext>
              </a:extLst>
            </p:cNvPr>
            <p:cNvSpPr/>
            <p:nvPr/>
          </p:nvSpPr>
          <p:spPr>
            <a:xfrm>
              <a:off x="2247543" y="1605316"/>
              <a:ext cx="308329" cy="280994"/>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00" name="Snip Single Corner Rectangle 99">
              <a:extLst>
                <a:ext uri="{FF2B5EF4-FFF2-40B4-BE49-F238E27FC236}">
                  <a16:creationId xmlns:a16="http://schemas.microsoft.com/office/drawing/2014/main" id="{38746C2D-6BE2-2946-9AD8-2E0BA33984FB}"/>
                </a:ext>
              </a:extLst>
            </p:cNvPr>
            <p:cNvSpPr/>
            <p:nvPr/>
          </p:nvSpPr>
          <p:spPr>
            <a:xfrm>
              <a:off x="2358957" y="1507789"/>
              <a:ext cx="308329" cy="280994"/>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grpSp>
      <p:grpSp>
        <p:nvGrpSpPr>
          <p:cNvPr id="125" name="Group 278">
            <a:extLst>
              <a:ext uri="{FF2B5EF4-FFF2-40B4-BE49-F238E27FC236}">
                <a16:creationId xmlns:a16="http://schemas.microsoft.com/office/drawing/2014/main" id="{BF20B856-36E5-5547-815A-BC0F103EA53A}"/>
              </a:ext>
            </a:extLst>
          </p:cNvPr>
          <p:cNvGrpSpPr/>
          <p:nvPr/>
        </p:nvGrpSpPr>
        <p:grpSpPr>
          <a:xfrm>
            <a:off x="4380551" y="2737670"/>
            <a:ext cx="280704" cy="419163"/>
            <a:chOff x="1743075" y="3103562"/>
            <a:chExt cx="468313" cy="838200"/>
          </a:xfrm>
        </p:grpSpPr>
        <p:sp>
          <p:nvSpPr>
            <p:cNvPr id="126" name="Oval 137">
              <a:extLst>
                <a:ext uri="{FF2B5EF4-FFF2-40B4-BE49-F238E27FC236}">
                  <a16:creationId xmlns:a16="http://schemas.microsoft.com/office/drawing/2014/main" id="{4F4B738C-5665-0A45-AF10-9BDC6B5823FD}"/>
                </a:ext>
              </a:extLst>
            </p:cNvPr>
            <p:cNvSpPr>
              <a:spLocks noChangeArrowheads="1"/>
            </p:cNvSpPr>
            <p:nvPr/>
          </p:nvSpPr>
          <p:spPr bwMode="auto">
            <a:xfrm>
              <a:off x="1876425" y="3373437"/>
              <a:ext cx="215900" cy="25082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7" name="Freeform 138">
              <a:extLst>
                <a:ext uri="{FF2B5EF4-FFF2-40B4-BE49-F238E27FC236}">
                  <a16:creationId xmlns:a16="http://schemas.microsoft.com/office/drawing/2014/main" id="{9C60C6CC-BB58-A74E-8EBA-8A1EE438E7E9}"/>
                </a:ext>
              </a:extLst>
            </p:cNvPr>
            <p:cNvSpPr>
              <a:spLocks/>
            </p:cNvSpPr>
            <p:nvPr/>
          </p:nvSpPr>
          <p:spPr bwMode="auto">
            <a:xfrm>
              <a:off x="1743075" y="3648075"/>
              <a:ext cx="242888" cy="293687"/>
            </a:xfrm>
            <a:custGeom>
              <a:avLst/>
              <a:gdLst/>
              <a:ahLst/>
              <a:cxnLst>
                <a:cxn ang="0">
                  <a:pos x="0" y="110"/>
                </a:cxn>
                <a:cxn ang="0">
                  <a:pos x="0" y="229"/>
                </a:cxn>
                <a:cxn ang="0">
                  <a:pos x="189" y="229"/>
                </a:cxn>
                <a:cxn ang="0">
                  <a:pos x="104" y="0"/>
                </a:cxn>
                <a:cxn ang="0">
                  <a:pos x="0" y="110"/>
                </a:cxn>
              </a:cxnLst>
              <a:rect l="0" t="0" r="r" b="b"/>
              <a:pathLst>
                <a:path w="189" h="229">
                  <a:moveTo>
                    <a:pt x="0" y="110"/>
                  </a:moveTo>
                  <a:cubicBezTo>
                    <a:pt x="0" y="229"/>
                    <a:pt x="0" y="229"/>
                    <a:pt x="0" y="229"/>
                  </a:cubicBezTo>
                  <a:cubicBezTo>
                    <a:pt x="189" y="229"/>
                    <a:pt x="189" y="229"/>
                    <a:pt x="189" y="229"/>
                  </a:cubicBezTo>
                  <a:cubicBezTo>
                    <a:pt x="104" y="0"/>
                    <a:pt x="104" y="0"/>
                    <a:pt x="104" y="0"/>
                  </a:cubicBezTo>
                  <a:cubicBezTo>
                    <a:pt x="46" y="3"/>
                    <a:pt x="0" y="51"/>
                    <a:pt x="0" y="11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8" name="Freeform 139">
              <a:extLst>
                <a:ext uri="{FF2B5EF4-FFF2-40B4-BE49-F238E27FC236}">
                  <a16:creationId xmlns:a16="http://schemas.microsoft.com/office/drawing/2014/main" id="{7518C52B-0B00-AF41-9D6B-A680CBFD3CEF}"/>
                </a:ext>
              </a:extLst>
            </p:cNvPr>
            <p:cNvSpPr>
              <a:spLocks/>
            </p:cNvSpPr>
            <p:nvPr/>
          </p:nvSpPr>
          <p:spPr bwMode="auto">
            <a:xfrm>
              <a:off x="1985963" y="3649662"/>
              <a:ext cx="225425" cy="292100"/>
            </a:xfrm>
            <a:custGeom>
              <a:avLst/>
              <a:gdLst/>
              <a:ahLst/>
              <a:cxnLst>
                <a:cxn ang="0">
                  <a:pos x="83" y="0"/>
                </a:cxn>
                <a:cxn ang="0">
                  <a:pos x="0" y="228"/>
                </a:cxn>
                <a:cxn ang="0">
                  <a:pos x="175" y="228"/>
                </a:cxn>
                <a:cxn ang="0">
                  <a:pos x="175" y="109"/>
                </a:cxn>
                <a:cxn ang="0">
                  <a:pos x="83" y="0"/>
                </a:cxn>
              </a:cxnLst>
              <a:rect l="0" t="0" r="r" b="b"/>
              <a:pathLst>
                <a:path w="175" h="228">
                  <a:moveTo>
                    <a:pt x="83" y="0"/>
                  </a:moveTo>
                  <a:cubicBezTo>
                    <a:pt x="0" y="228"/>
                    <a:pt x="0" y="228"/>
                    <a:pt x="0" y="228"/>
                  </a:cubicBezTo>
                  <a:cubicBezTo>
                    <a:pt x="175" y="228"/>
                    <a:pt x="175" y="228"/>
                    <a:pt x="175" y="228"/>
                  </a:cubicBezTo>
                  <a:cubicBezTo>
                    <a:pt x="175" y="109"/>
                    <a:pt x="175" y="109"/>
                    <a:pt x="175" y="109"/>
                  </a:cubicBezTo>
                  <a:cubicBezTo>
                    <a:pt x="175" y="54"/>
                    <a:pt x="135" y="9"/>
                    <a:pt x="83"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9" name="Freeform 140">
              <a:extLst>
                <a:ext uri="{FF2B5EF4-FFF2-40B4-BE49-F238E27FC236}">
                  <a16:creationId xmlns:a16="http://schemas.microsoft.com/office/drawing/2014/main" id="{F7950E6C-8232-1E45-8E88-6E98E7F058FF}"/>
                </a:ext>
              </a:extLst>
            </p:cNvPr>
            <p:cNvSpPr>
              <a:spLocks/>
            </p:cNvSpPr>
            <p:nvPr/>
          </p:nvSpPr>
          <p:spPr bwMode="auto">
            <a:xfrm>
              <a:off x="1936750" y="3584575"/>
              <a:ext cx="100013" cy="354012"/>
            </a:xfrm>
            <a:custGeom>
              <a:avLst/>
              <a:gdLst/>
              <a:ahLst/>
              <a:cxnLst>
                <a:cxn ang="0">
                  <a:pos x="63" y="32"/>
                </a:cxn>
                <a:cxn ang="0">
                  <a:pos x="31" y="0"/>
                </a:cxn>
                <a:cxn ang="0">
                  <a:pos x="0" y="32"/>
                </a:cxn>
                <a:cxn ang="0">
                  <a:pos x="25" y="58"/>
                </a:cxn>
                <a:cxn ang="0">
                  <a:pos x="8" y="78"/>
                </a:cxn>
                <a:cxn ang="0">
                  <a:pos x="8" y="223"/>
                </a:cxn>
                <a:cxn ang="0">
                  <a:pos x="52" y="223"/>
                </a:cxn>
                <a:cxn ang="0">
                  <a:pos x="52" y="78"/>
                </a:cxn>
                <a:cxn ang="0">
                  <a:pos x="35" y="59"/>
                </a:cxn>
                <a:cxn ang="0">
                  <a:pos x="63" y="32"/>
                </a:cxn>
              </a:cxnLst>
              <a:rect l="0" t="0" r="r" b="b"/>
              <a:pathLst>
                <a:path w="63" h="223">
                  <a:moveTo>
                    <a:pt x="63" y="32"/>
                  </a:moveTo>
                  <a:lnTo>
                    <a:pt x="31" y="0"/>
                  </a:lnTo>
                  <a:lnTo>
                    <a:pt x="0" y="32"/>
                  </a:lnTo>
                  <a:lnTo>
                    <a:pt x="25" y="58"/>
                  </a:lnTo>
                  <a:lnTo>
                    <a:pt x="8" y="78"/>
                  </a:lnTo>
                  <a:lnTo>
                    <a:pt x="8" y="223"/>
                  </a:lnTo>
                  <a:lnTo>
                    <a:pt x="52" y="223"/>
                  </a:lnTo>
                  <a:lnTo>
                    <a:pt x="52" y="78"/>
                  </a:lnTo>
                  <a:lnTo>
                    <a:pt x="35" y="59"/>
                  </a:lnTo>
                  <a:lnTo>
                    <a:pt x="63" y="3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0" name="Rectangle 141">
              <a:extLst>
                <a:ext uri="{FF2B5EF4-FFF2-40B4-BE49-F238E27FC236}">
                  <a16:creationId xmlns:a16="http://schemas.microsoft.com/office/drawing/2014/main" id="{D949DB3C-71C8-7547-8C28-CF6FB05DEA07}"/>
                </a:ext>
              </a:extLst>
            </p:cNvPr>
            <p:cNvSpPr>
              <a:spLocks noChangeArrowheads="1"/>
            </p:cNvSpPr>
            <p:nvPr/>
          </p:nvSpPr>
          <p:spPr bwMode="auto">
            <a:xfrm>
              <a:off x="2092325" y="3790950"/>
              <a:ext cx="93663"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31" name="Freeform 142">
              <a:extLst>
                <a:ext uri="{FF2B5EF4-FFF2-40B4-BE49-F238E27FC236}">
                  <a16:creationId xmlns:a16="http://schemas.microsoft.com/office/drawing/2014/main" id="{BEE4624A-8D28-2C45-9859-D59B444EA1D7}"/>
                </a:ext>
              </a:extLst>
            </p:cNvPr>
            <p:cNvSpPr>
              <a:spLocks/>
            </p:cNvSpPr>
            <p:nvPr/>
          </p:nvSpPr>
          <p:spPr bwMode="auto">
            <a:xfrm>
              <a:off x="1943100" y="3214687"/>
              <a:ext cx="84138" cy="125412"/>
            </a:xfrm>
            <a:custGeom>
              <a:avLst/>
              <a:gdLst/>
              <a:ahLst/>
              <a:cxnLst>
                <a:cxn ang="0">
                  <a:pos x="62" y="48"/>
                </a:cxn>
                <a:cxn ang="0">
                  <a:pos x="31" y="97"/>
                </a:cxn>
                <a:cxn ang="0">
                  <a:pos x="0" y="48"/>
                </a:cxn>
                <a:cxn ang="0">
                  <a:pos x="31" y="0"/>
                </a:cxn>
                <a:cxn ang="0">
                  <a:pos x="62" y="48"/>
                </a:cxn>
              </a:cxnLst>
              <a:rect l="0" t="0" r="r" b="b"/>
              <a:pathLst>
                <a:path w="65" h="97">
                  <a:moveTo>
                    <a:pt x="62" y="48"/>
                  </a:moveTo>
                  <a:cubicBezTo>
                    <a:pt x="62" y="75"/>
                    <a:pt x="65" y="97"/>
                    <a:pt x="31" y="97"/>
                  </a:cubicBezTo>
                  <a:cubicBezTo>
                    <a:pt x="0" y="97"/>
                    <a:pt x="0" y="75"/>
                    <a:pt x="0" y="48"/>
                  </a:cubicBezTo>
                  <a:cubicBezTo>
                    <a:pt x="0" y="22"/>
                    <a:pt x="14" y="0"/>
                    <a:pt x="31" y="0"/>
                  </a:cubicBezTo>
                  <a:cubicBezTo>
                    <a:pt x="48" y="0"/>
                    <a:pt x="62" y="22"/>
                    <a:pt x="62" y="4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2" name="Freeform 143">
              <a:extLst>
                <a:ext uri="{FF2B5EF4-FFF2-40B4-BE49-F238E27FC236}">
                  <a16:creationId xmlns:a16="http://schemas.microsoft.com/office/drawing/2014/main" id="{7C7AD821-6EB1-C54D-9AFA-63A849CFDFFB}"/>
                </a:ext>
              </a:extLst>
            </p:cNvPr>
            <p:cNvSpPr>
              <a:spLocks noEditPoints="1"/>
            </p:cNvSpPr>
            <p:nvPr/>
          </p:nvSpPr>
          <p:spPr bwMode="auto">
            <a:xfrm>
              <a:off x="1939925" y="3211512"/>
              <a:ext cx="88900" cy="131762"/>
            </a:xfrm>
            <a:custGeom>
              <a:avLst/>
              <a:gdLst/>
              <a:ahLst/>
              <a:cxnLst>
                <a:cxn ang="0">
                  <a:pos x="34" y="103"/>
                </a:cxn>
                <a:cxn ang="0">
                  <a:pos x="4" y="88"/>
                </a:cxn>
                <a:cxn ang="0">
                  <a:pos x="0" y="53"/>
                </a:cxn>
                <a:cxn ang="0">
                  <a:pos x="0" y="51"/>
                </a:cxn>
                <a:cxn ang="0">
                  <a:pos x="34" y="0"/>
                </a:cxn>
                <a:cxn ang="0">
                  <a:pos x="69" y="51"/>
                </a:cxn>
                <a:cxn ang="0">
                  <a:pos x="69" y="58"/>
                </a:cxn>
                <a:cxn ang="0">
                  <a:pos x="61" y="95"/>
                </a:cxn>
                <a:cxn ang="0">
                  <a:pos x="34" y="103"/>
                </a:cxn>
                <a:cxn ang="0">
                  <a:pos x="34" y="7"/>
                </a:cxn>
                <a:cxn ang="0">
                  <a:pos x="7" y="51"/>
                </a:cxn>
                <a:cxn ang="0">
                  <a:pos x="7" y="53"/>
                </a:cxn>
                <a:cxn ang="0">
                  <a:pos x="10" y="85"/>
                </a:cxn>
                <a:cxn ang="0">
                  <a:pos x="34" y="96"/>
                </a:cxn>
                <a:cxn ang="0">
                  <a:pos x="56" y="90"/>
                </a:cxn>
                <a:cxn ang="0">
                  <a:pos x="62" y="58"/>
                </a:cxn>
                <a:cxn ang="0">
                  <a:pos x="62" y="51"/>
                </a:cxn>
                <a:cxn ang="0">
                  <a:pos x="34" y="7"/>
                </a:cxn>
              </a:cxnLst>
              <a:rect l="0" t="0" r="r" b="b"/>
              <a:pathLst>
                <a:path w="69" h="103">
                  <a:moveTo>
                    <a:pt x="34" y="103"/>
                  </a:moveTo>
                  <a:cubicBezTo>
                    <a:pt x="19" y="103"/>
                    <a:pt x="9" y="98"/>
                    <a:pt x="4" y="88"/>
                  </a:cubicBezTo>
                  <a:cubicBezTo>
                    <a:pt x="0" y="78"/>
                    <a:pt x="0" y="66"/>
                    <a:pt x="0" y="53"/>
                  </a:cubicBezTo>
                  <a:cubicBezTo>
                    <a:pt x="0" y="51"/>
                    <a:pt x="0" y="51"/>
                    <a:pt x="0" y="51"/>
                  </a:cubicBezTo>
                  <a:cubicBezTo>
                    <a:pt x="0" y="23"/>
                    <a:pt x="15" y="0"/>
                    <a:pt x="34" y="0"/>
                  </a:cubicBezTo>
                  <a:cubicBezTo>
                    <a:pt x="53" y="0"/>
                    <a:pt x="69" y="23"/>
                    <a:pt x="69" y="51"/>
                  </a:cubicBezTo>
                  <a:cubicBezTo>
                    <a:pt x="69" y="54"/>
                    <a:pt x="69" y="56"/>
                    <a:pt x="69" y="58"/>
                  </a:cubicBezTo>
                  <a:cubicBezTo>
                    <a:pt x="69" y="73"/>
                    <a:pt x="69" y="86"/>
                    <a:pt x="61" y="95"/>
                  </a:cubicBezTo>
                  <a:cubicBezTo>
                    <a:pt x="55" y="101"/>
                    <a:pt x="46" y="103"/>
                    <a:pt x="34" y="103"/>
                  </a:cubicBezTo>
                  <a:close/>
                  <a:moveTo>
                    <a:pt x="34" y="7"/>
                  </a:moveTo>
                  <a:cubicBezTo>
                    <a:pt x="19" y="7"/>
                    <a:pt x="7" y="27"/>
                    <a:pt x="7" y="51"/>
                  </a:cubicBezTo>
                  <a:cubicBezTo>
                    <a:pt x="7" y="53"/>
                    <a:pt x="7" y="53"/>
                    <a:pt x="7" y="53"/>
                  </a:cubicBezTo>
                  <a:cubicBezTo>
                    <a:pt x="7" y="66"/>
                    <a:pt x="7" y="77"/>
                    <a:pt x="10" y="85"/>
                  </a:cubicBezTo>
                  <a:cubicBezTo>
                    <a:pt x="13" y="90"/>
                    <a:pt x="18" y="96"/>
                    <a:pt x="34" y="96"/>
                  </a:cubicBezTo>
                  <a:cubicBezTo>
                    <a:pt x="44" y="96"/>
                    <a:pt x="51" y="94"/>
                    <a:pt x="56" y="90"/>
                  </a:cubicBezTo>
                  <a:cubicBezTo>
                    <a:pt x="62" y="84"/>
                    <a:pt x="62" y="72"/>
                    <a:pt x="62" y="58"/>
                  </a:cubicBezTo>
                  <a:cubicBezTo>
                    <a:pt x="62" y="56"/>
                    <a:pt x="62" y="54"/>
                    <a:pt x="62" y="51"/>
                  </a:cubicBezTo>
                  <a:cubicBezTo>
                    <a:pt x="62" y="27"/>
                    <a:pt x="49" y="7"/>
                    <a:pt x="34" y="7"/>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3" name="Oval 144">
              <a:extLst>
                <a:ext uri="{FF2B5EF4-FFF2-40B4-BE49-F238E27FC236}">
                  <a16:creationId xmlns:a16="http://schemas.microsoft.com/office/drawing/2014/main" id="{A44E830F-4C9E-114F-ACC3-D92A48733081}"/>
                </a:ext>
              </a:extLst>
            </p:cNvPr>
            <p:cNvSpPr>
              <a:spLocks noChangeArrowheads="1"/>
            </p:cNvSpPr>
            <p:nvPr/>
          </p:nvSpPr>
          <p:spPr bwMode="auto">
            <a:xfrm>
              <a:off x="1943100" y="3228975"/>
              <a:ext cx="80963" cy="6985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4" name="Freeform 145">
              <a:extLst>
                <a:ext uri="{FF2B5EF4-FFF2-40B4-BE49-F238E27FC236}">
                  <a16:creationId xmlns:a16="http://schemas.microsoft.com/office/drawing/2014/main" id="{7A60061E-DEF6-1545-9A97-28FBA4D83B38}"/>
                </a:ext>
              </a:extLst>
            </p:cNvPr>
            <p:cNvSpPr>
              <a:spLocks noEditPoints="1"/>
            </p:cNvSpPr>
            <p:nvPr/>
          </p:nvSpPr>
          <p:spPr bwMode="auto">
            <a:xfrm>
              <a:off x="1941513" y="3225800"/>
              <a:ext cx="85725" cy="74612"/>
            </a:xfrm>
            <a:custGeom>
              <a:avLst/>
              <a:gdLst/>
              <a:ahLst/>
              <a:cxnLst>
                <a:cxn ang="0">
                  <a:pos x="33" y="59"/>
                </a:cxn>
                <a:cxn ang="0">
                  <a:pos x="0" y="30"/>
                </a:cxn>
                <a:cxn ang="0">
                  <a:pos x="33" y="0"/>
                </a:cxn>
                <a:cxn ang="0">
                  <a:pos x="67" y="30"/>
                </a:cxn>
                <a:cxn ang="0">
                  <a:pos x="33" y="59"/>
                </a:cxn>
                <a:cxn ang="0">
                  <a:pos x="33" y="6"/>
                </a:cxn>
                <a:cxn ang="0">
                  <a:pos x="5" y="30"/>
                </a:cxn>
                <a:cxn ang="0">
                  <a:pos x="33" y="54"/>
                </a:cxn>
                <a:cxn ang="0">
                  <a:pos x="61" y="30"/>
                </a:cxn>
                <a:cxn ang="0">
                  <a:pos x="33" y="6"/>
                </a:cxn>
              </a:cxnLst>
              <a:rect l="0" t="0" r="r" b="b"/>
              <a:pathLst>
                <a:path w="67" h="59">
                  <a:moveTo>
                    <a:pt x="33" y="59"/>
                  </a:moveTo>
                  <a:cubicBezTo>
                    <a:pt x="15" y="59"/>
                    <a:pt x="0" y="46"/>
                    <a:pt x="0" y="30"/>
                  </a:cubicBezTo>
                  <a:cubicBezTo>
                    <a:pt x="0" y="14"/>
                    <a:pt x="15" y="0"/>
                    <a:pt x="33" y="0"/>
                  </a:cubicBezTo>
                  <a:cubicBezTo>
                    <a:pt x="52" y="0"/>
                    <a:pt x="67" y="14"/>
                    <a:pt x="67" y="30"/>
                  </a:cubicBezTo>
                  <a:cubicBezTo>
                    <a:pt x="67" y="46"/>
                    <a:pt x="52" y="59"/>
                    <a:pt x="33" y="59"/>
                  </a:cubicBezTo>
                  <a:close/>
                  <a:moveTo>
                    <a:pt x="33" y="6"/>
                  </a:moveTo>
                  <a:cubicBezTo>
                    <a:pt x="18" y="6"/>
                    <a:pt x="5" y="17"/>
                    <a:pt x="5" y="30"/>
                  </a:cubicBezTo>
                  <a:cubicBezTo>
                    <a:pt x="5" y="43"/>
                    <a:pt x="18" y="54"/>
                    <a:pt x="33" y="54"/>
                  </a:cubicBezTo>
                  <a:cubicBezTo>
                    <a:pt x="49" y="54"/>
                    <a:pt x="61" y="43"/>
                    <a:pt x="61" y="30"/>
                  </a:cubicBezTo>
                  <a:cubicBezTo>
                    <a:pt x="61" y="17"/>
                    <a:pt x="49" y="6"/>
                    <a:pt x="33"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5" name="Oval 146">
              <a:extLst>
                <a:ext uri="{FF2B5EF4-FFF2-40B4-BE49-F238E27FC236}">
                  <a16:creationId xmlns:a16="http://schemas.microsoft.com/office/drawing/2014/main" id="{9CBBA47B-B3AB-AA4C-97FE-7DC31E87FA83}"/>
                </a:ext>
              </a:extLst>
            </p:cNvPr>
            <p:cNvSpPr>
              <a:spLocks noChangeArrowheads="1"/>
            </p:cNvSpPr>
            <p:nvPr/>
          </p:nvSpPr>
          <p:spPr bwMode="auto">
            <a:xfrm>
              <a:off x="1943100" y="3203575"/>
              <a:ext cx="80963" cy="7778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Freeform 147">
              <a:extLst>
                <a:ext uri="{FF2B5EF4-FFF2-40B4-BE49-F238E27FC236}">
                  <a16:creationId xmlns:a16="http://schemas.microsoft.com/office/drawing/2014/main" id="{CBD5EF0D-A75D-2141-AF60-CB3D2113A885}"/>
                </a:ext>
              </a:extLst>
            </p:cNvPr>
            <p:cNvSpPr>
              <a:spLocks noEditPoints="1"/>
            </p:cNvSpPr>
            <p:nvPr/>
          </p:nvSpPr>
          <p:spPr bwMode="auto">
            <a:xfrm>
              <a:off x="1939925" y="3198812"/>
              <a:ext cx="87313" cy="87312"/>
            </a:xfrm>
            <a:custGeom>
              <a:avLst/>
              <a:gdLst/>
              <a:ahLst/>
              <a:cxnLst>
                <a:cxn ang="0">
                  <a:pos x="34" y="67"/>
                </a:cxn>
                <a:cxn ang="0">
                  <a:pos x="0" y="34"/>
                </a:cxn>
                <a:cxn ang="0">
                  <a:pos x="34" y="0"/>
                </a:cxn>
                <a:cxn ang="0">
                  <a:pos x="68" y="34"/>
                </a:cxn>
                <a:cxn ang="0">
                  <a:pos x="34" y="67"/>
                </a:cxn>
                <a:cxn ang="0">
                  <a:pos x="34" y="5"/>
                </a:cxn>
                <a:cxn ang="0">
                  <a:pos x="6" y="34"/>
                </a:cxn>
                <a:cxn ang="0">
                  <a:pos x="34" y="62"/>
                </a:cxn>
                <a:cxn ang="0">
                  <a:pos x="62" y="34"/>
                </a:cxn>
                <a:cxn ang="0">
                  <a:pos x="34" y="5"/>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5"/>
                  </a:moveTo>
                  <a:cubicBezTo>
                    <a:pt x="19" y="5"/>
                    <a:pt x="6" y="18"/>
                    <a:pt x="6" y="34"/>
                  </a:cubicBezTo>
                  <a:cubicBezTo>
                    <a:pt x="6" y="49"/>
                    <a:pt x="19" y="62"/>
                    <a:pt x="34" y="62"/>
                  </a:cubicBezTo>
                  <a:cubicBezTo>
                    <a:pt x="50" y="62"/>
                    <a:pt x="62" y="49"/>
                    <a:pt x="62" y="34"/>
                  </a:cubicBezTo>
                  <a:cubicBezTo>
                    <a:pt x="62" y="18"/>
                    <a:pt x="50" y="5"/>
                    <a:pt x="34" y="5"/>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 name="Oval 148">
              <a:extLst>
                <a:ext uri="{FF2B5EF4-FFF2-40B4-BE49-F238E27FC236}">
                  <a16:creationId xmlns:a16="http://schemas.microsoft.com/office/drawing/2014/main" id="{56302953-FC31-054D-A9FC-D092F88053AE}"/>
                </a:ext>
              </a:extLst>
            </p:cNvPr>
            <p:cNvSpPr>
              <a:spLocks noChangeArrowheads="1"/>
            </p:cNvSpPr>
            <p:nvPr/>
          </p:nvSpPr>
          <p:spPr bwMode="auto">
            <a:xfrm>
              <a:off x="1943100" y="3189287"/>
              <a:ext cx="80963" cy="793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 name="Freeform 149">
              <a:extLst>
                <a:ext uri="{FF2B5EF4-FFF2-40B4-BE49-F238E27FC236}">
                  <a16:creationId xmlns:a16="http://schemas.microsoft.com/office/drawing/2014/main" id="{073D5168-0F2A-6947-8F20-80E201073C2C}"/>
                </a:ext>
              </a:extLst>
            </p:cNvPr>
            <p:cNvSpPr>
              <a:spLocks noEditPoints="1"/>
            </p:cNvSpPr>
            <p:nvPr/>
          </p:nvSpPr>
          <p:spPr bwMode="auto">
            <a:xfrm>
              <a:off x="1939925" y="3186112"/>
              <a:ext cx="87313" cy="85725"/>
            </a:xfrm>
            <a:custGeom>
              <a:avLst/>
              <a:gdLst/>
              <a:ahLst/>
              <a:cxnLst>
                <a:cxn ang="0">
                  <a:pos x="34" y="67"/>
                </a:cxn>
                <a:cxn ang="0">
                  <a:pos x="0" y="34"/>
                </a:cxn>
                <a:cxn ang="0">
                  <a:pos x="34" y="0"/>
                </a:cxn>
                <a:cxn ang="0">
                  <a:pos x="68" y="34"/>
                </a:cxn>
                <a:cxn ang="0">
                  <a:pos x="34" y="67"/>
                </a:cxn>
                <a:cxn ang="0">
                  <a:pos x="34" y="6"/>
                </a:cxn>
                <a:cxn ang="0">
                  <a:pos x="6" y="34"/>
                </a:cxn>
                <a:cxn ang="0">
                  <a:pos x="34" y="62"/>
                </a:cxn>
                <a:cxn ang="0">
                  <a:pos x="62" y="34"/>
                </a:cxn>
                <a:cxn ang="0">
                  <a:pos x="34" y="6"/>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6"/>
                  </a:moveTo>
                  <a:cubicBezTo>
                    <a:pt x="19" y="6"/>
                    <a:pt x="6" y="18"/>
                    <a:pt x="6" y="34"/>
                  </a:cubicBezTo>
                  <a:cubicBezTo>
                    <a:pt x="6" y="49"/>
                    <a:pt x="19" y="62"/>
                    <a:pt x="34" y="62"/>
                  </a:cubicBezTo>
                  <a:cubicBezTo>
                    <a:pt x="50" y="62"/>
                    <a:pt x="62" y="49"/>
                    <a:pt x="62" y="34"/>
                  </a:cubicBezTo>
                  <a:cubicBezTo>
                    <a:pt x="62" y="18"/>
                    <a:pt x="50" y="6"/>
                    <a:pt x="34"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 name="Oval 150">
              <a:extLst>
                <a:ext uri="{FF2B5EF4-FFF2-40B4-BE49-F238E27FC236}">
                  <a16:creationId xmlns:a16="http://schemas.microsoft.com/office/drawing/2014/main" id="{6A3A517E-D360-264C-99F8-A42059B8F855}"/>
                </a:ext>
              </a:extLst>
            </p:cNvPr>
            <p:cNvSpPr>
              <a:spLocks noChangeArrowheads="1"/>
            </p:cNvSpPr>
            <p:nvPr/>
          </p:nvSpPr>
          <p:spPr bwMode="auto">
            <a:xfrm>
              <a:off x="1919288" y="3125787"/>
              <a:ext cx="128588" cy="127000"/>
            </a:xfrm>
            <a:prstGeom prst="ellipse">
              <a:avLst/>
            </a:pr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0" name="Freeform 151">
              <a:extLst>
                <a:ext uri="{FF2B5EF4-FFF2-40B4-BE49-F238E27FC236}">
                  <a16:creationId xmlns:a16="http://schemas.microsoft.com/office/drawing/2014/main" id="{A280D82F-64FA-4A48-81A0-6659398723B6}"/>
                </a:ext>
              </a:extLst>
            </p:cNvPr>
            <p:cNvSpPr>
              <a:spLocks noEditPoints="1"/>
            </p:cNvSpPr>
            <p:nvPr/>
          </p:nvSpPr>
          <p:spPr bwMode="auto">
            <a:xfrm>
              <a:off x="1914525" y="3119437"/>
              <a:ext cx="138113" cy="139700"/>
            </a:xfrm>
            <a:custGeom>
              <a:avLst/>
              <a:gdLst/>
              <a:ahLst/>
              <a:cxnLst>
                <a:cxn ang="0">
                  <a:pos x="54" y="108"/>
                </a:cxn>
                <a:cxn ang="0">
                  <a:pos x="0" y="54"/>
                </a:cxn>
                <a:cxn ang="0">
                  <a:pos x="54" y="0"/>
                </a:cxn>
                <a:cxn ang="0">
                  <a:pos x="108" y="54"/>
                </a:cxn>
                <a:cxn ang="0">
                  <a:pos x="54" y="108"/>
                </a:cxn>
                <a:cxn ang="0">
                  <a:pos x="54" y="7"/>
                </a:cxn>
                <a:cxn ang="0">
                  <a:pos x="8" y="54"/>
                </a:cxn>
                <a:cxn ang="0">
                  <a:pos x="54" y="100"/>
                </a:cxn>
                <a:cxn ang="0">
                  <a:pos x="101" y="54"/>
                </a:cxn>
                <a:cxn ang="0">
                  <a:pos x="54" y="7"/>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7"/>
                  </a:moveTo>
                  <a:cubicBezTo>
                    <a:pt x="29" y="7"/>
                    <a:pt x="8" y="28"/>
                    <a:pt x="8" y="54"/>
                  </a:cubicBezTo>
                  <a:cubicBezTo>
                    <a:pt x="8" y="79"/>
                    <a:pt x="29" y="100"/>
                    <a:pt x="54" y="100"/>
                  </a:cubicBezTo>
                  <a:cubicBezTo>
                    <a:pt x="80" y="100"/>
                    <a:pt x="101" y="79"/>
                    <a:pt x="101" y="54"/>
                  </a:cubicBezTo>
                  <a:cubicBezTo>
                    <a:pt x="101" y="28"/>
                    <a:pt x="80" y="7"/>
                    <a:pt x="54"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1" name="Freeform 152">
              <a:extLst>
                <a:ext uri="{FF2B5EF4-FFF2-40B4-BE49-F238E27FC236}">
                  <a16:creationId xmlns:a16="http://schemas.microsoft.com/office/drawing/2014/main" id="{FA948659-61C1-EB46-9D1B-62D2185BBCA0}"/>
                </a:ext>
              </a:extLst>
            </p:cNvPr>
            <p:cNvSpPr>
              <a:spLocks/>
            </p:cNvSpPr>
            <p:nvPr/>
          </p:nvSpPr>
          <p:spPr bwMode="auto">
            <a:xfrm>
              <a:off x="1946275" y="3170237"/>
              <a:ext cx="23813" cy="84137"/>
            </a:xfrm>
            <a:custGeom>
              <a:avLst/>
              <a:gdLst/>
              <a:ahLst/>
              <a:cxnLst>
                <a:cxn ang="0">
                  <a:pos x="16" y="66"/>
                </a:cxn>
                <a:cxn ang="0">
                  <a:pos x="16" y="66"/>
                </a:cxn>
                <a:cxn ang="0">
                  <a:pos x="13" y="63"/>
                </a:cxn>
                <a:cxn ang="0">
                  <a:pos x="1" y="5"/>
                </a:cxn>
                <a:cxn ang="0">
                  <a:pos x="1" y="1"/>
                </a:cxn>
                <a:cxn ang="0">
                  <a:pos x="6" y="2"/>
                </a:cxn>
                <a:cxn ang="0">
                  <a:pos x="19" y="63"/>
                </a:cxn>
                <a:cxn ang="0">
                  <a:pos x="16" y="66"/>
                </a:cxn>
              </a:cxnLst>
              <a:rect l="0" t="0" r="r" b="b"/>
              <a:pathLst>
                <a:path w="19" h="66">
                  <a:moveTo>
                    <a:pt x="16" y="66"/>
                  </a:moveTo>
                  <a:cubicBezTo>
                    <a:pt x="16" y="66"/>
                    <a:pt x="16" y="66"/>
                    <a:pt x="16" y="66"/>
                  </a:cubicBezTo>
                  <a:cubicBezTo>
                    <a:pt x="14" y="66"/>
                    <a:pt x="13" y="65"/>
                    <a:pt x="13" y="63"/>
                  </a:cubicBezTo>
                  <a:cubicBezTo>
                    <a:pt x="13" y="40"/>
                    <a:pt x="12" y="22"/>
                    <a:pt x="1" y="5"/>
                  </a:cubicBezTo>
                  <a:cubicBezTo>
                    <a:pt x="0" y="4"/>
                    <a:pt x="0" y="2"/>
                    <a:pt x="1" y="1"/>
                  </a:cubicBezTo>
                  <a:cubicBezTo>
                    <a:pt x="3" y="0"/>
                    <a:pt x="5" y="0"/>
                    <a:pt x="6" y="2"/>
                  </a:cubicBezTo>
                  <a:cubicBezTo>
                    <a:pt x="18" y="20"/>
                    <a:pt x="19" y="40"/>
                    <a:pt x="19" y="63"/>
                  </a:cubicBezTo>
                  <a:cubicBezTo>
                    <a:pt x="19" y="65"/>
                    <a:pt x="18" y="66"/>
                    <a:pt x="16" y="66"/>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2" name="Freeform 153">
              <a:extLst>
                <a:ext uri="{FF2B5EF4-FFF2-40B4-BE49-F238E27FC236}">
                  <a16:creationId xmlns:a16="http://schemas.microsoft.com/office/drawing/2014/main" id="{7C25A274-2816-E940-8615-104FB93747AF}"/>
                </a:ext>
              </a:extLst>
            </p:cNvPr>
            <p:cNvSpPr>
              <a:spLocks/>
            </p:cNvSpPr>
            <p:nvPr/>
          </p:nvSpPr>
          <p:spPr bwMode="auto">
            <a:xfrm>
              <a:off x="1998663" y="3175000"/>
              <a:ext cx="25400" cy="82550"/>
            </a:xfrm>
            <a:custGeom>
              <a:avLst/>
              <a:gdLst/>
              <a:ahLst/>
              <a:cxnLst>
                <a:cxn ang="0">
                  <a:pos x="6" y="64"/>
                </a:cxn>
                <a:cxn ang="0">
                  <a:pos x="3" y="61"/>
                </a:cxn>
                <a:cxn ang="0">
                  <a:pos x="15" y="1"/>
                </a:cxn>
                <a:cxn ang="0">
                  <a:pos x="19" y="2"/>
                </a:cxn>
                <a:cxn ang="0">
                  <a:pos x="19" y="6"/>
                </a:cxn>
                <a:cxn ang="0">
                  <a:pos x="9" y="61"/>
                </a:cxn>
                <a:cxn ang="0">
                  <a:pos x="6" y="64"/>
                </a:cxn>
                <a:cxn ang="0">
                  <a:pos x="6" y="64"/>
                </a:cxn>
              </a:cxnLst>
              <a:rect l="0" t="0" r="r" b="b"/>
              <a:pathLst>
                <a:path w="20" h="64">
                  <a:moveTo>
                    <a:pt x="6" y="64"/>
                  </a:moveTo>
                  <a:cubicBezTo>
                    <a:pt x="5" y="64"/>
                    <a:pt x="3" y="63"/>
                    <a:pt x="3" y="61"/>
                  </a:cubicBezTo>
                  <a:cubicBezTo>
                    <a:pt x="3" y="59"/>
                    <a:pt x="0" y="13"/>
                    <a:pt x="15" y="1"/>
                  </a:cubicBezTo>
                  <a:cubicBezTo>
                    <a:pt x="17" y="0"/>
                    <a:pt x="18" y="0"/>
                    <a:pt x="19" y="2"/>
                  </a:cubicBezTo>
                  <a:cubicBezTo>
                    <a:pt x="20" y="3"/>
                    <a:pt x="20" y="5"/>
                    <a:pt x="19" y="6"/>
                  </a:cubicBezTo>
                  <a:cubicBezTo>
                    <a:pt x="10" y="13"/>
                    <a:pt x="8" y="43"/>
                    <a:pt x="9" y="61"/>
                  </a:cubicBezTo>
                  <a:cubicBezTo>
                    <a:pt x="9" y="62"/>
                    <a:pt x="8" y="64"/>
                    <a:pt x="6" y="64"/>
                  </a:cubicBezTo>
                  <a:cubicBezTo>
                    <a:pt x="6" y="64"/>
                    <a:pt x="6" y="64"/>
                    <a:pt x="6" y="6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3" name="Freeform 154">
              <a:extLst>
                <a:ext uri="{FF2B5EF4-FFF2-40B4-BE49-F238E27FC236}">
                  <a16:creationId xmlns:a16="http://schemas.microsoft.com/office/drawing/2014/main" id="{419457B3-B0EE-1841-8BD4-C5057D96BAAC}"/>
                </a:ext>
              </a:extLst>
            </p:cNvPr>
            <p:cNvSpPr>
              <a:spLocks/>
            </p:cNvSpPr>
            <p:nvPr/>
          </p:nvSpPr>
          <p:spPr bwMode="auto">
            <a:xfrm>
              <a:off x="1949450" y="3175000"/>
              <a:ext cx="73025" cy="19050"/>
            </a:xfrm>
            <a:custGeom>
              <a:avLst/>
              <a:gdLst/>
              <a:ahLst/>
              <a:cxnLst>
                <a:cxn ang="0">
                  <a:pos x="23" y="15"/>
                </a:cxn>
                <a:cxn ang="0">
                  <a:pos x="10" y="10"/>
                </a:cxn>
                <a:cxn ang="0">
                  <a:pos x="0" y="4"/>
                </a:cxn>
                <a:cxn ang="0">
                  <a:pos x="2" y="0"/>
                </a:cxn>
                <a:cxn ang="0">
                  <a:pos x="12" y="6"/>
                </a:cxn>
                <a:cxn ang="0">
                  <a:pos x="28" y="11"/>
                </a:cxn>
                <a:cxn ang="0">
                  <a:pos x="31" y="7"/>
                </a:cxn>
                <a:cxn ang="0">
                  <a:pos x="39" y="1"/>
                </a:cxn>
                <a:cxn ang="0">
                  <a:pos x="46" y="5"/>
                </a:cxn>
                <a:cxn ang="0">
                  <a:pos x="50" y="8"/>
                </a:cxn>
                <a:cxn ang="0">
                  <a:pos x="55" y="4"/>
                </a:cxn>
                <a:cxn ang="0">
                  <a:pos x="57" y="7"/>
                </a:cxn>
                <a:cxn ang="0">
                  <a:pos x="50" y="11"/>
                </a:cxn>
                <a:cxn ang="0">
                  <a:pos x="44" y="8"/>
                </a:cxn>
                <a:cxn ang="0">
                  <a:pos x="40" y="5"/>
                </a:cxn>
                <a:cxn ang="0">
                  <a:pos x="34" y="9"/>
                </a:cxn>
                <a:cxn ang="0">
                  <a:pos x="29" y="14"/>
                </a:cxn>
                <a:cxn ang="0">
                  <a:pos x="23" y="15"/>
                </a:cxn>
              </a:cxnLst>
              <a:rect l="0" t="0" r="r" b="b"/>
              <a:pathLst>
                <a:path w="57" h="15">
                  <a:moveTo>
                    <a:pt x="23" y="15"/>
                  </a:moveTo>
                  <a:cubicBezTo>
                    <a:pt x="18" y="15"/>
                    <a:pt x="14" y="13"/>
                    <a:pt x="10" y="10"/>
                  </a:cubicBezTo>
                  <a:cubicBezTo>
                    <a:pt x="7" y="7"/>
                    <a:pt x="4" y="5"/>
                    <a:pt x="0" y="4"/>
                  </a:cubicBezTo>
                  <a:cubicBezTo>
                    <a:pt x="2" y="0"/>
                    <a:pt x="2" y="0"/>
                    <a:pt x="2" y="0"/>
                  </a:cubicBezTo>
                  <a:cubicBezTo>
                    <a:pt x="6" y="2"/>
                    <a:pt x="9" y="4"/>
                    <a:pt x="12" y="6"/>
                  </a:cubicBezTo>
                  <a:cubicBezTo>
                    <a:pt x="18" y="10"/>
                    <a:pt x="22" y="13"/>
                    <a:pt x="28" y="11"/>
                  </a:cubicBezTo>
                  <a:cubicBezTo>
                    <a:pt x="29" y="10"/>
                    <a:pt x="30" y="9"/>
                    <a:pt x="31" y="7"/>
                  </a:cubicBezTo>
                  <a:cubicBezTo>
                    <a:pt x="33" y="5"/>
                    <a:pt x="35" y="2"/>
                    <a:pt x="39" y="1"/>
                  </a:cubicBezTo>
                  <a:cubicBezTo>
                    <a:pt x="43" y="1"/>
                    <a:pt x="45" y="3"/>
                    <a:pt x="46" y="5"/>
                  </a:cubicBezTo>
                  <a:cubicBezTo>
                    <a:pt x="48" y="6"/>
                    <a:pt x="49" y="8"/>
                    <a:pt x="50" y="8"/>
                  </a:cubicBezTo>
                  <a:cubicBezTo>
                    <a:pt x="51" y="8"/>
                    <a:pt x="53" y="7"/>
                    <a:pt x="55" y="4"/>
                  </a:cubicBezTo>
                  <a:cubicBezTo>
                    <a:pt x="57" y="7"/>
                    <a:pt x="57" y="7"/>
                    <a:pt x="57" y="7"/>
                  </a:cubicBezTo>
                  <a:cubicBezTo>
                    <a:pt x="55" y="10"/>
                    <a:pt x="52" y="11"/>
                    <a:pt x="50" y="11"/>
                  </a:cubicBezTo>
                  <a:cubicBezTo>
                    <a:pt x="47" y="11"/>
                    <a:pt x="45" y="9"/>
                    <a:pt x="44" y="8"/>
                  </a:cubicBezTo>
                  <a:cubicBezTo>
                    <a:pt x="42" y="6"/>
                    <a:pt x="41" y="5"/>
                    <a:pt x="40" y="5"/>
                  </a:cubicBezTo>
                  <a:cubicBezTo>
                    <a:pt x="37" y="6"/>
                    <a:pt x="36" y="7"/>
                    <a:pt x="34" y="9"/>
                  </a:cubicBezTo>
                  <a:cubicBezTo>
                    <a:pt x="33" y="11"/>
                    <a:pt x="32" y="13"/>
                    <a:pt x="29" y="14"/>
                  </a:cubicBezTo>
                  <a:cubicBezTo>
                    <a:pt x="27" y="15"/>
                    <a:pt x="25" y="15"/>
                    <a:pt x="23" y="1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 name="Freeform 155">
              <a:extLst>
                <a:ext uri="{FF2B5EF4-FFF2-40B4-BE49-F238E27FC236}">
                  <a16:creationId xmlns:a16="http://schemas.microsoft.com/office/drawing/2014/main" id="{BB211A9A-1808-3148-B126-570FA543247F}"/>
                </a:ext>
              </a:extLst>
            </p:cNvPr>
            <p:cNvSpPr>
              <a:spLocks/>
            </p:cNvSpPr>
            <p:nvPr/>
          </p:nvSpPr>
          <p:spPr bwMode="auto">
            <a:xfrm>
              <a:off x="1870075" y="3103562"/>
              <a:ext cx="41275" cy="30162"/>
            </a:xfrm>
            <a:custGeom>
              <a:avLst/>
              <a:gdLst/>
              <a:ahLst/>
              <a:cxnLst>
                <a:cxn ang="0">
                  <a:pos x="28" y="24"/>
                </a:cxn>
                <a:cxn ang="0">
                  <a:pos x="26" y="23"/>
                </a:cxn>
                <a:cxn ang="0">
                  <a:pos x="2" y="7"/>
                </a:cxn>
                <a:cxn ang="0">
                  <a:pos x="1" y="2"/>
                </a:cxn>
                <a:cxn ang="0">
                  <a:pos x="6" y="1"/>
                </a:cxn>
                <a:cxn ang="0">
                  <a:pos x="30" y="18"/>
                </a:cxn>
                <a:cxn ang="0">
                  <a:pos x="31" y="23"/>
                </a:cxn>
                <a:cxn ang="0">
                  <a:pos x="28" y="24"/>
                </a:cxn>
              </a:cxnLst>
              <a:rect l="0" t="0" r="r" b="b"/>
              <a:pathLst>
                <a:path w="32" h="24">
                  <a:moveTo>
                    <a:pt x="28" y="24"/>
                  </a:moveTo>
                  <a:cubicBezTo>
                    <a:pt x="27" y="24"/>
                    <a:pt x="27" y="24"/>
                    <a:pt x="26" y="23"/>
                  </a:cubicBezTo>
                  <a:cubicBezTo>
                    <a:pt x="19" y="18"/>
                    <a:pt x="14" y="15"/>
                    <a:pt x="2" y="7"/>
                  </a:cubicBezTo>
                  <a:cubicBezTo>
                    <a:pt x="1" y="6"/>
                    <a:pt x="0" y="4"/>
                    <a:pt x="1" y="2"/>
                  </a:cubicBezTo>
                  <a:cubicBezTo>
                    <a:pt x="2" y="0"/>
                    <a:pt x="5" y="0"/>
                    <a:pt x="6" y="1"/>
                  </a:cubicBezTo>
                  <a:cubicBezTo>
                    <a:pt x="18" y="9"/>
                    <a:pt x="23" y="12"/>
                    <a:pt x="30" y="18"/>
                  </a:cubicBezTo>
                  <a:cubicBezTo>
                    <a:pt x="32" y="19"/>
                    <a:pt x="32" y="21"/>
                    <a:pt x="31" y="23"/>
                  </a:cubicBezTo>
                  <a:cubicBezTo>
                    <a:pt x="30" y="24"/>
                    <a:pt x="29" y="24"/>
                    <a:pt x="28" y="2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 name="Freeform 156">
              <a:extLst>
                <a:ext uri="{FF2B5EF4-FFF2-40B4-BE49-F238E27FC236}">
                  <a16:creationId xmlns:a16="http://schemas.microsoft.com/office/drawing/2014/main" id="{063E0180-85E0-774E-92C2-62FB9E1AAAE4}"/>
                </a:ext>
              </a:extLst>
            </p:cNvPr>
            <p:cNvSpPr>
              <a:spLocks/>
            </p:cNvSpPr>
            <p:nvPr/>
          </p:nvSpPr>
          <p:spPr bwMode="auto">
            <a:xfrm>
              <a:off x="1838325" y="3128962"/>
              <a:ext cx="69850" cy="28575"/>
            </a:xfrm>
            <a:custGeom>
              <a:avLst/>
              <a:gdLst/>
              <a:ahLst/>
              <a:cxnLst>
                <a:cxn ang="0">
                  <a:pos x="49" y="22"/>
                </a:cxn>
                <a:cxn ang="0">
                  <a:pos x="48" y="21"/>
                </a:cxn>
                <a:cxn ang="0">
                  <a:pos x="30" y="16"/>
                </a:cxn>
                <a:cxn ang="0">
                  <a:pos x="3" y="7"/>
                </a:cxn>
                <a:cxn ang="0">
                  <a:pos x="1" y="3"/>
                </a:cxn>
                <a:cxn ang="0">
                  <a:pos x="6" y="1"/>
                </a:cxn>
                <a:cxn ang="0">
                  <a:pos x="32" y="9"/>
                </a:cxn>
                <a:cxn ang="0">
                  <a:pos x="51" y="15"/>
                </a:cxn>
                <a:cxn ang="0">
                  <a:pos x="53" y="19"/>
                </a:cxn>
                <a:cxn ang="0">
                  <a:pos x="49" y="22"/>
                </a:cxn>
              </a:cxnLst>
              <a:rect l="0" t="0" r="r" b="b"/>
              <a:pathLst>
                <a:path w="54" h="22">
                  <a:moveTo>
                    <a:pt x="49" y="22"/>
                  </a:moveTo>
                  <a:cubicBezTo>
                    <a:pt x="49" y="22"/>
                    <a:pt x="49" y="22"/>
                    <a:pt x="48" y="21"/>
                  </a:cubicBezTo>
                  <a:cubicBezTo>
                    <a:pt x="43" y="19"/>
                    <a:pt x="37" y="18"/>
                    <a:pt x="30" y="16"/>
                  </a:cubicBezTo>
                  <a:cubicBezTo>
                    <a:pt x="21" y="14"/>
                    <a:pt x="11" y="11"/>
                    <a:pt x="3" y="7"/>
                  </a:cubicBezTo>
                  <a:cubicBezTo>
                    <a:pt x="1" y="7"/>
                    <a:pt x="0" y="4"/>
                    <a:pt x="1" y="3"/>
                  </a:cubicBezTo>
                  <a:cubicBezTo>
                    <a:pt x="2" y="1"/>
                    <a:pt x="4" y="0"/>
                    <a:pt x="6" y="1"/>
                  </a:cubicBezTo>
                  <a:cubicBezTo>
                    <a:pt x="13" y="5"/>
                    <a:pt x="23" y="7"/>
                    <a:pt x="32" y="9"/>
                  </a:cubicBezTo>
                  <a:cubicBezTo>
                    <a:pt x="39" y="11"/>
                    <a:pt x="46" y="12"/>
                    <a:pt x="51" y="15"/>
                  </a:cubicBezTo>
                  <a:cubicBezTo>
                    <a:pt x="53" y="15"/>
                    <a:pt x="54" y="17"/>
                    <a:pt x="53" y="19"/>
                  </a:cubicBezTo>
                  <a:cubicBezTo>
                    <a:pt x="52" y="21"/>
                    <a:pt x="51" y="22"/>
                    <a:pt x="49" y="2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 name="Freeform 157">
              <a:extLst>
                <a:ext uri="{FF2B5EF4-FFF2-40B4-BE49-F238E27FC236}">
                  <a16:creationId xmlns:a16="http://schemas.microsoft.com/office/drawing/2014/main" id="{0C807E4E-F142-DC4C-8C34-5AB3C7734788}"/>
                </a:ext>
              </a:extLst>
            </p:cNvPr>
            <p:cNvSpPr>
              <a:spLocks/>
            </p:cNvSpPr>
            <p:nvPr/>
          </p:nvSpPr>
          <p:spPr bwMode="auto">
            <a:xfrm>
              <a:off x="1841500" y="3168650"/>
              <a:ext cx="60325" cy="9525"/>
            </a:xfrm>
            <a:custGeom>
              <a:avLst/>
              <a:gdLst/>
              <a:ahLst/>
              <a:cxnLst>
                <a:cxn ang="0">
                  <a:pos x="43" y="7"/>
                </a:cxn>
                <a:cxn ang="0">
                  <a:pos x="3" y="7"/>
                </a:cxn>
                <a:cxn ang="0">
                  <a:pos x="0" y="3"/>
                </a:cxn>
                <a:cxn ang="0">
                  <a:pos x="3" y="0"/>
                </a:cxn>
                <a:cxn ang="0">
                  <a:pos x="43" y="0"/>
                </a:cxn>
                <a:cxn ang="0">
                  <a:pos x="47" y="3"/>
                </a:cxn>
                <a:cxn ang="0">
                  <a:pos x="43" y="7"/>
                </a:cxn>
              </a:cxnLst>
              <a:rect l="0" t="0" r="r" b="b"/>
              <a:pathLst>
                <a:path w="47" h="7">
                  <a:moveTo>
                    <a:pt x="43" y="7"/>
                  </a:moveTo>
                  <a:cubicBezTo>
                    <a:pt x="3" y="7"/>
                    <a:pt x="3" y="7"/>
                    <a:pt x="3" y="7"/>
                  </a:cubicBezTo>
                  <a:cubicBezTo>
                    <a:pt x="1" y="7"/>
                    <a:pt x="0" y="5"/>
                    <a:pt x="0" y="3"/>
                  </a:cubicBezTo>
                  <a:cubicBezTo>
                    <a:pt x="0" y="1"/>
                    <a:pt x="1" y="0"/>
                    <a:pt x="3" y="0"/>
                  </a:cubicBezTo>
                  <a:cubicBezTo>
                    <a:pt x="43" y="0"/>
                    <a:pt x="43" y="0"/>
                    <a:pt x="43" y="0"/>
                  </a:cubicBezTo>
                  <a:cubicBezTo>
                    <a:pt x="45" y="0"/>
                    <a:pt x="47" y="1"/>
                    <a:pt x="47" y="3"/>
                  </a:cubicBezTo>
                  <a:cubicBezTo>
                    <a:pt x="47" y="5"/>
                    <a:pt x="45" y="7"/>
                    <a:pt x="43"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158">
              <a:extLst>
                <a:ext uri="{FF2B5EF4-FFF2-40B4-BE49-F238E27FC236}">
                  <a16:creationId xmlns:a16="http://schemas.microsoft.com/office/drawing/2014/main" id="{83E1D721-5FD2-1E49-848C-D79250CD827D}"/>
                </a:ext>
              </a:extLst>
            </p:cNvPr>
            <p:cNvSpPr>
              <a:spLocks/>
            </p:cNvSpPr>
            <p:nvPr/>
          </p:nvSpPr>
          <p:spPr bwMode="auto">
            <a:xfrm>
              <a:off x="2063750" y="3111500"/>
              <a:ext cx="68263" cy="41275"/>
            </a:xfrm>
            <a:custGeom>
              <a:avLst/>
              <a:gdLst/>
              <a:ahLst/>
              <a:cxnLst>
                <a:cxn ang="0">
                  <a:pos x="4" y="32"/>
                </a:cxn>
                <a:cxn ang="0">
                  <a:pos x="0" y="29"/>
                </a:cxn>
                <a:cxn ang="0">
                  <a:pos x="3" y="25"/>
                </a:cxn>
                <a:cxn ang="0">
                  <a:pos x="31" y="10"/>
                </a:cxn>
                <a:cxn ang="0">
                  <a:pos x="47" y="1"/>
                </a:cxn>
                <a:cxn ang="0">
                  <a:pos x="52" y="3"/>
                </a:cxn>
                <a:cxn ang="0">
                  <a:pos x="50" y="8"/>
                </a:cxn>
                <a:cxn ang="0">
                  <a:pos x="34" y="17"/>
                </a:cxn>
                <a:cxn ang="0">
                  <a:pos x="5" y="32"/>
                </a:cxn>
                <a:cxn ang="0">
                  <a:pos x="4" y="32"/>
                </a:cxn>
              </a:cxnLst>
              <a:rect l="0" t="0" r="r" b="b"/>
              <a:pathLst>
                <a:path w="53" h="32">
                  <a:moveTo>
                    <a:pt x="4" y="32"/>
                  </a:moveTo>
                  <a:cubicBezTo>
                    <a:pt x="2" y="32"/>
                    <a:pt x="1" y="31"/>
                    <a:pt x="0" y="29"/>
                  </a:cubicBezTo>
                  <a:cubicBezTo>
                    <a:pt x="0" y="27"/>
                    <a:pt x="1" y="25"/>
                    <a:pt x="3" y="25"/>
                  </a:cubicBezTo>
                  <a:cubicBezTo>
                    <a:pt x="10" y="23"/>
                    <a:pt x="21" y="16"/>
                    <a:pt x="31" y="10"/>
                  </a:cubicBezTo>
                  <a:cubicBezTo>
                    <a:pt x="37" y="7"/>
                    <a:pt x="42" y="3"/>
                    <a:pt x="47" y="1"/>
                  </a:cubicBezTo>
                  <a:cubicBezTo>
                    <a:pt x="49" y="0"/>
                    <a:pt x="51" y="1"/>
                    <a:pt x="52" y="3"/>
                  </a:cubicBezTo>
                  <a:cubicBezTo>
                    <a:pt x="53" y="5"/>
                    <a:pt x="52" y="7"/>
                    <a:pt x="50" y="8"/>
                  </a:cubicBezTo>
                  <a:cubicBezTo>
                    <a:pt x="46" y="10"/>
                    <a:pt x="40" y="13"/>
                    <a:pt x="34" y="17"/>
                  </a:cubicBezTo>
                  <a:cubicBezTo>
                    <a:pt x="24" y="23"/>
                    <a:pt x="13" y="30"/>
                    <a:pt x="5" y="32"/>
                  </a:cubicBezTo>
                  <a:cubicBezTo>
                    <a:pt x="4" y="32"/>
                    <a:pt x="4" y="32"/>
                    <a:pt x="4" y="3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 name="Freeform 159">
              <a:extLst>
                <a:ext uri="{FF2B5EF4-FFF2-40B4-BE49-F238E27FC236}">
                  <a16:creationId xmlns:a16="http://schemas.microsoft.com/office/drawing/2014/main" id="{1ADC935A-BD70-094F-BB66-5AD6C3CBF326}"/>
                </a:ext>
              </a:extLst>
            </p:cNvPr>
            <p:cNvSpPr>
              <a:spLocks/>
            </p:cNvSpPr>
            <p:nvPr/>
          </p:nvSpPr>
          <p:spPr bwMode="auto">
            <a:xfrm>
              <a:off x="2078038" y="3155950"/>
              <a:ext cx="60325" cy="15875"/>
            </a:xfrm>
            <a:custGeom>
              <a:avLst/>
              <a:gdLst/>
              <a:ahLst/>
              <a:cxnLst>
                <a:cxn ang="0">
                  <a:pos x="4" y="13"/>
                </a:cxn>
                <a:cxn ang="0">
                  <a:pos x="0" y="10"/>
                </a:cxn>
                <a:cxn ang="0">
                  <a:pos x="3" y="6"/>
                </a:cxn>
                <a:cxn ang="0">
                  <a:pos x="12" y="4"/>
                </a:cxn>
                <a:cxn ang="0">
                  <a:pos x="42" y="0"/>
                </a:cxn>
                <a:cxn ang="0">
                  <a:pos x="46" y="3"/>
                </a:cxn>
                <a:cxn ang="0">
                  <a:pos x="42" y="7"/>
                </a:cxn>
                <a:cxn ang="0">
                  <a:pos x="13" y="12"/>
                </a:cxn>
                <a:cxn ang="0">
                  <a:pos x="4" y="13"/>
                </a:cxn>
                <a:cxn ang="0">
                  <a:pos x="4" y="13"/>
                </a:cxn>
              </a:cxnLst>
              <a:rect l="0" t="0" r="r" b="b"/>
              <a:pathLst>
                <a:path w="46" h="13">
                  <a:moveTo>
                    <a:pt x="4" y="13"/>
                  </a:moveTo>
                  <a:cubicBezTo>
                    <a:pt x="2" y="13"/>
                    <a:pt x="0" y="12"/>
                    <a:pt x="0" y="10"/>
                  </a:cubicBezTo>
                  <a:cubicBezTo>
                    <a:pt x="0" y="8"/>
                    <a:pt x="1" y="6"/>
                    <a:pt x="3" y="6"/>
                  </a:cubicBezTo>
                  <a:cubicBezTo>
                    <a:pt x="5" y="6"/>
                    <a:pt x="8" y="5"/>
                    <a:pt x="12" y="4"/>
                  </a:cubicBezTo>
                  <a:cubicBezTo>
                    <a:pt x="22" y="2"/>
                    <a:pt x="35" y="0"/>
                    <a:pt x="42" y="0"/>
                  </a:cubicBezTo>
                  <a:cubicBezTo>
                    <a:pt x="44" y="0"/>
                    <a:pt x="46" y="1"/>
                    <a:pt x="46" y="3"/>
                  </a:cubicBezTo>
                  <a:cubicBezTo>
                    <a:pt x="46" y="5"/>
                    <a:pt x="44" y="7"/>
                    <a:pt x="42" y="7"/>
                  </a:cubicBezTo>
                  <a:cubicBezTo>
                    <a:pt x="36" y="7"/>
                    <a:pt x="22" y="10"/>
                    <a:pt x="13" y="12"/>
                  </a:cubicBezTo>
                  <a:cubicBezTo>
                    <a:pt x="10" y="12"/>
                    <a:pt x="6" y="13"/>
                    <a:pt x="4" y="13"/>
                  </a:cubicBezTo>
                  <a:cubicBezTo>
                    <a:pt x="4" y="13"/>
                    <a:pt x="4" y="13"/>
                    <a:pt x="4" y="1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 name="Freeform 160">
              <a:extLst>
                <a:ext uri="{FF2B5EF4-FFF2-40B4-BE49-F238E27FC236}">
                  <a16:creationId xmlns:a16="http://schemas.microsoft.com/office/drawing/2014/main" id="{ED8A803D-E01D-4F4F-BF9B-FF433A204BCA}"/>
                </a:ext>
              </a:extLst>
            </p:cNvPr>
            <p:cNvSpPr>
              <a:spLocks/>
            </p:cNvSpPr>
            <p:nvPr/>
          </p:nvSpPr>
          <p:spPr bwMode="auto">
            <a:xfrm>
              <a:off x="2078037" y="3186112"/>
              <a:ext cx="74612" cy="28576"/>
            </a:xfrm>
            <a:custGeom>
              <a:avLst/>
              <a:gdLst/>
              <a:ahLst/>
              <a:cxnLst>
                <a:cxn ang="0">
                  <a:pos x="54" y="23"/>
                </a:cxn>
                <a:cxn ang="0">
                  <a:pos x="53" y="23"/>
                </a:cxn>
                <a:cxn ang="0">
                  <a:pos x="41" y="20"/>
                </a:cxn>
                <a:cxn ang="0">
                  <a:pos x="3" y="8"/>
                </a:cxn>
                <a:cxn ang="0">
                  <a:pos x="1" y="3"/>
                </a:cxn>
                <a:cxn ang="0">
                  <a:pos x="6" y="1"/>
                </a:cxn>
                <a:cxn ang="0">
                  <a:pos x="43" y="13"/>
                </a:cxn>
                <a:cxn ang="0">
                  <a:pos x="55" y="16"/>
                </a:cxn>
                <a:cxn ang="0">
                  <a:pos x="58" y="21"/>
                </a:cxn>
                <a:cxn ang="0">
                  <a:pos x="54" y="23"/>
                </a:cxn>
              </a:cxnLst>
              <a:rect l="0" t="0" r="r" b="b"/>
              <a:pathLst>
                <a:path w="58" h="23">
                  <a:moveTo>
                    <a:pt x="54" y="23"/>
                  </a:moveTo>
                  <a:cubicBezTo>
                    <a:pt x="54" y="23"/>
                    <a:pt x="53" y="23"/>
                    <a:pt x="53" y="23"/>
                  </a:cubicBezTo>
                  <a:cubicBezTo>
                    <a:pt x="49" y="22"/>
                    <a:pt x="45" y="21"/>
                    <a:pt x="41" y="20"/>
                  </a:cubicBezTo>
                  <a:cubicBezTo>
                    <a:pt x="29" y="17"/>
                    <a:pt x="18" y="14"/>
                    <a:pt x="3" y="8"/>
                  </a:cubicBezTo>
                  <a:cubicBezTo>
                    <a:pt x="1" y="7"/>
                    <a:pt x="0" y="5"/>
                    <a:pt x="1" y="3"/>
                  </a:cubicBezTo>
                  <a:cubicBezTo>
                    <a:pt x="2" y="1"/>
                    <a:pt x="4" y="0"/>
                    <a:pt x="6" y="1"/>
                  </a:cubicBezTo>
                  <a:cubicBezTo>
                    <a:pt x="21" y="7"/>
                    <a:pt x="32" y="10"/>
                    <a:pt x="43" y="13"/>
                  </a:cubicBezTo>
                  <a:cubicBezTo>
                    <a:pt x="47" y="14"/>
                    <a:pt x="51" y="15"/>
                    <a:pt x="55" y="16"/>
                  </a:cubicBezTo>
                  <a:cubicBezTo>
                    <a:pt x="57" y="17"/>
                    <a:pt x="58" y="19"/>
                    <a:pt x="58" y="21"/>
                  </a:cubicBezTo>
                  <a:cubicBezTo>
                    <a:pt x="57" y="22"/>
                    <a:pt x="56" y="23"/>
                    <a:pt x="54" y="2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0" name="Group 149">
            <a:extLst>
              <a:ext uri="{FF2B5EF4-FFF2-40B4-BE49-F238E27FC236}">
                <a16:creationId xmlns:a16="http://schemas.microsoft.com/office/drawing/2014/main" id="{6ABEED96-D717-BF43-BA9C-B8742C4B4D57}"/>
              </a:ext>
            </a:extLst>
          </p:cNvPr>
          <p:cNvGrpSpPr/>
          <p:nvPr/>
        </p:nvGrpSpPr>
        <p:grpSpPr>
          <a:xfrm>
            <a:off x="6838686" y="2900961"/>
            <a:ext cx="730770" cy="459515"/>
            <a:chOff x="1936516" y="1507789"/>
            <a:chExt cx="730770" cy="459515"/>
          </a:xfrm>
        </p:grpSpPr>
        <p:grpSp>
          <p:nvGrpSpPr>
            <p:cNvPr id="151" name="Group 278">
              <a:extLst>
                <a:ext uri="{FF2B5EF4-FFF2-40B4-BE49-F238E27FC236}">
                  <a16:creationId xmlns:a16="http://schemas.microsoft.com/office/drawing/2014/main" id="{7B4FEF16-4302-DC45-8E3A-AF8DFB5B7B29}"/>
                </a:ext>
              </a:extLst>
            </p:cNvPr>
            <p:cNvGrpSpPr/>
            <p:nvPr/>
          </p:nvGrpSpPr>
          <p:grpSpPr>
            <a:xfrm>
              <a:off x="1936516" y="1548141"/>
              <a:ext cx="280704" cy="419163"/>
              <a:chOff x="1743075" y="3103562"/>
              <a:chExt cx="468313" cy="838200"/>
            </a:xfrm>
          </p:grpSpPr>
          <p:sp>
            <p:nvSpPr>
              <p:cNvPr id="154" name="Oval 137">
                <a:extLst>
                  <a:ext uri="{FF2B5EF4-FFF2-40B4-BE49-F238E27FC236}">
                    <a16:creationId xmlns:a16="http://schemas.microsoft.com/office/drawing/2014/main" id="{2C01A477-E888-EE47-AB44-7A3F9BFF5F0C}"/>
                  </a:ext>
                </a:extLst>
              </p:cNvPr>
              <p:cNvSpPr>
                <a:spLocks noChangeArrowheads="1"/>
              </p:cNvSpPr>
              <p:nvPr/>
            </p:nvSpPr>
            <p:spPr bwMode="auto">
              <a:xfrm>
                <a:off x="1876425" y="3373437"/>
                <a:ext cx="215900" cy="25082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5" name="Freeform 138">
                <a:extLst>
                  <a:ext uri="{FF2B5EF4-FFF2-40B4-BE49-F238E27FC236}">
                    <a16:creationId xmlns:a16="http://schemas.microsoft.com/office/drawing/2014/main" id="{6060C770-7387-0544-96EB-E849AD30BD82}"/>
                  </a:ext>
                </a:extLst>
              </p:cNvPr>
              <p:cNvSpPr>
                <a:spLocks/>
              </p:cNvSpPr>
              <p:nvPr/>
            </p:nvSpPr>
            <p:spPr bwMode="auto">
              <a:xfrm>
                <a:off x="1743075" y="3648075"/>
                <a:ext cx="242888" cy="293687"/>
              </a:xfrm>
              <a:custGeom>
                <a:avLst/>
                <a:gdLst/>
                <a:ahLst/>
                <a:cxnLst>
                  <a:cxn ang="0">
                    <a:pos x="0" y="110"/>
                  </a:cxn>
                  <a:cxn ang="0">
                    <a:pos x="0" y="229"/>
                  </a:cxn>
                  <a:cxn ang="0">
                    <a:pos x="189" y="229"/>
                  </a:cxn>
                  <a:cxn ang="0">
                    <a:pos x="104" y="0"/>
                  </a:cxn>
                  <a:cxn ang="0">
                    <a:pos x="0" y="110"/>
                  </a:cxn>
                </a:cxnLst>
                <a:rect l="0" t="0" r="r" b="b"/>
                <a:pathLst>
                  <a:path w="189" h="229">
                    <a:moveTo>
                      <a:pt x="0" y="110"/>
                    </a:moveTo>
                    <a:cubicBezTo>
                      <a:pt x="0" y="229"/>
                      <a:pt x="0" y="229"/>
                      <a:pt x="0" y="229"/>
                    </a:cubicBezTo>
                    <a:cubicBezTo>
                      <a:pt x="189" y="229"/>
                      <a:pt x="189" y="229"/>
                      <a:pt x="189" y="229"/>
                    </a:cubicBezTo>
                    <a:cubicBezTo>
                      <a:pt x="104" y="0"/>
                      <a:pt x="104" y="0"/>
                      <a:pt x="104" y="0"/>
                    </a:cubicBezTo>
                    <a:cubicBezTo>
                      <a:pt x="46" y="3"/>
                      <a:pt x="0" y="51"/>
                      <a:pt x="0" y="11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6" name="Freeform 139">
                <a:extLst>
                  <a:ext uri="{FF2B5EF4-FFF2-40B4-BE49-F238E27FC236}">
                    <a16:creationId xmlns:a16="http://schemas.microsoft.com/office/drawing/2014/main" id="{61DBBB3A-5D4F-E549-BE27-AB15B631D1C9}"/>
                  </a:ext>
                </a:extLst>
              </p:cNvPr>
              <p:cNvSpPr>
                <a:spLocks/>
              </p:cNvSpPr>
              <p:nvPr/>
            </p:nvSpPr>
            <p:spPr bwMode="auto">
              <a:xfrm>
                <a:off x="1985963" y="3649662"/>
                <a:ext cx="225425" cy="292100"/>
              </a:xfrm>
              <a:custGeom>
                <a:avLst/>
                <a:gdLst/>
                <a:ahLst/>
                <a:cxnLst>
                  <a:cxn ang="0">
                    <a:pos x="83" y="0"/>
                  </a:cxn>
                  <a:cxn ang="0">
                    <a:pos x="0" y="228"/>
                  </a:cxn>
                  <a:cxn ang="0">
                    <a:pos x="175" y="228"/>
                  </a:cxn>
                  <a:cxn ang="0">
                    <a:pos x="175" y="109"/>
                  </a:cxn>
                  <a:cxn ang="0">
                    <a:pos x="83" y="0"/>
                  </a:cxn>
                </a:cxnLst>
                <a:rect l="0" t="0" r="r" b="b"/>
                <a:pathLst>
                  <a:path w="175" h="228">
                    <a:moveTo>
                      <a:pt x="83" y="0"/>
                    </a:moveTo>
                    <a:cubicBezTo>
                      <a:pt x="0" y="228"/>
                      <a:pt x="0" y="228"/>
                      <a:pt x="0" y="228"/>
                    </a:cubicBezTo>
                    <a:cubicBezTo>
                      <a:pt x="175" y="228"/>
                      <a:pt x="175" y="228"/>
                      <a:pt x="175" y="228"/>
                    </a:cubicBezTo>
                    <a:cubicBezTo>
                      <a:pt x="175" y="109"/>
                      <a:pt x="175" y="109"/>
                      <a:pt x="175" y="109"/>
                    </a:cubicBezTo>
                    <a:cubicBezTo>
                      <a:pt x="175" y="54"/>
                      <a:pt x="135" y="9"/>
                      <a:pt x="83"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 name="Freeform 140">
                <a:extLst>
                  <a:ext uri="{FF2B5EF4-FFF2-40B4-BE49-F238E27FC236}">
                    <a16:creationId xmlns:a16="http://schemas.microsoft.com/office/drawing/2014/main" id="{202E41E2-E0EB-2946-B7AB-CFF4AAA5CCB7}"/>
                  </a:ext>
                </a:extLst>
              </p:cNvPr>
              <p:cNvSpPr>
                <a:spLocks/>
              </p:cNvSpPr>
              <p:nvPr/>
            </p:nvSpPr>
            <p:spPr bwMode="auto">
              <a:xfrm>
                <a:off x="1936750" y="3584575"/>
                <a:ext cx="100013" cy="354012"/>
              </a:xfrm>
              <a:custGeom>
                <a:avLst/>
                <a:gdLst/>
                <a:ahLst/>
                <a:cxnLst>
                  <a:cxn ang="0">
                    <a:pos x="63" y="32"/>
                  </a:cxn>
                  <a:cxn ang="0">
                    <a:pos x="31" y="0"/>
                  </a:cxn>
                  <a:cxn ang="0">
                    <a:pos x="0" y="32"/>
                  </a:cxn>
                  <a:cxn ang="0">
                    <a:pos x="25" y="58"/>
                  </a:cxn>
                  <a:cxn ang="0">
                    <a:pos x="8" y="78"/>
                  </a:cxn>
                  <a:cxn ang="0">
                    <a:pos x="8" y="223"/>
                  </a:cxn>
                  <a:cxn ang="0">
                    <a:pos x="52" y="223"/>
                  </a:cxn>
                  <a:cxn ang="0">
                    <a:pos x="52" y="78"/>
                  </a:cxn>
                  <a:cxn ang="0">
                    <a:pos x="35" y="59"/>
                  </a:cxn>
                  <a:cxn ang="0">
                    <a:pos x="63" y="32"/>
                  </a:cxn>
                </a:cxnLst>
                <a:rect l="0" t="0" r="r" b="b"/>
                <a:pathLst>
                  <a:path w="63" h="223">
                    <a:moveTo>
                      <a:pt x="63" y="32"/>
                    </a:moveTo>
                    <a:lnTo>
                      <a:pt x="31" y="0"/>
                    </a:lnTo>
                    <a:lnTo>
                      <a:pt x="0" y="32"/>
                    </a:lnTo>
                    <a:lnTo>
                      <a:pt x="25" y="58"/>
                    </a:lnTo>
                    <a:lnTo>
                      <a:pt x="8" y="78"/>
                    </a:lnTo>
                    <a:lnTo>
                      <a:pt x="8" y="223"/>
                    </a:lnTo>
                    <a:lnTo>
                      <a:pt x="52" y="223"/>
                    </a:lnTo>
                    <a:lnTo>
                      <a:pt x="52" y="78"/>
                    </a:lnTo>
                    <a:lnTo>
                      <a:pt x="35" y="59"/>
                    </a:lnTo>
                    <a:lnTo>
                      <a:pt x="63" y="3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 name="Rectangle 141">
                <a:extLst>
                  <a:ext uri="{FF2B5EF4-FFF2-40B4-BE49-F238E27FC236}">
                    <a16:creationId xmlns:a16="http://schemas.microsoft.com/office/drawing/2014/main" id="{005B6620-3493-8440-8804-6637425555AC}"/>
                  </a:ext>
                </a:extLst>
              </p:cNvPr>
              <p:cNvSpPr>
                <a:spLocks noChangeArrowheads="1"/>
              </p:cNvSpPr>
              <p:nvPr/>
            </p:nvSpPr>
            <p:spPr bwMode="auto">
              <a:xfrm>
                <a:off x="2092325" y="3790950"/>
                <a:ext cx="93663"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 name="Freeform 142">
                <a:extLst>
                  <a:ext uri="{FF2B5EF4-FFF2-40B4-BE49-F238E27FC236}">
                    <a16:creationId xmlns:a16="http://schemas.microsoft.com/office/drawing/2014/main" id="{3D066531-BD19-474F-B38C-55D1F0CF1ADD}"/>
                  </a:ext>
                </a:extLst>
              </p:cNvPr>
              <p:cNvSpPr>
                <a:spLocks/>
              </p:cNvSpPr>
              <p:nvPr/>
            </p:nvSpPr>
            <p:spPr bwMode="auto">
              <a:xfrm>
                <a:off x="1943100" y="3214687"/>
                <a:ext cx="84138" cy="125412"/>
              </a:xfrm>
              <a:custGeom>
                <a:avLst/>
                <a:gdLst/>
                <a:ahLst/>
                <a:cxnLst>
                  <a:cxn ang="0">
                    <a:pos x="62" y="48"/>
                  </a:cxn>
                  <a:cxn ang="0">
                    <a:pos x="31" y="97"/>
                  </a:cxn>
                  <a:cxn ang="0">
                    <a:pos x="0" y="48"/>
                  </a:cxn>
                  <a:cxn ang="0">
                    <a:pos x="31" y="0"/>
                  </a:cxn>
                  <a:cxn ang="0">
                    <a:pos x="62" y="48"/>
                  </a:cxn>
                </a:cxnLst>
                <a:rect l="0" t="0" r="r" b="b"/>
                <a:pathLst>
                  <a:path w="65" h="97">
                    <a:moveTo>
                      <a:pt x="62" y="48"/>
                    </a:moveTo>
                    <a:cubicBezTo>
                      <a:pt x="62" y="75"/>
                      <a:pt x="65" y="97"/>
                      <a:pt x="31" y="97"/>
                    </a:cubicBezTo>
                    <a:cubicBezTo>
                      <a:pt x="0" y="97"/>
                      <a:pt x="0" y="75"/>
                      <a:pt x="0" y="48"/>
                    </a:cubicBezTo>
                    <a:cubicBezTo>
                      <a:pt x="0" y="22"/>
                      <a:pt x="14" y="0"/>
                      <a:pt x="31" y="0"/>
                    </a:cubicBezTo>
                    <a:cubicBezTo>
                      <a:pt x="48" y="0"/>
                      <a:pt x="62" y="22"/>
                      <a:pt x="62" y="4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 name="Freeform 143">
                <a:extLst>
                  <a:ext uri="{FF2B5EF4-FFF2-40B4-BE49-F238E27FC236}">
                    <a16:creationId xmlns:a16="http://schemas.microsoft.com/office/drawing/2014/main" id="{D21A71A3-C578-C643-85BD-979F4AA8AED6}"/>
                  </a:ext>
                </a:extLst>
              </p:cNvPr>
              <p:cNvSpPr>
                <a:spLocks noEditPoints="1"/>
              </p:cNvSpPr>
              <p:nvPr/>
            </p:nvSpPr>
            <p:spPr bwMode="auto">
              <a:xfrm>
                <a:off x="1939925" y="3211512"/>
                <a:ext cx="88900" cy="131762"/>
              </a:xfrm>
              <a:custGeom>
                <a:avLst/>
                <a:gdLst/>
                <a:ahLst/>
                <a:cxnLst>
                  <a:cxn ang="0">
                    <a:pos x="34" y="103"/>
                  </a:cxn>
                  <a:cxn ang="0">
                    <a:pos x="4" y="88"/>
                  </a:cxn>
                  <a:cxn ang="0">
                    <a:pos x="0" y="53"/>
                  </a:cxn>
                  <a:cxn ang="0">
                    <a:pos x="0" y="51"/>
                  </a:cxn>
                  <a:cxn ang="0">
                    <a:pos x="34" y="0"/>
                  </a:cxn>
                  <a:cxn ang="0">
                    <a:pos x="69" y="51"/>
                  </a:cxn>
                  <a:cxn ang="0">
                    <a:pos x="69" y="58"/>
                  </a:cxn>
                  <a:cxn ang="0">
                    <a:pos x="61" y="95"/>
                  </a:cxn>
                  <a:cxn ang="0">
                    <a:pos x="34" y="103"/>
                  </a:cxn>
                  <a:cxn ang="0">
                    <a:pos x="34" y="7"/>
                  </a:cxn>
                  <a:cxn ang="0">
                    <a:pos x="7" y="51"/>
                  </a:cxn>
                  <a:cxn ang="0">
                    <a:pos x="7" y="53"/>
                  </a:cxn>
                  <a:cxn ang="0">
                    <a:pos x="10" y="85"/>
                  </a:cxn>
                  <a:cxn ang="0">
                    <a:pos x="34" y="96"/>
                  </a:cxn>
                  <a:cxn ang="0">
                    <a:pos x="56" y="90"/>
                  </a:cxn>
                  <a:cxn ang="0">
                    <a:pos x="62" y="58"/>
                  </a:cxn>
                  <a:cxn ang="0">
                    <a:pos x="62" y="51"/>
                  </a:cxn>
                  <a:cxn ang="0">
                    <a:pos x="34" y="7"/>
                  </a:cxn>
                </a:cxnLst>
                <a:rect l="0" t="0" r="r" b="b"/>
                <a:pathLst>
                  <a:path w="69" h="103">
                    <a:moveTo>
                      <a:pt x="34" y="103"/>
                    </a:moveTo>
                    <a:cubicBezTo>
                      <a:pt x="19" y="103"/>
                      <a:pt x="9" y="98"/>
                      <a:pt x="4" y="88"/>
                    </a:cubicBezTo>
                    <a:cubicBezTo>
                      <a:pt x="0" y="78"/>
                      <a:pt x="0" y="66"/>
                      <a:pt x="0" y="53"/>
                    </a:cubicBezTo>
                    <a:cubicBezTo>
                      <a:pt x="0" y="51"/>
                      <a:pt x="0" y="51"/>
                      <a:pt x="0" y="51"/>
                    </a:cubicBezTo>
                    <a:cubicBezTo>
                      <a:pt x="0" y="23"/>
                      <a:pt x="15" y="0"/>
                      <a:pt x="34" y="0"/>
                    </a:cubicBezTo>
                    <a:cubicBezTo>
                      <a:pt x="53" y="0"/>
                      <a:pt x="69" y="23"/>
                      <a:pt x="69" y="51"/>
                    </a:cubicBezTo>
                    <a:cubicBezTo>
                      <a:pt x="69" y="54"/>
                      <a:pt x="69" y="56"/>
                      <a:pt x="69" y="58"/>
                    </a:cubicBezTo>
                    <a:cubicBezTo>
                      <a:pt x="69" y="73"/>
                      <a:pt x="69" y="86"/>
                      <a:pt x="61" y="95"/>
                    </a:cubicBezTo>
                    <a:cubicBezTo>
                      <a:pt x="55" y="101"/>
                      <a:pt x="46" y="103"/>
                      <a:pt x="34" y="103"/>
                    </a:cubicBezTo>
                    <a:close/>
                    <a:moveTo>
                      <a:pt x="34" y="7"/>
                    </a:moveTo>
                    <a:cubicBezTo>
                      <a:pt x="19" y="7"/>
                      <a:pt x="7" y="27"/>
                      <a:pt x="7" y="51"/>
                    </a:cubicBezTo>
                    <a:cubicBezTo>
                      <a:pt x="7" y="53"/>
                      <a:pt x="7" y="53"/>
                      <a:pt x="7" y="53"/>
                    </a:cubicBezTo>
                    <a:cubicBezTo>
                      <a:pt x="7" y="66"/>
                      <a:pt x="7" y="77"/>
                      <a:pt x="10" y="85"/>
                    </a:cubicBezTo>
                    <a:cubicBezTo>
                      <a:pt x="13" y="90"/>
                      <a:pt x="18" y="96"/>
                      <a:pt x="34" y="96"/>
                    </a:cubicBezTo>
                    <a:cubicBezTo>
                      <a:pt x="44" y="96"/>
                      <a:pt x="51" y="94"/>
                      <a:pt x="56" y="90"/>
                    </a:cubicBezTo>
                    <a:cubicBezTo>
                      <a:pt x="62" y="84"/>
                      <a:pt x="62" y="72"/>
                      <a:pt x="62" y="58"/>
                    </a:cubicBezTo>
                    <a:cubicBezTo>
                      <a:pt x="62" y="56"/>
                      <a:pt x="62" y="54"/>
                      <a:pt x="62" y="51"/>
                    </a:cubicBezTo>
                    <a:cubicBezTo>
                      <a:pt x="62" y="27"/>
                      <a:pt x="49" y="7"/>
                      <a:pt x="34" y="7"/>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1" name="Oval 144">
                <a:extLst>
                  <a:ext uri="{FF2B5EF4-FFF2-40B4-BE49-F238E27FC236}">
                    <a16:creationId xmlns:a16="http://schemas.microsoft.com/office/drawing/2014/main" id="{72FA5614-407C-7E49-9863-4DDF80B49B6F}"/>
                  </a:ext>
                </a:extLst>
              </p:cNvPr>
              <p:cNvSpPr>
                <a:spLocks noChangeArrowheads="1"/>
              </p:cNvSpPr>
              <p:nvPr/>
            </p:nvSpPr>
            <p:spPr bwMode="auto">
              <a:xfrm>
                <a:off x="1943100" y="3228975"/>
                <a:ext cx="80963" cy="6985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2" name="Freeform 145">
                <a:extLst>
                  <a:ext uri="{FF2B5EF4-FFF2-40B4-BE49-F238E27FC236}">
                    <a16:creationId xmlns:a16="http://schemas.microsoft.com/office/drawing/2014/main" id="{354748D6-9FCD-614F-B3FE-A51EF8517B79}"/>
                  </a:ext>
                </a:extLst>
              </p:cNvPr>
              <p:cNvSpPr>
                <a:spLocks noEditPoints="1"/>
              </p:cNvSpPr>
              <p:nvPr/>
            </p:nvSpPr>
            <p:spPr bwMode="auto">
              <a:xfrm>
                <a:off x="1941513" y="3225800"/>
                <a:ext cx="85725" cy="74612"/>
              </a:xfrm>
              <a:custGeom>
                <a:avLst/>
                <a:gdLst/>
                <a:ahLst/>
                <a:cxnLst>
                  <a:cxn ang="0">
                    <a:pos x="33" y="59"/>
                  </a:cxn>
                  <a:cxn ang="0">
                    <a:pos x="0" y="30"/>
                  </a:cxn>
                  <a:cxn ang="0">
                    <a:pos x="33" y="0"/>
                  </a:cxn>
                  <a:cxn ang="0">
                    <a:pos x="67" y="30"/>
                  </a:cxn>
                  <a:cxn ang="0">
                    <a:pos x="33" y="59"/>
                  </a:cxn>
                  <a:cxn ang="0">
                    <a:pos x="33" y="6"/>
                  </a:cxn>
                  <a:cxn ang="0">
                    <a:pos x="5" y="30"/>
                  </a:cxn>
                  <a:cxn ang="0">
                    <a:pos x="33" y="54"/>
                  </a:cxn>
                  <a:cxn ang="0">
                    <a:pos x="61" y="30"/>
                  </a:cxn>
                  <a:cxn ang="0">
                    <a:pos x="33" y="6"/>
                  </a:cxn>
                </a:cxnLst>
                <a:rect l="0" t="0" r="r" b="b"/>
                <a:pathLst>
                  <a:path w="67" h="59">
                    <a:moveTo>
                      <a:pt x="33" y="59"/>
                    </a:moveTo>
                    <a:cubicBezTo>
                      <a:pt x="15" y="59"/>
                      <a:pt x="0" y="46"/>
                      <a:pt x="0" y="30"/>
                    </a:cubicBezTo>
                    <a:cubicBezTo>
                      <a:pt x="0" y="14"/>
                      <a:pt x="15" y="0"/>
                      <a:pt x="33" y="0"/>
                    </a:cubicBezTo>
                    <a:cubicBezTo>
                      <a:pt x="52" y="0"/>
                      <a:pt x="67" y="14"/>
                      <a:pt x="67" y="30"/>
                    </a:cubicBezTo>
                    <a:cubicBezTo>
                      <a:pt x="67" y="46"/>
                      <a:pt x="52" y="59"/>
                      <a:pt x="33" y="59"/>
                    </a:cubicBezTo>
                    <a:close/>
                    <a:moveTo>
                      <a:pt x="33" y="6"/>
                    </a:moveTo>
                    <a:cubicBezTo>
                      <a:pt x="18" y="6"/>
                      <a:pt x="5" y="17"/>
                      <a:pt x="5" y="30"/>
                    </a:cubicBezTo>
                    <a:cubicBezTo>
                      <a:pt x="5" y="43"/>
                      <a:pt x="18" y="54"/>
                      <a:pt x="33" y="54"/>
                    </a:cubicBezTo>
                    <a:cubicBezTo>
                      <a:pt x="49" y="54"/>
                      <a:pt x="61" y="43"/>
                      <a:pt x="61" y="30"/>
                    </a:cubicBezTo>
                    <a:cubicBezTo>
                      <a:pt x="61" y="17"/>
                      <a:pt x="49" y="6"/>
                      <a:pt x="33"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3" name="Oval 146">
                <a:extLst>
                  <a:ext uri="{FF2B5EF4-FFF2-40B4-BE49-F238E27FC236}">
                    <a16:creationId xmlns:a16="http://schemas.microsoft.com/office/drawing/2014/main" id="{70D2C8B9-47E7-DB4E-96B2-9D9E643FF655}"/>
                  </a:ext>
                </a:extLst>
              </p:cNvPr>
              <p:cNvSpPr>
                <a:spLocks noChangeArrowheads="1"/>
              </p:cNvSpPr>
              <p:nvPr/>
            </p:nvSpPr>
            <p:spPr bwMode="auto">
              <a:xfrm>
                <a:off x="1943100" y="3203575"/>
                <a:ext cx="80963" cy="7778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4" name="Freeform 147">
                <a:extLst>
                  <a:ext uri="{FF2B5EF4-FFF2-40B4-BE49-F238E27FC236}">
                    <a16:creationId xmlns:a16="http://schemas.microsoft.com/office/drawing/2014/main" id="{AFEA0547-F8E5-EE4B-9C4E-9B846197A57D}"/>
                  </a:ext>
                </a:extLst>
              </p:cNvPr>
              <p:cNvSpPr>
                <a:spLocks noEditPoints="1"/>
              </p:cNvSpPr>
              <p:nvPr/>
            </p:nvSpPr>
            <p:spPr bwMode="auto">
              <a:xfrm>
                <a:off x="1939925" y="3198812"/>
                <a:ext cx="87313" cy="87312"/>
              </a:xfrm>
              <a:custGeom>
                <a:avLst/>
                <a:gdLst/>
                <a:ahLst/>
                <a:cxnLst>
                  <a:cxn ang="0">
                    <a:pos x="34" y="67"/>
                  </a:cxn>
                  <a:cxn ang="0">
                    <a:pos x="0" y="34"/>
                  </a:cxn>
                  <a:cxn ang="0">
                    <a:pos x="34" y="0"/>
                  </a:cxn>
                  <a:cxn ang="0">
                    <a:pos x="68" y="34"/>
                  </a:cxn>
                  <a:cxn ang="0">
                    <a:pos x="34" y="67"/>
                  </a:cxn>
                  <a:cxn ang="0">
                    <a:pos x="34" y="5"/>
                  </a:cxn>
                  <a:cxn ang="0">
                    <a:pos x="6" y="34"/>
                  </a:cxn>
                  <a:cxn ang="0">
                    <a:pos x="34" y="62"/>
                  </a:cxn>
                  <a:cxn ang="0">
                    <a:pos x="62" y="34"/>
                  </a:cxn>
                  <a:cxn ang="0">
                    <a:pos x="34" y="5"/>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5"/>
                    </a:moveTo>
                    <a:cubicBezTo>
                      <a:pt x="19" y="5"/>
                      <a:pt x="6" y="18"/>
                      <a:pt x="6" y="34"/>
                    </a:cubicBezTo>
                    <a:cubicBezTo>
                      <a:pt x="6" y="49"/>
                      <a:pt x="19" y="62"/>
                      <a:pt x="34" y="62"/>
                    </a:cubicBezTo>
                    <a:cubicBezTo>
                      <a:pt x="50" y="62"/>
                      <a:pt x="62" y="49"/>
                      <a:pt x="62" y="34"/>
                    </a:cubicBezTo>
                    <a:cubicBezTo>
                      <a:pt x="62" y="18"/>
                      <a:pt x="50" y="5"/>
                      <a:pt x="34" y="5"/>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5" name="Oval 148">
                <a:extLst>
                  <a:ext uri="{FF2B5EF4-FFF2-40B4-BE49-F238E27FC236}">
                    <a16:creationId xmlns:a16="http://schemas.microsoft.com/office/drawing/2014/main" id="{08CD6EC1-D535-CE48-A0E9-6E7D8A63CB44}"/>
                  </a:ext>
                </a:extLst>
              </p:cNvPr>
              <p:cNvSpPr>
                <a:spLocks noChangeArrowheads="1"/>
              </p:cNvSpPr>
              <p:nvPr/>
            </p:nvSpPr>
            <p:spPr bwMode="auto">
              <a:xfrm>
                <a:off x="1943100" y="3189287"/>
                <a:ext cx="80963" cy="793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6" name="Freeform 149">
                <a:extLst>
                  <a:ext uri="{FF2B5EF4-FFF2-40B4-BE49-F238E27FC236}">
                    <a16:creationId xmlns:a16="http://schemas.microsoft.com/office/drawing/2014/main" id="{18AF3054-6372-4345-BF6D-9AA02498136F}"/>
                  </a:ext>
                </a:extLst>
              </p:cNvPr>
              <p:cNvSpPr>
                <a:spLocks noEditPoints="1"/>
              </p:cNvSpPr>
              <p:nvPr/>
            </p:nvSpPr>
            <p:spPr bwMode="auto">
              <a:xfrm>
                <a:off x="1939925" y="3186112"/>
                <a:ext cx="87313" cy="85725"/>
              </a:xfrm>
              <a:custGeom>
                <a:avLst/>
                <a:gdLst/>
                <a:ahLst/>
                <a:cxnLst>
                  <a:cxn ang="0">
                    <a:pos x="34" y="67"/>
                  </a:cxn>
                  <a:cxn ang="0">
                    <a:pos x="0" y="34"/>
                  </a:cxn>
                  <a:cxn ang="0">
                    <a:pos x="34" y="0"/>
                  </a:cxn>
                  <a:cxn ang="0">
                    <a:pos x="68" y="34"/>
                  </a:cxn>
                  <a:cxn ang="0">
                    <a:pos x="34" y="67"/>
                  </a:cxn>
                  <a:cxn ang="0">
                    <a:pos x="34" y="6"/>
                  </a:cxn>
                  <a:cxn ang="0">
                    <a:pos x="6" y="34"/>
                  </a:cxn>
                  <a:cxn ang="0">
                    <a:pos x="34" y="62"/>
                  </a:cxn>
                  <a:cxn ang="0">
                    <a:pos x="62" y="34"/>
                  </a:cxn>
                  <a:cxn ang="0">
                    <a:pos x="34" y="6"/>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6"/>
                    </a:moveTo>
                    <a:cubicBezTo>
                      <a:pt x="19" y="6"/>
                      <a:pt x="6" y="18"/>
                      <a:pt x="6" y="34"/>
                    </a:cubicBezTo>
                    <a:cubicBezTo>
                      <a:pt x="6" y="49"/>
                      <a:pt x="19" y="62"/>
                      <a:pt x="34" y="62"/>
                    </a:cubicBezTo>
                    <a:cubicBezTo>
                      <a:pt x="50" y="62"/>
                      <a:pt x="62" y="49"/>
                      <a:pt x="62" y="34"/>
                    </a:cubicBezTo>
                    <a:cubicBezTo>
                      <a:pt x="62" y="18"/>
                      <a:pt x="50" y="6"/>
                      <a:pt x="34"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7" name="Oval 150">
                <a:extLst>
                  <a:ext uri="{FF2B5EF4-FFF2-40B4-BE49-F238E27FC236}">
                    <a16:creationId xmlns:a16="http://schemas.microsoft.com/office/drawing/2014/main" id="{A19B0691-2E75-B249-BF57-FA9F76528302}"/>
                  </a:ext>
                </a:extLst>
              </p:cNvPr>
              <p:cNvSpPr>
                <a:spLocks noChangeArrowheads="1"/>
              </p:cNvSpPr>
              <p:nvPr/>
            </p:nvSpPr>
            <p:spPr bwMode="auto">
              <a:xfrm>
                <a:off x="1919288" y="3125787"/>
                <a:ext cx="128588" cy="127000"/>
              </a:xfrm>
              <a:prstGeom prst="ellipse">
                <a:avLst/>
              </a:pr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8" name="Freeform 151">
                <a:extLst>
                  <a:ext uri="{FF2B5EF4-FFF2-40B4-BE49-F238E27FC236}">
                    <a16:creationId xmlns:a16="http://schemas.microsoft.com/office/drawing/2014/main" id="{44A517E7-53A1-B942-8ACA-3B2357039559}"/>
                  </a:ext>
                </a:extLst>
              </p:cNvPr>
              <p:cNvSpPr>
                <a:spLocks noEditPoints="1"/>
              </p:cNvSpPr>
              <p:nvPr/>
            </p:nvSpPr>
            <p:spPr bwMode="auto">
              <a:xfrm>
                <a:off x="1914525" y="3119437"/>
                <a:ext cx="138113" cy="139700"/>
              </a:xfrm>
              <a:custGeom>
                <a:avLst/>
                <a:gdLst/>
                <a:ahLst/>
                <a:cxnLst>
                  <a:cxn ang="0">
                    <a:pos x="54" y="108"/>
                  </a:cxn>
                  <a:cxn ang="0">
                    <a:pos x="0" y="54"/>
                  </a:cxn>
                  <a:cxn ang="0">
                    <a:pos x="54" y="0"/>
                  </a:cxn>
                  <a:cxn ang="0">
                    <a:pos x="108" y="54"/>
                  </a:cxn>
                  <a:cxn ang="0">
                    <a:pos x="54" y="108"/>
                  </a:cxn>
                  <a:cxn ang="0">
                    <a:pos x="54" y="7"/>
                  </a:cxn>
                  <a:cxn ang="0">
                    <a:pos x="8" y="54"/>
                  </a:cxn>
                  <a:cxn ang="0">
                    <a:pos x="54" y="100"/>
                  </a:cxn>
                  <a:cxn ang="0">
                    <a:pos x="101" y="54"/>
                  </a:cxn>
                  <a:cxn ang="0">
                    <a:pos x="54" y="7"/>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7"/>
                    </a:moveTo>
                    <a:cubicBezTo>
                      <a:pt x="29" y="7"/>
                      <a:pt x="8" y="28"/>
                      <a:pt x="8" y="54"/>
                    </a:cubicBezTo>
                    <a:cubicBezTo>
                      <a:pt x="8" y="79"/>
                      <a:pt x="29" y="100"/>
                      <a:pt x="54" y="100"/>
                    </a:cubicBezTo>
                    <a:cubicBezTo>
                      <a:pt x="80" y="100"/>
                      <a:pt x="101" y="79"/>
                      <a:pt x="101" y="54"/>
                    </a:cubicBezTo>
                    <a:cubicBezTo>
                      <a:pt x="101" y="28"/>
                      <a:pt x="80" y="7"/>
                      <a:pt x="54"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9" name="Freeform 152">
                <a:extLst>
                  <a:ext uri="{FF2B5EF4-FFF2-40B4-BE49-F238E27FC236}">
                    <a16:creationId xmlns:a16="http://schemas.microsoft.com/office/drawing/2014/main" id="{D4721B4E-316A-974D-BE63-46324C394525}"/>
                  </a:ext>
                </a:extLst>
              </p:cNvPr>
              <p:cNvSpPr>
                <a:spLocks/>
              </p:cNvSpPr>
              <p:nvPr/>
            </p:nvSpPr>
            <p:spPr bwMode="auto">
              <a:xfrm>
                <a:off x="1946275" y="3170237"/>
                <a:ext cx="23813" cy="84137"/>
              </a:xfrm>
              <a:custGeom>
                <a:avLst/>
                <a:gdLst/>
                <a:ahLst/>
                <a:cxnLst>
                  <a:cxn ang="0">
                    <a:pos x="16" y="66"/>
                  </a:cxn>
                  <a:cxn ang="0">
                    <a:pos x="16" y="66"/>
                  </a:cxn>
                  <a:cxn ang="0">
                    <a:pos x="13" y="63"/>
                  </a:cxn>
                  <a:cxn ang="0">
                    <a:pos x="1" y="5"/>
                  </a:cxn>
                  <a:cxn ang="0">
                    <a:pos x="1" y="1"/>
                  </a:cxn>
                  <a:cxn ang="0">
                    <a:pos x="6" y="2"/>
                  </a:cxn>
                  <a:cxn ang="0">
                    <a:pos x="19" y="63"/>
                  </a:cxn>
                  <a:cxn ang="0">
                    <a:pos x="16" y="66"/>
                  </a:cxn>
                </a:cxnLst>
                <a:rect l="0" t="0" r="r" b="b"/>
                <a:pathLst>
                  <a:path w="19" h="66">
                    <a:moveTo>
                      <a:pt x="16" y="66"/>
                    </a:moveTo>
                    <a:cubicBezTo>
                      <a:pt x="16" y="66"/>
                      <a:pt x="16" y="66"/>
                      <a:pt x="16" y="66"/>
                    </a:cubicBezTo>
                    <a:cubicBezTo>
                      <a:pt x="14" y="66"/>
                      <a:pt x="13" y="65"/>
                      <a:pt x="13" y="63"/>
                    </a:cubicBezTo>
                    <a:cubicBezTo>
                      <a:pt x="13" y="40"/>
                      <a:pt x="12" y="22"/>
                      <a:pt x="1" y="5"/>
                    </a:cubicBezTo>
                    <a:cubicBezTo>
                      <a:pt x="0" y="4"/>
                      <a:pt x="0" y="2"/>
                      <a:pt x="1" y="1"/>
                    </a:cubicBezTo>
                    <a:cubicBezTo>
                      <a:pt x="3" y="0"/>
                      <a:pt x="5" y="0"/>
                      <a:pt x="6" y="2"/>
                    </a:cubicBezTo>
                    <a:cubicBezTo>
                      <a:pt x="18" y="20"/>
                      <a:pt x="19" y="40"/>
                      <a:pt x="19" y="63"/>
                    </a:cubicBezTo>
                    <a:cubicBezTo>
                      <a:pt x="19" y="65"/>
                      <a:pt x="18" y="66"/>
                      <a:pt x="16" y="66"/>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0" name="Freeform 153">
                <a:extLst>
                  <a:ext uri="{FF2B5EF4-FFF2-40B4-BE49-F238E27FC236}">
                    <a16:creationId xmlns:a16="http://schemas.microsoft.com/office/drawing/2014/main" id="{079CB352-CCE2-A241-A794-1B2799C49F2E}"/>
                  </a:ext>
                </a:extLst>
              </p:cNvPr>
              <p:cNvSpPr>
                <a:spLocks/>
              </p:cNvSpPr>
              <p:nvPr/>
            </p:nvSpPr>
            <p:spPr bwMode="auto">
              <a:xfrm>
                <a:off x="1998663" y="3175000"/>
                <a:ext cx="25400" cy="82550"/>
              </a:xfrm>
              <a:custGeom>
                <a:avLst/>
                <a:gdLst/>
                <a:ahLst/>
                <a:cxnLst>
                  <a:cxn ang="0">
                    <a:pos x="6" y="64"/>
                  </a:cxn>
                  <a:cxn ang="0">
                    <a:pos x="3" y="61"/>
                  </a:cxn>
                  <a:cxn ang="0">
                    <a:pos x="15" y="1"/>
                  </a:cxn>
                  <a:cxn ang="0">
                    <a:pos x="19" y="2"/>
                  </a:cxn>
                  <a:cxn ang="0">
                    <a:pos x="19" y="6"/>
                  </a:cxn>
                  <a:cxn ang="0">
                    <a:pos x="9" y="61"/>
                  </a:cxn>
                  <a:cxn ang="0">
                    <a:pos x="6" y="64"/>
                  </a:cxn>
                  <a:cxn ang="0">
                    <a:pos x="6" y="64"/>
                  </a:cxn>
                </a:cxnLst>
                <a:rect l="0" t="0" r="r" b="b"/>
                <a:pathLst>
                  <a:path w="20" h="64">
                    <a:moveTo>
                      <a:pt x="6" y="64"/>
                    </a:moveTo>
                    <a:cubicBezTo>
                      <a:pt x="5" y="64"/>
                      <a:pt x="3" y="63"/>
                      <a:pt x="3" y="61"/>
                    </a:cubicBezTo>
                    <a:cubicBezTo>
                      <a:pt x="3" y="59"/>
                      <a:pt x="0" y="13"/>
                      <a:pt x="15" y="1"/>
                    </a:cubicBezTo>
                    <a:cubicBezTo>
                      <a:pt x="17" y="0"/>
                      <a:pt x="18" y="0"/>
                      <a:pt x="19" y="2"/>
                    </a:cubicBezTo>
                    <a:cubicBezTo>
                      <a:pt x="20" y="3"/>
                      <a:pt x="20" y="5"/>
                      <a:pt x="19" y="6"/>
                    </a:cubicBezTo>
                    <a:cubicBezTo>
                      <a:pt x="10" y="13"/>
                      <a:pt x="8" y="43"/>
                      <a:pt x="9" y="61"/>
                    </a:cubicBezTo>
                    <a:cubicBezTo>
                      <a:pt x="9" y="62"/>
                      <a:pt x="8" y="64"/>
                      <a:pt x="6" y="64"/>
                    </a:cubicBezTo>
                    <a:cubicBezTo>
                      <a:pt x="6" y="64"/>
                      <a:pt x="6" y="64"/>
                      <a:pt x="6" y="6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1" name="Freeform 154">
                <a:extLst>
                  <a:ext uri="{FF2B5EF4-FFF2-40B4-BE49-F238E27FC236}">
                    <a16:creationId xmlns:a16="http://schemas.microsoft.com/office/drawing/2014/main" id="{655B3400-BFF2-5245-8965-594BF019EDD0}"/>
                  </a:ext>
                </a:extLst>
              </p:cNvPr>
              <p:cNvSpPr>
                <a:spLocks/>
              </p:cNvSpPr>
              <p:nvPr/>
            </p:nvSpPr>
            <p:spPr bwMode="auto">
              <a:xfrm>
                <a:off x="1949450" y="3175000"/>
                <a:ext cx="73025" cy="19050"/>
              </a:xfrm>
              <a:custGeom>
                <a:avLst/>
                <a:gdLst/>
                <a:ahLst/>
                <a:cxnLst>
                  <a:cxn ang="0">
                    <a:pos x="23" y="15"/>
                  </a:cxn>
                  <a:cxn ang="0">
                    <a:pos x="10" y="10"/>
                  </a:cxn>
                  <a:cxn ang="0">
                    <a:pos x="0" y="4"/>
                  </a:cxn>
                  <a:cxn ang="0">
                    <a:pos x="2" y="0"/>
                  </a:cxn>
                  <a:cxn ang="0">
                    <a:pos x="12" y="6"/>
                  </a:cxn>
                  <a:cxn ang="0">
                    <a:pos x="28" y="11"/>
                  </a:cxn>
                  <a:cxn ang="0">
                    <a:pos x="31" y="7"/>
                  </a:cxn>
                  <a:cxn ang="0">
                    <a:pos x="39" y="1"/>
                  </a:cxn>
                  <a:cxn ang="0">
                    <a:pos x="46" y="5"/>
                  </a:cxn>
                  <a:cxn ang="0">
                    <a:pos x="50" y="8"/>
                  </a:cxn>
                  <a:cxn ang="0">
                    <a:pos x="55" y="4"/>
                  </a:cxn>
                  <a:cxn ang="0">
                    <a:pos x="57" y="7"/>
                  </a:cxn>
                  <a:cxn ang="0">
                    <a:pos x="50" y="11"/>
                  </a:cxn>
                  <a:cxn ang="0">
                    <a:pos x="44" y="8"/>
                  </a:cxn>
                  <a:cxn ang="0">
                    <a:pos x="40" y="5"/>
                  </a:cxn>
                  <a:cxn ang="0">
                    <a:pos x="34" y="9"/>
                  </a:cxn>
                  <a:cxn ang="0">
                    <a:pos x="29" y="14"/>
                  </a:cxn>
                  <a:cxn ang="0">
                    <a:pos x="23" y="15"/>
                  </a:cxn>
                </a:cxnLst>
                <a:rect l="0" t="0" r="r" b="b"/>
                <a:pathLst>
                  <a:path w="57" h="15">
                    <a:moveTo>
                      <a:pt x="23" y="15"/>
                    </a:moveTo>
                    <a:cubicBezTo>
                      <a:pt x="18" y="15"/>
                      <a:pt x="14" y="13"/>
                      <a:pt x="10" y="10"/>
                    </a:cubicBezTo>
                    <a:cubicBezTo>
                      <a:pt x="7" y="7"/>
                      <a:pt x="4" y="5"/>
                      <a:pt x="0" y="4"/>
                    </a:cubicBezTo>
                    <a:cubicBezTo>
                      <a:pt x="2" y="0"/>
                      <a:pt x="2" y="0"/>
                      <a:pt x="2" y="0"/>
                    </a:cubicBezTo>
                    <a:cubicBezTo>
                      <a:pt x="6" y="2"/>
                      <a:pt x="9" y="4"/>
                      <a:pt x="12" y="6"/>
                    </a:cubicBezTo>
                    <a:cubicBezTo>
                      <a:pt x="18" y="10"/>
                      <a:pt x="22" y="13"/>
                      <a:pt x="28" y="11"/>
                    </a:cubicBezTo>
                    <a:cubicBezTo>
                      <a:pt x="29" y="10"/>
                      <a:pt x="30" y="9"/>
                      <a:pt x="31" y="7"/>
                    </a:cubicBezTo>
                    <a:cubicBezTo>
                      <a:pt x="33" y="5"/>
                      <a:pt x="35" y="2"/>
                      <a:pt x="39" y="1"/>
                    </a:cubicBezTo>
                    <a:cubicBezTo>
                      <a:pt x="43" y="1"/>
                      <a:pt x="45" y="3"/>
                      <a:pt x="46" y="5"/>
                    </a:cubicBezTo>
                    <a:cubicBezTo>
                      <a:pt x="48" y="6"/>
                      <a:pt x="49" y="8"/>
                      <a:pt x="50" y="8"/>
                    </a:cubicBezTo>
                    <a:cubicBezTo>
                      <a:pt x="51" y="8"/>
                      <a:pt x="53" y="7"/>
                      <a:pt x="55" y="4"/>
                    </a:cubicBezTo>
                    <a:cubicBezTo>
                      <a:pt x="57" y="7"/>
                      <a:pt x="57" y="7"/>
                      <a:pt x="57" y="7"/>
                    </a:cubicBezTo>
                    <a:cubicBezTo>
                      <a:pt x="55" y="10"/>
                      <a:pt x="52" y="11"/>
                      <a:pt x="50" y="11"/>
                    </a:cubicBezTo>
                    <a:cubicBezTo>
                      <a:pt x="47" y="11"/>
                      <a:pt x="45" y="9"/>
                      <a:pt x="44" y="8"/>
                    </a:cubicBezTo>
                    <a:cubicBezTo>
                      <a:pt x="42" y="6"/>
                      <a:pt x="41" y="5"/>
                      <a:pt x="40" y="5"/>
                    </a:cubicBezTo>
                    <a:cubicBezTo>
                      <a:pt x="37" y="6"/>
                      <a:pt x="36" y="7"/>
                      <a:pt x="34" y="9"/>
                    </a:cubicBezTo>
                    <a:cubicBezTo>
                      <a:pt x="33" y="11"/>
                      <a:pt x="32" y="13"/>
                      <a:pt x="29" y="14"/>
                    </a:cubicBezTo>
                    <a:cubicBezTo>
                      <a:pt x="27" y="15"/>
                      <a:pt x="25" y="15"/>
                      <a:pt x="23" y="1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2" name="Freeform 155">
                <a:extLst>
                  <a:ext uri="{FF2B5EF4-FFF2-40B4-BE49-F238E27FC236}">
                    <a16:creationId xmlns:a16="http://schemas.microsoft.com/office/drawing/2014/main" id="{E2F8BA15-FE8C-1E40-A371-63D4DB1A4F6A}"/>
                  </a:ext>
                </a:extLst>
              </p:cNvPr>
              <p:cNvSpPr>
                <a:spLocks/>
              </p:cNvSpPr>
              <p:nvPr/>
            </p:nvSpPr>
            <p:spPr bwMode="auto">
              <a:xfrm>
                <a:off x="1870075" y="3103562"/>
                <a:ext cx="41275" cy="30162"/>
              </a:xfrm>
              <a:custGeom>
                <a:avLst/>
                <a:gdLst/>
                <a:ahLst/>
                <a:cxnLst>
                  <a:cxn ang="0">
                    <a:pos x="28" y="24"/>
                  </a:cxn>
                  <a:cxn ang="0">
                    <a:pos x="26" y="23"/>
                  </a:cxn>
                  <a:cxn ang="0">
                    <a:pos x="2" y="7"/>
                  </a:cxn>
                  <a:cxn ang="0">
                    <a:pos x="1" y="2"/>
                  </a:cxn>
                  <a:cxn ang="0">
                    <a:pos x="6" y="1"/>
                  </a:cxn>
                  <a:cxn ang="0">
                    <a:pos x="30" y="18"/>
                  </a:cxn>
                  <a:cxn ang="0">
                    <a:pos x="31" y="23"/>
                  </a:cxn>
                  <a:cxn ang="0">
                    <a:pos x="28" y="24"/>
                  </a:cxn>
                </a:cxnLst>
                <a:rect l="0" t="0" r="r" b="b"/>
                <a:pathLst>
                  <a:path w="32" h="24">
                    <a:moveTo>
                      <a:pt x="28" y="24"/>
                    </a:moveTo>
                    <a:cubicBezTo>
                      <a:pt x="27" y="24"/>
                      <a:pt x="27" y="24"/>
                      <a:pt x="26" y="23"/>
                    </a:cubicBezTo>
                    <a:cubicBezTo>
                      <a:pt x="19" y="18"/>
                      <a:pt x="14" y="15"/>
                      <a:pt x="2" y="7"/>
                    </a:cubicBezTo>
                    <a:cubicBezTo>
                      <a:pt x="1" y="6"/>
                      <a:pt x="0" y="4"/>
                      <a:pt x="1" y="2"/>
                    </a:cubicBezTo>
                    <a:cubicBezTo>
                      <a:pt x="2" y="0"/>
                      <a:pt x="5" y="0"/>
                      <a:pt x="6" y="1"/>
                    </a:cubicBezTo>
                    <a:cubicBezTo>
                      <a:pt x="18" y="9"/>
                      <a:pt x="23" y="12"/>
                      <a:pt x="30" y="18"/>
                    </a:cubicBezTo>
                    <a:cubicBezTo>
                      <a:pt x="32" y="19"/>
                      <a:pt x="32" y="21"/>
                      <a:pt x="31" y="23"/>
                    </a:cubicBezTo>
                    <a:cubicBezTo>
                      <a:pt x="30" y="24"/>
                      <a:pt x="29" y="24"/>
                      <a:pt x="28" y="2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3" name="Freeform 156">
                <a:extLst>
                  <a:ext uri="{FF2B5EF4-FFF2-40B4-BE49-F238E27FC236}">
                    <a16:creationId xmlns:a16="http://schemas.microsoft.com/office/drawing/2014/main" id="{F0EEFF4D-507D-FE49-9CD7-50B961BEF373}"/>
                  </a:ext>
                </a:extLst>
              </p:cNvPr>
              <p:cNvSpPr>
                <a:spLocks/>
              </p:cNvSpPr>
              <p:nvPr/>
            </p:nvSpPr>
            <p:spPr bwMode="auto">
              <a:xfrm>
                <a:off x="1838325" y="3128962"/>
                <a:ext cx="69850" cy="28575"/>
              </a:xfrm>
              <a:custGeom>
                <a:avLst/>
                <a:gdLst/>
                <a:ahLst/>
                <a:cxnLst>
                  <a:cxn ang="0">
                    <a:pos x="49" y="22"/>
                  </a:cxn>
                  <a:cxn ang="0">
                    <a:pos x="48" y="21"/>
                  </a:cxn>
                  <a:cxn ang="0">
                    <a:pos x="30" y="16"/>
                  </a:cxn>
                  <a:cxn ang="0">
                    <a:pos x="3" y="7"/>
                  </a:cxn>
                  <a:cxn ang="0">
                    <a:pos x="1" y="3"/>
                  </a:cxn>
                  <a:cxn ang="0">
                    <a:pos x="6" y="1"/>
                  </a:cxn>
                  <a:cxn ang="0">
                    <a:pos x="32" y="9"/>
                  </a:cxn>
                  <a:cxn ang="0">
                    <a:pos x="51" y="15"/>
                  </a:cxn>
                  <a:cxn ang="0">
                    <a:pos x="53" y="19"/>
                  </a:cxn>
                  <a:cxn ang="0">
                    <a:pos x="49" y="22"/>
                  </a:cxn>
                </a:cxnLst>
                <a:rect l="0" t="0" r="r" b="b"/>
                <a:pathLst>
                  <a:path w="54" h="22">
                    <a:moveTo>
                      <a:pt x="49" y="22"/>
                    </a:moveTo>
                    <a:cubicBezTo>
                      <a:pt x="49" y="22"/>
                      <a:pt x="49" y="22"/>
                      <a:pt x="48" y="21"/>
                    </a:cubicBezTo>
                    <a:cubicBezTo>
                      <a:pt x="43" y="19"/>
                      <a:pt x="37" y="18"/>
                      <a:pt x="30" y="16"/>
                    </a:cubicBezTo>
                    <a:cubicBezTo>
                      <a:pt x="21" y="14"/>
                      <a:pt x="11" y="11"/>
                      <a:pt x="3" y="7"/>
                    </a:cubicBezTo>
                    <a:cubicBezTo>
                      <a:pt x="1" y="7"/>
                      <a:pt x="0" y="4"/>
                      <a:pt x="1" y="3"/>
                    </a:cubicBezTo>
                    <a:cubicBezTo>
                      <a:pt x="2" y="1"/>
                      <a:pt x="4" y="0"/>
                      <a:pt x="6" y="1"/>
                    </a:cubicBezTo>
                    <a:cubicBezTo>
                      <a:pt x="13" y="5"/>
                      <a:pt x="23" y="7"/>
                      <a:pt x="32" y="9"/>
                    </a:cubicBezTo>
                    <a:cubicBezTo>
                      <a:pt x="39" y="11"/>
                      <a:pt x="46" y="12"/>
                      <a:pt x="51" y="15"/>
                    </a:cubicBezTo>
                    <a:cubicBezTo>
                      <a:pt x="53" y="15"/>
                      <a:pt x="54" y="17"/>
                      <a:pt x="53" y="19"/>
                    </a:cubicBezTo>
                    <a:cubicBezTo>
                      <a:pt x="52" y="21"/>
                      <a:pt x="51" y="22"/>
                      <a:pt x="49" y="2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4" name="Freeform 157">
                <a:extLst>
                  <a:ext uri="{FF2B5EF4-FFF2-40B4-BE49-F238E27FC236}">
                    <a16:creationId xmlns:a16="http://schemas.microsoft.com/office/drawing/2014/main" id="{A92A3093-840C-164A-A4E4-B0A2B66E9517}"/>
                  </a:ext>
                </a:extLst>
              </p:cNvPr>
              <p:cNvSpPr>
                <a:spLocks/>
              </p:cNvSpPr>
              <p:nvPr/>
            </p:nvSpPr>
            <p:spPr bwMode="auto">
              <a:xfrm>
                <a:off x="1841500" y="3168650"/>
                <a:ext cx="60325" cy="9525"/>
              </a:xfrm>
              <a:custGeom>
                <a:avLst/>
                <a:gdLst/>
                <a:ahLst/>
                <a:cxnLst>
                  <a:cxn ang="0">
                    <a:pos x="43" y="7"/>
                  </a:cxn>
                  <a:cxn ang="0">
                    <a:pos x="3" y="7"/>
                  </a:cxn>
                  <a:cxn ang="0">
                    <a:pos x="0" y="3"/>
                  </a:cxn>
                  <a:cxn ang="0">
                    <a:pos x="3" y="0"/>
                  </a:cxn>
                  <a:cxn ang="0">
                    <a:pos x="43" y="0"/>
                  </a:cxn>
                  <a:cxn ang="0">
                    <a:pos x="47" y="3"/>
                  </a:cxn>
                  <a:cxn ang="0">
                    <a:pos x="43" y="7"/>
                  </a:cxn>
                </a:cxnLst>
                <a:rect l="0" t="0" r="r" b="b"/>
                <a:pathLst>
                  <a:path w="47" h="7">
                    <a:moveTo>
                      <a:pt x="43" y="7"/>
                    </a:moveTo>
                    <a:cubicBezTo>
                      <a:pt x="3" y="7"/>
                      <a:pt x="3" y="7"/>
                      <a:pt x="3" y="7"/>
                    </a:cubicBezTo>
                    <a:cubicBezTo>
                      <a:pt x="1" y="7"/>
                      <a:pt x="0" y="5"/>
                      <a:pt x="0" y="3"/>
                    </a:cubicBezTo>
                    <a:cubicBezTo>
                      <a:pt x="0" y="1"/>
                      <a:pt x="1" y="0"/>
                      <a:pt x="3" y="0"/>
                    </a:cubicBezTo>
                    <a:cubicBezTo>
                      <a:pt x="43" y="0"/>
                      <a:pt x="43" y="0"/>
                      <a:pt x="43" y="0"/>
                    </a:cubicBezTo>
                    <a:cubicBezTo>
                      <a:pt x="45" y="0"/>
                      <a:pt x="47" y="1"/>
                      <a:pt x="47" y="3"/>
                    </a:cubicBezTo>
                    <a:cubicBezTo>
                      <a:pt x="47" y="5"/>
                      <a:pt x="45" y="7"/>
                      <a:pt x="43"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5" name="Freeform 158">
                <a:extLst>
                  <a:ext uri="{FF2B5EF4-FFF2-40B4-BE49-F238E27FC236}">
                    <a16:creationId xmlns:a16="http://schemas.microsoft.com/office/drawing/2014/main" id="{3CEB071E-2029-1B43-BA32-1D568E0AD442}"/>
                  </a:ext>
                </a:extLst>
              </p:cNvPr>
              <p:cNvSpPr>
                <a:spLocks/>
              </p:cNvSpPr>
              <p:nvPr/>
            </p:nvSpPr>
            <p:spPr bwMode="auto">
              <a:xfrm>
                <a:off x="2063750" y="3111500"/>
                <a:ext cx="68263" cy="41275"/>
              </a:xfrm>
              <a:custGeom>
                <a:avLst/>
                <a:gdLst/>
                <a:ahLst/>
                <a:cxnLst>
                  <a:cxn ang="0">
                    <a:pos x="4" y="32"/>
                  </a:cxn>
                  <a:cxn ang="0">
                    <a:pos x="0" y="29"/>
                  </a:cxn>
                  <a:cxn ang="0">
                    <a:pos x="3" y="25"/>
                  </a:cxn>
                  <a:cxn ang="0">
                    <a:pos x="31" y="10"/>
                  </a:cxn>
                  <a:cxn ang="0">
                    <a:pos x="47" y="1"/>
                  </a:cxn>
                  <a:cxn ang="0">
                    <a:pos x="52" y="3"/>
                  </a:cxn>
                  <a:cxn ang="0">
                    <a:pos x="50" y="8"/>
                  </a:cxn>
                  <a:cxn ang="0">
                    <a:pos x="34" y="17"/>
                  </a:cxn>
                  <a:cxn ang="0">
                    <a:pos x="5" y="32"/>
                  </a:cxn>
                  <a:cxn ang="0">
                    <a:pos x="4" y="32"/>
                  </a:cxn>
                </a:cxnLst>
                <a:rect l="0" t="0" r="r" b="b"/>
                <a:pathLst>
                  <a:path w="53" h="32">
                    <a:moveTo>
                      <a:pt x="4" y="32"/>
                    </a:moveTo>
                    <a:cubicBezTo>
                      <a:pt x="2" y="32"/>
                      <a:pt x="1" y="31"/>
                      <a:pt x="0" y="29"/>
                    </a:cubicBezTo>
                    <a:cubicBezTo>
                      <a:pt x="0" y="27"/>
                      <a:pt x="1" y="25"/>
                      <a:pt x="3" y="25"/>
                    </a:cubicBezTo>
                    <a:cubicBezTo>
                      <a:pt x="10" y="23"/>
                      <a:pt x="21" y="16"/>
                      <a:pt x="31" y="10"/>
                    </a:cubicBezTo>
                    <a:cubicBezTo>
                      <a:pt x="37" y="7"/>
                      <a:pt x="42" y="3"/>
                      <a:pt x="47" y="1"/>
                    </a:cubicBezTo>
                    <a:cubicBezTo>
                      <a:pt x="49" y="0"/>
                      <a:pt x="51" y="1"/>
                      <a:pt x="52" y="3"/>
                    </a:cubicBezTo>
                    <a:cubicBezTo>
                      <a:pt x="53" y="5"/>
                      <a:pt x="52" y="7"/>
                      <a:pt x="50" y="8"/>
                    </a:cubicBezTo>
                    <a:cubicBezTo>
                      <a:pt x="46" y="10"/>
                      <a:pt x="40" y="13"/>
                      <a:pt x="34" y="17"/>
                    </a:cubicBezTo>
                    <a:cubicBezTo>
                      <a:pt x="24" y="23"/>
                      <a:pt x="13" y="30"/>
                      <a:pt x="5" y="32"/>
                    </a:cubicBezTo>
                    <a:cubicBezTo>
                      <a:pt x="4" y="32"/>
                      <a:pt x="4" y="32"/>
                      <a:pt x="4" y="3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6" name="Freeform 159">
                <a:extLst>
                  <a:ext uri="{FF2B5EF4-FFF2-40B4-BE49-F238E27FC236}">
                    <a16:creationId xmlns:a16="http://schemas.microsoft.com/office/drawing/2014/main" id="{A07F2829-A7A8-474C-AC8B-913D0BB7C332}"/>
                  </a:ext>
                </a:extLst>
              </p:cNvPr>
              <p:cNvSpPr>
                <a:spLocks/>
              </p:cNvSpPr>
              <p:nvPr/>
            </p:nvSpPr>
            <p:spPr bwMode="auto">
              <a:xfrm>
                <a:off x="2078038" y="3155950"/>
                <a:ext cx="60325" cy="15875"/>
              </a:xfrm>
              <a:custGeom>
                <a:avLst/>
                <a:gdLst/>
                <a:ahLst/>
                <a:cxnLst>
                  <a:cxn ang="0">
                    <a:pos x="4" y="13"/>
                  </a:cxn>
                  <a:cxn ang="0">
                    <a:pos x="0" y="10"/>
                  </a:cxn>
                  <a:cxn ang="0">
                    <a:pos x="3" y="6"/>
                  </a:cxn>
                  <a:cxn ang="0">
                    <a:pos x="12" y="4"/>
                  </a:cxn>
                  <a:cxn ang="0">
                    <a:pos x="42" y="0"/>
                  </a:cxn>
                  <a:cxn ang="0">
                    <a:pos x="46" y="3"/>
                  </a:cxn>
                  <a:cxn ang="0">
                    <a:pos x="42" y="7"/>
                  </a:cxn>
                  <a:cxn ang="0">
                    <a:pos x="13" y="12"/>
                  </a:cxn>
                  <a:cxn ang="0">
                    <a:pos x="4" y="13"/>
                  </a:cxn>
                  <a:cxn ang="0">
                    <a:pos x="4" y="13"/>
                  </a:cxn>
                </a:cxnLst>
                <a:rect l="0" t="0" r="r" b="b"/>
                <a:pathLst>
                  <a:path w="46" h="13">
                    <a:moveTo>
                      <a:pt x="4" y="13"/>
                    </a:moveTo>
                    <a:cubicBezTo>
                      <a:pt x="2" y="13"/>
                      <a:pt x="0" y="12"/>
                      <a:pt x="0" y="10"/>
                    </a:cubicBezTo>
                    <a:cubicBezTo>
                      <a:pt x="0" y="8"/>
                      <a:pt x="1" y="6"/>
                      <a:pt x="3" y="6"/>
                    </a:cubicBezTo>
                    <a:cubicBezTo>
                      <a:pt x="5" y="6"/>
                      <a:pt x="8" y="5"/>
                      <a:pt x="12" y="4"/>
                    </a:cubicBezTo>
                    <a:cubicBezTo>
                      <a:pt x="22" y="2"/>
                      <a:pt x="35" y="0"/>
                      <a:pt x="42" y="0"/>
                    </a:cubicBezTo>
                    <a:cubicBezTo>
                      <a:pt x="44" y="0"/>
                      <a:pt x="46" y="1"/>
                      <a:pt x="46" y="3"/>
                    </a:cubicBezTo>
                    <a:cubicBezTo>
                      <a:pt x="46" y="5"/>
                      <a:pt x="44" y="7"/>
                      <a:pt x="42" y="7"/>
                    </a:cubicBezTo>
                    <a:cubicBezTo>
                      <a:pt x="36" y="7"/>
                      <a:pt x="22" y="10"/>
                      <a:pt x="13" y="12"/>
                    </a:cubicBezTo>
                    <a:cubicBezTo>
                      <a:pt x="10" y="12"/>
                      <a:pt x="6" y="13"/>
                      <a:pt x="4" y="13"/>
                    </a:cubicBezTo>
                    <a:cubicBezTo>
                      <a:pt x="4" y="13"/>
                      <a:pt x="4" y="13"/>
                      <a:pt x="4" y="1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7" name="Freeform 160">
                <a:extLst>
                  <a:ext uri="{FF2B5EF4-FFF2-40B4-BE49-F238E27FC236}">
                    <a16:creationId xmlns:a16="http://schemas.microsoft.com/office/drawing/2014/main" id="{5166C694-F0A6-004B-9D8C-C421B5ACD058}"/>
                  </a:ext>
                </a:extLst>
              </p:cNvPr>
              <p:cNvSpPr>
                <a:spLocks/>
              </p:cNvSpPr>
              <p:nvPr/>
            </p:nvSpPr>
            <p:spPr bwMode="auto">
              <a:xfrm>
                <a:off x="2078037" y="3186112"/>
                <a:ext cx="74612" cy="28576"/>
              </a:xfrm>
              <a:custGeom>
                <a:avLst/>
                <a:gdLst/>
                <a:ahLst/>
                <a:cxnLst>
                  <a:cxn ang="0">
                    <a:pos x="54" y="23"/>
                  </a:cxn>
                  <a:cxn ang="0">
                    <a:pos x="53" y="23"/>
                  </a:cxn>
                  <a:cxn ang="0">
                    <a:pos x="41" y="20"/>
                  </a:cxn>
                  <a:cxn ang="0">
                    <a:pos x="3" y="8"/>
                  </a:cxn>
                  <a:cxn ang="0">
                    <a:pos x="1" y="3"/>
                  </a:cxn>
                  <a:cxn ang="0">
                    <a:pos x="6" y="1"/>
                  </a:cxn>
                  <a:cxn ang="0">
                    <a:pos x="43" y="13"/>
                  </a:cxn>
                  <a:cxn ang="0">
                    <a:pos x="55" y="16"/>
                  </a:cxn>
                  <a:cxn ang="0">
                    <a:pos x="58" y="21"/>
                  </a:cxn>
                  <a:cxn ang="0">
                    <a:pos x="54" y="23"/>
                  </a:cxn>
                </a:cxnLst>
                <a:rect l="0" t="0" r="r" b="b"/>
                <a:pathLst>
                  <a:path w="58" h="23">
                    <a:moveTo>
                      <a:pt x="54" y="23"/>
                    </a:moveTo>
                    <a:cubicBezTo>
                      <a:pt x="54" y="23"/>
                      <a:pt x="53" y="23"/>
                      <a:pt x="53" y="23"/>
                    </a:cubicBezTo>
                    <a:cubicBezTo>
                      <a:pt x="49" y="22"/>
                      <a:pt x="45" y="21"/>
                      <a:pt x="41" y="20"/>
                    </a:cubicBezTo>
                    <a:cubicBezTo>
                      <a:pt x="29" y="17"/>
                      <a:pt x="18" y="14"/>
                      <a:pt x="3" y="8"/>
                    </a:cubicBezTo>
                    <a:cubicBezTo>
                      <a:pt x="1" y="7"/>
                      <a:pt x="0" y="5"/>
                      <a:pt x="1" y="3"/>
                    </a:cubicBezTo>
                    <a:cubicBezTo>
                      <a:pt x="2" y="1"/>
                      <a:pt x="4" y="0"/>
                      <a:pt x="6" y="1"/>
                    </a:cubicBezTo>
                    <a:cubicBezTo>
                      <a:pt x="21" y="7"/>
                      <a:pt x="32" y="10"/>
                      <a:pt x="43" y="13"/>
                    </a:cubicBezTo>
                    <a:cubicBezTo>
                      <a:pt x="47" y="14"/>
                      <a:pt x="51" y="15"/>
                      <a:pt x="55" y="16"/>
                    </a:cubicBezTo>
                    <a:cubicBezTo>
                      <a:pt x="57" y="17"/>
                      <a:pt x="58" y="19"/>
                      <a:pt x="58" y="21"/>
                    </a:cubicBezTo>
                    <a:cubicBezTo>
                      <a:pt x="57" y="22"/>
                      <a:pt x="56" y="23"/>
                      <a:pt x="54" y="2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52" name="Snip Single Corner Rectangle 151">
              <a:extLst>
                <a:ext uri="{FF2B5EF4-FFF2-40B4-BE49-F238E27FC236}">
                  <a16:creationId xmlns:a16="http://schemas.microsoft.com/office/drawing/2014/main" id="{02BECEAD-3032-6346-9BC3-B5D35EF48B01}"/>
                </a:ext>
              </a:extLst>
            </p:cNvPr>
            <p:cNvSpPr/>
            <p:nvPr/>
          </p:nvSpPr>
          <p:spPr>
            <a:xfrm>
              <a:off x="2247543" y="1605316"/>
              <a:ext cx="308329" cy="280994"/>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53" name="Snip Single Corner Rectangle 152">
              <a:extLst>
                <a:ext uri="{FF2B5EF4-FFF2-40B4-BE49-F238E27FC236}">
                  <a16:creationId xmlns:a16="http://schemas.microsoft.com/office/drawing/2014/main" id="{2A7D96A8-4810-D045-BCEF-B78AE9AB0546}"/>
                </a:ext>
              </a:extLst>
            </p:cNvPr>
            <p:cNvSpPr/>
            <p:nvPr/>
          </p:nvSpPr>
          <p:spPr>
            <a:xfrm>
              <a:off x="2358957" y="1507789"/>
              <a:ext cx="308329" cy="280994"/>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grpSp>
      <p:grpSp>
        <p:nvGrpSpPr>
          <p:cNvPr id="178" name="Group 177">
            <a:extLst>
              <a:ext uri="{FF2B5EF4-FFF2-40B4-BE49-F238E27FC236}">
                <a16:creationId xmlns:a16="http://schemas.microsoft.com/office/drawing/2014/main" id="{A681B31B-5785-DD49-B165-9935C6ED1547}"/>
              </a:ext>
            </a:extLst>
          </p:cNvPr>
          <p:cNvGrpSpPr/>
          <p:nvPr/>
        </p:nvGrpSpPr>
        <p:grpSpPr>
          <a:xfrm>
            <a:off x="8532075" y="1592822"/>
            <a:ext cx="730770" cy="459515"/>
            <a:chOff x="1936516" y="1507789"/>
            <a:chExt cx="730770" cy="459515"/>
          </a:xfrm>
        </p:grpSpPr>
        <p:grpSp>
          <p:nvGrpSpPr>
            <p:cNvPr id="179" name="Group 278">
              <a:extLst>
                <a:ext uri="{FF2B5EF4-FFF2-40B4-BE49-F238E27FC236}">
                  <a16:creationId xmlns:a16="http://schemas.microsoft.com/office/drawing/2014/main" id="{204BDFC2-7596-C94E-AEB6-FCF6B82F5662}"/>
                </a:ext>
              </a:extLst>
            </p:cNvPr>
            <p:cNvGrpSpPr/>
            <p:nvPr/>
          </p:nvGrpSpPr>
          <p:grpSpPr>
            <a:xfrm>
              <a:off x="1936516" y="1548141"/>
              <a:ext cx="280704" cy="419163"/>
              <a:chOff x="1743075" y="3103562"/>
              <a:chExt cx="468313" cy="838200"/>
            </a:xfrm>
          </p:grpSpPr>
          <p:sp>
            <p:nvSpPr>
              <p:cNvPr id="182" name="Oval 137">
                <a:extLst>
                  <a:ext uri="{FF2B5EF4-FFF2-40B4-BE49-F238E27FC236}">
                    <a16:creationId xmlns:a16="http://schemas.microsoft.com/office/drawing/2014/main" id="{B8A49FC4-38D7-BB46-8EA9-550AE65405A9}"/>
                  </a:ext>
                </a:extLst>
              </p:cNvPr>
              <p:cNvSpPr>
                <a:spLocks noChangeArrowheads="1"/>
              </p:cNvSpPr>
              <p:nvPr/>
            </p:nvSpPr>
            <p:spPr bwMode="auto">
              <a:xfrm>
                <a:off x="1876425" y="3373437"/>
                <a:ext cx="215900" cy="25082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3" name="Freeform 138">
                <a:extLst>
                  <a:ext uri="{FF2B5EF4-FFF2-40B4-BE49-F238E27FC236}">
                    <a16:creationId xmlns:a16="http://schemas.microsoft.com/office/drawing/2014/main" id="{B24C7E5B-ADA8-A84B-A232-AA394159D316}"/>
                  </a:ext>
                </a:extLst>
              </p:cNvPr>
              <p:cNvSpPr>
                <a:spLocks/>
              </p:cNvSpPr>
              <p:nvPr/>
            </p:nvSpPr>
            <p:spPr bwMode="auto">
              <a:xfrm>
                <a:off x="1743075" y="3648075"/>
                <a:ext cx="242888" cy="293687"/>
              </a:xfrm>
              <a:custGeom>
                <a:avLst/>
                <a:gdLst/>
                <a:ahLst/>
                <a:cxnLst>
                  <a:cxn ang="0">
                    <a:pos x="0" y="110"/>
                  </a:cxn>
                  <a:cxn ang="0">
                    <a:pos x="0" y="229"/>
                  </a:cxn>
                  <a:cxn ang="0">
                    <a:pos x="189" y="229"/>
                  </a:cxn>
                  <a:cxn ang="0">
                    <a:pos x="104" y="0"/>
                  </a:cxn>
                  <a:cxn ang="0">
                    <a:pos x="0" y="110"/>
                  </a:cxn>
                </a:cxnLst>
                <a:rect l="0" t="0" r="r" b="b"/>
                <a:pathLst>
                  <a:path w="189" h="229">
                    <a:moveTo>
                      <a:pt x="0" y="110"/>
                    </a:moveTo>
                    <a:cubicBezTo>
                      <a:pt x="0" y="229"/>
                      <a:pt x="0" y="229"/>
                      <a:pt x="0" y="229"/>
                    </a:cubicBezTo>
                    <a:cubicBezTo>
                      <a:pt x="189" y="229"/>
                      <a:pt x="189" y="229"/>
                      <a:pt x="189" y="229"/>
                    </a:cubicBezTo>
                    <a:cubicBezTo>
                      <a:pt x="104" y="0"/>
                      <a:pt x="104" y="0"/>
                      <a:pt x="104" y="0"/>
                    </a:cubicBezTo>
                    <a:cubicBezTo>
                      <a:pt x="46" y="3"/>
                      <a:pt x="0" y="51"/>
                      <a:pt x="0" y="11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4" name="Freeform 139">
                <a:extLst>
                  <a:ext uri="{FF2B5EF4-FFF2-40B4-BE49-F238E27FC236}">
                    <a16:creationId xmlns:a16="http://schemas.microsoft.com/office/drawing/2014/main" id="{CED4FC7E-C63A-5245-BF15-DADB395F7CDE}"/>
                  </a:ext>
                </a:extLst>
              </p:cNvPr>
              <p:cNvSpPr>
                <a:spLocks/>
              </p:cNvSpPr>
              <p:nvPr/>
            </p:nvSpPr>
            <p:spPr bwMode="auto">
              <a:xfrm>
                <a:off x="1985963" y="3649662"/>
                <a:ext cx="225425" cy="292100"/>
              </a:xfrm>
              <a:custGeom>
                <a:avLst/>
                <a:gdLst/>
                <a:ahLst/>
                <a:cxnLst>
                  <a:cxn ang="0">
                    <a:pos x="83" y="0"/>
                  </a:cxn>
                  <a:cxn ang="0">
                    <a:pos x="0" y="228"/>
                  </a:cxn>
                  <a:cxn ang="0">
                    <a:pos x="175" y="228"/>
                  </a:cxn>
                  <a:cxn ang="0">
                    <a:pos x="175" y="109"/>
                  </a:cxn>
                  <a:cxn ang="0">
                    <a:pos x="83" y="0"/>
                  </a:cxn>
                </a:cxnLst>
                <a:rect l="0" t="0" r="r" b="b"/>
                <a:pathLst>
                  <a:path w="175" h="228">
                    <a:moveTo>
                      <a:pt x="83" y="0"/>
                    </a:moveTo>
                    <a:cubicBezTo>
                      <a:pt x="0" y="228"/>
                      <a:pt x="0" y="228"/>
                      <a:pt x="0" y="228"/>
                    </a:cubicBezTo>
                    <a:cubicBezTo>
                      <a:pt x="175" y="228"/>
                      <a:pt x="175" y="228"/>
                      <a:pt x="175" y="228"/>
                    </a:cubicBezTo>
                    <a:cubicBezTo>
                      <a:pt x="175" y="109"/>
                      <a:pt x="175" y="109"/>
                      <a:pt x="175" y="109"/>
                    </a:cubicBezTo>
                    <a:cubicBezTo>
                      <a:pt x="175" y="54"/>
                      <a:pt x="135" y="9"/>
                      <a:pt x="83"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5" name="Freeform 140">
                <a:extLst>
                  <a:ext uri="{FF2B5EF4-FFF2-40B4-BE49-F238E27FC236}">
                    <a16:creationId xmlns:a16="http://schemas.microsoft.com/office/drawing/2014/main" id="{6F2CFB98-A77A-4B4E-AE74-6C7E2A348986}"/>
                  </a:ext>
                </a:extLst>
              </p:cNvPr>
              <p:cNvSpPr>
                <a:spLocks/>
              </p:cNvSpPr>
              <p:nvPr/>
            </p:nvSpPr>
            <p:spPr bwMode="auto">
              <a:xfrm>
                <a:off x="1936750" y="3584575"/>
                <a:ext cx="100013" cy="354012"/>
              </a:xfrm>
              <a:custGeom>
                <a:avLst/>
                <a:gdLst/>
                <a:ahLst/>
                <a:cxnLst>
                  <a:cxn ang="0">
                    <a:pos x="63" y="32"/>
                  </a:cxn>
                  <a:cxn ang="0">
                    <a:pos x="31" y="0"/>
                  </a:cxn>
                  <a:cxn ang="0">
                    <a:pos x="0" y="32"/>
                  </a:cxn>
                  <a:cxn ang="0">
                    <a:pos x="25" y="58"/>
                  </a:cxn>
                  <a:cxn ang="0">
                    <a:pos x="8" y="78"/>
                  </a:cxn>
                  <a:cxn ang="0">
                    <a:pos x="8" y="223"/>
                  </a:cxn>
                  <a:cxn ang="0">
                    <a:pos x="52" y="223"/>
                  </a:cxn>
                  <a:cxn ang="0">
                    <a:pos x="52" y="78"/>
                  </a:cxn>
                  <a:cxn ang="0">
                    <a:pos x="35" y="59"/>
                  </a:cxn>
                  <a:cxn ang="0">
                    <a:pos x="63" y="32"/>
                  </a:cxn>
                </a:cxnLst>
                <a:rect l="0" t="0" r="r" b="b"/>
                <a:pathLst>
                  <a:path w="63" h="223">
                    <a:moveTo>
                      <a:pt x="63" y="32"/>
                    </a:moveTo>
                    <a:lnTo>
                      <a:pt x="31" y="0"/>
                    </a:lnTo>
                    <a:lnTo>
                      <a:pt x="0" y="32"/>
                    </a:lnTo>
                    <a:lnTo>
                      <a:pt x="25" y="58"/>
                    </a:lnTo>
                    <a:lnTo>
                      <a:pt x="8" y="78"/>
                    </a:lnTo>
                    <a:lnTo>
                      <a:pt x="8" y="223"/>
                    </a:lnTo>
                    <a:lnTo>
                      <a:pt x="52" y="223"/>
                    </a:lnTo>
                    <a:lnTo>
                      <a:pt x="52" y="78"/>
                    </a:lnTo>
                    <a:lnTo>
                      <a:pt x="35" y="59"/>
                    </a:lnTo>
                    <a:lnTo>
                      <a:pt x="63" y="3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6" name="Rectangle 141">
                <a:extLst>
                  <a:ext uri="{FF2B5EF4-FFF2-40B4-BE49-F238E27FC236}">
                    <a16:creationId xmlns:a16="http://schemas.microsoft.com/office/drawing/2014/main" id="{36476FBD-A3D4-9644-B5B1-F1AF98A194AF}"/>
                  </a:ext>
                </a:extLst>
              </p:cNvPr>
              <p:cNvSpPr>
                <a:spLocks noChangeArrowheads="1"/>
              </p:cNvSpPr>
              <p:nvPr/>
            </p:nvSpPr>
            <p:spPr bwMode="auto">
              <a:xfrm>
                <a:off x="2092325" y="3790950"/>
                <a:ext cx="93663"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87" name="Freeform 142">
                <a:extLst>
                  <a:ext uri="{FF2B5EF4-FFF2-40B4-BE49-F238E27FC236}">
                    <a16:creationId xmlns:a16="http://schemas.microsoft.com/office/drawing/2014/main" id="{06462853-78F5-F248-970C-2A0D88CF2BB0}"/>
                  </a:ext>
                </a:extLst>
              </p:cNvPr>
              <p:cNvSpPr>
                <a:spLocks/>
              </p:cNvSpPr>
              <p:nvPr/>
            </p:nvSpPr>
            <p:spPr bwMode="auto">
              <a:xfrm>
                <a:off x="1943100" y="3214687"/>
                <a:ext cx="84138" cy="125412"/>
              </a:xfrm>
              <a:custGeom>
                <a:avLst/>
                <a:gdLst/>
                <a:ahLst/>
                <a:cxnLst>
                  <a:cxn ang="0">
                    <a:pos x="62" y="48"/>
                  </a:cxn>
                  <a:cxn ang="0">
                    <a:pos x="31" y="97"/>
                  </a:cxn>
                  <a:cxn ang="0">
                    <a:pos x="0" y="48"/>
                  </a:cxn>
                  <a:cxn ang="0">
                    <a:pos x="31" y="0"/>
                  </a:cxn>
                  <a:cxn ang="0">
                    <a:pos x="62" y="48"/>
                  </a:cxn>
                </a:cxnLst>
                <a:rect l="0" t="0" r="r" b="b"/>
                <a:pathLst>
                  <a:path w="65" h="97">
                    <a:moveTo>
                      <a:pt x="62" y="48"/>
                    </a:moveTo>
                    <a:cubicBezTo>
                      <a:pt x="62" y="75"/>
                      <a:pt x="65" y="97"/>
                      <a:pt x="31" y="97"/>
                    </a:cubicBezTo>
                    <a:cubicBezTo>
                      <a:pt x="0" y="97"/>
                      <a:pt x="0" y="75"/>
                      <a:pt x="0" y="48"/>
                    </a:cubicBezTo>
                    <a:cubicBezTo>
                      <a:pt x="0" y="22"/>
                      <a:pt x="14" y="0"/>
                      <a:pt x="31" y="0"/>
                    </a:cubicBezTo>
                    <a:cubicBezTo>
                      <a:pt x="48" y="0"/>
                      <a:pt x="62" y="22"/>
                      <a:pt x="62" y="4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8" name="Freeform 143">
                <a:extLst>
                  <a:ext uri="{FF2B5EF4-FFF2-40B4-BE49-F238E27FC236}">
                    <a16:creationId xmlns:a16="http://schemas.microsoft.com/office/drawing/2014/main" id="{126D20D1-3EC2-E749-B935-CA115BF8D40C}"/>
                  </a:ext>
                </a:extLst>
              </p:cNvPr>
              <p:cNvSpPr>
                <a:spLocks noEditPoints="1"/>
              </p:cNvSpPr>
              <p:nvPr/>
            </p:nvSpPr>
            <p:spPr bwMode="auto">
              <a:xfrm>
                <a:off x="1939925" y="3211512"/>
                <a:ext cx="88900" cy="131762"/>
              </a:xfrm>
              <a:custGeom>
                <a:avLst/>
                <a:gdLst/>
                <a:ahLst/>
                <a:cxnLst>
                  <a:cxn ang="0">
                    <a:pos x="34" y="103"/>
                  </a:cxn>
                  <a:cxn ang="0">
                    <a:pos x="4" y="88"/>
                  </a:cxn>
                  <a:cxn ang="0">
                    <a:pos x="0" y="53"/>
                  </a:cxn>
                  <a:cxn ang="0">
                    <a:pos x="0" y="51"/>
                  </a:cxn>
                  <a:cxn ang="0">
                    <a:pos x="34" y="0"/>
                  </a:cxn>
                  <a:cxn ang="0">
                    <a:pos x="69" y="51"/>
                  </a:cxn>
                  <a:cxn ang="0">
                    <a:pos x="69" y="58"/>
                  </a:cxn>
                  <a:cxn ang="0">
                    <a:pos x="61" y="95"/>
                  </a:cxn>
                  <a:cxn ang="0">
                    <a:pos x="34" y="103"/>
                  </a:cxn>
                  <a:cxn ang="0">
                    <a:pos x="34" y="7"/>
                  </a:cxn>
                  <a:cxn ang="0">
                    <a:pos x="7" y="51"/>
                  </a:cxn>
                  <a:cxn ang="0">
                    <a:pos x="7" y="53"/>
                  </a:cxn>
                  <a:cxn ang="0">
                    <a:pos x="10" y="85"/>
                  </a:cxn>
                  <a:cxn ang="0">
                    <a:pos x="34" y="96"/>
                  </a:cxn>
                  <a:cxn ang="0">
                    <a:pos x="56" y="90"/>
                  </a:cxn>
                  <a:cxn ang="0">
                    <a:pos x="62" y="58"/>
                  </a:cxn>
                  <a:cxn ang="0">
                    <a:pos x="62" y="51"/>
                  </a:cxn>
                  <a:cxn ang="0">
                    <a:pos x="34" y="7"/>
                  </a:cxn>
                </a:cxnLst>
                <a:rect l="0" t="0" r="r" b="b"/>
                <a:pathLst>
                  <a:path w="69" h="103">
                    <a:moveTo>
                      <a:pt x="34" y="103"/>
                    </a:moveTo>
                    <a:cubicBezTo>
                      <a:pt x="19" y="103"/>
                      <a:pt x="9" y="98"/>
                      <a:pt x="4" y="88"/>
                    </a:cubicBezTo>
                    <a:cubicBezTo>
                      <a:pt x="0" y="78"/>
                      <a:pt x="0" y="66"/>
                      <a:pt x="0" y="53"/>
                    </a:cubicBezTo>
                    <a:cubicBezTo>
                      <a:pt x="0" y="51"/>
                      <a:pt x="0" y="51"/>
                      <a:pt x="0" y="51"/>
                    </a:cubicBezTo>
                    <a:cubicBezTo>
                      <a:pt x="0" y="23"/>
                      <a:pt x="15" y="0"/>
                      <a:pt x="34" y="0"/>
                    </a:cubicBezTo>
                    <a:cubicBezTo>
                      <a:pt x="53" y="0"/>
                      <a:pt x="69" y="23"/>
                      <a:pt x="69" y="51"/>
                    </a:cubicBezTo>
                    <a:cubicBezTo>
                      <a:pt x="69" y="54"/>
                      <a:pt x="69" y="56"/>
                      <a:pt x="69" y="58"/>
                    </a:cubicBezTo>
                    <a:cubicBezTo>
                      <a:pt x="69" y="73"/>
                      <a:pt x="69" y="86"/>
                      <a:pt x="61" y="95"/>
                    </a:cubicBezTo>
                    <a:cubicBezTo>
                      <a:pt x="55" y="101"/>
                      <a:pt x="46" y="103"/>
                      <a:pt x="34" y="103"/>
                    </a:cubicBezTo>
                    <a:close/>
                    <a:moveTo>
                      <a:pt x="34" y="7"/>
                    </a:moveTo>
                    <a:cubicBezTo>
                      <a:pt x="19" y="7"/>
                      <a:pt x="7" y="27"/>
                      <a:pt x="7" y="51"/>
                    </a:cubicBezTo>
                    <a:cubicBezTo>
                      <a:pt x="7" y="53"/>
                      <a:pt x="7" y="53"/>
                      <a:pt x="7" y="53"/>
                    </a:cubicBezTo>
                    <a:cubicBezTo>
                      <a:pt x="7" y="66"/>
                      <a:pt x="7" y="77"/>
                      <a:pt x="10" y="85"/>
                    </a:cubicBezTo>
                    <a:cubicBezTo>
                      <a:pt x="13" y="90"/>
                      <a:pt x="18" y="96"/>
                      <a:pt x="34" y="96"/>
                    </a:cubicBezTo>
                    <a:cubicBezTo>
                      <a:pt x="44" y="96"/>
                      <a:pt x="51" y="94"/>
                      <a:pt x="56" y="90"/>
                    </a:cubicBezTo>
                    <a:cubicBezTo>
                      <a:pt x="62" y="84"/>
                      <a:pt x="62" y="72"/>
                      <a:pt x="62" y="58"/>
                    </a:cubicBezTo>
                    <a:cubicBezTo>
                      <a:pt x="62" y="56"/>
                      <a:pt x="62" y="54"/>
                      <a:pt x="62" y="51"/>
                    </a:cubicBezTo>
                    <a:cubicBezTo>
                      <a:pt x="62" y="27"/>
                      <a:pt x="49" y="7"/>
                      <a:pt x="34" y="7"/>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9" name="Oval 144">
                <a:extLst>
                  <a:ext uri="{FF2B5EF4-FFF2-40B4-BE49-F238E27FC236}">
                    <a16:creationId xmlns:a16="http://schemas.microsoft.com/office/drawing/2014/main" id="{B3DABDA5-3FF4-9F47-B7C4-B4034C1A60D5}"/>
                  </a:ext>
                </a:extLst>
              </p:cNvPr>
              <p:cNvSpPr>
                <a:spLocks noChangeArrowheads="1"/>
              </p:cNvSpPr>
              <p:nvPr/>
            </p:nvSpPr>
            <p:spPr bwMode="auto">
              <a:xfrm>
                <a:off x="1943100" y="3228975"/>
                <a:ext cx="80963" cy="6985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0" name="Freeform 145">
                <a:extLst>
                  <a:ext uri="{FF2B5EF4-FFF2-40B4-BE49-F238E27FC236}">
                    <a16:creationId xmlns:a16="http://schemas.microsoft.com/office/drawing/2014/main" id="{F208345F-E217-2F4B-BF66-7A04BCDD9336}"/>
                  </a:ext>
                </a:extLst>
              </p:cNvPr>
              <p:cNvSpPr>
                <a:spLocks noEditPoints="1"/>
              </p:cNvSpPr>
              <p:nvPr/>
            </p:nvSpPr>
            <p:spPr bwMode="auto">
              <a:xfrm>
                <a:off x="1941513" y="3225800"/>
                <a:ext cx="85725" cy="74612"/>
              </a:xfrm>
              <a:custGeom>
                <a:avLst/>
                <a:gdLst/>
                <a:ahLst/>
                <a:cxnLst>
                  <a:cxn ang="0">
                    <a:pos x="33" y="59"/>
                  </a:cxn>
                  <a:cxn ang="0">
                    <a:pos x="0" y="30"/>
                  </a:cxn>
                  <a:cxn ang="0">
                    <a:pos x="33" y="0"/>
                  </a:cxn>
                  <a:cxn ang="0">
                    <a:pos x="67" y="30"/>
                  </a:cxn>
                  <a:cxn ang="0">
                    <a:pos x="33" y="59"/>
                  </a:cxn>
                  <a:cxn ang="0">
                    <a:pos x="33" y="6"/>
                  </a:cxn>
                  <a:cxn ang="0">
                    <a:pos x="5" y="30"/>
                  </a:cxn>
                  <a:cxn ang="0">
                    <a:pos x="33" y="54"/>
                  </a:cxn>
                  <a:cxn ang="0">
                    <a:pos x="61" y="30"/>
                  </a:cxn>
                  <a:cxn ang="0">
                    <a:pos x="33" y="6"/>
                  </a:cxn>
                </a:cxnLst>
                <a:rect l="0" t="0" r="r" b="b"/>
                <a:pathLst>
                  <a:path w="67" h="59">
                    <a:moveTo>
                      <a:pt x="33" y="59"/>
                    </a:moveTo>
                    <a:cubicBezTo>
                      <a:pt x="15" y="59"/>
                      <a:pt x="0" y="46"/>
                      <a:pt x="0" y="30"/>
                    </a:cubicBezTo>
                    <a:cubicBezTo>
                      <a:pt x="0" y="14"/>
                      <a:pt x="15" y="0"/>
                      <a:pt x="33" y="0"/>
                    </a:cubicBezTo>
                    <a:cubicBezTo>
                      <a:pt x="52" y="0"/>
                      <a:pt x="67" y="14"/>
                      <a:pt x="67" y="30"/>
                    </a:cubicBezTo>
                    <a:cubicBezTo>
                      <a:pt x="67" y="46"/>
                      <a:pt x="52" y="59"/>
                      <a:pt x="33" y="59"/>
                    </a:cubicBezTo>
                    <a:close/>
                    <a:moveTo>
                      <a:pt x="33" y="6"/>
                    </a:moveTo>
                    <a:cubicBezTo>
                      <a:pt x="18" y="6"/>
                      <a:pt x="5" y="17"/>
                      <a:pt x="5" y="30"/>
                    </a:cubicBezTo>
                    <a:cubicBezTo>
                      <a:pt x="5" y="43"/>
                      <a:pt x="18" y="54"/>
                      <a:pt x="33" y="54"/>
                    </a:cubicBezTo>
                    <a:cubicBezTo>
                      <a:pt x="49" y="54"/>
                      <a:pt x="61" y="43"/>
                      <a:pt x="61" y="30"/>
                    </a:cubicBezTo>
                    <a:cubicBezTo>
                      <a:pt x="61" y="17"/>
                      <a:pt x="49" y="6"/>
                      <a:pt x="33"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1" name="Oval 146">
                <a:extLst>
                  <a:ext uri="{FF2B5EF4-FFF2-40B4-BE49-F238E27FC236}">
                    <a16:creationId xmlns:a16="http://schemas.microsoft.com/office/drawing/2014/main" id="{0EC6FD03-99D8-8545-B2F5-EF90F11668C9}"/>
                  </a:ext>
                </a:extLst>
              </p:cNvPr>
              <p:cNvSpPr>
                <a:spLocks noChangeArrowheads="1"/>
              </p:cNvSpPr>
              <p:nvPr/>
            </p:nvSpPr>
            <p:spPr bwMode="auto">
              <a:xfrm>
                <a:off x="1943100" y="3203575"/>
                <a:ext cx="80963" cy="7778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2" name="Freeform 147">
                <a:extLst>
                  <a:ext uri="{FF2B5EF4-FFF2-40B4-BE49-F238E27FC236}">
                    <a16:creationId xmlns:a16="http://schemas.microsoft.com/office/drawing/2014/main" id="{5E358392-0BA0-2C46-93C2-2CDA84CF9472}"/>
                  </a:ext>
                </a:extLst>
              </p:cNvPr>
              <p:cNvSpPr>
                <a:spLocks noEditPoints="1"/>
              </p:cNvSpPr>
              <p:nvPr/>
            </p:nvSpPr>
            <p:spPr bwMode="auto">
              <a:xfrm>
                <a:off x="1939925" y="3198812"/>
                <a:ext cx="87313" cy="87312"/>
              </a:xfrm>
              <a:custGeom>
                <a:avLst/>
                <a:gdLst/>
                <a:ahLst/>
                <a:cxnLst>
                  <a:cxn ang="0">
                    <a:pos x="34" y="67"/>
                  </a:cxn>
                  <a:cxn ang="0">
                    <a:pos x="0" y="34"/>
                  </a:cxn>
                  <a:cxn ang="0">
                    <a:pos x="34" y="0"/>
                  </a:cxn>
                  <a:cxn ang="0">
                    <a:pos x="68" y="34"/>
                  </a:cxn>
                  <a:cxn ang="0">
                    <a:pos x="34" y="67"/>
                  </a:cxn>
                  <a:cxn ang="0">
                    <a:pos x="34" y="5"/>
                  </a:cxn>
                  <a:cxn ang="0">
                    <a:pos x="6" y="34"/>
                  </a:cxn>
                  <a:cxn ang="0">
                    <a:pos x="34" y="62"/>
                  </a:cxn>
                  <a:cxn ang="0">
                    <a:pos x="62" y="34"/>
                  </a:cxn>
                  <a:cxn ang="0">
                    <a:pos x="34" y="5"/>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5"/>
                    </a:moveTo>
                    <a:cubicBezTo>
                      <a:pt x="19" y="5"/>
                      <a:pt x="6" y="18"/>
                      <a:pt x="6" y="34"/>
                    </a:cubicBezTo>
                    <a:cubicBezTo>
                      <a:pt x="6" y="49"/>
                      <a:pt x="19" y="62"/>
                      <a:pt x="34" y="62"/>
                    </a:cubicBezTo>
                    <a:cubicBezTo>
                      <a:pt x="50" y="62"/>
                      <a:pt x="62" y="49"/>
                      <a:pt x="62" y="34"/>
                    </a:cubicBezTo>
                    <a:cubicBezTo>
                      <a:pt x="62" y="18"/>
                      <a:pt x="50" y="5"/>
                      <a:pt x="34" y="5"/>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3" name="Oval 148">
                <a:extLst>
                  <a:ext uri="{FF2B5EF4-FFF2-40B4-BE49-F238E27FC236}">
                    <a16:creationId xmlns:a16="http://schemas.microsoft.com/office/drawing/2014/main" id="{E6C72518-5DF9-264B-827A-D2904F4C8622}"/>
                  </a:ext>
                </a:extLst>
              </p:cNvPr>
              <p:cNvSpPr>
                <a:spLocks noChangeArrowheads="1"/>
              </p:cNvSpPr>
              <p:nvPr/>
            </p:nvSpPr>
            <p:spPr bwMode="auto">
              <a:xfrm>
                <a:off x="1943100" y="3189287"/>
                <a:ext cx="80963" cy="793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4" name="Freeform 149">
                <a:extLst>
                  <a:ext uri="{FF2B5EF4-FFF2-40B4-BE49-F238E27FC236}">
                    <a16:creationId xmlns:a16="http://schemas.microsoft.com/office/drawing/2014/main" id="{A10C37D3-1B92-FE4F-A097-47CB1AD4E86D}"/>
                  </a:ext>
                </a:extLst>
              </p:cNvPr>
              <p:cNvSpPr>
                <a:spLocks noEditPoints="1"/>
              </p:cNvSpPr>
              <p:nvPr/>
            </p:nvSpPr>
            <p:spPr bwMode="auto">
              <a:xfrm>
                <a:off x="1939925" y="3186112"/>
                <a:ext cx="87313" cy="85725"/>
              </a:xfrm>
              <a:custGeom>
                <a:avLst/>
                <a:gdLst/>
                <a:ahLst/>
                <a:cxnLst>
                  <a:cxn ang="0">
                    <a:pos x="34" y="67"/>
                  </a:cxn>
                  <a:cxn ang="0">
                    <a:pos x="0" y="34"/>
                  </a:cxn>
                  <a:cxn ang="0">
                    <a:pos x="34" y="0"/>
                  </a:cxn>
                  <a:cxn ang="0">
                    <a:pos x="68" y="34"/>
                  </a:cxn>
                  <a:cxn ang="0">
                    <a:pos x="34" y="67"/>
                  </a:cxn>
                  <a:cxn ang="0">
                    <a:pos x="34" y="6"/>
                  </a:cxn>
                  <a:cxn ang="0">
                    <a:pos x="6" y="34"/>
                  </a:cxn>
                  <a:cxn ang="0">
                    <a:pos x="34" y="62"/>
                  </a:cxn>
                  <a:cxn ang="0">
                    <a:pos x="62" y="34"/>
                  </a:cxn>
                  <a:cxn ang="0">
                    <a:pos x="34" y="6"/>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6"/>
                    </a:moveTo>
                    <a:cubicBezTo>
                      <a:pt x="19" y="6"/>
                      <a:pt x="6" y="18"/>
                      <a:pt x="6" y="34"/>
                    </a:cubicBezTo>
                    <a:cubicBezTo>
                      <a:pt x="6" y="49"/>
                      <a:pt x="19" y="62"/>
                      <a:pt x="34" y="62"/>
                    </a:cubicBezTo>
                    <a:cubicBezTo>
                      <a:pt x="50" y="62"/>
                      <a:pt x="62" y="49"/>
                      <a:pt x="62" y="34"/>
                    </a:cubicBezTo>
                    <a:cubicBezTo>
                      <a:pt x="62" y="18"/>
                      <a:pt x="50" y="6"/>
                      <a:pt x="34"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5" name="Oval 150">
                <a:extLst>
                  <a:ext uri="{FF2B5EF4-FFF2-40B4-BE49-F238E27FC236}">
                    <a16:creationId xmlns:a16="http://schemas.microsoft.com/office/drawing/2014/main" id="{BCE1E4CF-AEB2-704E-8BB8-06BEB1E4FE9C}"/>
                  </a:ext>
                </a:extLst>
              </p:cNvPr>
              <p:cNvSpPr>
                <a:spLocks noChangeArrowheads="1"/>
              </p:cNvSpPr>
              <p:nvPr/>
            </p:nvSpPr>
            <p:spPr bwMode="auto">
              <a:xfrm>
                <a:off x="1919288" y="3125787"/>
                <a:ext cx="128588" cy="127000"/>
              </a:xfrm>
              <a:prstGeom prst="ellipse">
                <a:avLst/>
              </a:pr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6" name="Freeform 151">
                <a:extLst>
                  <a:ext uri="{FF2B5EF4-FFF2-40B4-BE49-F238E27FC236}">
                    <a16:creationId xmlns:a16="http://schemas.microsoft.com/office/drawing/2014/main" id="{25D8A633-640C-4E4C-AC0E-3701908BAE67}"/>
                  </a:ext>
                </a:extLst>
              </p:cNvPr>
              <p:cNvSpPr>
                <a:spLocks noEditPoints="1"/>
              </p:cNvSpPr>
              <p:nvPr/>
            </p:nvSpPr>
            <p:spPr bwMode="auto">
              <a:xfrm>
                <a:off x="1914525" y="3119437"/>
                <a:ext cx="138113" cy="139700"/>
              </a:xfrm>
              <a:custGeom>
                <a:avLst/>
                <a:gdLst/>
                <a:ahLst/>
                <a:cxnLst>
                  <a:cxn ang="0">
                    <a:pos x="54" y="108"/>
                  </a:cxn>
                  <a:cxn ang="0">
                    <a:pos x="0" y="54"/>
                  </a:cxn>
                  <a:cxn ang="0">
                    <a:pos x="54" y="0"/>
                  </a:cxn>
                  <a:cxn ang="0">
                    <a:pos x="108" y="54"/>
                  </a:cxn>
                  <a:cxn ang="0">
                    <a:pos x="54" y="108"/>
                  </a:cxn>
                  <a:cxn ang="0">
                    <a:pos x="54" y="7"/>
                  </a:cxn>
                  <a:cxn ang="0">
                    <a:pos x="8" y="54"/>
                  </a:cxn>
                  <a:cxn ang="0">
                    <a:pos x="54" y="100"/>
                  </a:cxn>
                  <a:cxn ang="0">
                    <a:pos x="101" y="54"/>
                  </a:cxn>
                  <a:cxn ang="0">
                    <a:pos x="54" y="7"/>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7"/>
                    </a:moveTo>
                    <a:cubicBezTo>
                      <a:pt x="29" y="7"/>
                      <a:pt x="8" y="28"/>
                      <a:pt x="8" y="54"/>
                    </a:cubicBezTo>
                    <a:cubicBezTo>
                      <a:pt x="8" y="79"/>
                      <a:pt x="29" y="100"/>
                      <a:pt x="54" y="100"/>
                    </a:cubicBezTo>
                    <a:cubicBezTo>
                      <a:pt x="80" y="100"/>
                      <a:pt x="101" y="79"/>
                      <a:pt x="101" y="54"/>
                    </a:cubicBezTo>
                    <a:cubicBezTo>
                      <a:pt x="101" y="28"/>
                      <a:pt x="80" y="7"/>
                      <a:pt x="54"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52">
                <a:extLst>
                  <a:ext uri="{FF2B5EF4-FFF2-40B4-BE49-F238E27FC236}">
                    <a16:creationId xmlns:a16="http://schemas.microsoft.com/office/drawing/2014/main" id="{73C8E97D-CE5F-5642-A956-F8ADB700D931}"/>
                  </a:ext>
                </a:extLst>
              </p:cNvPr>
              <p:cNvSpPr>
                <a:spLocks/>
              </p:cNvSpPr>
              <p:nvPr/>
            </p:nvSpPr>
            <p:spPr bwMode="auto">
              <a:xfrm>
                <a:off x="1946275" y="3170237"/>
                <a:ext cx="23813" cy="84137"/>
              </a:xfrm>
              <a:custGeom>
                <a:avLst/>
                <a:gdLst/>
                <a:ahLst/>
                <a:cxnLst>
                  <a:cxn ang="0">
                    <a:pos x="16" y="66"/>
                  </a:cxn>
                  <a:cxn ang="0">
                    <a:pos x="16" y="66"/>
                  </a:cxn>
                  <a:cxn ang="0">
                    <a:pos x="13" y="63"/>
                  </a:cxn>
                  <a:cxn ang="0">
                    <a:pos x="1" y="5"/>
                  </a:cxn>
                  <a:cxn ang="0">
                    <a:pos x="1" y="1"/>
                  </a:cxn>
                  <a:cxn ang="0">
                    <a:pos x="6" y="2"/>
                  </a:cxn>
                  <a:cxn ang="0">
                    <a:pos x="19" y="63"/>
                  </a:cxn>
                  <a:cxn ang="0">
                    <a:pos x="16" y="66"/>
                  </a:cxn>
                </a:cxnLst>
                <a:rect l="0" t="0" r="r" b="b"/>
                <a:pathLst>
                  <a:path w="19" h="66">
                    <a:moveTo>
                      <a:pt x="16" y="66"/>
                    </a:moveTo>
                    <a:cubicBezTo>
                      <a:pt x="16" y="66"/>
                      <a:pt x="16" y="66"/>
                      <a:pt x="16" y="66"/>
                    </a:cubicBezTo>
                    <a:cubicBezTo>
                      <a:pt x="14" y="66"/>
                      <a:pt x="13" y="65"/>
                      <a:pt x="13" y="63"/>
                    </a:cubicBezTo>
                    <a:cubicBezTo>
                      <a:pt x="13" y="40"/>
                      <a:pt x="12" y="22"/>
                      <a:pt x="1" y="5"/>
                    </a:cubicBezTo>
                    <a:cubicBezTo>
                      <a:pt x="0" y="4"/>
                      <a:pt x="0" y="2"/>
                      <a:pt x="1" y="1"/>
                    </a:cubicBezTo>
                    <a:cubicBezTo>
                      <a:pt x="3" y="0"/>
                      <a:pt x="5" y="0"/>
                      <a:pt x="6" y="2"/>
                    </a:cubicBezTo>
                    <a:cubicBezTo>
                      <a:pt x="18" y="20"/>
                      <a:pt x="19" y="40"/>
                      <a:pt x="19" y="63"/>
                    </a:cubicBezTo>
                    <a:cubicBezTo>
                      <a:pt x="19" y="65"/>
                      <a:pt x="18" y="66"/>
                      <a:pt x="16" y="66"/>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8" name="Freeform 153">
                <a:extLst>
                  <a:ext uri="{FF2B5EF4-FFF2-40B4-BE49-F238E27FC236}">
                    <a16:creationId xmlns:a16="http://schemas.microsoft.com/office/drawing/2014/main" id="{5119ED0A-2D76-A54B-9713-1C3383F18BF7}"/>
                  </a:ext>
                </a:extLst>
              </p:cNvPr>
              <p:cNvSpPr>
                <a:spLocks/>
              </p:cNvSpPr>
              <p:nvPr/>
            </p:nvSpPr>
            <p:spPr bwMode="auto">
              <a:xfrm>
                <a:off x="1998663" y="3175000"/>
                <a:ext cx="25400" cy="82550"/>
              </a:xfrm>
              <a:custGeom>
                <a:avLst/>
                <a:gdLst/>
                <a:ahLst/>
                <a:cxnLst>
                  <a:cxn ang="0">
                    <a:pos x="6" y="64"/>
                  </a:cxn>
                  <a:cxn ang="0">
                    <a:pos x="3" y="61"/>
                  </a:cxn>
                  <a:cxn ang="0">
                    <a:pos x="15" y="1"/>
                  </a:cxn>
                  <a:cxn ang="0">
                    <a:pos x="19" y="2"/>
                  </a:cxn>
                  <a:cxn ang="0">
                    <a:pos x="19" y="6"/>
                  </a:cxn>
                  <a:cxn ang="0">
                    <a:pos x="9" y="61"/>
                  </a:cxn>
                  <a:cxn ang="0">
                    <a:pos x="6" y="64"/>
                  </a:cxn>
                  <a:cxn ang="0">
                    <a:pos x="6" y="64"/>
                  </a:cxn>
                </a:cxnLst>
                <a:rect l="0" t="0" r="r" b="b"/>
                <a:pathLst>
                  <a:path w="20" h="64">
                    <a:moveTo>
                      <a:pt x="6" y="64"/>
                    </a:moveTo>
                    <a:cubicBezTo>
                      <a:pt x="5" y="64"/>
                      <a:pt x="3" y="63"/>
                      <a:pt x="3" y="61"/>
                    </a:cubicBezTo>
                    <a:cubicBezTo>
                      <a:pt x="3" y="59"/>
                      <a:pt x="0" y="13"/>
                      <a:pt x="15" y="1"/>
                    </a:cubicBezTo>
                    <a:cubicBezTo>
                      <a:pt x="17" y="0"/>
                      <a:pt x="18" y="0"/>
                      <a:pt x="19" y="2"/>
                    </a:cubicBezTo>
                    <a:cubicBezTo>
                      <a:pt x="20" y="3"/>
                      <a:pt x="20" y="5"/>
                      <a:pt x="19" y="6"/>
                    </a:cubicBezTo>
                    <a:cubicBezTo>
                      <a:pt x="10" y="13"/>
                      <a:pt x="8" y="43"/>
                      <a:pt x="9" y="61"/>
                    </a:cubicBezTo>
                    <a:cubicBezTo>
                      <a:pt x="9" y="62"/>
                      <a:pt x="8" y="64"/>
                      <a:pt x="6" y="64"/>
                    </a:cubicBezTo>
                    <a:cubicBezTo>
                      <a:pt x="6" y="64"/>
                      <a:pt x="6" y="64"/>
                      <a:pt x="6" y="6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154">
                <a:extLst>
                  <a:ext uri="{FF2B5EF4-FFF2-40B4-BE49-F238E27FC236}">
                    <a16:creationId xmlns:a16="http://schemas.microsoft.com/office/drawing/2014/main" id="{A071E149-C884-A142-A306-DF28A10BDB24}"/>
                  </a:ext>
                </a:extLst>
              </p:cNvPr>
              <p:cNvSpPr>
                <a:spLocks/>
              </p:cNvSpPr>
              <p:nvPr/>
            </p:nvSpPr>
            <p:spPr bwMode="auto">
              <a:xfrm>
                <a:off x="1949450" y="3175000"/>
                <a:ext cx="73025" cy="19050"/>
              </a:xfrm>
              <a:custGeom>
                <a:avLst/>
                <a:gdLst/>
                <a:ahLst/>
                <a:cxnLst>
                  <a:cxn ang="0">
                    <a:pos x="23" y="15"/>
                  </a:cxn>
                  <a:cxn ang="0">
                    <a:pos x="10" y="10"/>
                  </a:cxn>
                  <a:cxn ang="0">
                    <a:pos x="0" y="4"/>
                  </a:cxn>
                  <a:cxn ang="0">
                    <a:pos x="2" y="0"/>
                  </a:cxn>
                  <a:cxn ang="0">
                    <a:pos x="12" y="6"/>
                  </a:cxn>
                  <a:cxn ang="0">
                    <a:pos x="28" y="11"/>
                  </a:cxn>
                  <a:cxn ang="0">
                    <a:pos x="31" y="7"/>
                  </a:cxn>
                  <a:cxn ang="0">
                    <a:pos x="39" y="1"/>
                  </a:cxn>
                  <a:cxn ang="0">
                    <a:pos x="46" y="5"/>
                  </a:cxn>
                  <a:cxn ang="0">
                    <a:pos x="50" y="8"/>
                  </a:cxn>
                  <a:cxn ang="0">
                    <a:pos x="55" y="4"/>
                  </a:cxn>
                  <a:cxn ang="0">
                    <a:pos x="57" y="7"/>
                  </a:cxn>
                  <a:cxn ang="0">
                    <a:pos x="50" y="11"/>
                  </a:cxn>
                  <a:cxn ang="0">
                    <a:pos x="44" y="8"/>
                  </a:cxn>
                  <a:cxn ang="0">
                    <a:pos x="40" y="5"/>
                  </a:cxn>
                  <a:cxn ang="0">
                    <a:pos x="34" y="9"/>
                  </a:cxn>
                  <a:cxn ang="0">
                    <a:pos x="29" y="14"/>
                  </a:cxn>
                  <a:cxn ang="0">
                    <a:pos x="23" y="15"/>
                  </a:cxn>
                </a:cxnLst>
                <a:rect l="0" t="0" r="r" b="b"/>
                <a:pathLst>
                  <a:path w="57" h="15">
                    <a:moveTo>
                      <a:pt x="23" y="15"/>
                    </a:moveTo>
                    <a:cubicBezTo>
                      <a:pt x="18" y="15"/>
                      <a:pt x="14" y="13"/>
                      <a:pt x="10" y="10"/>
                    </a:cubicBezTo>
                    <a:cubicBezTo>
                      <a:pt x="7" y="7"/>
                      <a:pt x="4" y="5"/>
                      <a:pt x="0" y="4"/>
                    </a:cubicBezTo>
                    <a:cubicBezTo>
                      <a:pt x="2" y="0"/>
                      <a:pt x="2" y="0"/>
                      <a:pt x="2" y="0"/>
                    </a:cubicBezTo>
                    <a:cubicBezTo>
                      <a:pt x="6" y="2"/>
                      <a:pt x="9" y="4"/>
                      <a:pt x="12" y="6"/>
                    </a:cubicBezTo>
                    <a:cubicBezTo>
                      <a:pt x="18" y="10"/>
                      <a:pt x="22" y="13"/>
                      <a:pt x="28" y="11"/>
                    </a:cubicBezTo>
                    <a:cubicBezTo>
                      <a:pt x="29" y="10"/>
                      <a:pt x="30" y="9"/>
                      <a:pt x="31" y="7"/>
                    </a:cubicBezTo>
                    <a:cubicBezTo>
                      <a:pt x="33" y="5"/>
                      <a:pt x="35" y="2"/>
                      <a:pt x="39" y="1"/>
                    </a:cubicBezTo>
                    <a:cubicBezTo>
                      <a:pt x="43" y="1"/>
                      <a:pt x="45" y="3"/>
                      <a:pt x="46" y="5"/>
                    </a:cubicBezTo>
                    <a:cubicBezTo>
                      <a:pt x="48" y="6"/>
                      <a:pt x="49" y="8"/>
                      <a:pt x="50" y="8"/>
                    </a:cubicBezTo>
                    <a:cubicBezTo>
                      <a:pt x="51" y="8"/>
                      <a:pt x="53" y="7"/>
                      <a:pt x="55" y="4"/>
                    </a:cubicBezTo>
                    <a:cubicBezTo>
                      <a:pt x="57" y="7"/>
                      <a:pt x="57" y="7"/>
                      <a:pt x="57" y="7"/>
                    </a:cubicBezTo>
                    <a:cubicBezTo>
                      <a:pt x="55" y="10"/>
                      <a:pt x="52" y="11"/>
                      <a:pt x="50" y="11"/>
                    </a:cubicBezTo>
                    <a:cubicBezTo>
                      <a:pt x="47" y="11"/>
                      <a:pt x="45" y="9"/>
                      <a:pt x="44" y="8"/>
                    </a:cubicBezTo>
                    <a:cubicBezTo>
                      <a:pt x="42" y="6"/>
                      <a:pt x="41" y="5"/>
                      <a:pt x="40" y="5"/>
                    </a:cubicBezTo>
                    <a:cubicBezTo>
                      <a:pt x="37" y="6"/>
                      <a:pt x="36" y="7"/>
                      <a:pt x="34" y="9"/>
                    </a:cubicBezTo>
                    <a:cubicBezTo>
                      <a:pt x="33" y="11"/>
                      <a:pt x="32" y="13"/>
                      <a:pt x="29" y="14"/>
                    </a:cubicBezTo>
                    <a:cubicBezTo>
                      <a:pt x="27" y="15"/>
                      <a:pt x="25" y="15"/>
                      <a:pt x="23" y="1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0" name="Freeform 155">
                <a:extLst>
                  <a:ext uri="{FF2B5EF4-FFF2-40B4-BE49-F238E27FC236}">
                    <a16:creationId xmlns:a16="http://schemas.microsoft.com/office/drawing/2014/main" id="{E5613D69-B65D-0246-8793-B09EF30D90FE}"/>
                  </a:ext>
                </a:extLst>
              </p:cNvPr>
              <p:cNvSpPr>
                <a:spLocks/>
              </p:cNvSpPr>
              <p:nvPr/>
            </p:nvSpPr>
            <p:spPr bwMode="auto">
              <a:xfrm>
                <a:off x="1870075" y="3103562"/>
                <a:ext cx="41275" cy="30162"/>
              </a:xfrm>
              <a:custGeom>
                <a:avLst/>
                <a:gdLst/>
                <a:ahLst/>
                <a:cxnLst>
                  <a:cxn ang="0">
                    <a:pos x="28" y="24"/>
                  </a:cxn>
                  <a:cxn ang="0">
                    <a:pos x="26" y="23"/>
                  </a:cxn>
                  <a:cxn ang="0">
                    <a:pos x="2" y="7"/>
                  </a:cxn>
                  <a:cxn ang="0">
                    <a:pos x="1" y="2"/>
                  </a:cxn>
                  <a:cxn ang="0">
                    <a:pos x="6" y="1"/>
                  </a:cxn>
                  <a:cxn ang="0">
                    <a:pos x="30" y="18"/>
                  </a:cxn>
                  <a:cxn ang="0">
                    <a:pos x="31" y="23"/>
                  </a:cxn>
                  <a:cxn ang="0">
                    <a:pos x="28" y="24"/>
                  </a:cxn>
                </a:cxnLst>
                <a:rect l="0" t="0" r="r" b="b"/>
                <a:pathLst>
                  <a:path w="32" h="24">
                    <a:moveTo>
                      <a:pt x="28" y="24"/>
                    </a:moveTo>
                    <a:cubicBezTo>
                      <a:pt x="27" y="24"/>
                      <a:pt x="27" y="24"/>
                      <a:pt x="26" y="23"/>
                    </a:cubicBezTo>
                    <a:cubicBezTo>
                      <a:pt x="19" y="18"/>
                      <a:pt x="14" y="15"/>
                      <a:pt x="2" y="7"/>
                    </a:cubicBezTo>
                    <a:cubicBezTo>
                      <a:pt x="1" y="6"/>
                      <a:pt x="0" y="4"/>
                      <a:pt x="1" y="2"/>
                    </a:cubicBezTo>
                    <a:cubicBezTo>
                      <a:pt x="2" y="0"/>
                      <a:pt x="5" y="0"/>
                      <a:pt x="6" y="1"/>
                    </a:cubicBezTo>
                    <a:cubicBezTo>
                      <a:pt x="18" y="9"/>
                      <a:pt x="23" y="12"/>
                      <a:pt x="30" y="18"/>
                    </a:cubicBezTo>
                    <a:cubicBezTo>
                      <a:pt x="32" y="19"/>
                      <a:pt x="32" y="21"/>
                      <a:pt x="31" y="23"/>
                    </a:cubicBezTo>
                    <a:cubicBezTo>
                      <a:pt x="30" y="24"/>
                      <a:pt x="29" y="24"/>
                      <a:pt x="28" y="2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156">
                <a:extLst>
                  <a:ext uri="{FF2B5EF4-FFF2-40B4-BE49-F238E27FC236}">
                    <a16:creationId xmlns:a16="http://schemas.microsoft.com/office/drawing/2014/main" id="{794E60CE-D861-364F-B925-95E31FDBE826}"/>
                  </a:ext>
                </a:extLst>
              </p:cNvPr>
              <p:cNvSpPr>
                <a:spLocks/>
              </p:cNvSpPr>
              <p:nvPr/>
            </p:nvSpPr>
            <p:spPr bwMode="auto">
              <a:xfrm>
                <a:off x="1838325" y="3128962"/>
                <a:ext cx="69850" cy="28575"/>
              </a:xfrm>
              <a:custGeom>
                <a:avLst/>
                <a:gdLst/>
                <a:ahLst/>
                <a:cxnLst>
                  <a:cxn ang="0">
                    <a:pos x="49" y="22"/>
                  </a:cxn>
                  <a:cxn ang="0">
                    <a:pos x="48" y="21"/>
                  </a:cxn>
                  <a:cxn ang="0">
                    <a:pos x="30" y="16"/>
                  </a:cxn>
                  <a:cxn ang="0">
                    <a:pos x="3" y="7"/>
                  </a:cxn>
                  <a:cxn ang="0">
                    <a:pos x="1" y="3"/>
                  </a:cxn>
                  <a:cxn ang="0">
                    <a:pos x="6" y="1"/>
                  </a:cxn>
                  <a:cxn ang="0">
                    <a:pos x="32" y="9"/>
                  </a:cxn>
                  <a:cxn ang="0">
                    <a:pos x="51" y="15"/>
                  </a:cxn>
                  <a:cxn ang="0">
                    <a:pos x="53" y="19"/>
                  </a:cxn>
                  <a:cxn ang="0">
                    <a:pos x="49" y="22"/>
                  </a:cxn>
                </a:cxnLst>
                <a:rect l="0" t="0" r="r" b="b"/>
                <a:pathLst>
                  <a:path w="54" h="22">
                    <a:moveTo>
                      <a:pt x="49" y="22"/>
                    </a:moveTo>
                    <a:cubicBezTo>
                      <a:pt x="49" y="22"/>
                      <a:pt x="49" y="22"/>
                      <a:pt x="48" y="21"/>
                    </a:cubicBezTo>
                    <a:cubicBezTo>
                      <a:pt x="43" y="19"/>
                      <a:pt x="37" y="18"/>
                      <a:pt x="30" y="16"/>
                    </a:cubicBezTo>
                    <a:cubicBezTo>
                      <a:pt x="21" y="14"/>
                      <a:pt x="11" y="11"/>
                      <a:pt x="3" y="7"/>
                    </a:cubicBezTo>
                    <a:cubicBezTo>
                      <a:pt x="1" y="7"/>
                      <a:pt x="0" y="4"/>
                      <a:pt x="1" y="3"/>
                    </a:cubicBezTo>
                    <a:cubicBezTo>
                      <a:pt x="2" y="1"/>
                      <a:pt x="4" y="0"/>
                      <a:pt x="6" y="1"/>
                    </a:cubicBezTo>
                    <a:cubicBezTo>
                      <a:pt x="13" y="5"/>
                      <a:pt x="23" y="7"/>
                      <a:pt x="32" y="9"/>
                    </a:cubicBezTo>
                    <a:cubicBezTo>
                      <a:pt x="39" y="11"/>
                      <a:pt x="46" y="12"/>
                      <a:pt x="51" y="15"/>
                    </a:cubicBezTo>
                    <a:cubicBezTo>
                      <a:pt x="53" y="15"/>
                      <a:pt x="54" y="17"/>
                      <a:pt x="53" y="19"/>
                    </a:cubicBezTo>
                    <a:cubicBezTo>
                      <a:pt x="52" y="21"/>
                      <a:pt x="51" y="22"/>
                      <a:pt x="49" y="2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2" name="Freeform 157">
                <a:extLst>
                  <a:ext uri="{FF2B5EF4-FFF2-40B4-BE49-F238E27FC236}">
                    <a16:creationId xmlns:a16="http://schemas.microsoft.com/office/drawing/2014/main" id="{D74F9F93-FE12-8643-9CAF-24D93F50029A}"/>
                  </a:ext>
                </a:extLst>
              </p:cNvPr>
              <p:cNvSpPr>
                <a:spLocks/>
              </p:cNvSpPr>
              <p:nvPr/>
            </p:nvSpPr>
            <p:spPr bwMode="auto">
              <a:xfrm>
                <a:off x="1841500" y="3168650"/>
                <a:ext cx="60325" cy="9525"/>
              </a:xfrm>
              <a:custGeom>
                <a:avLst/>
                <a:gdLst/>
                <a:ahLst/>
                <a:cxnLst>
                  <a:cxn ang="0">
                    <a:pos x="43" y="7"/>
                  </a:cxn>
                  <a:cxn ang="0">
                    <a:pos x="3" y="7"/>
                  </a:cxn>
                  <a:cxn ang="0">
                    <a:pos x="0" y="3"/>
                  </a:cxn>
                  <a:cxn ang="0">
                    <a:pos x="3" y="0"/>
                  </a:cxn>
                  <a:cxn ang="0">
                    <a:pos x="43" y="0"/>
                  </a:cxn>
                  <a:cxn ang="0">
                    <a:pos x="47" y="3"/>
                  </a:cxn>
                  <a:cxn ang="0">
                    <a:pos x="43" y="7"/>
                  </a:cxn>
                </a:cxnLst>
                <a:rect l="0" t="0" r="r" b="b"/>
                <a:pathLst>
                  <a:path w="47" h="7">
                    <a:moveTo>
                      <a:pt x="43" y="7"/>
                    </a:moveTo>
                    <a:cubicBezTo>
                      <a:pt x="3" y="7"/>
                      <a:pt x="3" y="7"/>
                      <a:pt x="3" y="7"/>
                    </a:cubicBezTo>
                    <a:cubicBezTo>
                      <a:pt x="1" y="7"/>
                      <a:pt x="0" y="5"/>
                      <a:pt x="0" y="3"/>
                    </a:cubicBezTo>
                    <a:cubicBezTo>
                      <a:pt x="0" y="1"/>
                      <a:pt x="1" y="0"/>
                      <a:pt x="3" y="0"/>
                    </a:cubicBezTo>
                    <a:cubicBezTo>
                      <a:pt x="43" y="0"/>
                      <a:pt x="43" y="0"/>
                      <a:pt x="43" y="0"/>
                    </a:cubicBezTo>
                    <a:cubicBezTo>
                      <a:pt x="45" y="0"/>
                      <a:pt x="47" y="1"/>
                      <a:pt x="47" y="3"/>
                    </a:cubicBezTo>
                    <a:cubicBezTo>
                      <a:pt x="47" y="5"/>
                      <a:pt x="45" y="7"/>
                      <a:pt x="43"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3" name="Freeform 158">
                <a:extLst>
                  <a:ext uri="{FF2B5EF4-FFF2-40B4-BE49-F238E27FC236}">
                    <a16:creationId xmlns:a16="http://schemas.microsoft.com/office/drawing/2014/main" id="{EA5E1229-F94C-B649-B5B0-7919547C1027}"/>
                  </a:ext>
                </a:extLst>
              </p:cNvPr>
              <p:cNvSpPr>
                <a:spLocks/>
              </p:cNvSpPr>
              <p:nvPr/>
            </p:nvSpPr>
            <p:spPr bwMode="auto">
              <a:xfrm>
                <a:off x="2063750" y="3111500"/>
                <a:ext cx="68263" cy="41275"/>
              </a:xfrm>
              <a:custGeom>
                <a:avLst/>
                <a:gdLst/>
                <a:ahLst/>
                <a:cxnLst>
                  <a:cxn ang="0">
                    <a:pos x="4" y="32"/>
                  </a:cxn>
                  <a:cxn ang="0">
                    <a:pos x="0" y="29"/>
                  </a:cxn>
                  <a:cxn ang="0">
                    <a:pos x="3" y="25"/>
                  </a:cxn>
                  <a:cxn ang="0">
                    <a:pos x="31" y="10"/>
                  </a:cxn>
                  <a:cxn ang="0">
                    <a:pos x="47" y="1"/>
                  </a:cxn>
                  <a:cxn ang="0">
                    <a:pos x="52" y="3"/>
                  </a:cxn>
                  <a:cxn ang="0">
                    <a:pos x="50" y="8"/>
                  </a:cxn>
                  <a:cxn ang="0">
                    <a:pos x="34" y="17"/>
                  </a:cxn>
                  <a:cxn ang="0">
                    <a:pos x="5" y="32"/>
                  </a:cxn>
                  <a:cxn ang="0">
                    <a:pos x="4" y="32"/>
                  </a:cxn>
                </a:cxnLst>
                <a:rect l="0" t="0" r="r" b="b"/>
                <a:pathLst>
                  <a:path w="53" h="32">
                    <a:moveTo>
                      <a:pt x="4" y="32"/>
                    </a:moveTo>
                    <a:cubicBezTo>
                      <a:pt x="2" y="32"/>
                      <a:pt x="1" y="31"/>
                      <a:pt x="0" y="29"/>
                    </a:cubicBezTo>
                    <a:cubicBezTo>
                      <a:pt x="0" y="27"/>
                      <a:pt x="1" y="25"/>
                      <a:pt x="3" y="25"/>
                    </a:cubicBezTo>
                    <a:cubicBezTo>
                      <a:pt x="10" y="23"/>
                      <a:pt x="21" y="16"/>
                      <a:pt x="31" y="10"/>
                    </a:cubicBezTo>
                    <a:cubicBezTo>
                      <a:pt x="37" y="7"/>
                      <a:pt x="42" y="3"/>
                      <a:pt x="47" y="1"/>
                    </a:cubicBezTo>
                    <a:cubicBezTo>
                      <a:pt x="49" y="0"/>
                      <a:pt x="51" y="1"/>
                      <a:pt x="52" y="3"/>
                    </a:cubicBezTo>
                    <a:cubicBezTo>
                      <a:pt x="53" y="5"/>
                      <a:pt x="52" y="7"/>
                      <a:pt x="50" y="8"/>
                    </a:cubicBezTo>
                    <a:cubicBezTo>
                      <a:pt x="46" y="10"/>
                      <a:pt x="40" y="13"/>
                      <a:pt x="34" y="17"/>
                    </a:cubicBezTo>
                    <a:cubicBezTo>
                      <a:pt x="24" y="23"/>
                      <a:pt x="13" y="30"/>
                      <a:pt x="5" y="32"/>
                    </a:cubicBezTo>
                    <a:cubicBezTo>
                      <a:pt x="4" y="32"/>
                      <a:pt x="4" y="32"/>
                      <a:pt x="4" y="3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4" name="Freeform 159">
                <a:extLst>
                  <a:ext uri="{FF2B5EF4-FFF2-40B4-BE49-F238E27FC236}">
                    <a16:creationId xmlns:a16="http://schemas.microsoft.com/office/drawing/2014/main" id="{37F9EFC5-5C94-B34C-BF7F-F4742E0CF49D}"/>
                  </a:ext>
                </a:extLst>
              </p:cNvPr>
              <p:cNvSpPr>
                <a:spLocks/>
              </p:cNvSpPr>
              <p:nvPr/>
            </p:nvSpPr>
            <p:spPr bwMode="auto">
              <a:xfrm>
                <a:off x="2078038" y="3155950"/>
                <a:ext cx="60325" cy="15875"/>
              </a:xfrm>
              <a:custGeom>
                <a:avLst/>
                <a:gdLst/>
                <a:ahLst/>
                <a:cxnLst>
                  <a:cxn ang="0">
                    <a:pos x="4" y="13"/>
                  </a:cxn>
                  <a:cxn ang="0">
                    <a:pos x="0" y="10"/>
                  </a:cxn>
                  <a:cxn ang="0">
                    <a:pos x="3" y="6"/>
                  </a:cxn>
                  <a:cxn ang="0">
                    <a:pos x="12" y="4"/>
                  </a:cxn>
                  <a:cxn ang="0">
                    <a:pos x="42" y="0"/>
                  </a:cxn>
                  <a:cxn ang="0">
                    <a:pos x="46" y="3"/>
                  </a:cxn>
                  <a:cxn ang="0">
                    <a:pos x="42" y="7"/>
                  </a:cxn>
                  <a:cxn ang="0">
                    <a:pos x="13" y="12"/>
                  </a:cxn>
                  <a:cxn ang="0">
                    <a:pos x="4" y="13"/>
                  </a:cxn>
                  <a:cxn ang="0">
                    <a:pos x="4" y="13"/>
                  </a:cxn>
                </a:cxnLst>
                <a:rect l="0" t="0" r="r" b="b"/>
                <a:pathLst>
                  <a:path w="46" h="13">
                    <a:moveTo>
                      <a:pt x="4" y="13"/>
                    </a:moveTo>
                    <a:cubicBezTo>
                      <a:pt x="2" y="13"/>
                      <a:pt x="0" y="12"/>
                      <a:pt x="0" y="10"/>
                    </a:cubicBezTo>
                    <a:cubicBezTo>
                      <a:pt x="0" y="8"/>
                      <a:pt x="1" y="6"/>
                      <a:pt x="3" y="6"/>
                    </a:cubicBezTo>
                    <a:cubicBezTo>
                      <a:pt x="5" y="6"/>
                      <a:pt x="8" y="5"/>
                      <a:pt x="12" y="4"/>
                    </a:cubicBezTo>
                    <a:cubicBezTo>
                      <a:pt x="22" y="2"/>
                      <a:pt x="35" y="0"/>
                      <a:pt x="42" y="0"/>
                    </a:cubicBezTo>
                    <a:cubicBezTo>
                      <a:pt x="44" y="0"/>
                      <a:pt x="46" y="1"/>
                      <a:pt x="46" y="3"/>
                    </a:cubicBezTo>
                    <a:cubicBezTo>
                      <a:pt x="46" y="5"/>
                      <a:pt x="44" y="7"/>
                      <a:pt x="42" y="7"/>
                    </a:cubicBezTo>
                    <a:cubicBezTo>
                      <a:pt x="36" y="7"/>
                      <a:pt x="22" y="10"/>
                      <a:pt x="13" y="12"/>
                    </a:cubicBezTo>
                    <a:cubicBezTo>
                      <a:pt x="10" y="12"/>
                      <a:pt x="6" y="13"/>
                      <a:pt x="4" y="13"/>
                    </a:cubicBezTo>
                    <a:cubicBezTo>
                      <a:pt x="4" y="13"/>
                      <a:pt x="4" y="13"/>
                      <a:pt x="4" y="1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 name="Freeform 160">
                <a:extLst>
                  <a:ext uri="{FF2B5EF4-FFF2-40B4-BE49-F238E27FC236}">
                    <a16:creationId xmlns:a16="http://schemas.microsoft.com/office/drawing/2014/main" id="{78DC74BE-C0D8-1A46-90C4-EC28DE300A9F}"/>
                  </a:ext>
                </a:extLst>
              </p:cNvPr>
              <p:cNvSpPr>
                <a:spLocks/>
              </p:cNvSpPr>
              <p:nvPr/>
            </p:nvSpPr>
            <p:spPr bwMode="auto">
              <a:xfrm>
                <a:off x="2078037" y="3186112"/>
                <a:ext cx="74612" cy="28576"/>
              </a:xfrm>
              <a:custGeom>
                <a:avLst/>
                <a:gdLst/>
                <a:ahLst/>
                <a:cxnLst>
                  <a:cxn ang="0">
                    <a:pos x="54" y="23"/>
                  </a:cxn>
                  <a:cxn ang="0">
                    <a:pos x="53" y="23"/>
                  </a:cxn>
                  <a:cxn ang="0">
                    <a:pos x="41" y="20"/>
                  </a:cxn>
                  <a:cxn ang="0">
                    <a:pos x="3" y="8"/>
                  </a:cxn>
                  <a:cxn ang="0">
                    <a:pos x="1" y="3"/>
                  </a:cxn>
                  <a:cxn ang="0">
                    <a:pos x="6" y="1"/>
                  </a:cxn>
                  <a:cxn ang="0">
                    <a:pos x="43" y="13"/>
                  </a:cxn>
                  <a:cxn ang="0">
                    <a:pos x="55" y="16"/>
                  </a:cxn>
                  <a:cxn ang="0">
                    <a:pos x="58" y="21"/>
                  </a:cxn>
                  <a:cxn ang="0">
                    <a:pos x="54" y="23"/>
                  </a:cxn>
                </a:cxnLst>
                <a:rect l="0" t="0" r="r" b="b"/>
                <a:pathLst>
                  <a:path w="58" h="23">
                    <a:moveTo>
                      <a:pt x="54" y="23"/>
                    </a:moveTo>
                    <a:cubicBezTo>
                      <a:pt x="54" y="23"/>
                      <a:pt x="53" y="23"/>
                      <a:pt x="53" y="23"/>
                    </a:cubicBezTo>
                    <a:cubicBezTo>
                      <a:pt x="49" y="22"/>
                      <a:pt x="45" y="21"/>
                      <a:pt x="41" y="20"/>
                    </a:cubicBezTo>
                    <a:cubicBezTo>
                      <a:pt x="29" y="17"/>
                      <a:pt x="18" y="14"/>
                      <a:pt x="3" y="8"/>
                    </a:cubicBezTo>
                    <a:cubicBezTo>
                      <a:pt x="1" y="7"/>
                      <a:pt x="0" y="5"/>
                      <a:pt x="1" y="3"/>
                    </a:cubicBezTo>
                    <a:cubicBezTo>
                      <a:pt x="2" y="1"/>
                      <a:pt x="4" y="0"/>
                      <a:pt x="6" y="1"/>
                    </a:cubicBezTo>
                    <a:cubicBezTo>
                      <a:pt x="21" y="7"/>
                      <a:pt x="32" y="10"/>
                      <a:pt x="43" y="13"/>
                    </a:cubicBezTo>
                    <a:cubicBezTo>
                      <a:pt x="47" y="14"/>
                      <a:pt x="51" y="15"/>
                      <a:pt x="55" y="16"/>
                    </a:cubicBezTo>
                    <a:cubicBezTo>
                      <a:pt x="57" y="17"/>
                      <a:pt x="58" y="19"/>
                      <a:pt x="58" y="21"/>
                    </a:cubicBezTo>
                    <a:cubicBezTo>
                      <a:pt x="57" y="22"/>
                      <a:pt x="56" y="23"/>
                      <a:pt x="54" y="2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80" name="Snip Single Corner Rectangle 179">
              <a:extLst>
                <a:ext uri="{FF2B5EF4-FFF2-40B4-BE49-F238E27FC236}">
                  <a16:creationId xmlns:a16="http://schemas.microsoft.com/office/drawing/2014/main" id="{67B12267-B143-F64E-8D26-2C312BCBD1D5}"/>
                </a:ext>
              </a:extLst>
            </p:cNvPr>
            <p:cNvSpPr/>
            <p:nvPr/>
          </p:nvSpPr>
          <p:spPr>
            <a:xfrm>
              <a:off x="2247543" y="1605316"/>
              <a:ext cx="308329" cy="280994"/>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81" name="Snip Single Corner Rectangle 180">
              <a:extLst>
                <a:ext uri="{FF2B5EF4-FFF2-40B4-BE49-F238E27FC236}">
                  <a16:creationId xmlns:a16="http://schemas.microsoft.com/office/drawing/2014/main" id="{4FB41CFF-00AE-C545-8BE3-7A13756F69E5}"/>
                </a:ext>
              </a:extLst>
            </p:cNvPr>
            <p:cNvSpPr/>
            <p:nvPr/>
          </p:nvSpPr>
          <p:spPr>
            <a:xfrm>
              <a:off x="2358957" y="1507789"/>
              <a:ext cx="308329" cy="280994"/>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grpSp>
      <p:grpSp>
        <p:nvGrpSpPr>
          <p:cNvPr id="206" name="Group 205">
            <a:extLst>
              <a:ext uri="{FF2B5EF4-FFF2-40B4-BE49-F238E27FC236}">
                <a16:creationId xmlns:a16="http://schemas.microsoft.com/office/drawing/2014/main" id="{073D9953-07E5-F545-BA7B-B70A9F9CF430}"/>
              </a:ext>
            </a:extLst>
          </p:cNvPr>
          <p:cNvGrpSpPr/>
          <p:nvPr/>
        </p:nvGrpSpPr>
        <p:grpSpPr>
          <a:xfrm>
            <a:off x="9118287" y="3246591"/>
            <a:ext cx="730770" cy="459515"/>
            <a:chOff x="1936516" y="1507789"/>
            <a:chExt cx="730770" cy="459515"/>
          </a:xfrm>
        </p:grpSpPr>
        <p:grpSp>
          <p:nvGrpSpPr>
            <p:cNvPr id="207" name="Group 278">
              <a:extLst>
                <a:ext uri="{FF2B5EF4-FFF2-40B4-BE49-F238E27FC236}">
                  <a16:creationId xmlns:a16="http://schemas.microsoft.com/office/drawing/2014/main" id="{30581956-A5A1-DC4F-8695-6E3DF16B5413}"/>
                </a:ext>
              </a:extLst>
            </p:cNvPr>
            <p:cNvGrpSpPr/>
            <p:nvPr/>
          </p:nvGrpSpPr>
          <p:grpSpPr>
            <a:xfrm>
              <a:off x="1936516" y="1548141"/>
              <a:ext cx="280704" cy="419163"/>
              <a:chOff x="1743075" y="3103562"/>
              <a:chExt cx="468313" cy="838200"/>
            </a:xfrm>
          </p:grpSpPr>
          <p:sp>
            <p:nvSpPr>
              <p:cNvPr id="210" name="Oval 137">
                <a:extLst>
                  <a:ext uri="{FF2B5EF4-FFF2-40B4-BE49-F238E27FC236}">
                    <a16:creationId xmlns:a16="http://schemas.microsoft.com/office/drawing/2014/main" id="{30087FBE-3A75-2745-B5AD-D35F51DA8DDA}"/>
                  </a:ext>
                </a:extLst>
              </p:cNvPr>
              <p:cNvSpPr>
                <a:spLocks noChangeArrowheads="1"/>
              </p:cNvSpPr>
              <p:nvPr/>
            </p:nvSpPr>
            <p:spPr bwMode="auto">
              <a:xfrm>
                <a:off x="1876425" y="3373437"/>
                <a:ext cx="215900" cy="25082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1" name="Freeform 138">
                <a:extLst>
                  <a:ext uri="{FF2B5EF4-FFF2-40B4-BE49-F238E27FC236}">
                    <a16:creationId xmlns:a16="http://schemas.microsoft.com/office/drawing/2014/main" id="{568E5D4C-5E3F-5044-8489-F50F63C9F5EF}"/>
                  </a:ext>
                </a:extLst>
              </p:cNvPr>
              <p:cNvSpPr>
                <a:spLocks/>
              </p:cNvSpPr>
              <p:nvPr/>
            </p:nvSpPr>
            <p:spPr bwMode="auto">
              <a:xfrm>
                <a:off x="1743075" y="3648075"/>
                <a:ext cx="242888" cy="293687"/>
              </a:xfrm>
              <a:custGeom>
                <a:avLst/>
                <a:gdLst/>
                <a:ahLst/>
                <a:cxnLst>
                  <a:cxn ang="0">
                    <a:pos x="0" y="110"/>
                  </a:cxn>
                  <a:cxn ang="0">
                    <a:pos x="0" y="229"/>
                  </a:cxn>
                  <a:cxn ang="0">
                    <a:pos x="189" y="229"/>
                  </a:cxn>
                  <a:cxn ang="0">
                    <a:pos x="104" y="0"/>
                  </a:cxn>
                  <a:cxn ang="0">
                    <a:pos x="0" y="110"/>
                  </a:cxn>
                </a:cxnLst>
                <a:rect l="0" t="0" r="r" b="b"/>
                <a:pathLst>
                  <a:path w="189" h="229">
                    <a:moveTo>
                      <a:pt x="0" y="110"/>
                    </a:moveTo>
                    <a:cubicBezTo>
                      <a:pt x="0" y="229"/>
                      <a:pt x="0" y="229"/>
                      <a:pt x="0" y="229"/>
                    </a:cubicBezTo>
                    <a:cubicBezTo>
                      <a:pt x="189" y="229"/>
                      <a:pt x="189" y="229"/>
                      <a:pt x="189" y="229"/>
                    </a:cubicBezTo>
                    <a:cubicBezTo>
                      <a:pt x="104" y="0"/>
                      <a:pt x="104" y="0"/>
                      <a:pt x="104" y="0"/>
                    </a:cubicBezTo>
                    <a:cubicBezTo>
                      <a:pt x="46" y="3"/>
                      <a:pt x="0" y="51"/>
                      <a:pt x="0" y="11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2" name="Freeform 139">
                <a:extLst>
                  <a:ext uri="{FF2B5EF4-FFF2-40B4-BE49-F238E27FC236}">
                    <a16:creationId xmlns:a16="http://schemas.microsoft.com/office/drawing/2014/main" id="{E5579A95-7C21-C04A-8141-5269D7935B30}"/>
                  </a:ext>
                </a:extLst>
              </p:cNvPr>
              <p:cNvSpPr>
                <a:spLocks/>
              </p:cNvSpPr>
              <p:nvPr/>
            </p:nvSpPr>
            <p:spPr bwMode="auto">
              <a:xfrm>
                <a:off x="1985963" y="3649662"/>
                <a:ext cx="225425" cy="292100"/>
              </a:xfrm>
              <a:custGeom>
                <a:avLst/>
                <a:gdLst/>
                <a:ahLst/>
                <a:cxnLst>
                  <a:cxn ang="0">
                    <a:pos x="83" y="0"/>
                  </a:cxn>
                  <a:cxn ang="0">
                    <a:pos x="0" y="228"/>
                  </a:cxn>
                  <a:cxn ang="0">
                    <a:pos x="175" y="228"/>
                  </a:cxn>
                  <a:cxn ang="0">
                    <a:pos x="175" y="109"/>
                  </a:cxn>
                  <a:cxn ang="0">
                    <a:pos x="83" y="0"/>
                  </a:cxn>
                </a:cxnLst>
                <a:rect l="0" t="0" r="r" b="b"/>
                <a:pathLst>
                  <a:path w="175" h="228">
                    <a:moveTo>
                      <a:pt x="83" y="0"/>
                    </a:moveTo>
                    <a:cubicBezTo>
                      <a:pt x="0" y="228"/>
                      <a:pt x="0" y="228"/>
                      <a:pt x="0" y="228"/>
                    </a:cubicBezTo>
                    <a:cubicBezTo>
                      <a:pt x="175" y="228"/>
                      <a:pt x="175" y="228"/>
                      <a:pt x="175" y="228"/>
                    </a:cubicBezTo>
                    <a:cubicBezTo>
                      <a:pt x="175" y="109"/>
                      <a:pt x="175" y="109"/>
                      <a:pt x="175" y="109"/>
                    </a:cubicBezTo>
                    <a:cubicBezTo>
                      <a:pt x="175" y="54"/>
                      <a:pt x="135" y="9"/>
                      <a:pt x="83"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3" name="Freeform 140">
                <a:extLst>
                  <a:ext uri="{FF2B5EF4-FFF2-40B4-BE49-F238E27FC236}">
                    <a16:creationId xmlns:a16="http://schemas.microsoft.com/office/drawing/2014/main" id="{1E275364-40BA-E84C-9803-65FA24F6A7D0}"/>
                  </a:ext>
                </a:extLst>
              </p:cNvPr>
              <p:cNvSpPr>
                <a:spLocks/>
              </p:cNvSpPr>
              <p:nvPr/>
            </p:nvSpPr>
            <p:spPr bwMode="auto">
              <a:xfrm>
                <a:off x="1936750" y="3584575"/>
                <a:ext cx="100013" cy="354012"/>
              </a:xfrm>
              <a:custGeom>
                <a:avLst/>
                <a:gdLst/>
                <a:ahLst/>
                <a:cxnLst>
                  <a:cxn ang="0">
                    <a:pos x="63" y="32"/>
                  </a:cxn>
                  <a:cxn ang="0">
                    <a:pos x="31" y="0"/>
                  </a:cxn>
                  <a:cxn ang="0">
                    <a:pos x="0" y="32"/>
                  </a:cxn>
                  <a:cxn ang="0">
                    <a:pos x="25" y="58"/>
                  </a:cxn>
                  <a:cxn ang="0">
                    <a:pos x="8" y="78"/>
                  </a:cxn>
                  <a:cxn ang="0">
                    <a:pos x="8" y="223"/>
                  </a:cxn>
                  <a:cxn ang="0">
                    <a:pos x="52" y="223"/>
                  </a:cxn>
                  <a:cxn ang="0">
                    <a:pos x="52" y="78"/>
                  </a:cxn>
                  <a:cxn ang="0">
                    <a:pos x="35" y="59"/>
                  </a:cxn>
                  <a:cxn ang="0">
                    <a:pos x="63" y="32"/>
                  </a:cxn>
                </a:cxnLst>
                <a:rect l="0" t="0" r="r" b="b"/>
                <a:pathLst>
                  <a:path w="63" h="223">
                    <a:moveTo>
                      <a:pt x="63" y="32"/>
                    </a:moveTo>
                    <a:lnTo>
                      <a:pt x="31" y="0"/>
                    </a:lnTo>
                    <a:lnTo>
                      <a:pt x="0" y="32"/>
                    </a:lnTo>
                    <a:lnTo>
                      <a:pt x="25" y="58"/>
                    </a:lnTo>
                    <a:lnTo>
                      <a:pt x="8" y="78"/>
                    </a:lnTo>
                    <a:lnTo>
                      <a:pt x="8" y="223"/>
                    </a:lnTo>
                    <a:lnTo>
                      <a:pt x="52" y="223"/>
                    </a:lnTo>
                    <a:lnTo>
                      <a:pt x="52" y="78"/>
                    </a:lnTo>
                    <a:lnTo>
                      <a:pt x="35" y="59"/>
                    </a:lnTo>
                    <a:lnTo>
                      <a:pt x="63" y="3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4" name="Rectangle 141">
                <a:extLst>
                  <a:ext uri="{FF2B5EF4-FFF2-40B4-BE49-F238E27FC236}">
                    <a16:creationId xmlns:a16="http://schemas.microsoft.com/office/drawing/2014/main" id="{D3266601-D36D-0840-84A6-30DAB235F656}"/>
                  </a:ext>
                </a:extLst>
              </p:cNvPr>
              <p:cNvSpPr>
                <a:spLocks noChangeArrowheads="1"/>
              </p:cNvSpPr>
              <p:nvPr/>
            </p:nvSpPr>
            <p:spPr bwMode="auto">
              <a:xfrm>
                <a:off x="2092325" y="3790950"/>
                <a:ext cx="93663"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15" name="Freeform 142">
                <a:extLst>
                  <a:ext uri="{FF2B5EF4-FFF2-40B4-BE49-F238E27FC236}">
                    <a16:creationId xmlns:a16="http://schemas.microsoft.com/office/drawing/2014/main" id="{990FF4EE-C3C5-2B49-A0A5-26A342732723}"/>
                  </a:ext>
                </a:extLst>
              </p:cNvPr>
              <p:cNvSpPr>
                <a:spLocks/>
              </p:cNvSpPr>
              <p:nvPr/>
            </p:nvSpPr>
            <p:spPr bwMode="auto">
              <a:xfrm>
                <a:off x="1943100" y="3214687"/>
                <a:ext cx="84138" cy="125412"/>
              </a:xfrm>
              <a:custGeom>
                <a:avLst/>
                <a:gdLst/>
                <a:ahLst/>
                <a:cxnLst>
                  <a:cxn ang="0">
                    <a:pos x="62" y="48"/>
                  </a:cxn>
                  <a:cxn ang="0">
                    <a:pos x="31" y="97"/>
                  </a:cxn>
                  <a:cxn ang="0">
                    <a:pos x="0" y="48"/>
                  </a:cxn>
                  <a:cxn ang="0">
                    <a:pos x="31" y="0"/>
                  </a:cxn>
                  <a:cxn ang="0">
                    <a:pos x="62" y="48"/>
                  </a:cxn>
                </a:cxnLst>
                <a:rect l="0" t="0" r="r" b="b"/>
                <a:pathLst>
                  <a:path w="65" h="97">
                    <a:moveTo>
                      <a:pt x="62" y="48"/>
                    </a:moveTo>
                    <a:cubicBezTo>
                      <a:pt x="62" y="75"/>
                      <a:pt x="65" y="97"/>
                      <a:pt x="31" y="97"/>
                    </a:cubicBezTo>
                    <a:cubicBezTo>
                      <a:pt x="0" y="97"/>
                      <a:pt x="0" y="75"/>
                      <a:pt x="0" y="48"/>
                    </a:cubicBezTo>
                    <a:cubicBezTo>
                      <a:pt x="0" y="22"/>
                      <a:pt x="14" y="0"/>
                      <a:pt x="31" y="0"/>
                    </a:cubicBezTo>
                    <a:cubicBezTo>
                      <a:pt x="48" y="0"/>
                      <a:pt x="62" y="22"/>
                      <a:pt x="62" y="4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6" name="Freeform 143">
                <a:extLst>
                  <a:ext uri="{FF2B5EF4-FFF2-40B4-BE49-F238E27FC236}">
                    <a16:creationId xmlns:a16="http://schemas.microsoft.com/office/drawing/2014/main" id="{CDEA5012-88E1-1349-BE08-74B5A47BD4C6}"/>
                  </a:ext>
                </a:extLst>
              </p:cNvPr>
              <p:cNvSpPr>
                <a:spLocks noEditPoints="1"/>
              </p:cNvSpPr>
              <p:nvPr/>
            </p:nvSpPr>
            <p:spPr bwMode="auto">
              <a:xfrm>
                <a:off x="1939925" y="3211512"/>
                <a:ext cx="88900" cy="131762"/>
              </a:xfrm>
              <a:custGeom>
                <a:avLst/>
                <a:gdLst/>
                <a:ahLst/>
                <a:cxnLst>
                  <a:cxn ang="0">
                    <a:pos x="34" y="103"/>
                  </a:cxn>
                  <a:cxn ang="0">
                    <a:pos x="4" y="88"/>
                  </a:cxn>
                  <a:cxn ang="0">
                    <a:pos x="0" y="53"/>
                  </a:cxn>
                  <a:cxn ang="0">
                    <a:pos x="0" y="51"/>
                  </a:cxn>
                  <a:cxn ang="0">
                    <a:pos x="34" y="0"/>
                  </a:cxn>
                  <a:cxn ang="0">
                    <a:pos x="69" y="51"/>
                  </a:cxn>
                  <a:cxn ang="0">
                    <a:pos x="69" y="58"/>
                  </a:cxn>
                  <a:cxn ang="0">
                    <a:pos x="61" y="95"/>
                  </a:cxn>
                  <a:cxn ang="0">
                    <a:pos x="34" y="103"/>
                  </a:cxn>
                  <a:cxn ang="0">
                    <a:pos x="34" y="7"/>
                  </a:cxn>
                  <a:cxn ang="0">
                    <a:pos x="7" y="51"/>
                  </a:cxn>
                  <a:cxn ang="0">
                    <a:pos x="7" y="53"/>
                  </a:cxn>
                  <a:cxn ang="0">
                    <a:pos x="10" y="85"/>
                  </a:cxn>
                  <a:cxn ang="0">
                    <a:pos x="34" y="96"/>
                  </a:cxn>
                  <a:cxn ang="0">
                    <a:pos x="56" y="90"/>
                  </a:cxn>
                  <a:cxn ang="0">
                    <a:pos x="62" y="58"/>
                  </a:cxn>
                  <a:cxn ang="0">
                    <a:pos x="62" y="51"/>
                  </a:cxn>
                  <a:cxn ang="0">
                    <a:pos x="34" y="7"/>
                  </a:cxn>
                </a:cxnLst>
                <a:rect l="0" t="0" r="r" b="b"/>
                <a:pathLst>
                  <a:path w="69" h="103">
                    <a:moveTo>
                      <a:pt x="34" y="103"/>
                    </a:moveTo>
                    <a:cubicBezTo>
                      <a:pt x="19" y="103"/>
                      <a:pt x="9" y="98"/>
                      <a:pt x="4" y="88"/>
                    </a:cubicBezTo>
                    <a:cubicBezTo>
                      <a:pt x="0" y="78"/>
                      <a:pt x="0" y="66"/>
                      <a:pt x="0" y="53"/>
                    </a:cubicBezTo>
                    <a:cubicBezTo>
                      <a:pt x="0" y="51"/>
                      <a:pt x="0" y="51"/>
                      <a:pt x="0" y="51"/>
                    </a:cubicBezTo>
                    <a:cubicBezTo>
                      <a:pt x="0" y="23"/>
                      <a:pt x="15" y="0"/>
                      <a:pt x="34" y="0"/>
                    </a:cubicBezTo>
                    <a:cubicBezTo>
                      <a:pt x="53" y="0"/>
                      <a:pt x="69" y="23"/>
                      <a:pt x="69" y="51"/>
                    </a:cubicBezTo>
                    <a:cubicBezTo>
                      <a:pt x="69" y="54"/>
                      <a:pt x="69" y="56"/>
                      <a:pt x="69" y="58"/>
                    </a:cubicBezTo>
                    <a:cubicBezTo>
                      <a:pt x="69" y="73"/>
                      <a:pt x="69" y="86"/>
                      <a:pt x="61" y="95"/>
                    </a:cubicBezTo>
                    <a:cubicBezTo>
                      <a:pt x="55" y="101"/>
                      <a:pt x="46" y="103"/>
                      <a:pt x="34" y="103"/>
                    </a:cubicBezTo>
                    <a:close/>
                    <a:moveTo>
                      <a:pt x="34" y="7"/>
                    </a:moveTo>
                    <a:cubicBezTo>
                      <a:pt x="19" y="7"/>
                      <a:pt x="7" y="27"/>
                      <a:pt x="7" y="51"/>
                    </a:cubicBezTo>
                    <a:cubicBezTo>
                      <a:pt x="7" y="53"/>
                      <a:pt x="7" y="53"/>
                      <a:pt x="7" y="53"/>
                    </a:cubicBezTo>
                    <a:cubicBezTo>
                      <a:pt x="7" y="66"/>
                      <a:pt x="7" y="77"/>
                      <a:pt x="10" y="85"/>
                    </a:cubicBezTo>
                    <a:cubicBezTo>
                      <a:pt x="13" y="90"/>
                      <a:pt x="18" y="96"/>
                      <a:pt x="34" y="96"/>
                    </a:cubicBezTo>
                    <a:cubicBezTo>
                      <a:pt x="44" y="96"/>
                      <a:pt x="51" y="94"/>
                      <a:pt x="56" y="90"/>
                    </a:cubicBezTo>
                    <a:cubicBezTo>
                      <a:pt x="62" y="84"/>
                      <a:pt x="62" y="72"/>
                      <a:pt x="62" y="58"/>
                    </a:cubicBezTo>
                    <a:cubicBezTo>
                      <a:pt x="62" y="56"/>
                      <a:pt x="62" y="54"/>
                      <a:pt x="62" y="51"/>
                    </a:cubicBezTo>
                    <a:cubicBezTo>
                      <a:pt x="62" y="27"/>
                      <a:pt x="49" y="7"/>
                      <a:pt x="34" y="7"/>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7" name="Oval 144">
                <a:extLst>
                  <a:ext uri="{FF2B5EF4-FFF2-40B4-BE49-F238E27FC236}">
                    <a16:creationId xmlns:a16="http://schemas.microsoft.com/office/drawing/2014/main" id="{923A90BE-0DD7-624C-9D31-995A2D2B3141}"/>
                  </a:ext>
                </a:extLst>
              </p:cNvPr>
              <p:cNvSpPr>
                <a:spLocks noChangeArrowheads="1"/>
              </p:cNvSpPr>
              <p:nvPr/>
            </p:nvSpPr>
            <p:spPr bwMode="auto">
              <a:xfrm>
                <a:off x="1943100" y="3228975"/>
                <a:ext cx="80963" cy="6985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8" name="Freeform 145">
                <a:extLst>
                  <a:ext uri="{FF2B5EF4-FFF2-40B4-BE49-F238E27FC236}">
                    <a16:creationId xmlns:a16="http://schemas.microsoft.com/office/drawing/2014/main" id="{DE134BE1-1B3A-974C-847C-24597847889E}"/>
                  </a:ext>
                </a:extLst>
              </p:cNvPr>
              <p:cNvSpPr>
                <a:spLocks noEditPoints="1"/>
              </p:cNvSpPr>
              <p:nvPr/>
            </p:nvSpPr>
            <p:spPr bwMode="auto">
              <a:xfrm>
                <a:off x="1941513" y="3225800"/>
                <a:ext cx="85725" cy="74612"/>
              </a:xfrm>
              <a:custGeom>
                <a:avLst/>
                <a:gdLst/>
                <a:ahLst/>
                <a:cxnLst>
                  <a:cxn ang="0">
                    <a:pos x="33" y="59"/>
                  </a:cxn>
                  <a:cxn ang="0">
                    <a:pos x="0" y="30"/>
                  </a:cxn>
                  <a:cxn ang="0">
                    <a:pos x="33" y="0"/>
                  </a:cxn>
                  <a:cxn ang="0">
                    <a:pos x="67" y="30"/>
                  </a:cxn>
                  <a:cxn ang="0">
                    <a:pos x="33" y="59"/>
                  </a:cxn>
                  <a:cxn ang="0">
                    <a:pos x="33" y="6"/>
                  </a:cxn>
                  <a:cxn ang="0">
                    <a:pos x="5" y="30"/>
                  </a:cxn>
                  <a:cxn ang="0">
                    <a:pos x="33" y="54"/>
                  </a:cxn>
                  <a:cxn ang="0">
                    <a:pos x="61" y="30"/>
                  </a:cxn>
                  <a:cxn ang="0">
                    <a:pos x="33" y="6"/>
                  </a:cxn>
                </a:cxnLst>
                <a:rect l="0" t="0" r="r" b="b"/>
                <a:pathLst>
                  <a:path w="67" h="59">
                    <a:moveTo>
                      <a:pt x="33" y="59"/>
                    </a:moveTo>
                    <a:cubicBezTo>
                      <a:pt x="15" y="59"/>
                      <a:pt x="0" y="46"/>
                      <a:pt x="0" y="30"/>
                    </a:cubicBezTo>
                    <a:cubicBezTo>
                      <a:pt x="0" y="14"/>
                      <a:pt x="15" y="0"/>
                      <a:pt x="33" y="0"/>
                    </a:cubicBezTo>
                    <a:cubicBezTo>
                      <a:pt x="52" y="0"/>
                      <a:pt x="67" y="14"/>
                      <a:pt x="67" y="30"/>
                    </a:cubicBezTo>
                    <a:cubicBezTo>
                      <a:pt x="67" y="46"/>
                      <a:pt x="52" y="59"/>
                      <a:pt x="33" y="59"/>
                    </a:cubicBezTo>
                    <a:close/>
                    <a:moveTo>
                      <a:pt x="33" y="6"/>
                    </a:moveTo>
                    <a:cubicBezTo>
                      <a:pt x="18" y="6"/>
                      <a:pt x="5" y="17"/>
                      <a:pt x="5" y="30"/>
                    </a:cubicBezTo>
                    <a:cubicBezTo>
                      <a:pt x="5" y="43"/>
                      <a:pt x="18" y="54"/>
                      <a:pt x="33" y="54"/>
                    </a:cubicBezTo>
                    <a:cubicBezTo>
                      <a:pt x="49" y="54"/>
                      <a:pt x="61" y="43"/>
                      <a:pt x="61" y="30"/>
                    </a:cubicBezTo>
                    <a:cubicBezTo>
                      <a:pt x="61" y="17"/>
                      <a:pt x="49" y="6"/>
                      <a:pt x="33"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9" name="Oval 146">
                <a:extLst>
                  <a:ext uri="{FF2B5EF4-FFF2-40B4-BE49-F238E27FC236}">
                    <a16:creationId xmlns:a16="http://schemas.microsoft.com/office/drawing/2014/main" id="{8161EDA6-FD81-9642-9CCF-802C01943454}"/>
                  </a:ext>
                </a:extLst>
              </p:cNvPr>
              <p:cNvSpPr>
                <a:spLocks noChangeArrowheads="1"/>
              </p:cNvSpPr>
              <p:nvPr/>
            </p:nvSpPr>
            <p:spPr bwMode="auto">
              <a:xfrm>
                <a:off x="1943100" y="3203575"/>
                <a:ext cx="80963" cy="7778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0" name="Freeform 147">
                <a:extLst>
                  <a:ext uri="{FF2B5EF4-FFF2-40B4-BE49-F238E27FC236}">
                    <a16:creationId xmlns:a16="http://schemas.microsoft.com/office/drawing/2014/main" id="{F465AE8C-3DB3-484A-B1D0-E775428B1E2E}"/>
                  </a:ext>
                </a:extLst>
              </p:cNvPr>
              <p:cNvSpPr>
                <a:spLocks noEditPoints="1"/>
              </p:cNvSpPr>
              <p:nvPr/>
            </p:nvSpPr>
            <p:spPr bwMode="auto">
              <a:xfrm>
                <a:off x="1939925" y="3198812"/>
                <a:ext cx="87313" cy="87312"/>
              </a:xfrm>
              <a:custGeom>
                <a:avLst/>
                <a:gdLst/>
                <a:ahLst/>
                <a:cxnLst>
                  <a:cxn ang="0">
                    <a:pos x="34" y="67"/>
                  </a:cxn>
                  <a:cxn ang="0">
                    <a:pos x="0" y="34"/>
                  </a:cxn>
                  <a:cxn ang="0">
                    <a:pos x="34" y="0"/>
                  </a:cxn>
                  <a:cxn ang="0">
                    <a:pos x="68" y="34"/>
                  </a:cxn>
                  <a:cxn ang="0">
                    <a:pos x="34" y="67"/>
                  </a:cxn>
                  <a:cxn ang="0">
                    <a:pos x="34" y="5"/>
                  </a:cxn>
                  <a:cxn ang="0">
                    <a:pos x="6" y="34"/>
                  </a:cxn>
                  <a:cxn ang="0">
                    <a:pos x="34" y="62"/>
                  </a:cxn>
                  <a:cxn ang="0">
                    <a:pos x="62" y="34"/>
                  </a:cxn>
                  <a:cxn ang="0">
                    <a:pos x="34" y="5"/>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5"/>
                    </a:moveTo>
                    <a:cubicBezTo>
                      <a:pt x="19" y="5"/>
                      <a:pt x="6" y="18"/>
                      <a:pt x="6" y="34"/>
                    </a:cubicBezTo>
                    <a:cubicBezTo>
                      <a:pt x="6" y="49"/>
                      <a:pt x="19" y="62"/>
                      <a:pt x="34" y="62"/>
                    </a:cubicBezTo>
                    <a:cubicBezTo>
                      <a:pt x="50" y="62"/>
                      <a:pt x="62" y="49"/>
                      <a:pt x="62" y="34"/>
                    </a:cubicBezTo>
                    <a:cubicBezTo>
                      <a:pt x="62" y="18"/>
                      <a:pt x="50" y="5"/>
                      <a:pt x="34" y="5"/>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1" name="Oval 148">
                <a:extLst>
                  <a:ext uri="{FF2B5EF4-FFF2-40B4-BE49-F238E27FC236}">
                    <a16:creationId xmlns:a16="http://schemas.microsoft.com/office/drawing/2014/main" id="{073C74AB-1747-A44A-B255-F1F71CBEA973}"/>
                  </a:ext>
                </a:extLst>
              </p:cNvPr>
              <p:cNvSpPr>
                <a:spLocks noChangeArrowheads="1"/>
              </p:cNvSpPr>
              <p:nvPr/>
            </p:nvSpPr>
            <p:spPr bwMode="auto">
              <a:xfrm>
                <a:off x="1943100" y="3189287"/>
                <a:ext cx="80963" cy="793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2" name="Freeform 149">
                <a:extLst>
                  <a:ext uri="{FF2B5EF4-FFF2-40B4-BE49-F238E27FC236}">
                    <a16:creationId xmlns:a16="http://schemas.microsoft.com/office/drawing/2014/main" id="{2EA08FCE-31BF-514D-8CA4-7F4EEBD708FD}"/>
                  </a:ext>
                </a:extLst>
              </p:cNvPr>
              <p:cNvSpPr>
                <a:spLocks noEditPoints="1"/>
              </p:cNvSpPr>
              <p:nvPr/>
            </p:nvSpPr>
            <p:spPr bwMode="auto">
              <a:xfrm>
                <a:off x="1939925" y="3186112"/>
                <a:ext cx="87313" cy="85725"/>
              </a:xfrm>
              <a:custGeom>
                <a:avLst/>
                <a:gdLst/>
                <a:ahLst/>
                <a:cxnLst>
                  <a:cxn ang="0">
                    <a:pos x="34" y="67"/>
                  </a:cxn>
                  <a:cxn ang="0">
                    <a:pos x="0" y="34"/>
                  </a:cxn>
                  <a:cxn ang="0">
                    <a:pos x="34" y="0"/>
                  </a:cxn>
                  <a:cxn ang="0">
                    <a:pos x="68" y="34"/>
                  </a:cxn>
                  <a:cxn ang="0">
                    <a:pos x="34" y="67"/>
                  </a:cxn>
                  <a:cxn ang="0">
                    <a:pos x="34" y="6"/>
                  </a:cxn>
                  <a:cxn ang="0">
                    <a:pos x="6" y="34"/>
                  </a:cxn>
                  <a:cxn ang="0">
                    <a:pos x="34" y="62"/>
                  </a:cxn>
                  <a:cxn ang="0">
                    <a:pos x="62" y="34"/>
                  </a:cxn>
                  <a:cxn ang="0">
                    <a:pos x="34" y="6"/>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6"/>
                    </a:moveTo>
                    <a:cubicBezTo>
                      <a:pt x="19" y="6"/>
                      <a:pt x="6" y="18"/>
                      <a:pt x="6" y="34"/>
                    </a:cubicBezTo>
                    <a:cubicBezTo>
                      <a:pt x="6" y="49"/>
                      <a:pt x="19" y="62"/>
                      <a:pt x="34" y="62"/>
                    </a:cubicBezTo>
                    <a:cubicBezTo>
                      <a:pt x="50" y="62"/>
                      <a:pt x="62" y="49"/>
                      <a:pt x="62" y="34"/>
                    </a:cubicBezTo>
                    <a:cubicBezTo>
                      <a:pt x="62" y="18"/>
                      <a:pt x="50" y="6"/>
                      <a:pt x="34"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3" name="Oval 150">
                <a:extLst>
                  <a:ext uri="{FF2B5EF4-FFF2-40B4-BE49-F238E27FC236}">
                    <a16:creationId xmlns:a16="http://schemas.microsoft.com/office/drawing/2014/main" id="{EBBCA9CD-38F8-F545-B31D-E5B87ECC2ACF}"/>
                  </a:ext>
                </a:extLst>
              </p:cNvPr>
              <p:cNvSpPr>
                <a:spLocks noChangeArrowheads="1"/>
              </p:cNvSpPr>
              <p:nvPr/>
            </p:nvSpPr>
            <p:spPr bwMode="auto">
              <a:xfrm>
                <a:off x="1919288" y="3125787"/>
                <a:ext cx="128588" cy="127000"/>
              </a:xfrm>
              <a:prstGeom prst="ellipse">
                <a:avLst/>
              </a:pr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4" name="Freeform 151">
                <a:extLst>
                  <a:ext uri="{FF2B5EF4-FFF2-40B4-BE49-F238E27FC236}">
                    <a16:creationId xmlns:a16="http://schemas.microsoft.com/office/drawing/2014/main" id="{A5290697-9603-164D-BB52-72CFAF0C67D2}"/>
                  </a:ext>
                </a:extLst>
              </p:cNvPr>
              <p:cNvSpPr>
                <a:spLocks noEditPoints="1"/>
              </p:cNvSpPr>
              <p:nvPr/>
            </p:nvSpPr>
            <p:spPr bwMode="auto">
              <a:xfrm>
                <a:off x="1914525" y="3119437"/>
                <a:ext cx="138113" cy="139700"/>
              </a:xfrm>
              <a:custGeom>
                <a:avLst/>
                <a:gdLst/>
                <a:ahLst/>
                <a:cxnLst>
                  <a:cxn ang="0">
                    <a:pos x="54" y="108"/>
                  </a:cxn>
                  <a:cxn ang="0">
                    <a:pos x="0" y="54"/>
                  </a:cxn>
                  <a:cxn ang="0">
                    <a:pos x="54" y="0"/>
                  </a:cxn>
                  <a:cxn ang="0">
                    <a:pos x="108" y="54"/>
                  </a:cxn>
                  <a:cxn ang="0">
                    <a:pos x="54" y="108"/>
                  </a:cxn>
                  <a:cxn ang="0">
                    <a:pos x="54" y="7"/>
                  </a:cxn>
                  <a:cxn ang="0">
                    <a:pos x="8" y="54"/>
                  </a:cxn>
                  <a:cxn ang="0">
                    <a:pos x="54" y="100"/>
                  </a:cxn>
                  <a:cxn ang="0">
                    <a:pos x="101" y="54"/>
                  </a:cxn>
                  <a:cxn ang="0">
                    <a:pos x="54" y="7"/>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7"/>
                    </a:moveTo>
                    <a:cubicBezTo>
                      <a:pt x="29" y="7"/>
                      <a:pt x="8" y="28"/>
                      <a:pt x="8" y="54"/>
                    </a:cubicBezTo>
                    <a:cubicBezTo>
                      <a:pt x="8" y="79"/>
                      <a:pt x="29" y="100"/>
                      <a:pt x="54" y="100"/>
                    </a:cubicBezTo>
                    <a:cubicBezTo>
                      <a:pt x="80" y="100"/>
                      <a:pt x="101" y="79"/>
                      <a:pt x="101" y="54"/>
                    </a:cubicBezTo>
                    <a:cubicBezTo>
                      <a:pt x="101" y="28"/>
                      <a:pt x="80" y="7"/>
                      <a:pt x="54"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5" name="Freeform 152">
                <a:extLst>
                  <a:ext uri="{FF2B5EF4-FFF2-40B4-BE49-F238E27FC236}">
                    <a16:creationId xmlns:a16="http://schemas.microsoft.com/office/drawing/2014/main" id="{A647FE37-6676-5C4C-8B27-14B604947BB4}"/>
                  </a:ext>
                </a:extLst>
              </p:cNvPr>
              <p:cNvSpPr>
                <a:spLocks/>
              </p:cNvSpPr>
              <p:nvPr/>
            </p:nvSpPr>
            <p:spPr bwMode="auto">
              <a:xfrm>
                <a:off x="1946275" y="3170237"/>
                <a:ext cx="23813" cy="84137"/>
              </a:xfrm>
              <a:custGeom>
                <a:avLst/>
                <a:gdLst/>
                <a:ahLst/>
                <a:cxnLst>
                  <a:cxn ang="0">
                    <a:pos x="16" y="66"/>
                  </a:cxn>
                  <a:cxn ang="0">
                    <a:pos x="16" y="66"/>
                  </a:cxn>
                  <a:cxn ang="0">
                    <a:pos x="13" y="63"/>
                  </a:cxn>
                  <a:cxn ang="0">
                    <a:pos x="1" y="5"/>
                  </a:cxn>
                  <a:cxn ang="0">
                    <a:pos x="1" y="1"/>
                  </a:cxn>
                  <a:cxn ang="0">
                    <a:pos x="6" y="2"/>
                  </a:cxn>
                  <a:cxn ang="0">
                    <a:pos x="19" y="63"/>
                  </a:cxn>
                  <a:cxn ang="0">
                    <a:pos x="16" y="66"/>
                  </a:cxn>
                </a:cxnLst>
                <a:rect l="0" t="0" r="r" b="b"/>
                <a:pathLst>
                  <a:path w="19" h="66">
                    <a:moveTo>
                      <a:pt x="16" y="66"/>
                    </a:moveTo>
                    <a:cubicBezTo>
                      <a:pt x="16" y="66"/>
                      <a:pt x="16" y="66"/>
                      <a:pt x="16" y="66"/>
                    </a:cubicBezTo>
                    <a:cubicBezTo>
                      <a:pt x="14" y="66"/>
                      <a:pt x="13" y="65"/>
                      <a:pt x="13" y="63"/>
                    </a:cubicBezTo>
                    <a:cubicBezTo>
                      <a:pt x="13" y="40"/>
                      <a:pt x="12" y="22"/>
                      <a:pt x="1" y="5"/>
                    </a:cubicBezTo>
                    <a:cubicBezTo>
                      <a:pt x="0" y="4"/>
                      <a:pt x="0" y="2"/>
                      <a:pt x="1" y="1"/>
                    </a:cubicBezTo>
                    <a:cubicBezTo>
                      <a:pt x="3" y="0"/>
                      <a:pt x="5" y="0"/>
                      <a:pt x="6" y="2"/>
                    </a:cubicBezTo>
                    <a:cubicBezTo>
                      <a:pt x="18" y="20"/>
                      <a:pt x="19" y="40"/>
                      <a:pt x="19" y="63"/>
                    </a:cubicBezTo>
                    <a:cubicBezTo>
                      <a:pt x="19" y="65"/>
                      <a:pt x="18" y="66"/>
                      <a:pt x="16" y="66"/>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6" name="Freeform 153">
                <a:extLst>
                  <a:ext uri="{FF2B5EF4-FFF2-40B4-BE49-F238E27FC236}">
                    <a16:creationId xmlns:a16="http://schemas.microsoft.com/office/drawing/2014/main" id="{03E9DF46-98E6-1046-BF75-223080776A68}"/>
                  </a:ext>
                </a:extLst>
              </p:cNvPr>
              <p:cNvSpPr>
                <a:spLocks/>
              </p:cNvSpPr>
              <p:nvPr/>
            </p:nvSpPr>
            <p:spPr bwMode="auto">
              <a:xfrm>
                <a:off x="1998663" y="3175000"/>
                <a:ext cx="25400" cy="82550"/>
              </a:xfrm>
              <a:custGeom>
                <a:avLst/>
                <a:gdLst/>
                <a:ahLst/>
                <a:cxnLst>
                  <a:cxn ang="0">
                    <a:pos x="6" y="64"/>
                  </a:cxn>
                  <a:cxn ang="0">
                    <a:pos x="3" y="61"/>
                  </a:cxn>
                  <a:cxn ang="0">
                    <a:pos x="15" y="1"/>
                  </a:cxn>
                  <a:cxn ang="0">
                    <a:pos x="19" y="2"/>
                  </a:cxn>
                  <a:cxn ang="0">
                    <a:pos x="19" y="6"/>
                  </a:cxn>
                  <a:cxn ang="0">
                    <a:pos x="9" y="61"/>
                  </a:cxn>
                  <a:cxn ang="0">
                    <a:pos x="6" y="64"/>
                  </a:cxn>
                  <a:cxn ang="0">
                    <a:pos x="6" y="64"/>
                  </a:cxn>
                </a:cxnLst>
                <a:rect l="0" t="0" r="r" b="b"/>
                <a:pathLst>
                  <a:path w="20" h="64">
                    <a:moveTo>
                      <a:pt x="6" y="64"/>
                    </a:moveTo>
                    <a:cubicBezTo>
                      <a:pt x="5" y="64"/>
                      <a:pt x="3" y="63"/>
                      <a:pt x="3" y="61"/>
                    </a:cubicBezTo>
                    <a:cubicBezTo>
                      <a:pt x="3" y="59"/>
                      <a:pt x="0" y="13"/>
                      <a:pt x="15" y="1"/>
                    </a:cubicBezTo>
                    <a:cubicBezTo>
                      <a:pt x="17" y="0"/>
                      <a:pt x="18" y="0"/>
                      <a:pt x="19" y="2"/>
                    </a:cubicBezTo>
                    <a:cubicBezTo>
                      <a:pt x="20" y="3"/>
                      <a:pt x="20" y="5"/>
                      <a:pt x="19" y="6"/>
                    </a:cubicBezTo>
                    <a:cubicBezTo>
                      <a:pt x="10" y="13"/>
                      <a:pt x="8" y="43"/>
                      <a:pt x="9" y="61"/>
                    </a:cubicBezTo>
                    <a:cubicBezTo>
                      <a:pt x="9" y="62"/>
                      <a:pt x="8" y="64"/>
                      <a:pt x="6" y="64"/>
                    </a:cubicBezTo>
                    <a:cubicBezTo>
                      <a:pt x="6" y="64"/>
                      <a:pt x="6" y="64"/>
                      <a:pt x="6" y="6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7" name="Freeform 154">
                <a:extLst>
                  <a:ext uri="{FF2B5EF4-FFF2-40B4-BE49-F238E27FC236}">
                    <a16:creationId xmlns:a16="http://schemas.microsoft.com/office/drawing/2014/main" id="{4D931F11-1671-E346-9B5E-1C98EF1EA4A3}"/>
                  </a:ext>
                </a:extLst>
              </p:cNvPr>
              <p:cNvSpPr>
                <a:spLocks/>
              </p:cNvSpPr>
              <p:nvPr/>
            </p:nvSpPr>
            <p:spPr bwMode="auto">
              <a:xfrm>
                <a:off x="1949450" y="3175000"/>
                <a:ext cx="73025" cy="19050"/>
              </a:xfrm>
              <a:custGeom>
                <a:avLst/>
                <a:gdLst/>
                <a:ahLst/>
                <a:cxnLst>
                  <a:cxn ang="0">
                    <a:pos x="23" y="15"/>
                  </a:cxn>
                  <a:cxn ang="0">
                    <a:pos x="10" y="10"/>
                  </a:cxn>
                  <a:cxn ang="0">
                    <a:pos x="0" y="4"/>
                  </a:cxn>
                  <a:cxn ang="0">
                    <a:pos x="2" y="0"/>
                  </a:cxn>
                  <a:cxn ang="0">
                    <a:pos x="12" y="6"/>
                  </a:cxn>
                  <a:cxn ang="0">
                    <a:pos x="28" y="11"/>
                  </a:cxn>
                  <a:cxn ang="0">
                    <a:pos x="31" y="7"/>
                  </a:cxn>
                  <a:cxn ang="0">
                    <a:pos x="39" y="1"/>
                  </a:cxn>
                  <a:cxn ang="0">
                    <a:pos x="46" y="5"/>
                  </a:cxn>
                  <a:cxn ang="0">
                    <a:pos x="50" y="8"/>
                  </a:cxn>
                  <a:cxn ang="0">
                    <a:pos x="55" y="4"/>
                  </a:cxn>
                  <a:cxn ang="0">
                    <a:pos x="57" y="7"/>
                  </a:cxn>
                  <a:cxn ang="0">
                    <a:pos x="50" y="11"/>
                  </a:cxn>
                  <a:cxn ang="0">
                    <a:pos x="44" y="8"/>
                  </a:cxn>
                  <a:cxn ang="0">
                    <a:pos x="40" y="5"/>
                  </a:cxn>
                  <a:cxn ang="0">
                    <a:pos x="34" y="9"/>
                  </a:cxn>
                  <a:cxn ang="0">
                    <a:pos x="29" y="14"/>
                  </a:cxn>
                  <a:cxn ang="0">
                    <a:pos x="23" y="15"/>
                  </a:cxn>
                </a:cxnLst>
                <a:rect l="0" t="0" r="r" b="b"/>
                <a:pathLst>
                  <a:path w="57" h="15">
                    <a:moveTo>
                      <a:pt x="23" y="15"/>
                    </a:moveTo>
                    <a:cubicBezTo>
                      <a:pt x="18" y="15"/>
                      <a:pt x="14" y="13"/>
                      <a:pt x="10" y="10"/>
                    </a:cubicBezTo>
                    <a:cubicBezTo>
                      <a:pt x="7" y="7"/>
                      <a:pt x="4" y="5"/>
                      <a:pt x="0" y="4"/>
                    </a:cubicBezTo>
                    <a:cubicBezTo>
                      <a:pt x="2" y="0"/>
                      <a:pt x="2" y="0"/>
                      <a:pt x="2" y="0"/>
                    </a:cubicBezTo>
                    <a:cubicBezTo>
                      <a:pt x="6" y="2"/>
                      <a:pt x="9" y="4"/>
                      <a:pt x="12" y="6"/>
                    </a:cubicBezTo>
                    <a:cubicBezTo>
                      <a:pt x="18" y="10"/>
                      <a:pt x="22" y="13"/>
                      <a:pt x="28" y="11"/>
                    </a:cubicBezTo>
                    <a:cubicBezTo>
                      <a:pt x="29" y="10"/>
                      <a:pt x="30" y="9"/>
                      <a:pt x="31" y="7"/>
                    </a:cubicBezTo>
                    <a:cubicBezTo>
                      <a:pt x="33" y="5"/>
                      <a:pt x="35" y="2"/>
                      <a:pt x="39" y="1"/>
                    </a:cubicBezTo>
                    <a:cubicBezTo>
                      <a:pt x="43" y="1"/>
                      <a:pt x="45" y="3"/>
                      <a:pt x="46" y="5"/>
                    </a:cubicBezTo>
                    <a:cubicBezTo>
                      <a:pt x="48" y="6"/>
                      <a:pt x="49" y="8"/>
                      <a:pt x="50" y="8"/>
                    </a:cubicBezTo>
                    <a:cubicBezTo>
                      <a:pt x="51" y="8"/>
                      <a:pt x="53" y="7"/>
                      <a:pt x="55" y="4"/>
                    </a:cubicBezTo>
                    <a:cubicBezTo>
                      <a:pt x="57" y="7"/>
                      <a:pt x="57" y="7"/>
                      <a:pt x="57" y="7"/>
                    </a:cubicBezTo>
                    <a:cubicBezTo>
                      <a:pt x="55" y="10"/>
                      <a:pt x="52" y="11"/>
                      <a:pt x="50" y="11"/>
                    </a:cubicBezTo>
                    <a:cubicBezTo>
                      <a:pt x="47" y="11"/>
                      <a:pt x="45" y="9"/>
                      <a:pt x="44" y="8"/>
                    </a:cubicBezTo>
                    <a:cubicBezTo>
                      <a:pt x="42" y="6"/>
                      <a:pt x="41" y="5"/>
                      <a:pt x="40" y="5"/>
                    </a:cubicBezTo>
                    <a:cubicBezTo>
                      <a:pt x="37" y="6"/>
                      <a:pt x="36" y="7"/>
                      <a:pt x="34" y="9"/>
                    </a:cubicBezTo>
                    <a:cubicBezTo>
                      <a:pt x="33" y="11"/>
                      <a:pt x="32" y="13"/>
                      <a:pt x="29" y="14"/>
                    </a:cubicBezTo>
                    <a:cubicBezTo>
                      <a:pt x="27" y="15"/>
                      <a:pt x="25" y="15"/>
                      <a:pt x="23" y="1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8" name="Freeform 155">
                <a:extLst>
                  <a:ext uri="{FF2B5EF4-FFF2-40B4-BE49-F238E27FC236}">
                    <a16:creationId xmlns:a16="http://schemas.microsoft.com/office/drawing/2014/main" id="{78745757-BE6D-D74D-8EDA-CD13B22B3A30}"/>
                  </a:ext>
                </a:extLst>
              </p:cNvPr>
              <p:cNvSpPr>
                <a:spLocks/>
              </p:cNvSpPr>
              <p:nvPr/>
            </p:nvSpPr>
            <p:spPr bwMode="auto">
              <a:xfrm>
                <a:off x="1870075" y="3103562"/>
                <a:ext cx="41275" cy="30162"/>
              </a:xfrm>
              <a:custGeom>
                <a:avLst/>
                <a:gdLst/>
                <a:ahLst/>
                <a:cxnLst>
                  <a:cxn ang="0">
                    <a:pos x="28" y="24"/>
                  </a:cxn>
                  <a:cxn ang="0">
                    <a:pos x="26" y="23"/>
                  </a:cxn>
                  <a:cxn ang="0">
                    <a:pos x="2" y="7"/>
                  </a:cxn>
                  <a:cxn ang="0">
                    <a:pos x="1" y="2"/>
                  </a:cxn>
                  <a:cxn ang="0">
                    <a:pos x="6" y="1"/>
                  </a:cxn>
                  <a:cxn ang="0">
                    <a:pos x="30" y="18"/>
                  </a:cxn>
                  <a:cxn ang="0">
                    <a:pos x="31" y="23"/>
                  </a:cxn>
                  <a:cxn ang="0">
                    <a:pos x="28" y="24"/>
                  </a:cxn>
                </a:cxnLst>
                <a:rect l="0" t="0" r="r" b="b"/>
                <a:pathLst>
                  <a:path w="32" h="24">
                    <a:moveTo>
                      <a:pt x="28" y="24"/>
                    </a:moveTo>
                    <a:cubicBezTo>
                      <a:pt x="27" y="24"/>
                      <a:pt x="27" y="24"/>
                      <a:pt x="26" y="23"/>
                    </a:cubicBezTo>
                    <a:cubicBezTo>
                      <a:pt x="19" y="18"/>
                      <a:pt x="14" y="15"/>
                      <a:pt x="2" y="7"/>
                    </a:cubicBezTo>
                    <a:cubicBezTo>
                      <a:pt x="1" y="6"/>
                      <a:pt x="0" y="4"/>
                      <a:pt x="1" y="2"/>
                    </a:cubicBezTo>
                    <a:cubicBezTo>
                      <a:pt x="2" y="0"/>
                      <a:pt x="5" y="0"/>
                      <a:pt x="6" y="1"/>
                    </a:cubicBezTo>
                    <a:cubicBezTo>
                      <a:pt x="18" y="9"/>
                      <a:pt x="23" y="12"/>
                      <a:pt x="30" y="18"/>
                    </a:cubicBezTo>
                    <a:cubicBezTo>
                      <a:pt x="32" y="19"/>
                      <a:pt x="32" y="21"/>
                      <a:pt x="31" y="23"/>
                    </a:cubicBezTo>
                    <a:cubicBezTo>
                      <a:pt x="30" y="24"/>
                      <a:pt x="29" y="24"/>
                      <a:pt x="28" y="2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9" name="Freeform 156">
                <a:extLst>
                  <a:ext uri="{FF2B5EF4-FFF2-40B4-BE49-F238E27FC236}">
                    <a16:creationId xmlns:a16="http://schemas.microsoft.com/office/drawing/2014/main" id="{286DCC4D-4B64-3147-9BBF-B8223AFDDAF7}"/>
                  </a:ext>
                </a:extLst>
              </p:cNvPr>
              <p:cNvSpPr>
                <a:spLocks/>
              </p:cNvSpPr>
              <p:nvPr/>
            </p:nvSpPr>
            <p:spPr bwMode="auto">
              <a:xfrm>
                <a:off x="1838325" y="3128962"/>
                <a:ext cx="69850" cy="28575"/>
              </a:xfrm>
              <a:custGeom>
                <a:avLst/>
                <a:gdLst/>
                <a:ahLst/>
                <a:cxnLst>
                  <a:cxn ang="0">
                    <a:pos x="49" y="22"/>
                  </a:cxn>
                  <a:cxn ang="0">
                    <a:pos x="48" y="21"/>
                  </a:cxn>
                  <a:cxn ang="0">
                    <a:pos x="30" y="16"/>
                  </a:cxn>
                  <a:cxn ang="0">
                    <a:pos x="3" y="7"/>
                  </a:cxn>
                  <a:cxn ang="0">
                    <a:pos x="1" y="3"/>
                  </a:cxn>
                  <a:cxn ang="0">
                    <a:pos x="6" y="1"/>
                  </a:cxn>
                  <a:cxn ang="0">
                    <a:pos x="32" y="9"/>
                  </a:cxn>
                  <a:cxn ang="0">
                    <a:pos x="51" y="15"/>
                  </a:cxn>
                  <a:cxn ang="0">
                    <a:pos x="53" y="19"/>
                  </a:cxn>
                  <a:cxn ang="0">
                    <a:pos x="49" y="22"/>
                  </a:cxn>
                </a:cxnLst>
                <a:rect l="0" t="0" r="r" b="b"/>
                <a:pathLst>
                  <a:path w="54" h="22">
                    <a:moveTo>
                      <a:pt x="49" y="22"/>
                    </a:moveTo>
                    <a:cubicBezTo>
                      <a:pt x="49" y="22"/>
                      <a:pt x="49" y="22"/>
                      <a:pt x="48" y="21"/>
                    </a:cubicBezTo>
                    <a:cubicBezTo>
                      <a:pt x="43" y="19"/>
                      <a:pt x="37" y="18"/>
                      <a:pt x="30" y="16"/>
                    </a:cubicBezTo>
                    <a:cubicBezTo>
                      <a:pt x="21" y="14"/>
                      <a:pt x="11" y="11"/>
                      <a:pt x="3" y="7"/>
                    </a:cubicBezTo>
                    <a:cubicBezTo>
                      <a:pt x="1" y="7"/>
                      <a:pt x="0" y="4"/>
                      <a:pt x="1" y="3"/>
                    </a:cubicBezTo>
                    <a:cubicBezTo>
                      <a:pt x="2" y="1"/>
                      <a:pt x="4" y="0"/>
                      <a:pt x="6" y="1"/>
                    </a:cubicBezTo>
                    <a:cubicBezTo>
                      <a:pt x="13" y="5"/>
                      <a:pt x="23" y="7"/>
                      <a:pt x="32" y="9"/>
                    </a:cubicBezTo>
                    <a:cubicBezTo>
                      <a:pt x="39" y="11"/>
                      <a:pt x="46" y="12"/>
                      <a:pt x="51" y="15"/>
                    </a:cubicBezTo>
                    <a:cubicBezTo>
                      <a:pt x="53" y="15"/>
                      <a:pt x="54" y="17"/>
                      <a:pt x="53" y="19"/>
                    </a:cubicBezTo>
                    <a:cubicBezTo>
                      <a:pt x="52" y="21"/>
                      <a:pt x="51" y="22"/>
                      <a:pt x="49" y="2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0" name="Freeform 157">
                <a:extLst>
                  <a:ext uri="{FF2B5EF4-FFF2-40B4-BE49-F238E27FC236}">
                    <a16:creationId xmlns:a16="http://schemas.microsoft.com/office/drawing/2014/main" id="{BA3E4010-E9BC-B844-9B20-026BC0E53612}"/>
                  </a:ext>
                </a:extLst>
              </p:cNvPr>
              <p:cNvSpPr>
                <a:spLocks/>
              </p:cNvSpPr>
              <p:nvPr/>
            </p:nvSpPr>
            <p:spPr bwMode="auto">
              <a:xfrm>
                <a:off x="1841500" y="3168650"/>
                <a:ext cx="60325" cy="9525"/>
              </a:xfrm>
              <a:custGeom>
                <a:avLst/>
                <a:gdLst/>
                <a:ahLst/>
                <a:cxnLst>
                  <a:cxn ang="0">
                    <a:pos x="43" y="7"/>
                  </a:cxn>
                  <a:cxn ang="0">
                    <a:pos x="3" y="7"/>
                  </a:cxn>
                  <a:cxn ang="0">
                    <a:pos x="0" y="3"/>
                  </a:cxn>
                  <a:cxn ang="0">
                    <a:pos x="3" y="0"/>
                  </a:cxn>
                  <a:cxn ang="0">
                    <a:pos x="43" y="0"/>
                  </a:cxn>
                  <a:cxn ang="0">
                    <a:pos x="47" y="3"/>
                  </a:cxn>
                  <a:cxn ang="0">
                    <a:pos x="43" y="7"/>
                  </a:cxn>
                </a:cxnLst>
                <a:rect l="0" t="0" r="r" b="b"/>
                <a:pathLst>
                  <a:path w="47" h="7">
                    <a:moveTo>
                      <a:pt x="43" y="7"/>
                    </a:moveTo>
                    <a:cubicBezTo>
                      <a:pt x="3" y="7"/>
                      <a:pt x="3" y="7"/>
                      <a:pt x="3" y="7"/>
                    </a:cubicBezTo>
                    <a:cubicBezTo>
                      <a:pt x="1" y="7"/>
                      <a:pt x="0" y="5"/>
                      <a:pt x="0" y="3"/>
                    </a:cubicBezTo>
                    <a:cubicBezTo>
                      <a:pt x="0" y="1"/>
                      <a:pt x="1" y="0"/>
                      <a:pt x="3" y="0"/>
                    </a:cubicBezTo>
                    <a:cubicBezTo>
                      <a:pt x="43" y="0"/>
                      <a:pt x="43" y="0"/>
                      <a:pt x="43" y="0"/>
                    </a:cubicBezTo>
                    <a:cubicBezTo>
                      <a:pt x="45" y="0"/>
                      <a:pt x="47" y="1"/>
                      <a:pt x="47" y="3"/>
                    </a:cubicBezTo>
                    <a:cubicBezTo>
                      <a:pt x="47" y="5"/>
                      <a:pt x="45" y="7"/>
                      <a:pt x="43"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1" name="Freeform 158">
                <a:extLst>
                  <a:ext uri="{FF2B5EF4-FFF2-40B4-BE49-F238E27FC236}">
                    <a16:creationId xmlns:a16="http://schemas.microsoft.com/office/drawing/2014/main" id="{2922C98C-6CB2-E04F-95E6-51859EE52743}"/>
                  </a:ext>
                </a:extLst>
              </p:cNvPr>
              <p:cNvSpPr>
                <a:spLocks/>
              </p:cNvSpPr>
              <p:nvPr/>
            </p:nvSpPr>
            <p:spPr bwMode="auto">
              <a:xfrm>
                <a:off x="2063750" y="3111500"/>
                <a:ext cx="68263" cy="41275"/>
              </a:xfrm>
              <a:custGeom>
                <a:avLst/>
                <a:gdLst/>
                <a:ahLst/>
                <a:cxnLst>
                  <a:cxn ang="0">
                    <a:pos x="4" y="32"/>
                  </a:cxn>
                  <a:cxn ang="0">
                    <a:pos x="0" y="29"/>
                  </a:cxn>
                  <a:cxn ang="0">
                    <a:pos x="3" y="25"/>
                  </a:cxn>
                  <a:cxn ang="0">
                    <a:pos x="31" y="10"/>
                  </a:cxn>
                  <a:cxn ang="0">
                    <a:pos x="47" y="1"/>
                  </a:cxn>
                  <a:cxn ang="0">
                    <a:pos x="52" y="3"/>
                  </a:cxn>
                  <a:cxn ang="0">
                    <a:pos x="50" y="8"/>
                  </a:cxn>
                  <a:cxn ang="0">
                    <a:pos x="34" y="17"/>
                  </a:cxn>
                  <a:cxn ang="0">
                    <a:pos x="5" y="32"/>
                  </a:cxn>
                  <a:cxn ang="0">
                    <a:pos x="4" y="32"/>
                  </a:cxn>
                </a:cxnLst>
                <a:rect l="0" t="0" r="r" b="b"/>
                <a:pathLst>
                  <a:path w="53" h="32">
                    <a:moveTo>
                      <a:pt x="4" y="32"/>
                    </a:moveTo>
                    <a:cubicBezTo>
                      <a:pt x="2" y="32"/>
                      <a:pt x="1" y="31"/>
                      <a:pt x="0" y="29"/>
                    </a:cubicBezTo>
                    <a:cubicBezTo>
                      <a:pt x="0" y="27"/>
                      <a:pt x="1" y="25"/>
                      <a:pt x="3" y="25"/>
                    </a:cubicBezTo>
                    <a:cubicBezTo>
                      <a:pt x="10" y="23"/>
                      <a:pt x="21" y="16"/>
                      <a:pt x="31" y="10"/>
                    </a:cubicBezTo>
                    <a:cubicBezTo>
                      <a:pt x="37" y="7"/>
                      <a:pt x="42" y="3"/>
                      <a:pt x="47" y="1"/>
                    </a:cubicBezTo>
                    <a:cubicBezTo>
                      <a:pt x="49" y="0"/>
                      <a:pt x="51" y="1"/>
                      <a:pt x="52" y="3"/>
                    </a:cubicBezTo>
                    <a:cubicBezTo>
                      <a:pt x="53" y="5"/>
                      <a:pt x="52" y="7"/>
                      <a:pt x="50" y="8"/>
                    </a:cubicBezTo>
                    <a:cubicBezTo>
                      <a:pt x="46" y="10"/>
                      <a:pt x="40" y="13"/>
                      <a:pt x="34" y="17"/>
                    </a:cubicBezTo>
                    <a:cubicBezTo>
                      <a:pt x="24" y="23"/>
                      <a:pt x="13" y="30"/>
                      <a:pt x="5" y="32"/>
                    </a:cubicBezTo>
                    <a:cubicBezTo>
                      <a:pt x="4" y="32"/>
                      <a:pt x="4" y="32"/>
                      <a:pt x="4" y="3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2" name="Freeform 159">
                <a:extLst>
                  <a:ext uri="{FF2B5EF4-FFF2-40B4-BE49-F238E27FC236}">
                    <a16:creationId xmlns:a16="http://schemas.microsoft.com/office/drawing/2014/main" id="{A88DD143-2C4E-6646-BA30-EC739C89089C}"/>
                  </a:ext>
                </a:extLst>
              </p:cNvPr>
              <p:cNvSpPr>
                <a:spLocks/>
              </p:cNvSpPr>
              <p:nvPr/>
            </p:nvSpPr>
            <p:spPr bwMode="auto">
              <a:xfrm>
                <a:off x="2078038" y="3155950"/>
                <a:ext cx="60325" cy="15875"/>
              </a:xfrm>
              <a:custGeom>
                <a:avLst/>
                <a:gdLst/>
                <a:ahLst/>
                <a:cxnLst>
                  <a:cxn ang="0">
                    <a:pos x="4" y="13"/>
                  </a:cxn>
                  <a:cxn ang="0">
                    <a:pos x="0" y="10"/>
                  </a:cxn>
                  <a:cxn ang="0">
                    <a:pos x="3" y="6"/>
                  </a:cxn>
                  <a:cxn ang="0">
                    <a:pos x="12" y="4"/>
                  </a:cxn>
                  <a:cxn ang="0">
                    <a:pos x="42" y="0"/>
                  </a:cxn>
                  <a:cxn ang="0">
                    <a:pos x="46" y="3"/>
                  </a:cxn>
                  <a:cxn ang="0">
                    <a:pos x="42" y="7"/>
                  </a:cxn>
                  <a:cxn ang="0">
                    <a:pos x="13" y="12"/>
                  </a:cxn>
                  <a:cxn ang="0">
                    <a:pos x="4" y="13"/>
                  </a:cxn>
                  <a:cxn ang="0">
                    <a:pos x="4" y="13"/>
                  </a:cxn>
                </a:cxnLst>
                <a:rect l="0" t="0" r="r" b="b"/>
                <a:pathLst>
                  <a:path w="46" h="13">
                    <a:moveTo>
                      <a:pt x="4" y="13"/>
                    </a:moveTo>
                    <a:cubicBezTo>
                      <a:pt x="2" y="13"/>
                      <a:pt x="0" y="12"/>
                      <a:pt x="0" y="10"/>
                    </a:cubicBezTo>
                    <a:cubicBezTo>
                      <a:pt x="0" y="8"/>
                      <a:pt x="1" y="6"/>
                      <a:pt x="3" y="6"/>
                    </a:cubicBezTo>
                    <a:cubicBezTo>
                      <a:pt x="5" y="6"/>
                      <a:pt x="8" y="5"/>
                      <a:pt x="12" y="4"/>
                    </a:cubicBezTo>
                    <a:cubicBezTo>
                      <a:pt x="22" y="2"/>
                      <a:pt x="35" y="0"/>
                      <a:pt x="42" y="0"/>
                    </a:cubicBezTo>
                    <a:cubicBezTo>
                      <a:pt x="44" y="0"/>
                      <a:pt x="46" y="1"/>
                      <a:pt x="46" y="3"/>
                    </a:cubicBezTo>
                    <a:cubicBezTo>
                      <a:pt x="46" y="5"/>
                      <a:pt x="44" y="7"/>
                      <a:pt x="42" y="7"/>
                    </a:cubicBezTo>
                    <a:cubicBezTo>
                      <a:pt x="36" y="7"/>
                      <a:pt x="22" y="10"/>
                      <a:pt x="13" y="12"/>
                    </a:cubicBezTo>
                    <a:cubicBezTo>
                      <a:pt x="10" y="12"/>
                      <a:pt x="6" y="13"/>
                      <a:pt x="4" y="13"/>
                    </a:cubicBezTo>
                    <a:cubicBezTo>
                      <a:pt x="4" y="13"/>
                      <a:pt x="4" y="13"/>
                      <a:pt x="4" y="1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3" name="Freeform 160">
                <a:extLst>
                  <a:ext uri="{FF2B5EF4-FFF2-40B4-BE49-F238E27FC236}">
                    <a16:creationId xmlns:a16="http://schemas.microsoft.com/office/drawing/2014/main" id="{6F9ACE66-99CC-2146-81DA-E65214E7B3E9}"/>
                  </a:ext>
                </a:extLst>
              </p:cNvPr>
              <p:cNvSpPr>
                <a:spLocks/>
              </p:cNvSpPr>
              <p:nvPr/>
            </p:nvSpPr>
            <p:spPr bwMode="auto">
              <a:xfrm>
                <a:off x="2078037" y="3186112"/>
                <a:ext cx="74612" cy="28576"/>
              </a:xfrm>
              <a:custGeom>
                <a:avLst/>
                <a:gdLst/>
                <a:ahLst/>
                <a:cxnLst>
                  <a:cxn ang="0">
                    <a:pos x="54" y="23"/>
                  </a:cxn>
                  <a:cxn ang="0">
                    <a:pos x="53" y="23"/>
                  </a:cxn>
                  <a:cxn ang="0">
                    <a:pos x="41" y="20"/>
                  </a:cxn>
                  <a:cxn ang="0">
                    <a:pos x="3" y="8"/>
                  </a:cxn>
                  <a:cxn ang="0">
                    <a:pos x="1" y="3"/>
                  </a:cxn>
                  <a:cxn ang="0">
                    <a:pos x="6" y="1"/>
                  </a:cxn>
                  <a:cxn ang="0">
                    <a:pos x="43" y="13"/>
                  </a:cxn>
                  <a:cxn ang="0">
                    <a:pos x="55" y="16"/>
                  </a:cxn>
                  <a:cxn ang="0">
                    <a:pos x="58" y="21"/>
                  </a:cxn>
                  <a:cxn ang="0">
                    <a:pos x="54" y="23"/>
                  </a:cxn>
                </a:cxnLst>
                <a:rect l="0" t="0" r="r" b="b"/>
                <a:pathLst>
                  <a:path w="58" h="23">
                    <a:moveTo>
                      <a:pt x="54" y="23"/>
                    </a:moveTo>
                    <a:cubicBezTo>
                      <a:pt x="54" y="23"/>
                      <a:pt x="53" y="23"/>
                      <a:pt x="53" y="23"/>
                    </a:cubicBezTo>
                    <a:cubicBezTo>
                      <a:pt x="49" y="22"/>
                      <a:pt x="45" y="21"/>
                      <a:pt x="41" y="20"/>
                    </a:cubicBezTo>
                    <a:cubicBezTo>
                      <a:pt x="29" y="17"/>
                      <a:pt x="18" y="14"/>
                      <a:pt x="3" y="8"/>
                    </a:cubicBezTo>
                    <a:cubicBezTo>
                      <a:pt x="1" y="7"/>
                      <a:pt x="0" y="5"/>
                      <a:pt x="1" y="3"/>
                    </a:cubicBezTo>
                    <a:cubicBezTo>
                      <a:pt x="2" y="1"/>
                      <a:pt x="4" y="0"/>
                      <a:pt x="6" y="1"/>
                    </a:cubicBezTo>
                    <a:cubicBezTo>
                      <a:pt x="21" y="7"/>
                      <a:pt x="32" y="10"/>
                      <a:pt x="43" y="13"/>
                    </a:cubicBezTo>
                    <a:cubicBezTo>
                      <a:pt x="47" y="14"/>
                      <a:pt x="51" y="15"/>
                      <a:pt x="55" y="16"/>
                    </a:cubicBezTo>
                    <a:cubicBezTo>
                      <a:pt x="57" y="17"/>
                      <a:pt x="58" y="19"/>
                      <a:pt x="58" y="21"/>
                    </a:cubicBezTo>
                    <a:cubicBezTo>
                      <a:pt x="57" y="22"/>
                      <a:pt x="56" y="23"/>
                      <a:pt x="54" y="2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08" name="Snip Single Corner Rectangle 207">
              <a:extLst>
                <a:ext uri="{FF2B5EF4-FFF2-40B4-BE49-F238E27FC236}">
                  <a16:creationId xmlns:a16="http://schemas.microsoft.com/office/drawing/2014/main" id="{92E1ED20-2335-D344-AF10-05456CDCA9D7}"/>
                </a:ext>
              </a:extLst>
            </p:cNvPr>
            <p:cNvSpPr/>
            <p:nvPr/>
          </p:nvSpPr>
          <p:spPr>
            <a:xfrm>
              <a:off x="2247543" y="1605316"/>
              <a:ext cx="308329" cy="280994"/>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209" name="Snip Single Corner Rectangle 208">
              <a:extLst>
                <a:ext uri="{FF2B5EF4-FFF2-40B4-BE49-F238E27FC236}">
                  <a16:creationId xmlns:a16="http://schemas.microsoft.com/office/drawing/2014/main" id="{D5A53E4C-FDEC-544E-8DEE-CAF23ADB45FA}"/>
                </a:ext>
              </a:extLst>
            </p:cNvPr>
            <p:cNvSpPr/>
            <p:nvPr/>
          </p:nvSpPr>
          <p:spPr>
            <a:xfrm>
              <a:off x="2358957" y="1507789"/>
              <a:ext cx="308329" cy="280994"/>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grpSp>
      <p:grpSp>
        <p:nvGrpSpPr>
          <p:cNvPr id="234" name="Group 278">
            <a:extLst>
              <a:ext uri="{FF2B5EF4-FFF2-40B4-BE49-F238E27FC236}">
                <a16:creationId xmlns:a16="http://schemas.microsoft.com/office/drawing/2014/main" id="{EF834A5E-2C17-BD45-B0A1-3A12968017A6}"/>
              </a:ext>
            </a:extLst>
          </p:cNvPr>
          <p:cNvGrpSpPr/>
          <p:nvPr/>
        </p:nvGrpSpPr>
        <p:grpSpPr>
          <a:xfrm>
            <a:off x="2900439" y="3784314"/>
            <a:ext cx="280704" cy="419163"/>
            <a:chOff x="1743075" y="3103562"/>
            <a:chExt cx="468313" cy="838200"/>
          </a:xfrm>
        </p:grpSpPr>
        <p:sp>
          <p:nvSpPr>
            <p:cNvPr id="235" name="Oval 137">
              <a:extLst>
                <a:ext uri="{FF2B5EF4-FFF2-40B4-BE49-F238E27FC236}">
                  <a16:creationId xmlns:a16="http://schemas.microsoft.com/office/drawing/2014/main" id="{9001B2AE-A51F-6840-BFF1-00DC7630610E}"/>
                </a:ext>
              </a:extLst>
            </p:cNvPr>
            <p:cNvSpPr>
              <a:spLocks noChangeArrowheads="1"/>
            </p:cNvSpPr>
            <p:nvPr/>
          </p:nvSpPr>
          <p:spPr bwMode="auto">
            <a:xfrm>
              <a:off x="1876425" y="3373437"/>
              <a:ext cx="215900" cy="25082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6" name="Freeform 138">
              <a:extLst>
                <a:ext uri="{FF2B5EF4-FFF2-40B4-BE49-F238E27FC236}">
                  <a16:creationId xmlns:a16="http://schemas.microsoft.com/office/drawing/2014/main" id="{8ADB4EC6-B881-3C44-BB7F-902F69B7853E}"/>
                </a:ext>
              </a:extLst>
            </p:cNvPr>
            <p:cNvSpPr>
              <a:spLocks/>
            </p:cNvSpPr>
            <p:nvPr/>
          </p:nvSpPr>
          <p:spPr bwMode="auto">
            <a:xfrm>
              <a:off x="1743075" y="3648075"/>
              <a:ext cx="242888" cy="293687"/>
            </a:xfrm>
            <a:custGeom>
              <a:avLst/>
              <a:gdLst/>
              <a:ahLst/>
              <a:cxnLst>
                <a:cxn ang="0">
                  <a:pos x="0" y="110"/>
                </a:cxn>
                <a:cxn ang="0">
                  <a:pos x="0" y="229"/>
                </a:cxn>
                <a:cxn ang="0">
                  <a:pos x="189" y="229"/>
                </a:cxn>
                <a:cxn ang="0">
                  <a:pos x="104" y="0"/>
                </a:cxn>
                <a:cxn ang="0">
                  <a:pos x="0" y="110"/>
                </a:cxn>
              </a:cxnLst>
              <a:rect l="0" t="0" r="r" b="b"/>
              <a:pathLst>
                <a:path w="189" h="229">
                  <a:moveTo>
                    <a:pt x="0" y="110"/>
                  </a:moveTo>
                  <a:cubicBezTo>
                    <a:pt x="0" y="229"/>
                    <a:pt x="0" y="229"/>
                    <a:pt x="0" y="229"/>
                  </a:cubicBezTo>
                  <a:cubicBezTo>
                    <a:pt x="189" y="229"/>
                    <a:pt x="189" y="229"/>
                    <a:pt x="189" y="229"/>
                  </a:cubicBezTo>
                  <a:cubicBezTo>
                    <a:pt x="104" y="0"/>
                    <a:pt x="104" y="0"/>
                    <a:pt x="104" y="0"/>
                  </a:cubicBezTo>
                  <a:cubicBezTo>
                    <a:pt x="46" y="3"/>
                    <a:pt x="0" y="51"/>
                    <a:pt x="0" y="11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7" name="Freeform 139">
              <a:extLst>
                <a:ext uri="{FF2B5EF4-FFF2-40B4-BE49-F238E27FC236}">
                  <a16:creationId xmlns:a16="http://schemas.microsoft.com/office/drawing/2014/main" id="{77163A58-180C-074C-A12C-8D2C1FE3B38B}"/>
                </a:ext>
              </a:extLst>
            </p:cNvPr>
            <p:cNvSpPr>
              <a:spLocks/>
            </p:cNvSpPr>
            <p:nvPr/>
          </p:nvSpPr>
          <p:spPr bwMode="auto">
            <a:xfrm>
              <a:off x="1985963" y="3649662"/>
              <a:ext cx="225425" cy="292100"/>
            </a:xfrm>
            <a:custGeom>
              <a:avLst/>
              <a:gdLst/>
              <a:ahLst/>
              <a:cxnLst>
                <a:cxn ang="0">
                  <a:pos x="83" y="0"/>
                </a:cxn>
                <a:cxn ang="0">
                  <a:pos x="0" y="228"/>
                </a:cxn>
                <a:cxn ang="0">
                  <a:pos x="175" y="228"/>
                </a:cxn>
                <a:cxn ang="0">
                  <a:pos x="175" y="109"/>
                </a:cxn>
                <a:cxn ang="0">
                  <a:pos x="83" y="0"/>
                </a:cxn>
              </a:cxnLst>
              <a:rect l="0" t="0" r="r" b="b"/>
              <a:pathLst>
                <a:path w="175" h="228">
                  <a:moveTo>
                    <a:pt x="83" y="0"/>
                  </a:moveTo>
                  <a:cubicBezTo>
                    <a:pt x="0" y="228"/>
                    <a:pt x="0" y="228"/>
                    <a:pt x="0" y="228"/>
                  </a:cubicBezTo>
                  <a:cubicBezTo>
                    <a:pt x="175" y="228"/>
                    <a:pt x="175" y="228"/>
                    <a:pt x="175" y="228"/>
                  </a:cubicBezTo>
                  <a:cubicBezTo>
                    <a:pt x="175" y="109"/>
                    <a:pt x="175" y="109"/>
                    <a:pt x="175" y="109"/>
                  </a:cubicBezTo>
                  <a:cubicBezTo>
                    <a:pt x="175" y="54"/>
                    <a:pt x="135" y="9"/>
                    <a:pt x="83"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8" name="Freeform 140">
              <a:extLst>
                <a:ext uri="{FF2B5EF4-FFF2-40B4-BE49-F238E27FC236}">
                  <a16:creationId xmlns:a16="http://schemas.microsoft.com/office/drawing/2014/main" id="{C3561DCB-AF90-0C45-8F0F-0D699D13A327}"/>
                </a:ext>
              </a:extLst>
            </p:cNvPr>
            <p:cNvSpPr>
              <a:spLocks/>
            </p:cNvSpPr>
            <p:nvPr/>
          </p:nvSpPr>
          <p:spPr bwMode="auto">
            <a:xfrm>
              <a:off x="1936750" y="3584575"/>
              <a:ext cx="100013" cy="354012"/>
            </a:xfrm>
            <a:custGeom>
              <a:avLst/>
              <a:gdLst/>
              <a:ahLst/>
              <a:cxnLst>
                <a:cxn ang="0">
                  <a:pos x="63" y="32"/>
                </a:cxn>
                <a:cxn ang="0">
                  <a:pos x="31" y="0"/>
                </a:cxn>
                <a:cxn ang="0">
                  <a:pos x="0" y="32"/>
                </a:cxn>
                <a:cxn ang="0">
                  <a:pos x="25" y="58"/>
                </a:cxn>
                <a:cxn ang="0">
                  <a:pos x="8" y="78"/>
                </a:cxn>
                <a:cxn ang="0">
                  <a:pos x="8" y="223"/>
                </a:cxn>
                <a:cxn ang="0">
                  <a:pos x="52" y="223"/>
                </a:cxn>
                <a:cxn ang="0">
                  <a:pos x="52" y="78"/>
                </a:cxn>
                <a:cxn ang="0">
                  <a:pos x="35" y="59"/>
                </a:cxn>
                <a:cxn ang="0">
                  <a:pos x="63" y="32"/>
                </a:cxn>
              </a:cxnLst>
              <a:rect l="0" t="0" r="r" b="b"/>
              <a:pathLst>
                <a:path w="63" h="223">
                  <a:moveTo>
                    <a:pt x="63" y="32"/>
                  </a:moveTo>
                  <a:lnTo>
                    <a:pt x="31" y="0"/>
                  </a:lnTo>
                  <a:lnTo>
                    <a:pt x="0" y="32"/>
                  </a:lnTo>
                  <a:lnTo>
                    <a:pt x="25" y="58"/>
                  </a:lnTo>
                  <a:lnTo>
                    <a:pt x="8" y="78"/>
                  </a:lnTo>
                  <a:lnTo>
                    <a:pt x="8" y="223"/>
                  </a:lnTo>
                  <a:lnTo>
                    <a:pt x="52" y="223"/>
                  </a:lnTo>
                  <a:lnTo>
                    <a:pt x="52" y="78"/>
                  </a:lnTo>
                  <a:lnTo>
                    <a:pt x="35" y="59"/>
                  </a:lnTo>
                  <a:lnTo>
                    <a:pt x="63" y="3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9" name="Rectangle 141">
              <a:extLst>
                <a:ext uri="{FF2B5EF4-FFF2-40B4-BE49-F238E27FC236}">
                  <a16:creationId xmlns:a16="http://schemas.microsoft.com/office/drawing/2014/main" id="{E07E9439-CD56-3C4A-85C7-EF884AA64852}"/>
                </a:ext>
              </a:extLst>
            </p:cNvPr>
            <p:cNvSpPr>
              <a:spLocks noChangeArrowheads="1"/>
            </p:cNvSpPr>
            <p:nvPr/>
          </p:nvSpPr>
          <p:spPr bwMode="auto">
            <a:xfrm>
              <a:off x="2092325" y="3790950"/>
              <a:ext cx="93663"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0" name="Freeform 142">
              <a:extLst>
                <a:ext uri="{FF2B5EF4-FFF2-40B4-BE49-F238E27FC236}">
                  <a16:creationId xmlns:a16="http://schemas.microsoft.com/office/drawing/2014/main" id="{56FB7369-03EA-3E46-965E-343040F4AAA7}"/>
                </a:ext>
              </a:extLst>
            </p:cNvPr>
            <p:cNvSpPr>
              <a:spLocks/>
            </p:cNvSpPr>
            <p:nvPr/>
          </p:nvSpPr>
          <p:spPr bwMode="auto">
            <a:xfrm>
              <a:off x="1943100" y="3214687"/>
              <a:ext cx="84138" cy="125412"/>
            </a:xfrm>
            <a:custGeom>
              <a:avLst/>
              <a:gdLst/>
              <a:ahLst/>
              <a:cxnLst>
                <a:cxn ang="0">
                  <a:pos x="62" y="48"/>
                </a:cxn>
                <a:cxn ang="0">
                  <a:pos x="31" y="97"/>
                </a:cxn>
                <a:cxn ang="0">
                  <a:pos x="0" y="48"/>
                </a:cxn>
                <a:cxn ang="0">
                  <a:pos x="31" y="0"/>
                </a:cxn>
                <a:cxn ang="0">
                  <a:pos x="62" y="48"/>
                </a:cxn>
              </a:cxnLst>
              <a:rect l="0" t="0" r="r" b="b"/>
              <a:pathLst>
                <a:path w="65" h="97">
                  <a:moveTo>
                    <a:pt x="62" y="48"/>
                  </a:moveTo>
                  <a:cubicBezTo>
                    <a:pt x="62" y="75"/>
                    <a:pt x="65" y="97"/>
                    <a:pt x="31" y="97"/>
                  </a:cubicBezTo>
                  <a:cubicBezTo>
                    <a:pt x="0" y="97"/>
                    <a:pt x="0" y="75"/>
                    <a:pt x="0" y="48"/>
                  </a:cubicBezTo>
                  <a:cubicBezTo>
                    <a:pt x="0" y="22"/>
                    <a:pt x="14" y="0"/>
                    <a:pt x="31" y="0"/>
                  </a:cubicBezTo>
                  <a:cubicBezTo>
                    <a:pt x="48" y="0"/>
                    <a:pt x="62" y="22"/>
                    <a:pt x="62" y="4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1" name="Freeform 143">
              <a:extLst>
                <a:ext uri="{FF2B5EF4-FFF2-40B4-BE49-F238E27FC236}">
                  <a16:creationId xmlns:a16="http://schemas.microsoft.com/office/drawing/2014/main" id="{FBA5835A-6072-AE4F-921D-BB13E280D1BE}"/>
                </a:ext>
              </a:extLst>
            </p:cNvPr>
            <p:cNvSpPr>
              <a:spLocks noEditPoints="1"/>
            </p:cNvSpPr>
            <p:nvPr/>
          </p:nvSpPr>
          <p:spPr bwMode="auto">
            <a:xfrm>
              <a:off x="1939925" y="3211512"/>
              <a:ext cx="88900" cy="131762"/>
            </a:xfrm>
            <a:custGeom>
              <a:avLst/>
              <a:gdLst/>
              <a:ahLst/>
              <a:cxnLst>
                <a:cxn ang="0">
                  <a:pos x="34" y="103"/>
                </a:cxn>
                <a:cxn ang="0">
                  <a:pos x="4" y="88"/>
                </a:cxn>
                <a:cxn ang="0">
                  <a:pos x="0" y="53"/>
                </a:cxn>
                <a:cxn ang="0">
                  <a:pos x="0" y="51"/>
                </a:cxn>
                <a:cxn ang="0">
                  <a:pos x="34" y="0"/>
                </a:cxn>
                <a:cxn ang="0">
                  <a:pos x="69" y="51"/>
                </a:cxn>
                <a:cxn ang="0">
                  <a:pos x="69" y="58"/>
                </a:cxn>
                <a:cxn ang="0">
                  <a:pos x="61" y="95"/>
                </a:cxn>
                <a:cxn ang="0">
                  <a:pos x="34" y="103"/>
                </a:cxn>
                <a:cxn ang="0">
                  <a:pos x="34" y="7"/>
                </a:cxn>
                <a:cxn ang="0">
                  <a:pos x="7" y="51"/>
                </a:cxn>
                <a:cxn ang="0">
                  <a:pos x="7" y="53"/>
                </a:cxn>
                <a:cxn ang="0">
                  <a:pos x="10" y="85"/>
                </a:cxn>
                <a:cxn ang="0">
                  <a:pos x="34" y="96"/>
                </a:cxn>
                <a:cxn ang="0">
                  <a:pos x="56" y="90"/>
                </a:cxn>
                <a:cxn ang="0">
                  <a:pos x="62" y="58"/>
                </a:cxn>
                <a:cxn ang="0">
                  <a:pos x="62" y="51"/>
                </a:cxn>
                <a:cxn ang="0">
                  <a:pos x="34" y="7"/>
                </a:cxn>
              </a:cxnLst>
              <a:rect l="0" t="0" r="r" b="b"/>
              <a:pathLst>
                <a:path w="69" h="103">
                  <a:moveTo>
                    <a:pt x="34" y="103"/>
                  </a:moveTo>
                  <a:cubicBezTo>
                    <a:pt x="19" y="103"/>
                    <a:pt x="9" y="98"/>
                    <a:pt x="4" y="88"/>
                  </a:cubicBezTo>
                  <a:cubicBezTo>
                    <a:pt x="0" y="78"/>
                    <a:pt x="0" y="66"/>
                    <a:pt x="0" y="53"/>
                  </a:cubicBezTo>
                  <a:cubicBezTo>
                    <a:pt x="0" y="51"/>
                    <a:pt x="0" y="51"/>
                    <a:pt x="0" y="51"/>
                  </a:cubicBezTo>
                  <a:cubicBezTo>
                    <a:pt x="0" y="23"/>
                    <a:pt x="15" y="0"/>
                    <a:pt x="34" y="0"/>
                  </a:cubicBezTo>
                  <a:cubicBezTo>
                    <a:pt x="53" y="0"/>
                    <a:pt x="69" y="23"/>
                    <a:pt x="69" y="51"/>
                  </a:cubicBezTo>
                  <a:cubicBezTo>
                    <a:pt x="69" y="54"/>
                    <a:pt x="69" y="56"/>
                    <a:pt x="69" y="58"/>
                  </a:cubicBezTo>
                  <a:cubicBezTo>
                    <a:pt x="69" y="73"/>
                    <a:pt x="69" y="86"/>
                    <a:pt x="61" y="95"/>
                  </a:cubicBezTo>
                  <a:cubicBezTo>
                    <a:pt x="55" y="101"/>
                    <a:pt x="46" y="103"/>
                    <a:pt x="34" y="103"/>
                  </a:cubicBezTo>
                  <a:close/>
                  <a:moveTo>
                    <a:pt x="34" y="7"/>
                  </a:moveTo>
                  <a:cubicBezTo>
                    <a:pt x="19" y="7"/>
                    <a:pt x="7" y="27"/>
                    <a:pt x="7" y="51"/>
                  </a:cubicBezTo>
                  <a:cubicBezTo>
                    <a:pt x="7" y="53"/>
                    <a:pt x="7" y="53"/>
                    <a:pt x="7" y="53"/>
                  </a:cubicBezTo>
                  <a:cubicBezTo>
                    <a:pt x="7" y="66"/>
                    <a:pt x="7" y="77"/>
                    <a:pt x="10" y="85"/>
                  </a:cubicBezTo>
                  <a:cubicBezTo>
                    <a:pt x="13" y="90"/>
                    <a:pt x="18" y="96"/>
                    <a:pt x="34" y="96"/>
                  </a:cubicBezTo>
                  <a:cubicBezTo>
                    <a:pt x="44" y="96"/>
                    <a:pt x="51" y="94"/>
                    <a:pt x="56" y="90"/>
                  </a:cubicBezTo>
                  <a:cubicBezTo>
                    <a:pt x="62" y="84"/>
                    <a:pt x="62" y="72"/>
                    <a:pt x="62" y="58"/>
                  </a:cubicBezTo>
                  <a:cubicBezTo>
                    <a:pt x="62" y="56"/>
                    <a:pt x="62" y="54"/>
                    <a:pt x="62" y="51"/>
                  </a:cubicBezTo>
                  <a:cubicBezTo>
                    <a:pt x="62" y="27"/>
                    <a:pt x="49" y="7"/>
                    <a:pt x="34" y="7"/>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2" name="Oval 144">
              <a:extLst>
                <a:ext uri="{FF2B5EF4-FFF2-40B4-BE49-F238E27FC236}">
                  <a16:creationId xmlns:a16="http://schemas.microsoft.com/office/drawing/2014/main" id="{055477EE-0BAE-5345-B526-1966B578579D}"/>
                </a:ext>
              </a:extLst>
            </p:cNvPr>
            <p:cNvSpPr>
              <a:spLocks noChangeArrowheads="1"/>
            </p:cNvSpPr>
            <p:nvPr/>
          </p:nvSpPr>
          <p:spPr bwMode="auto">
            <a:xfrm>
              <a:off x="1943100" y="3228975"/>
              <a:ext cx="80963" cy="6985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3" name="Freeform 145">
              <a:extLst>
                <a:ext uri="{FF2B5EF4-FFF2-40B4-BE49-F238E27FC236}">
                  <a16:creationId xmlns:a16="http://schemas.microsoft.com/office/drawing/2014/main" id="{023636FB-497D-E849-9FC4-EA01ECD6DA74}"/>
                </a:ext>
              </a:extLst>
            </p:cNvPr>
            <p:cNvSpPr>
              <a:spLocks noEditPoints="1"/>
            </p:cNvSpPr>
            <p:nvPr/>
          </p:nvSpPr>
          <p:spPr bwMode="auto">
            <a:xfrm>
              <a:off x="1941513" y="3225800"/>
              <a:ext cx="85725" cy="74612"/>
            </a:xfrm>
            <a:custGeom>
              <a:avLst/>
              <a:gdLst/>
              <a:ahLst/>
              <a:cxnLst>
                <a:cxn ang="0">
                  <a:pos x="33" y="59"/>
                </a:cxn>
                <a:cxn ang="0">
                  <a:pos x="0" y="30"/>
                </a:cxn>
                <a:cxn ang="0">
                  <a:pos x="33" y="0"/>
                </a:cxn>
                <a:cxn ang="0">
                  <a:pos x="67" y="30"/>
                </a:cxn>
                <a:cxn ang="0">
                  <a:pos x="33" y="59"/>
                </a:cxn>
                <a:cxn ang="0">
                  <a:pos x="33" y="6"/>
                </a:cxn>
                <a:cxn ang="0">
                  <a:pos x="5" y="30"/>
                </a:cxn>
                <a:cxn ang="0">
                  <a:pos x="33" y="54"/>
                </a:cxn>
                <a:cxn ang="0">
                  <a:pos x="61" y="30"/>
                </a:cxn>
                <a:cxn ang="0">
                  <a:pos x="33" y="6"/>
                </a:cxn>
              </a:cxnLst>
              <a:rect l="0" t="0" r="r" b="b"/>
              <a:pathLst>
                <a:path w="67" h="59">
                  <a:moveTo>
                    <a:pt x="33" y="59"/>
                  </a:moveTo>
                  <a:cubicBezTo>
                    <a:pt x="15" y="59"/>
                    <a:pt x="0" y="46"/>
                    <a:pt x="0" y="30"/>
                  </a:cubicBezTo>
                  <a:cubicBezTo>
                    <a:pt x="0" y="14"/>
                    <a:pt x="15" y="0"/>
                    <a:pt x="33" y="0"/>
                  </a:cubicBezTo>
                  <a:cubicBezTo>
                    <a:pt x="52" y="0"/>
                    <a:pt x="67" y="14"/>
                    <a:pt x="67" y="30"/>
                  </a:cubicBezTo>
                  <a:cubicBezTo>
                    <a:pt x="67" y="46"/>
                    <a:pt x="52" y="59"/>
                    <a:pt x="33" y="59"/>
                  </a:cubicBezTo>
                  <a:close/>
                  <a:moveTo>
                    <a:pt x="33" y="6"/>
                  </a:moveTo>
                  <a:cubicBezTo>
                    <a:pt x="18" y="6"/>
                    <a:pt x="5" y="17"/>
                    <a:pt x="5" y="30"/>
                  </a:cubicBezTo>
                  <a:cubicBezTo>
                    <a:pt x="5" y="43"/>
                    <a:pt x="18" y="54"/>
                    <a:pt x="33" y="54"/>
                  </a:cubicBezTo>
                  <a:cubicBezTo>
                    <a:pt x="49" y="54"/>
                    <a:pt x="61" y="43"/>
                    <a:pt x="61" y="30"/>
                  </a:cubicBezTo>
                  <a:cubicBezTo>
                    <a:pt x="61" y="17"/>
                    <a:pt x="49" y="6"/>
                    <a:pt x="33"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4" name="Oval 146">
              <a:extLst>
                <a:ext uri="{FF2B5EF4-FFF2-40B4-BE49-F238E27FC236}">
                  <a16:creationId xmlns:a16="http://schemas.microsoft.com/office/drawing/2014/main" id="{02F133A7-14F2-FA46-AAC2-4BBE296B5633}"/>
                </a:ext>
              </a:extLst>
            </p:cNvPr>
            <p:cNvSpPr>
              <a:spLocks noChangeArrowheads="1"/>
            </p:cNvSpPr>
            <p:nvPr/>
          </p:nvSpPr>
          <p:spPr bwMode="auto">
            <a:xfrm>
              <a:off x="1943100" y="3203575"/>
              <a:ext cx="80963" cy="7778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5" name="Freeform 147">
              <a:extLst>
                <a:ext uri="{FF2B5EF4-FFF2-40B4-BE49-F238E27FC236}">
                  <a16:creationId xmlns:a16="http://schemas.microsoft.com/office/drawing/2014/main" id="{0E1FE186-6597-F548-A6CA-2712E399C0A4}"/>
                </a:ext>
              </a:extLst>
            </p:cNvPr>
            <p:cNvSpPr>
              <a:spLocks noEditPoints="1"/>
            </p:cNvSpPr>
            <p:nvPr/>
          </p:nvSpPr>
          <p:spPr bwMode="auto">
            <a:xfrm>
              <a:off x="1939925" y="3198812"/>
              <a:ext cx="87313" cy="87312"/>
            </a:xfrm>
            <a:custGeom>
              <a:avLst/>
              <a:gdLst/>
              <a:ahLst/>
              <a:cxnLst>
                <a:cxn ang="0">
                  <a:pos x="34" y="67"/>
                </a:cxn>
                <a:cxn ang="0">
                  <a:pos x="0" y="34"/>
                </a:cxn>
                <a:cxn ang="0">
                  <a:pos x="34" y="0"/>
                </a:cxn>
                <a:cxn ang="0">
                  <a:pos x="68" y="34"/>
                </a:cxn>
                <a:cxn ang="0">
                  <a:pos x="34" y="67"/>
                </a:cxn>
                <a:cxn ang="0">
                  <a:pos x="34" y="5"/>
                </a:cxn>
                <a:cxn ang="0">
                  <a:pos x="6" y="34"/>
                </a:cxn>
                <a:cxn ang="0">
                  <a:pos x="34" y="62"/>
                </a:cxn>
                <a:cxn ang="0">
                  <a:pos x="62" y="34"/>
                </a:cxn>
                <a:cxn ang="0">
                  <a:pos x="34" y="5"/>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5"/>
                  </a:moveTo>
                  <a:cubicBezTo>
                    <a:pt x="19" y="5"/>
                    <a:pt x="6" y="18"/>
                    <a:pt x="6" y="34"/>
                  </a:cubicBezTo>
                  <a:cubicBezTo>
                    <a:pt x="6" y="49"/>
                    <a:pt x="19" y="62"/>
                    <a:pt x="34" y="62"/>
                  </a:cubicBezTo>
                  <a:cubicBezTo>
                    <a:pt x="50" y="62"/>
                    <a:pt x="62" y="49"/>
                    <a:pt x="62" y="34"/>
                  </a:cubicBezTo>
                  <a:cubicBezTo>
                    <a:pt x="62" y="18"/>
                    <a:pt x="50" y="5"/>
                    <a:pt x="34" y="5"/>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6" name="Oval 148">
              <a:extLst>
                <a:ext uri="{FF2B5EF4-FFF2-40B4-BE49-F238E27FC236}">
                  <a16:creationId xmlns:a16="http://schemas.microsoft.com/office/drawing/2014/main" id="{712733C6-82FB-4B48-94A0-E6A425B66105}"/>
                </a:ext>
              </a:extLst>
            </p:cNvPr>
            <p:cNvSpPr>
              <a:spLocks noChangeArrowheads="1"/>
            </p:cNvSpPr>
            <p:nvPr/>
          </p:nvSpPr>
          <p:spPr bwMode="auto">
            <a:xfrm>
              <a:off x="1943100" y="3189287"/>
              <a:ext cx="80963" cy="793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7" name="Freeform 149">
              <a:extLst>
                <a:ext uri="{FF2B5EF4-FFF2-40B4-BE49-F238E27FC236}">
                  <a16:creationId xmlns:a16="http://schemas.microsoft.com/office/drawing/2014/main" id="{96E0D2A3-FDFD-4241-A2D2-76E35EF1155E}"/>
                </a:ext>
              </a:extLst>
            </p:cNvPr>
            <p:cNvSpPr>
              <a:spLocks noEditPoints="1"/>
            </p:cNvSpPr>
            <p:nvPr/>
          </p:nvSpPr>
          <p:spPr bwMode="auto">
            <a:xfrm>
              <a:off x="1939925" y="3186112"/>
              <a:ext cx="87313" cy="85725"/>
            </a:xfrm>
            <a:custGeom>
              <a:avLst/>
              <a:gdLst/>
              <a:ahLst/>
              <a:cxnLst>
                <a:cxn ang="0">
                  <a:pos x="34" y="67"/>
                </a:cxn>
                <a:cxn ang="0">
                  <a:pos x="0" y="34"/>
                </a:cxn>
                <a:cxn ang="0">
                  <a:pos x="34" y="0"/>
                </a:cxn>
                <a:cxn ang="0">
                  <a:pos x="68" y="34"/>
                </a:cxn>
                <a:cxn ang="0">
                  <a:pos x="34" y="67"/>
                </a:cxn>
                <a:cxn ang="0">
                  <a:pos x="34" y="6"/>
                </a:cxn>
                <a:cxn ang="0">
                  <a:pos x="6" y="34"/>
                </a:cxn>
                <a:cxn ang="0">
                  <a:pos x="34" y="62"/>
                </a:cxn>
                <a:cxn ang="0">
                  <a:pos x="62" y="34"/>
                </a:cxn>
                <a:cxn ang="0">
                  <a:pos x="34" y="6"/>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6"/>
                  </a:moveTo>
                  <a:cubicBezTo>
                    <a:pt x="19" y="6"/>
                    <a:pt x="6" y="18"/>
                    <a:pt x="6" y="34"/>
                  </a:cubicBezTo>
                  <a:cubicBezTo>
                    <a:pt x="6" y="49"/>
                    <a:pt x="19" y="62"/>
                    <a:pt x="34" y="62"/>
                  </a:cubicBezTo>
                  <a:cubicBezTo>
                    <a:pt x="50" y="62"/>
                    <a:pt x="62" y="49"/>
                    <a:pt x="62" y="34"/>
                  </a:cubicBezTo>
                  <a:cubicBezTo>
                    <a:pt x="62" y="18"/>
                    <a:pt x="50" y="6"/>
                    <a:pt x="34"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8" name="Oval 150">
              <a:extLst>
                <a:ext uri="{FF2B5EF4-FFF2-40B4-BE49-F238E27FC236}">
                  <a16:creationId xmlns:a16="http://schemas.microsoft.com/office/drawing/2014/main" id="{769419E8-0F29-4048-8A74-2A17EB666B47}"/>
                </a:ext>
              </a:extLst>
            </p:cNvPr>
            <p:cNvSpPr>
              <a:spLocks noChangeArrowheads="1"/>
            </p:cNvSpPr>
            <p:nvPr/>
          </p:nvSpPr>
          <p:spPr bwMode="auto">
            <a:xfrm>
              <a:off x="1919288" y="3125787"/>
              <a:ext cx="128588" cy="127000"/>
            </a:xfrm>
            <a:prstGeom prst="ellipse">
              <a:avLst/>
            </a:pr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9" name="Freeform 151">
              <a:extLst>
                <a:ext uri="{FF2B5EF4-FFF2-40B4-BE49-F238E27FC236}">
                  <a16:creationId xmlns:a16="http://schemas.microsoft.com/office/drawing/2014/main" id="{3C58BD2D-7B93-CB4B-BA51-66692F81AE7A}"/>
                </a:ext>
              </a:extLst>
            </p:cNvPr>
            <p:cNvSpPr>
              <a:spLocks noEditPoints="1"/>
            </p:cNvSpPr>
            <p:nvPr/>
          </p:nvSpPr>
          <p:spPr bwMode="auto">
            <a:xfrm>
              <a:off x="1914525" y="3119437"/>
              <a:ext cx="138113" cy="139700"/>
            </a:xfrm>
            <a:custGeom>
              <a:avLst/>
              <a:gdLst/>
              <a:ahLst/>
              <a:cxnLst>
                <a:cxn ang="0">
                  <a:pos x="54" y="108"/>
                </a:cxn>
                <a:cxn ang="0">
                  <a:pos x="0" y="54"/>
                </a:cxn>
                <a:cxn ang="0">
                  <a:pos x="54" y="0"/>
                </a:cxn>
                <a:cxn ang="0">
                  <a:pos x="108" y="54"/>
                </a:cxn>
                <a:cxn ang="0">
                  <a:pos x="54" y="108"/>
                </a:cxn>
                <a:cxn ang="0">
                  <a:pos x="54" y="7"/>
                </a:cxn>
                <a:cxn ang="0">
                  <a:pos x="8" y="54"/>
                </a:cxn>
                <a:cxn ang="0">
                  <a:pos x="54" y="100"/>
                </a:cxn>
                <a:cxn ang="0">
                  <a:pos x="101" y="54"/>
                </a:cxn>
                <a:cxn ang="0">
                  <a:pos x="54" y="7"/>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7"/>
                  </a:moveTo>
                  <a:cubicBezTo>
                    <a:pt x="29" y="7"/>
                    <a:pt x="8" y="28"/>
                    <a:pt x="8" y="54"/>
                  </a:cubicBezTo>
                  <a:cubicBezTo>
                    <a:pt x="8" y="79"/>
                    <a:pt x="29" y="100"/>
                    <a:pt x="54" y="100"/>
                  </a:cubicBezTo>
                  <a:cubicBezTo>
                    <a:pt x="80" y="100"/>
                    <a:pt x="101" y="79"/>
                    <a:pt x="101" y="54"/>
                  </a:cubicBezTo>
                  <a:cubicBezTo>
                    <a:pt x="101" y="28"/>
                    <a:pt x="80" y="7"/>
                    <a:pt x="54"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0" name="Freeform 152">
              <a:extLst>
                <a:ext uri="{FF2B5EF4-FFF2-40B4-BE49-F238E27FC236}">
                  <a16:creationId xmlns:a16="http://schemas.microsoft.com/office/drawing/2014/main" id="{A89491E2-167F-0542-A1FE-C7EC8CA27555}"/>
                </a:ext>
              </a:extLst>
            </p:cNvPr>
            <p:cNvSpPr>
              <a:spLocks/>
            </p:cNvSpPr>
            <p:nvPr/>
          </p:nvSpPr>
          <p:spPr bwMode="auto">
            <a:xfrm>
              <a:off x="1946275" y="3170237"/>
              <a:ext cx="23813" cy="84137"/>
            </a:xfrm>
            <a:custGeom>
              <a:avLst/>
              <a:gdLst/>
              <a:ahLst/>
              <a:cxnLst>
                <a:cxn ang="0">
                  <a:pos x="16" y="66"/>
                </a:cxn>
                <a:cxn ang="0">
                  <a:pos x="16" y="66"/>
                </a:cxn>
                <a:cxn ang="0">
                  <a:pos x="13" y="63"/>
                </a:cxn>
                <a:cxn ang="0">
                  <a:pos x="1" y="5"/>
                </a:cxn>
                <a:cxn ang="0">
                  <a:pos x="1" y="1"/>
                </a:cxn>
                <a:cxn ang="0">
                  <a:pos x="6" y="2"/>
                </a:cxn>
                <a:cxn ang="0">
                  <a:pos x="19" y="63"/>
                </a:cxn>
                <a:cxn ang="0">
                  <a:pos x="16" y="66"/>
                </a:cxn>
              </a:cxnLst>
              <a:rect l="0" t="0" r="r" b="b"/>
              <a:pathLst>
                <a:path w="19" h="66">
                  <a:moveTo>
                    <a:pt x="16" y="66"/>
                  </a:moveTo>
                  <a:cubicBezTo>
                    <a:pt x="16" y="66"/>
                    <a:pt x="16" y="66"/>
                    <a:pt x="16" y="66"/>
                  </a:cubicBezTo>
                  <a:cubicBezTo>
                    <a:pt x="14" y="66"/>
                    <a:pt x="13" y="65"/>
                    <a:pt x="13" y="63"/>
                  </a:cubicBezTo>
                  <a:cubicBezTo>
                    <a:pt x="13" y="40"/>
                    <a:pt x="12" y="22"/>
                    <a:pt x="1" y="5"/>
                  </a:cubicBezTo>
                  <a:cubicBezTo>
                    <a:pt x="0" y="4"/>
                    <a:pt x="0" y="2"/>
                    <a:pt x="1" y="1"/>
                  </a:cubicBezTo>
                  <a:cubicBezTo>
                    <a:pt x="3" y="0"/>
                    <a:pt x="5" y="0"/>
                    <a:pt x="6" y="2"/>
                  </a:cubicBezTo>
                  <a:cubicBezTo>
                    <a:pt x="18" y="20"/>
                    <a:pt x="19" y="40"/>
                    <a:pt x="19" y="63"/>
                  </a:cubicBezTo>
                  <a:cubicBezTo>
                    <a:pt x="19" y="65"/>
                    <a:pt x="18" y="66"/>
                    <a:pt x="16" y="66"/>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1" name="Freeform 153">
              <a:extLst>
                <a:ext uri="{FF2B5EF4-FFF2-40B4-BE49-F238E27FC236}">
                  <a16:creationId xmlns:a16="http://schemas.microsoft.com/office/drawing/2014/main" id="{143508AD-A1C4-3147-AD73-AC54EC47F022}"/>
                </a:ext>
              </a:extLst>
            </p:cNvPr>
            <p:cNvSpPr>
              <a:spLocks/>
            </p:cNvSpPr>
            <p:nvPr/>
          </p:nvSpPr>
          <p:spPr bwMode="auto">
            <a:xfrm>
              <a:off x="1998663" y="3175000"/>
              <a:ext cx="25400" cy="82550"/>
            </a:xfrm>
            <a:custGeom>
              <a:avLst/>
              <a:gdLst/>
              <a:ahLst/>
              <a:cxnLst>
                <a:cxn ang="0">
                  <a:pos x="6" y="64"/>
                </a:cxn>
                <a:cxn ang="0">
                  <a:pos x="3" y="61"/>
                </a:cxn>
                <a:cxn ang="0">
                  <a:pos x="15" y="1"/>
                </a:cxn>
                <a:cxn ang="0">
                  <a:pos x="19" y="2"/>
                </a:cxn>
                <a:cxn ang="0">
                  <a:pos x="19" y="6"/>
                </a:cxn>
                <a:cxn ang="0">
                  <a:pos x="9" y="61"/>
                </a:cxn>
                <a:cxn ang="0">
                  <a:pos x="6" y="64"/>
                </a:cxn>
                <a:cxn ang="0">
                  <a:pos x="6" y="64"/>
                </a:cxn>
              </a:cxnLst>
              <a:rect l="0" t="0" r="r" b="b"/>
              <a:pathLst>
                <a:path w="20" h="64">
                  <a:moveTo>
                    <a:pt x="6" y="64"/>
                  </a:moveTo>
                  <a:cubicBezTo>
                    <a:pt x="5" y="64"/>
                    <a:pt x="3" y="63"/>
                    <a:pt x="3" y="61"/>
                  </a:cubicBezTo>
                  <a:cubicBezTo>
                    <a:pt x="3" y="59"/>
                    <a:pt x="0" y="13"/>
                    <a:pt x="15" y="1"/>
                  </a:cubicBezTo>
                  <a:cubicBezTo>
                    <a:pt x="17" y="0"/>
                    <a:pt x="18" y="0"/>
                    <a:pt x="19" y="2"/>
                  </a:cubicBezTo>
                  <a:cubicBezTo>
                    <a:pt x="20" y="3"/>
                    <a:pt x="20" y="5"/>
                    <a:pt x="19" y="6"/>
                  </a:cubicBezTo>
                  <a:cubicBezTo>
                    <a:pt x="10" y="13"/>
                    <a:pt x="8" y="43"/>
                    <a:pt x="9" y="61"/>
                  </a:cubicBezTo>
                  <a:cubicBezTo>
                    <a:pt x="9" y="62"/>
                    <a:pt x="8" y="64"/>
                    <a:pt x="6" y="64"/>
                  </a:cubicBezTo>
                  <a:cubicBezTo>
                    <a:pt x="6" y="64"/>
                    <a:pt x="6" y="64"/>
                    <a:pt x="6" y="6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2" name="Freeform 154">
              <a:extLst>
                <a:ext uri="{FF2B5EF4-FFF2-40B4-BE49-F238E27FC236}">
                  <a16:creationId xmlns:a16="http://schemas.microsoft.com/office/drawing/2014/main" id="{E130DDAB-3AE8-ED44-83F8-FF3D73C7B746}"/>
                </a:ext>
              </a:extLst>
            </p:cNvPr>
            <p:cNvSpPr>
              <a:spLocks/>
            </p:cNvSpPr>
            <p:nvPr/>
          </p:nvSpPr>
          <p:spPr bwMode="auto">
            <a:xfrm>
              <a:off x="1949450" y="3175000"/>
              <a:ext cx="73025" cy="19050"/>
            </a:xfrm>
            <a:custGeom>
              <a:avLst/>
              <a:gdLst/>
              <a:ahLst/>
              <a:cxnLst>
                <a:cxn ang="0">
                  <a:pos x="23" y="15"/>
                </a:cxn>
                <a:cxn ang="0">
                  <a:pos x="10" y="10"/>
                </a:cxn>
                <a:cxn ang="0">
                  <a:pos x="0" y="4"/>
                </a:cxn>
                <a:cxn ang="0">
                  <a:pos x="2" y="0"/>
                </a:cxn>
                <a:cxn ang="0">
                  <a:pos x="12" y="6"/>
                </a:cxn>
                <a:cxn ang="0">
                  <a:pos x="28" y="11"/>
                </a:cxn>
                <a:cxn ang="0">
                  <a:pos x="31" y="7"/>
                </a:cxn>
                <a:cxn ang="0">
                  <a:pos x="39" y="1"/>
                </a:cxn>
                <a:cxn ang="0">
                  <a:pos x="46" y="5"/>
                </a:cxn>
                <a:cxn ang="0">
                  <a:pos x="50" y="8"/>
                </a:cxn>
                <a:cxn ang="0">
                  <a:pos x="55" y="4"/>
                </a:cxn>
                <a:cxn ang="0">
                  <a:pos x="57" y="7"/>
                </a:cxn>
                <a:cxn ang="0">
                  <a:pos x="50" y="11"/>
                </a:cxn>
                <a:cxn ang="0">
                  <a:pos x="44" y="8"/>
                </a:cxn>
                <a:cxn ang="0">
                  <a:pos x="40" y="5"/>
                </a:cxn>
                <a:cxn ang="0">
                  <a:pos x="34" y="9"/>
                </a:cxn>
                <a:cxn ang="0">
                  <a:pos x="29" y="14"/>
                </a:cxn>
                <a:cxn ang="0">
                  <a:pos x="23" y="15"/>
                </a:cxn>
              </a:cxnLst>
              <a:rect l="0" t="0" r="r" b="b"/>
              <a:pathLst>
                <a:path w="57" h="15">
                  <a:moveTo>
                    <a:pt x="23" y="15"/>
                  </a:moveTo>
                  <a:cubicBezTo>
                    <a:pt x="18" y="15"/>
                    <a:pt x="14" y="13"/>
                    <a:pt x="10" y="10"/>
                  </a:cubicBezTo>
                  <a:cubicBezTo>
                    <a:pt x="7" y="7"/>
                    <a:pt x="4" y="5"/>
                    <a:pt x="0" y="4"/>
                  </a:cubicBezTo>
                  <a:cubicBezTo>
                    <a:pt x="2" y="0"/>
                    <a:pt x="2" y="0"/>
                    <a:pt x="2" y="0"/>
                  </a:cubicBezTo>
                  <a:cubicBezTo>
                    <a:pt x="6" y="2"/>
                    <a:pt x="9" y="4"/>
                    <a:pt x="12" y="6"/>
                  </a:cubicBezTo>
                  <a:cubicBezTo>
                    <a:pt x="18" y="10"/>
                    <a:pt x="22" y="13"/>
                    <a:pt x="28" y="11"/>
                  </a:cubicBezTo>
                  <a:cubicBezTo>
                    <a:pt x="29" y="10"/>
                    <a:pt x="30" y="9"/>
                    <a:pt x="31" y="7"/>
                  </a:cubicBezTo>
                  <a:cubicBezTo>
                    <a:pt x="33" y="5"/>
                    <a:pt x="35" y="2"/>
                    <a:pt x="39" y="1"/>
                  </a:cubicBezTo>
                  <a:cubicBezTo>
                    <a:pt x="43" y="1"/>
                    <a:pt x="45" y="3"/>
                    <a:pt x="46" y="5"/>
                  </a:cubicBezTo>
                  <a:cubicBezTo>
                    <a:pt x="48" y="6"/>
                    <a:pt x="49" y="8"/>
                    <a:pt x="50" y="8"/>
                  </a:cubicBezTo>
                  <a:cubicBezTo>
                    <a:pt x="51" y="8"/>
                    <a:pt x="53" y="7"/>
                    <a:pt x="55" y="4"/>
                  </a:cubicBezTo>
                  <a:cubicBezTo>
                    <a:pt x="57" y="7"/>
                    <a:pt x="57" y="7"/>
                    <a:pt x="57" y="7"/>
                  </a:cubicBezTo>
                  <a:cubicBezTo>
                    <a:pt x="55" y="10"/>
                    <a:pt x="52" y="11"/>
                    <a:pt x="50" y="11"/>
                  </a:cubicBezTo>
                  <a:cubicBezTo>
                    <a:pt x="47" y="11"/>
                    <a:pt x="45" y="9"/>
                    <a:pt x="44" y="8"/>
                  </a:cubicBezTo>
                  <a:cubicBezTo>
                    <a:pt x="42" y="6"/>
                    <a:pt x="41" y="5"/>
                    <a:pt x="40" y="5"/>
                  </a:cubicBezTo>
                  <a:cubicBezTo>
                    <a:pt x="37" y="6"/>
                    <a:pt x="36" y="7"/>
                    <a:pt x="34" y="9"/>
                  </a:cubicBezTo>
                  <a:cubicBezTo>
                    <a:pt x="33" y="11"/>
                    <a:pt x="32" y="13"/>
                    <a:pt x="29" y="14"/>
                  </a:cubicBezTo>
                  <a:cubicBezTo>
                    <a:pt x="27" y="15"/>
                    <a:pt x="25" y="15"/>
                    <a:pt x="23" y="1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3" name="Freeform 155">
              <a:extLst>
                <a:ext uri="{FF2B5EF4-FFF2-40B4-BE49-F238E27FC236}">
                  <a16:creationId xmlns:a16="http://schemas.microsoft.com/office/drawing/2014/main" id="{182528D7-6BC3-E540-A879-7B920D0833D4}"/>
                </a:ext>
              </a:extLst>
            </p:cNvPr>
            <p:cNvSpPr>
              <a:spLocks/>
            </p:cNvSpPr>
            <p:nvPr/>
          </p:nvSpPr>
          <p:spPr bwMode="auto">
            <a:xfrm>
              <a:off x="1870075" y="3103562"/>
              <a:ext cx="41275" cy="30162"/>
            </a:xfrm>
            <a:custGeom>
              <a:avLst/>
              <a:gdLst/>
              <a:ahLst/>
              <a:cxnLst>
                <a:cxn ang="0">
                  <a:pos x="28" y="24"/>
                </a:cxn>
                <a:cxn ang="0">
                  <a:pos x="26" y="23"/>
                </a:cxn>
                <a:cxn ang="0">
                  <a:pos x="2" y="7"/>
                </a:cxn>
                <a:cxn ang="0">
                  <a:pos x="1" y="2"/>
                </a:cxn>
                <a:cxn ang="0">
                  <a:pos x="6" y="1"/>
                </a:cxn>
                <a:cxn ang="0">
                  <a:pos x="30" y="18"/>
                </a:cxn>
                <a:cxn ang="0">
                  <a:pos x="31" y="23"/>
                </a:cxn>
                <a:cxn ang="0">
                  <a:pos x="28" y="24"/>
                </a:cxn>
              </a:cxnLst>
              <a:rect l="0" t="0" r="r" b="b"/>
              <a:pathLst>
                <a:path w="32" h="24">
                  <a:moveTo>
                    <a:pt x="28" y="24"/>
                  </a:moveTo>
                  <a:cubicBezTo>
                    <a:pt x="27" y="24"/>
                    <a:pt x="27" y="24"/>
                    <a:pt x="26" y="23"/>
                  </a:cubicBezTo>
                  <a:cubicBezTo>
                    <a:pt x="19" y="18"/>
                    <a:pt x="14" y="15"/>
                    <a:pt x="2" y="7"/>
                  </a:cubicBezTo>
                  <a:cubicBezTo>
                    <a:pt x="1" y="6"/>
                    <a:pt x="0" y="4"/>
                    <a:pt x="1" y="2"/>
                  </a:cubicBezTo>
                  <a:cubicBezTo>
                    <a:pt x="2" y="0"/>
                    <a:pt x="5" y="0"/>
                    <a:pt x="6" y="1"/>
                  </a:cubicBezTo>
                  <a:cubicBezTo>
                    <a:pt x="18" y="9"/>
                    <a:pt x="23" y="12"/>
                    <a:pt x="30" y="18"/>
                  </a:cubicBezTo>
                  <a:cubicBezTo>
                    <a:pt x="32" y="19"/>
                    <a:pt x="32" y="21"/>
                    <a:pt x="31" y="23"/>
                  </a:cubicBezTo>
                  <a:cubicBezTo>
                    <a:pt x="30" y="24"/>
                    <a:pt x="29" y="24"/>
                    <a:pt x="28" y="2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4" name="Freeform 156">
              <a:extLst>
                <a:ext uri="{FF2B5EF4-FFF2-40B4-BE49-F238E27FC236}">
                  <a16:creationId xmlns:a16="http://schemas.microsoft.com/office/drawing/2014/main" id="{5C3082B5-95C8-7244-8CA4-44750FD44F40}"/>
                </a:ext>
              </a:extLst>
            </p:cNvPr>
            <p:cNvSpPr>
              <a:spLocks/>
            </p:cNvSpPr>
            <p:nvPr/>
          </p:nvSpPr>
          <p:spPr bwMode="auto">
            <a:xfrm>
              <a:off x="1838325" y="3128962"/>
              <a:ext cx="69850" cy="28575"/>
            </a:xfrm>
            <a:custGeom>
              <a:avLst/>
              <a:gdLst/>
              <a:ahLst/>
              <a:cxnLst>
                <a:cxn ang="0">
                  <a:pos x="49" y="22"/>
                </a:cxn>
                <a:cxn ang="0">
                  <a:pos x="48" y="21"/>
                </a:cxn>
                <a:cxn ang="0">
                  <a:pos x="30" y="16"/>
                </a:cxn>
                <a:cxn ang="0">
                  <a:pos x="3" y="7"/>
                </a:cxn>
                <a:cxn ang="0">
                  <a:pos x="1" y="3"/>
                </a:cxn>
                <a:cxn ang="0">
                  <a:pos x="6" y="1"/>
                </a:cxn>
                <a:cxn ang="0">
                  <a:pos x="32" y="9"/>
                </a:cxn>
                <a:cxn ang="0">
                  <a:pos x="51" y="15"/>
                </a:cxn>
                <a:cxn ang="0">
                  <a:pos x="53" y="19"/>
                </a:cxn>
                <a:cxn ang="0">
                  <a:pos x="49" y="22"/>
                </a:cxn>
              </a:cxnLst>
              <a:rect l="0" t="0" r="r" b="b"/>
              <a:pathLst>
                <a:path w="54" h="22">
                  <a:moveTo>
                    <a:pt x="49" y="22"/>
                  </a:moveTo>
                  <a:cubicBezTo>
                    <a:pt x="49" y="22"/>
                    <a:pt x="49" y="22"/>
                    <a:pt x="48" y="21"/>
                  </a:cubicBezTo>
                  <a:cubicBezTo>
                    <a:pt x="43" y="19"/>
                    <a:pt x="37" y="18"/>
                    <a:pt x="30" y="16"/>
                  </a:cubicBezTo>
                  <a:cubicBezTo>
                    <a:pt x="21" y="14"/>
                    <a:pt x="11" y="11"/>
                    <a:pt x="3" y="7"/>
                  </a:cubicBezTo>
                  <a:cubicBezTo>
                    <a:pt x="1" y="7"/>
                    <a:pt x="0" y="4"/>
                    <a:pt x="1" y="3"/>
                  </a:cubicBezTo>
                  <a:cubicBezTo>
                    <a:pt x="2" y="1"/>
                    <a:pt x="4" y="0"/>
                    <a:pt x="6" y="1"/>
                  </a:cubicBezTo>
                  <a:cubicBezTo>
                    <a:pt x="13" y="5"/>
                    <a:pt x="23" y="7"/>
                    <a:pt x="32" y="9"/>
                  </a:cubicBezTo>
                  <a:cubicBezTo>
                    <a:pt x="39" y="11"/>
                    <a:pt x="46" y="12"/>
                    <a:pt x="51" y="15"/>
                  </a:cubicBezTo>
                  <a:cubicBezTo>
                    <a:pt x="53" y="15"/>
                    <a:pt x="54" y="17"/>
                    <a:pt x="53" y="19"/>
                  </a:cubicBezTo>
                  <a:cubicBezTo>
                    <a:pt x="52" y="21"/>
                    <a:pt x="51" y="22"/>
                    <a:pt x="49" y="2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5" name="Freeform 157">
              <a:extLst>
                <a:ext uri="{FF2B5EF4-FFF2-40B4-BE49-F238E27FC236}">
                  <a16:creationId xmlns:a16="http://schemas.microsoft.com/office/drawing/2014/main" id="{524C2A90-522B-4443-85E6-B81FF8254636}"/>
                </a:ext>
              </a:extLst>
            </p:cNvPr>
            <p:cNvSpPr>
              <a:spLocks/>
            </p:cNvSpPr>
            <p:nvPr/>
          </p:nvSpPr>
          <p:spPr bwMode="auto">
            <a:xfrm>
              <a:off x="1841500" y="3168650"/>
              <a:ext cx="60325" cy="9525"/>
            </a:xfrm>
            <a:custGeom>
              <a:avLst/>
              <a:gdLst/>
              <a:ahLst/>
              <a:cxnLst>
                <a:cxn ang="0">
                  <a:pos x="43" y="7"/>
                </a:cxn>
                <a:cxn ang="0">
                  <a:pos x="3" y="7"/>
                </a:cxn>
                <a:cxn ang="0">
                  <a:pos x="0" y="3"/>
                </a:cxn>
                <a:cxn ang="0">
                  <a:pos x="3" y="0"/>
                </a:cxn>
                <a:cxn ang="0">
                  <a:pos x="43" y="0"/>
                </a:cxn>
                <a:cxn ang="0">
                  <a:pos x="47" y="3"/>
                </a:cxn>
                <a:cxn ang="0">
                  <a:pos x="43" y="7"/>
                </a:cxn>
              </a:cxnLst>
              <a:rect l="0" t="0" r="r" b="b"/>
              <a:pathLst>
                <a:path w="47" h="7">
                  <a:moveTo>
                    <a:pt x="43" y="7"/>
                  </a:moveTo>
                  <a:cubicBezTo>
                    <a:pt x="3" y="7"/>
                    <a:pt x="3" y="7"/>
                    <a:pt x="3" y="7"/>
                  </a:cubicBezTo>
                  <a:cubicBezTo>
                    <a:pt x="1" y="7"/>
                    <a:pt x="0" y="5"/>
                    <a:pt x="0" y="3"/>
                  </a:cubicBezTo>
                  <a:cubicBezTo>
                    <a:pt x="0" y="1"/>
                    <a:pt x="1" y="0"/>
                    <a:pt x="3" y="0"/>
                  </a:cubicBezTo>
                  <a:cubicBezTo>
                    <a:pt x="43" y="0"/>
                    <a:pt x="43" y="0"/>
                    <a:pt x="43" y="0"/>
                  </a:cubicBezTo>
                  <a:cubicBezTo>
                    <a:pt x="45" y="0"/>
                    <a:pt x="47" y="1"/>
                    <a:pt x="47" y="3"/>
                  </a:cubicBezTo>
                  <a:cubicBezTo>
                    <a:pt x="47" y="5"/>
                    <a:pt x="45" y="7"/>
                    <a:pt x="43"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6" name="Freeform 158">
              <a:extLst>
                <a:ext uri="{FF2B5EF4-FFF2-40B4-BE49-F238E27FC236}">
                  <a16:creationId xmlns:a16="http://schemas.microsoft.com/office/drawing/2014/main" id="{0CF21BFF-22FD-0940-AC67-6F0B499C54B4}"/>
                </a:ext>
              </a:extLst>
            </p:cNvPr>
            <p:cNvSpPr>
              <a:spLocks/>
            </p:cNvSpPr>
            <p:nvPr/>
          </p:nvSpPr>
          <p:spPr bwMode="auto">
            <a:xfrm>
              <a:off x="2063750" y="3111500"/>
              <a:ext cx="68263" cy="41275"/>
            </a:xfrm>
            <a:custGeom>
              <a:avLst/>
              <a:gdLst/>
              <a:ahLst/>
              <a:cxnLst>
                <a:cxn ang="0">
                  <a:pos x="4" y="32"/>
                </a:cxn>
                <a:cxn ang="0">
                  <a:pos x="0" y="29"/>
                </a:cxn>
                <a:cxn ang="0">
                  <a:pos x="3" y="25"/>
                </a:cxn>
                <a:cxn ang="0">
                  <a:pos x="31" y="10"/>
                </a:cxn>
                <a:cxn ang="0">
                  <a:pos x="47" y="1"/>
                </a:cxn>
                <a:cxn ang="0">
                  <a:pos x="52" y="3"/>
                </a:cxn>
                <a:cxn ang="0">
                  <a:pos x="50" y="8"/>
                </a:cxn>
                <a:cxn ang="0">
                  <a:pos x="34" y="17"/>
                </a:cxn>
                <a:cxn ang="0">
                  <a:pos x="5" y="32"/>
                </a:cxn>
                <a:cxn ang="0">
                  <a:pos x="4" y="32"/>
                </a:cxn>
              </a:cxnLst>
              <a:rect l="0" t="0" r="r" b="b"/>
              <a:pathLst>
                <a:path w="53" h="32">
                  <a:moveTo>
                    <a:pt x="4" y="32"/>
                  </a:moveTo>
                  <a:cubicBezTo>
                    <a:pt x="2" y="32"/>
                    <a:pt x="1" y="31"/>
                    <a:pt x="0" y="29"/>
                  </a:cubicBezTo>
                  <a:cubicBezTo>
                    <a:pt x="0" y="27"/>
                    <a:pt x="1" y="25"/>
                    <a:pt x="3" y="25"/>
                  </a:cubicBezTo>
                  <a:cubicBezTo>
                    <a:pt x="10" y="23"/>
                    <a:pt x="21" y="16"/>
                    <a:pt x="31" y="10"/>
                  </a:cubicBezTo>
                  <a:cubicBezTo>
                    <a:pt x="37" y="7"/>
                    <a:pt x="42" y="3"/>
                    <a:pt x="47" y="1"/>
                  </a:cubicBezTo>
                  <a:cubicBezTo>
                    <a:pt x="49" y="0"/>
                    <a:pt x="51" y="1"/>
                    <a:pt x="52" y="3"/>
                  </a:cubicBezTo>
                  <a:cubicBezTo>
                    <a:pt x="53" y="5"/>
                    <a:pt x="52" y="7"/>
                    <a:pt x="50" y="8"/>
                  </a:cubicBezTo>
                  <a:cubicBezTo>
                    <a:pt x="46" y="10"/>
                    <a:pt x="40" y="13"/>
                    <a:pt x="34" y="17"/>
                  </a:cubicBezTo>
                  <a:cubicBezTo>
                    <a:pt x="24" y="23"/>
                    <a:pt x="13" y="30"/>
                    <a:pt x="5" y="32"/>
                  </a:cubicBezTo>
                  <a:cubicBezTo>
                    <a:pt x="4" y="32"/>
                    <a:pt x="4" y="32"/>
                    <a:pt x="4" y="3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7" name="Freeform 159">
              <a:extLst>
                <a:ext uri="{FF2B5EF4-FFF2-40B4-BE49-F238E27FC236}">
                  <a16:creationId xmlns:a16="http://schemas.microsoft.com/office/drawing/2014/main" id="{0927B123-6DA4-C941-ACAF-11C3B3C9AFDC}"/>
                </a:ext>
              </a:extLst>
            </p:cNvPr>
            <p:cNvSpPr>
              <a:spLocks/>
            </p:cNvSpPr>
            <p:nvPr/>
          </p:nvSpPr>
          <p:spPr bwMode="auto">
            <a:xfrm>
              <a:off x="2078038" y="3155950"/>
              <a:ext cx="60325" cy="15875"/>
            </a:xfrm>
            <a:custGeom>
              <a:avLst/>
              <a:gdLst/>
              <a:ahLst/>
              <a:cxnLst>
                <a:cxn ang="0">
                  <a:pos x="4" y="13"/>
                </a:cxn>
                <a:cxn ang="0">
                  <a:pos x="0" y="10"/>
                </a:cxn>
                <a:cxn ang="0">
                  <a:pos x="3" y="6"/>
                </a:cxn>
                <a:cxn ang="0">
                  <a:pos x="12" y="4"/>
                </a:cxn>
                <a:cxn ang="0">
                  <a:pos x="42" y="0"/>
                </a:cxn>
                <a:cxn ang="0">
                  <a:pos x="46" y="3"/>
                </a:cxn>
                <a:cxn ang="0">
                  <a:pos x="42" y="7"/>
                </a:cxn>
                <a:cxn ang="0">
                  <a:pos x="13" y="12"/>
                </a:cxn>
                <a:cxn ang="0">
                  <a:pos x="4" y="13"/>
                </a:cxn>
                <a:cxn ang="0">
                  <a:pos x="4" y="13"/>
                </a:cxn>
              </a:cxnLst>
              <a:rect l="0" t="0" r="r" b="b"/>
              <a:pathLst>
                <a:path w="46" h="13">
                  <a:moveTo>
                    <a:pt x="4" y="13"/>
                  </a:moveTo>
                  <a:cubicBezTo>
                    <a:pt x="2" y="13"/>
                    <a:pt x="0" y="12"/>
                    <a:pt x="0" y="10"/>
                  </a:cubicBezTo>
                  <a:cubicBezTo>
                    <a:pt x="0" y="8"/>
                    <a:pt x="1" y="6"/>
                    <a:pt x="3" y="6"/>
                  </a:cubicBezTo>
                  <a:cubicBezTo>
                    <a:pt x="5" y="6"/>
                    <a:pt x="8" y="5"/>
                    <a:pt x="12" y="4"/>
                  </a:cubicBezTo>
                  <a:cubicBezTo>
                    <a:pt x="22" y="2"/>
                    <a:pt x="35" y="0"/>
                    <a:pt x="42" y="0"/>
                  </a:cubicBezTo>
                  <a:cubicBezTo>
                    <a:pt x="44" y="0"/>
                    <a:pt x="46" y="1"/>
                    <a:pt x="46" y="3"/>
                  </a:cubicBezTo>
                  <a:cubicBezTo>
                    <a:pt x="46" y="5"/>
                    <a:pt x="44" y="7"/>
                    <a:pt x="42" y="7"/>
                  </a:cubicBezTo>
                  <a:cubicBezTo>
                    <a:pt x="36" y="7"/>
                    <a:pt x="22" y="10"/>
                    <a:pt x="13" y="12"/>
                  </a:cubicBezTo>
                  <a:cubicBezTo>
                    <a:pt x="10" y="12"/>
                    <a:pt x="6" y="13"/>
                    <a:pt x="4" y="13"/>
                  </a:cubicBezTo>
                  <a:cubicBezTo>
                    <a:pt x="4" y="13"/>
                    <a:pt x="4" y="13"/>
                    <a:pt x="4" y="1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8" name="Freeform 160">
              <a:extLst>
                <a:ext uri="{FF2B5EF4-FFF2-40B4-BE49-F238E27FC236}">
                  <a16:creationId xmlns:a16="http://schemas.microsoft.com/office/drawing/2014/main" id="{7814BF70-670D-AE48-BBA8-451BA8E3C3B3}"/>
                </a:ext>
              </a:extLst>
            </p:cNvPr>
            <p:cNvSpPr>
              <a:spLocks/>
            </p:cNvSpPr>
            <p:nvPr/>
          </p:nvSpPr>
          <p:spPr bwMode="auto">
            <a:xfrm>
              <a:off x="2078037" y="3186112"/>
              <a:ext cx="74612" cy="28576"/>
            </a:xfrm>
            <a:custGeom>
              <a:avLst/>
              <a:gdLst/>
              <a:ahLst/>
              <a:cxnLst>
                <a:cxn ang="0">
                  <a:pos x="54" y="23"/>
                </a:cxn>
                <a:cxn ang="0">
                  <a:pos x="53" y="23"/>
                </a:cxn>
                <a:cxn ang="0">
                  <a:pos x="41" y="20"/>
                </a:cxn>
                <a:cxn ang="0">
                  <a:pos x="3" y="8"/>
                </a:cxn>
                <a:cxn ang="0">
                  <a:pos x="1" y="3"/>
                </a:cxn>
                <a:cxn ang="0">
                  <a:pos x="6" y="1"/>
                </a:cxn>
                <a:cxn ang="0">
                  <a:pos x="43" y="13"/>
                </a:cxn>
                <a:cxn ang="0">
                  <a:pos x="55" y="16"/>
                </a:cxn>
                <a:cxn ang="0">
                  <a:pos x="58" y="21"/>
                </a:cxn>
                <a:cxn ang="0">
                  <a:pos x="54" y="23"/>
                </a:cxn>
              </a:cxnLst>
              <a:rect l="0" t="0" r="r" b="b"/>
              <a:pathLst>
                <a:path w="58" h="23">
                  <a:moveTo>
                    <a:pt x="54" y="23"/>
                  </a:moveTo>
                  <a:cubicBezTo>
                    <a:pt x="54" y="23"/>
                    <a:pt x="53" y="23"/>
                    <a:pt x="53" y="23"/>
                  </a:cubicBezTo>
                  <a:cubicBezTo>
                    <a:pt x="49" y="22"/>
                    <a:pt x="45" y="21"/>
                    <a:pt x="41" y="20"/>
                  </a:cubicBezTo>
                  <a:cubicBezTo>
                    <a:pt x="29" y="17"/>
                    <a:pt x="18" y="14"/>
                    <a:pt x="3" y="8"/>
                  </a:cubicBezTo>
                  <a:cubicBezTo>
                    <a:pt x="1" y="7"/>
                    <a:pt x="0" y="5"/>
                    <a:pt x="1" y="3"/>
                  </a:cubicBezTo>
                  <a:cubicBezTo>
                    <a:pt x="2" y="1"/>
                    <a:pt x="4" y="0"/>
                    <a:pt x="6" y="1"/>
                  </a:cubicBezTo>
                  <a:cubicBezTo>
                    <a:pt x="21" y="7"/>
                    <a:pt x="32" y="10"/>
                    <a:pt x="43" y="13"/>
                  </a:cubicBezTo>
                  <a:cubicBezTo>
                    <a:pt x="47" y="14"/>
                    <a:pt x="51" y="15"/>
                    <a:pt x="55" y="16"/>
                  </a:cubicBezTo>
                  <a:cubicBezTo>
                    <a:pt x="57" y="17"/>
                    <a:pt x="58" y="19"/>
                    <a:pt x="58" y="21"/>
                  </a:cubicBezTo>
                  <a:cubicBezTo>
                    <a:pt x="57" y="22"/>
                    <a:pt x="56" y="23"/>
                    <a:pt x="54" y="2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59" name="Group 278">
            <a:extLst>
              <a:ext uri="{FF2B5EF4-FFF2-40B4-BE49-F238E27FC236}">
                <a16:creationId xmlns:a16="http://schemas.microsoft.com/office/drawing/2014/main" id="{7A9C1721-15C1-7943-A350-4EA339DFB332}"/>
              </a:ext>
            </a:extLst>
          </p:cNvPr>
          <p:cNvGrpSpPr/>
          <p:nvPr/>
        </p:nvGrpSpPr>
        <p:grpSpPr>
          <a:xfrm>
            <a:off x="1630158" y="3644195"/>
            <a:ext cx="280704" cy="419163"/>
            <a:chOff x="1743075" y="3103562"/>
            <a:chExt cx="468313" cy="838200"/>
          </a:xfrm>
        </p:grpSpPr>
        <p:sp>
          <p:nvSpPr>
            <p:cNvPr id="260" name="Oval 137">
              <a:extLst>
                <a:ext uri="{FF2B5EF4-FFF2-40B4-BE49-F238E27FC236}">
                  <a16:creationId xmlns:a16="http://schemas.microsoft.com/office/drawing/2014/main" id="{D5D85FB5-4809-404F-92C2-1ED15C384390}"/>
                </a:ext>
              </a:extLst>
            </p:cNvPr>
            <p:cNvSpPr>
              <a:spLocks noChangeArrowheads="1"/>
            </p:cNvSpPr>
            <p:nvPr/>
          </p:nvSpPr>
          <p:spPr bwMode="auto">
            <a:xfrm>
              <a:off x="1876425" y="3373437"/>
              <a:ext cx="215900" cy="25082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1" name="Freeform 138">
              <a:extLst>
                <a:ext uri="{FF2B5EF4-FFF2-40B4-BE49-F238E27FC236}">
                  <a16:creationId xmlns:a16="http://schemas.microsoft.com/office/drawing/2014/main" id="{F103CF09-0E2A-A745-BF75-C7CEB4CA1440}"/>
                </a:ext>
              </a:extLst>
            </p:cNvPr>
            <p:cNvSpPr>
              <a:spLocks/>
            </p:cNvSpPr>
            <p:nvPr/>
          </p:nvSpPr>
          <p:spPr bwMode="auto">
            <a:xfrm>
              <a:off x="1743075" y="3648075"/>
              <a:ext cx="242888" cy="293687"/>
            </a:xfrm>
            <a:custGeom>
              <a:avLst/>
              <a:gdLst/>
              <a:ahLst/>
              <a:cxnLst>
                <a:cxn ang="0">
                  <a:pos x="0" y="110"/>
                </a:cxn>
                <a:cxn ang="0">
                  <a:pos x="0" y="229"/>
                </a:cxn>
                <a:cxn ang="0">
                  <a:pos x="189" y="229"/>
                </a:cxn>
                <a:cxn ang="0">
                  <a:pos x="104" y="0"/>
                </a:cxn>
                <a:cxn ang="0">
                  <a:pos x="0" y="110"/>
                </a:cxn>
              </a:cxnLst>
              <a:rect l="0" t="0" r="r" b="b"/>
              <a:pathLst>
                <a:path w="189" h="229">
                  <a:moveTo>
                    <a:pt x="0" y="110"/>
                  </a:moveTo>
                  <a:cubicBezTo>
                    <a:pt x="0" y="229"/>
                    <a:pt x="0" y="229"/>
                    <a:pt x="0" y="229"/>
                  </a:cubicBezTo>
                  <a:cubicBezTo>
                    <a:pt x="189" y="229"/>
                    <a:pt x="189" y="229"/>
                    <a:pt x="189" y="229"/>
                  </a:cubicBezTo>
                  <a:cubicBezTo>
                    <a:pt x="104" y="0"/>
                    <a:pt x="104" y="0"/>
                    <a:pt x="104" y="0"/>
                  </a:cubicBezTo>
                  <a:cubicBezTo>
                    <a:pt x="46" y="3"/>
                    <a:pt x="0" y="51"/>
                    <a:pt x="0" y="11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2" name="Freeform 139">
              <a:extLst>
                <a:ext uri="{FF2B5EF4-FFF2-40B4-BE49-F238E27FC236}">
                  <a16:creationId xmlns:a16="http://schemas.microsoft.com/office/drawing/2014/main" id="{1AC627AF-EB99-464D-9697-78F964743E78}"/>
                </a:ext>
              </a:extLst>
            </p:cNvPr>
            <p:cNvSpPr>
              <a:spLocks/>
            </p:cNvSpPr>
            <p:nvPr/>
          </p:nvSpPr>
          <p:spPr bwMode="auto">
            <a:xfrm>
              <a:off x="1985963" y="3649662"/>
              <a:ext cx="225425" cy="292100"/>
            </a:xfrm>
            <a:custGeom>
              <a:avLst/>
              <a:gdLst/>
              <a:ahLst/>
              <a:cxnLst>
                <a:cxn ang="0">
                  <a:pos x="83" y="0"/>
                </a:cxn>
                <a:cxn ang="0">
                  <a:pos x="0" y="228"/>
                </a:cxn>
                <a:cxn ang="0">
                  <a:pos x="175" y="228"/>
                </a:cxn>
                <a:cxn ang="0">
                  <a:pos x="175" y="109"/>
                </a:cxn>
                <a:cxn ang="0">
                  <a:pos x="83" y="0"/>
                </a:cxn>
              </a:cxnLst>
              <a:rect l="0" t="0" r="r" b="b"/>
              <a:pathLst>
                <a:path w="175" h="228">
                  <a:moveTo>
                    <a:pt x="83" y="0"/>
                  </a:moveTo>
                  <a:cubicBezTo>
                    <a:pt x="0" y="228"/>
                    <a:pt x="0" y="228"/>
                    <a:pt x="0" y="228"/>
                  </a:cubicBezTo>
                  <a:cubicBezTo>
                    <a:pt x="175" y="228"/>
                    <a:pt x="175" y="228"/>
                    <a:pt x="175" y="228"/>
                  </a:cubicBezTo>
                  <a:cubicBezTo>
                    <a:pt x="175" y="109"/>
                    <a:pt x="175" y="109"/>
                    <a:pt x="175" y="109"/>
                  </a:cubicBezTo>
                  <a:cubicBezTo>
                    <a:pt x="175" y="54"/>
                    <a:pt x="135" y="9"/>
                    <a:pt x="83"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3" name="Freeform 140">
              <a:extLst>
                <a:ext uri="{FF2B5EF4-FFF2-40B4-BE49-F238E27FC236}">
                  <a16:creationId xmlns:a16="http://schemas.microsoft.com/office/drawing/2014/main" id="{48B321B1-D6DF-A146-89A5-8BE9C443682E}"/>
                </a:ext>
              </a:extLst>
            </p:cNvPr>
            <p:cNvSpPr>
              <a:spLocks/>
            </p:cNvSpPr>
            <p:nvPr/>
          </p:nvSpPr>
          <p:spPr bwMode="auto">
            <a:xfrm>
              <a:off x="1936750" y="3584575"/>
              <a:ext cx="100013" cy="354012"/>
            </a:xfrm>
            <a:custGeom>
              <a:avLst/>
              <a:gdLst/>
              <a:ahLst/>
              <a:cxnLst>
                <a:cxn ang="0">
                  <a:pos x="63" y="32"/>
                </a:cxn>
                <a:cxn ang="0">
                  <a:pos x="31" y="0"/>
                </a:cxn>
                <a:cxn ang="0">
                  <a:pos x="0" y="32"/>
                </a:cxn>
                <a:cxn ang="0">
                  <a:pos x="25" y="58"/>
                </a:cxn>
                <a:cxn ang="0">
                  <a:pos x="8" y="78"/>
                </a:cxn>
                <a:cxn ang="0">
                  <a:pos x="8" y="223"/>
                </a:cxn>
                <a:cxn ang="0">
                  <a:pos x="52" y="223"/>
                </a:cxn>
                <a:cxn ang="0">
                  <a:pos x="52" y="78"/>
                </a:cxn>
                <a:cxn ang="0">
                  <a:pos x="35" y="59"/>
                </a:cxn>
                <a:cxn ang="0">
                  <a:pos x="63" y="32"/>
                </a:cxn>
              </a:cxnLst>
              <a:rect l="0" t="0" r="r" b="b"/>
              <a:pathLst>
                <a:path w="63" h="223">
                  <a:moveTo>
                    <a:pt x="63" y="32"/>
                  </a:moveTo>
                  <a:lnTo>
                    <a:pt x="31" y="0"/>
                  </a:lnTo>
                  <a:lnTo>
                    <a:pt x="0" y="32"/>
                  </a:lnTo>
                  <a:lnTo>
                    <a:pt x="25" y="58"/>
                  </a:lnTo>
                  <a:lnTo>
                    <a:pt x="8" y="78"/>
                  </a:lnTo>
                  <a:lnTo>
                    <a:pt x="8" y="223"/>
                  </a:lnTo>
                  <a:lnTo>
                    <a:pt x="52" y="223"/>
                  </a:lnTo>
                  <a:lnTo>
                    <a:pt x="52" y="78"/>
                  </a:lnTo>
                  <a:lnTo>
                    <a:pt x="35" y="59"/>
                  </a:lnTo>
                  <a:lnTo>
                    <a:pt x="63" y="3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4" name="Rectangle 141">
              <a:extLst>
                <a:ext uri="{FF2B5EF4-FFF2-40B4-BE49-F238E27FC236}">
                  <a16:creationId xmlns:a16="http://schemas.microsoft.com/office/drawing/2014/main" id="{6EE545C7-8958-D74F-9055-71D8E29DA414}"/>
                </a:ext>
              </a:extLst>
            </p:cNvPr>
            <p:cNvSpPr>
              <a:spLocks noChangeArrowheads="1"/>
            </p:cNvSpPr>
            <p:nvPr/>
          </p:nvSpPr>
          <p:spPr bwMode="auto">
            <a:xfrm>
              <a:off x="2092325" y="3790950"/>
              <a:ext cx="93663"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5" name="Freeform 142">
              <a:extLst>
                <a:ext uri="{FF2B5EF4-FFF2-40B4-BE49-F238E27FC236}">
                  <a16:creationId xmlns:a16="http://schemas.microsoft.com/office/drawing/2014/main" id="{24374296-0E9E-244D-BCC1-F9305BF695A0}"/>
                </a:ext>
              </a:extLst>
            </p:cNvPr>
            <p:cNvSpPr>
              <a:spLocks/>
            </p:cNvSpPr>
            <p:nvPr/>
          </p:nvSpPr>
          <p:spPr bwMode="auto">
            <a:xfrm>
              <a:off x="1943100" y="3214687"/>
              <a:ext cx="84138" cy="125412"/>
            </a:xfrm>
            <a:custGeom>
              <a:avLst/>
              <a:gdLst/>
              <a:ahLst/>
              <a:cxnLst>
                <a:cxn ang="0">
                  <a:pos x="62" y="48"/>
                </a:cxn>
                <a:cxn ang="0">
                  <a:pos x="31" y="97"/>
                </a:cxn>
                <a:cxn ang="0">
                  <a:pos x="0" y="48"/>
                </a:cxn>
                <a:cxn ang="0">
                  <a:pos x="31" y="0"/>
                </a:cxn>
                <a:cxn ang="0">
                  <a:pos x="62" y="48"/>
                </a:cxn>
              </a:cxnLst>
              <a:rect l="0" t="0" r="r" b="b"/>
              <a:pathLst>
                <a:path w="65" h="97">
                  <a:moveTo>
                    <a:pt x="62" y="48"/>
                  </a:moveTo>
                  <a:cubicBezTo>
                    <a:pt x="62" y="75"/>
                    <a:pt x="65" y="97"/>
                    <a:pt x="31" y="97"/>
                  </a:cubicBezTo>
                  <a:cubicBezTo>
                    <a:pt x="0" y="97"/>
                    <a:pt x="0" y="75"/>
                    <a:pt x="0" y="48"/>
                  </a:cubicBezTo>
                  <a:cubicBezTo>
                    <a:pt x="0" y="22"/>
                    <a:pt x="14" y="0"/>
                    <a:pt x="31" y="0"/>
                  </a:cubicBezTo>
                  <a:cubicBezTo>
                    <a:pt x="48" y="0"/>
                    <a:pt x="62" y="22"/>
                    <a:pt x="62" y="4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6" name="Freeform 143">
              <a:extLst>
                <a:ext uri="{FF2B5EF4-FFF2-40B4-BE49-F238E27FC236}">
                  <a16:creationId xmlns:a16="http://schemas.microsoft.com/office/drawing/2014/main" id="{ED52E325-FBB4-D741-90FF-12295B16E799}"/>
                </a:ext>
              </a:extLst>
            </p:cNvPr>
            <p:cNvSpPr>
              <a:spLocks noEditPoints="1"/>
            </p:cNvSpPr>
            <p:nvPr/>
          </p:nvSpPr>
          <p:spPr bwMode="auto">
            <a:xfrm>
              <a:off x="1939925" y="3211512"/>
              <a:ext cx="88900" cy="131762"/>
            </a:xfrm>
            <a:custGeom>
              <a:avLst/>
              <a:gdLst/>
              <a:ahLst/>
              <a:cxnLst>
                <a:cxn ang="0">
                  <a:pos x="34" y="103"/>
                </a:cxn>
                <a:cxn ang="0">
                  <a:pos x="4" y="88"/>
                </a:cxn>
                <a:cxn ang="0">
                  <a:pos x="0" y="53"/>
                </a:cxn>
                <a:cxn ang="0">
                  <a:pos x="0" y="51"/>
                </a:cxn>
                <a:cxn ang="0">
                  <a:pos x="34" y="0"/>
                </a:cxn>
                <a:cxn ang="0">
                  <a:pos x="69" y="51"/>
                </a:cxn>
                <a:cxn ang="0">
                  <a:pos x="69" y="58"/>
                </a:cxn>
                <a:cxn ang="0">
                  <a:pos x="61" y="95"/>
                </a:cxn>
                <a:cxn ang="0">
                  <a:pos x="34" y="103"/>
                </a:cxn>
                <a:cxn ang="0">
                  <a:pos x="34" y="7"/>
                </a:cxn>
                <a:cxn ang="0">
                  <a:pos x="7" y="51"/>
                </a:cxn>
                <a:cxn ang="0">
                  <a:pos x="7" y="53"/>
                </a:cxn>
                <a:cxn ang="0">
                  <a:pos x="10" y="85"/>
                </a:cxn>
                <a:cxn ang="0">
                  <a:pos x="34" y="96"/>
                </a:cxn>
                <a:cxn ang="0">
                  <a:pos x="56" y="90"/>
                </a:cxn>
                <a:cxn ang="0">
                  <a:pos x="62" y="58"/>
                </a:cxn>
                <a:cxn ang="0">
                  <a:pos x="62" y="51"/>
                </a:cxn>
                <a:cxn ang="0">
                  <a:pos x="34" y="7"/>
                </a:cxn>
              </a:cxnLst>
              <a:rect l="0" t="0" r="r" b="b"/>
              <a:pathLst>
                <a:path w="69" h="103">
                  <a:moveTo>
                    <a:pt x="34" y="103"/>
                  </a:moveTo>
                  <a:cubicBezTo>
                    <a:pt x="19" y="103"/>
                    <a:pt x="9" y="98"/>
                    <a:pt x="4" y="88"/>
                  </a:cubicBezTo>
                  <a:cubicBezTo>
                    <a:pt x="0" y="78"/>
                    <a:pt x="0" y="66"/>
                    <a:pt x="0" y="53"/>
                  </a:cubicBezTo>
                  <a:cubicBezTo>
                    <a:pt x="0" y="51"/>
                    <a:pt x="0" y="51"/>
                    <a:pt x="0" y="51"/>
                  </a:cubicBezTo>
                  <a:cubicBezTo>
                    <a:pt x="0" y="23"/>
                    <a:pt x="15" y="0"/>
                    <a:pt x="34" y="0"/>
                  </a:cubicBezTo>
                  <a:cubicBezTo>
                    <a:pt x="53" y="0"/>
                    <a:pt x="69" y="23"/>
                    <a:pt x="69" y="51"/>
                  </a:cubicBezTo>
                  <a:cubicBezTo>
                    <a:pt x="69" y="54"/>
                    <a:pt x="69" y="56"/>
                    <a:pt x="69" y="58"/>
                  </a:cubicBezTo>
                  <a:cubicBezTo>
                    <a:pt x="69" y="73"/>
                    <a:pt x="69" y="86"/>
                    <a:pt x="61" y="95"/>
                  </a:cubicBezTo>
                  <a:cubicBezTo>
                    <a:pt x="55" y="101"/>
                    <a:pt x="46" y="103"/>
                    <a:pt x="34" y="103"/>
                  </a:cubicBezTo>
                  <a:close/>
                  <a:moveTo>
                    <a:pt x="34" y="7"/>
                  </a:moveTo>
                  <a:cubicBezTo>
                    <a:pt x="19" y="7"/>
                    <a:pt x="7" y="27"/>
                    <a:pt x="7" y="51"/>
                  </a:cubicBezTo>
                  <a:cubicBezTo>
                    <a:pt x="7" y="53"/>
                    <a:pt x="7" y="53"/>
                    <a:pt x="7" y="53"/>
                  </a:cubicBezTo>
                  <a:cubicBezTo>
                    <a:pt x="7" y="66"/>
                    <a:pt x="7" y="77"/>
                    <a:pt x="10" y="85"/>
                  </a:cubicBezTo>
                  <a:cubicBezTo>
                    <a:pt x="13" y="90"/>
                    <a:pt x="18" y="96"/>
                    <a:pt x="34" y="96"/>
                  </a:cubicBezTo>
                  <a:cubicBezTo>
                    <a:pt x="44" y="96"/>
                    <a:pt x="51" y="94"/>
                    <a:pt x="56" y="90"/>
                  </a:cubicBezTo>
                  <a:cubicBezTo>
                    <a:pt x="62" y="84"/>
                    <a:pt x="62" y="72"/>
                    <a:pt x="62" y="58"/>
                  </a:cubicBezTo>
                  <a:cubicBezTo>
                    <a:pt x="62" y="56"/>
                    <a:pt x="62" y="54"/>
                    <a:pt x="62" y="51"/>
                  </a:cubicBezTo>
                  <a:cubicBezTo>
                    <a:pt x="62" y="27"/>
                    <a:pt x="49" y="7"/>
                    <a:pt x="34" y="7"/>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7" name="Oval 144">
              <a:extLst>
                <a:ext uri="{FF2B5EF4-FFF2-40B4-BE49-F238E27FC236}">
                  <a16:creationId xmlns:a16="http://schemas.microsoft.com/office/drawing/2014/main" id="{26BF1F07-7106-9842-8476-CE91FBCEF0C0}"/>
                </a:ext>
              </a:extLst>
            </p:cNvPr>
            <p:cNvSpPr>
              <a:spLocks noChangeArrowheads="1"/>
            </p:cNvSpPr>
            <p:nvPr/>
          </p:nvSpPr>
          <p:spPr bwMode="auto">
            <a:xfrm>
              <a:off x="1943100" y="3228975"/>
              <a:ext cx="80963" cy="6985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8" name="Freeform 145">
              <a:extLst>
                <a:ext uri="{FF2B5EF4-FFF2-40B4-BE49-F238E27FC236}">
                  <a16:creationId xmlns:a16="http://schemas.microsoft.com/office/drawing/2014/main" id="{5A30E17C-73FE-5D4B-BE3D-1FA4C3A2E6F4}"/>
                </a:ext>
              </a:extLst>
            </p:cNvPr>
            <p:cNvSpPr>
              <a:spLocks noEditPoints="1"/>
            </p:cNvSpPr>
            <p:nvPr/>
          </p:nvSpPr>
          <p:spPr bwMode="auto">
            <a:xfrm>
              <a:off x="1941513" y="3225800"/>
              <a:ext cx="85725" cy="74612"/>
            </a:xfrm>
            <a:custGeom>
              <a:avLst/>
              <a:gdLst/>
              <a:ahLst/>
              <a:cxnLst>
                <a:cxn ang="0">
                  <a:pos x="33" y="59"/>
                </a:cxn>
                <a:cxn ang="0">
                  <a:pos x="0" y="30"/>
                </a:cxn>
                <a:cxn ang="0">
                  <a:pos x="33" y="0"/>
                </a:cxn>
                <a:cxn ang="0">
                  <a:pos x="67" y="30"/>
                </a:cxn>
                <a:cxn ang="0">
                  <a:pos x="33" y="59"/>
                </a:cxn>
                <a:cxn ang="0">
                  <a:pos x="33" y="6"/>
                </a:cxn>
                <a:cxn ang="0">
                  <a:pos x="5" y="30"/>
                </a:cxn>
                <a:cxn ang="0">
                  <a:pos x="33" y="54"/>
                </a:cxn>
                <a:cxn ang="0">
                  <a:pos x="61" y="30"/>
                </a:cxn>
                <a:cxn ang="0">
                  <a:pos x="33" y="6"/>
                </a:cxn>
              </a:cxnLst>
              <a:rect l="0" t="0" r="r" b="b"/>
              <a:pathLst>
                <a:path w="67" h="59">
                  <a:moveTo>
                    <a:pt x="33" y="59"/>
                  </a:moveTo>
                  <a:cubicBezTo>
                    <a:pt x="15" y="59"/>
                    <a:pt x="0" y="46"/>
                    <a:pt x="0" y="30"/>
                  </a:cubicBezTo>
                  <a:cubicBezTo>
                    <a:pt x="0" y="14"/>
                    <a:pt x="15" y="0"/>
                    <a:pt x="33" y="0"/>
                  </a:cubicBezTo>
                  <a:cubicBezTo>
                    <a:pt x="52" y="0"/>
                    <a:pt x="67" y="14"/>
                    <a:pt x="67" y="30"/>
                  </a:cubicBezTo>
                  <a:cubicBezTo>
                    <a:pt x="67" y="46"/>
                    <a:pt x="52" y="59"/>
                    <a:pt x="33" y="59"/>
                  </a:cubicBezTo>
                  <a:close/>
                  <a:moveTo>
                    <a:pt x="33" y="6"/>
                  </a:moveTo>
                  <a:cubicBezTo>
                    <a:pt x="18" y="6"/>
                    <a:pt x="5" y="17"/>
                    <a:pt x="5" y="30"/>
                  </a:cubicBezTo>
                  <a:cubicBezTo>
                    <a:pt x="5" y="43"/>
                    <a:pt x="18" y="54"/>
                    <a:pt x="33" y="54"/>
                  </a:cubicBezTo>
                  <a:cubicBezTo>
                    <a:pt x="49" y="54"/>
                    <a:pt x="61" y="43"/>
                    <a:pt x="61" y="30"/>
                  </a:cubicBezTo>
                  <a:cubicBezTo>
                    <a:pt x="61" y="17"/>
                    <a:pt x="49" y="6"/>
                    <a:pt x="33"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9" name="Oval 146">
              <a:extLst>
                <a:ext uri="{FF2B5EF4-FFF2-40B4-BE49-F238E27FC236}">
                  <a16:creationId xmlns:a16="http://schemas.microsoft.com/office/drawing/2014/main" id="{D6E63A78-0649-E64C-9F7F-D58375056009}"/>
                </a:ext>
              </a:extLst>
            </p:cNvPr>
            <p:cNvSpPr>
              <a:spLocks noChangeArrowheads="1"/>
            </p:cNvSpPr>
            <p:nvPr/>
          </p:nvSpPr>
          <p:spPr bwMode="auto">
            <a:xfrm>
              <a:off x="1943100" y="3203575"/>
              <a:ext cx="80963" cy="7778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0" name="Freeform 147">
              <a:extLst>
                <a:ext uri="{FF2B5EF4-FFF2-40B4-BE49-F238E27FC236}">
                  <a16:creationId xmlns:a16="http://schemas.microsoft.com/office/drawing/2014/main" id="{412F69A0-AD19-FB43-9F93-FC5EC7403F30}"/>
                </a:ext>
              </a:extLst>
            </p:cNvPr>
            <p:cNvSpPr>
              <a:spLocks noEditPoints="1"/>
            </p:cNvSpPr>
            <p:nvPr/>
          </p:nvSpPr>
          <p:spPr bwMode="auto">
            <a:xfrm>
              <a:off x="1939925" y="3198812"/>
              <a:ext cx="87313" cy="87312"/>
            </a:xfrm>
            <a:custGeom>
              <a:avLst/>
              <a:gdLst/>
              <a:ahLst/>
              <a:cxnLst>
                <a:cxn ang="0">
                  <a:pos x="34" y="67"/>
                </a:cxn>
                <a:cxn ang="0">
                  <a:pos x="0" y="34"/>
                </a:cxn>
                <a:cxn ang="0">
                  <a:pos x="34" y="0"/>
                </a:cxn>
                <a:cxn ang="0">
                  <a:pos x="68" y="34"/>
                </a:cxn>
                <a:cxn ang="0">
                  <a:pos x="34" y="67"/>
                </a:cxn>
                <a:cxn ang="0">
                  <a:pos x="34" y="5"/>
                </a:cxn>
                <a:cxn ang="0">
                  <a:pos x="6" y="34"/>
                </a:cxn>
                <a:cxn ang="0">
                  <a:pos x="34" y="62"/>
                </a:cxn>
                <a:cxn ang="0">
                  <a:pos x="62" y="34"/>
                </a:cxn>
                <a:cxn ang="0">
                  <a:pos x="34" y="5"/>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5"/>
                  </a:moveTo>
                  <a:cubicBezTo>
                    <a:pt x="19" y="5"/>
                    <a:pt x="6" y="18"/>
                    <a:pt x="6" y="34"/>
                  </a:cubicBezTo>
                  <a:cubicBezTo>
                    <a:pt x="6" y="49"/>
                    <a:pt x="19" y="62"/>
                    <a:pt x="34" y="62"/>
                  </a:cubicBezTo>
                  <a:cubicBezTo>
                    <a:pt x="50" y="62"/>
                    <a:pt x="62" y="49"/>
                    <a:pt x="62" y="34"/>
                  </a:cubicBezTo>
                  <a:cubicBezTo>
                    <a:pt x="62" y="18"/>
                    <a:pt x="50" y="5"/>
                    <a:pt x="34" y="5"/>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1" name="Oval 148">
              <a:extLst>
                <a:ext uri="{FF2B5EF4-FFF2-40B4-BE49-F238E27FC236}">
                  <a16:creationId xmlns:a16="http://schemas.microsoft.com/office/drawing/2014/main" id="{0D548726-D87B-D544-B8F7-23F5671FA85D}"/>
                </a:ext>
              </a:extLst>
            </p:cNvPr>
            <p:cNvSpPr>
              <a:spLocks noChangeArrowheads="1"/>
            </p:cNvSpPr>
            <p:nvPr/>
          </p:nvSpPr>
          <p:spPr bwMode="auto">
            <a:xfrm>
              <a:off x="1943100" y="3189287"/>
              <a:ext cx="80963" cy="793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2" name="Freeform 149">
              <a:extLst>
                <a:ext uri="{FF2B5EF4-FFF2-40B4-BE49-F238E27FC236}">
                  <a16:creationId xmlns:a16="http://schemas.microsoft.com/office/drawing/2014/main" id="{6D84F026-A2E4-D746-9E7B-F30E15DF9085}"/>
                </a:ext>
              </a:extLst>
            </p:cNvPr>
            <p:cNvSpPr>
              <a:spLocks noEditPoints="1"/>
            </p:cNvSpPr>
            <p:nvPr/>
          </p:nvSpPr>
          <p:spPr bwMode="auto">
            <a:xfrm>
              <a:off x="1939925" y="3186112"/>
              <a:ext cx="87313" cy="85725"/>
            </a:xfrm>
            <a:custGeom>
              <a:avLst/>
              <a:gdLst/>
              <a:ahLst/>
              <a:cxnLst>
                <a:cxn ang="0">
                  <a:pos x="34" y="67"/>
                </a:cxn>
                <a:cxn ang="0">
                  <a:pos x="0" y="34"/>
                </a:cxn>
                <a:cxn ang="0">
                  <a:pos x="34" y="0"/>
                </a:cxn>
                <a:cxn ang="0">
                  <a:pos x="68" y="34"/>
                </a:cxn>
                <a:cxn ang="0">
                  <a:pos x="34" y="67"/>
                </a:cxn>
                <a:cxn ang="0">
                  <a:pos x="34" y="6"/>
                </a:cxn>
                <a:cxn ang="0">
                  <a:pos x="6" y="34"/>
                </a:cxn>
                <a:cxn ang="0">
                  <a:pos x="34" y="62"/>
                </a:cxn>
                <a:cxn ang="0">
                  <a:pos x="62" y="34"/>
                </a:cxn>
                <a:cxn ang="0">
                  <a:pos x="34" y="6"/>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6"/>
                  </a:moveTo>
                  <a:cubicBezTo>
                    <a:pt x="19" y="6"/>
                    <a:pt x="6" y="18"/>
                    <a:pt x="6" y="34"/>
                  </a:cubicBezTo>
                  <a:cubicBezTo>
                    <a:pt x="6" y="49"/>
                    <a:pt x="19" y="62"/>
                    <a:pt x="34" y="62"/>
                  </a:cubicBezTo>
                  <a:cubicBezTo>
                    <a:pt x="50" y="62"/>
                    <a:pt x="62" y="49"/>
                    <a:pt x="62" y="34"/>
                  </a:cubicBezTo>
                  <a:cubicBezTo>
                    <a:pt x="62" y="18"/>
                    <a:pt x="50" y="6"/>
                    <a:pt x="34"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3" name="Oval 150">
              <a:extLst>
                <a:ext uri="{FF2B5EF4-FFF2-40B4-BE49-F238E27FC236}">
                  <a16:creationId xmlns:a16="http://schemas.microsoft.com/office/drawing/2014/main" id="{D7A6081F-0450-B94A-BAB5-0DB2952EB842}"/>
                </a:ext>
              </a:extLst>
            </p:cNvPr>
            <p:cNvSpPr>
              <a:spLocks noChangeArrowheads="1"/>
            </p:cNvSpPr>
            <p:nvPr/>
          </p:nvSpPr>
          <p:spPr bwMode="auto">
            <a:xfrm>
              <a:off x="1919288" y="3125787"/>
              <a:ext cx="128588" cy="127000"/>
            </a:xfrm>
            <a:prstGeom prst="ellipse">
              <a:avLst/>
            </a:pr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4" name="Freeform 151">
              <a:extLst>
                <a:ext uri="{FF2B5EF4-FFF2-40B4-BE49-F238E27FC236}">
                  <a16:creationId xmlns:a16="http://schemas.microsoft.com/office/drawing/2014/main" id="{ADF30256-998F-DA40-A2EC-421E008501CA}"/>
                </a:ext>
              </a:extLst>
            </p:cNvPr>
            <p:cNvSpPr>
              <a:spLocks noEditPoints="1"/>
            </p:cNvSpPr>
            <p:nvPr/>
          </p:nvSpPr>
          <p:spPr bwMode="auto">
            <a:xfrm>
              <a:off x="1914525" y="3119437"/>
              <a:ext cx="138113" cy="139700"/>
            </a:xfrm>
            <a:custGeom>
              <a:avLst/>
              <a:gdLst/>
              <a:ahLst/>
              <a:cxnLst>
                <a:cxn ang="0">
                  <a:pos x="54" y="108"/>
                </a:cxn>
                <a:cxn ang="0">
                  <a:pos x="0" y="54"/>
                </a:cxn>
                <a:cxn ang="0">
                  <a:pos x="54" y="0"/>
                </a:cxn>
                <a:cxn ang="0">
                  <a:pos x="108" y="54"/>
                </a:cxn>
                <a:cxn ang="0">
                  <a:pos x="54" y="108"/>
                </a:cxn>
                <a:cxn ang="0">
                  <a:pos x="54" y="7"/>
                </a:cxn>
                <a:cxn ang="0">
                  <a:pos x="8" y="54"/>
                </a:cxn>
                <a:cxn ang="0">
                  <a:pos x="54" y="100"/>
                </a:cxn>
                <a:cxn ang="0">
                  <a:pos x="101" y="54"/>
                </a:cxn>
                <a:cxn ang="0">
                  <a:pos x="54" y="7"/>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7"/>
                  </a:moveTo>
                  <a:cubicBezTo>
                    <a:pt x="29" y="7"/>
                    <a:pt x="8" y="28"/>
                    <a:pt x="8" y="54"/>
                  </a:cubicBezTo>
                  <a:cubicBezTo>
                    <a:pt x="8" y="79"/>
                    <a:pt x="29" y="100"/>
                    <a:pt x="54" y="100"/>
                  </a:cubicBezTo>
                  <a:cubicBezTo>
                    <a:pt x="80" y="100"/>
                    <a:pt x="101" y="79"/>
                    <a:pt x="101" y="54"/>
                  </a:cubicBezTo>
                  <a:cubicBezTo>
                    <a:pt x="101" y="28"/>
                    <a:pt x="80" y="7"/>
                    <a:pt x="54"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5" name="Freeform 152">
              <a:extLst>
                <a:ext uri="{FF2B5EF4-FFF2-40B4-BE49-F238E27FC236}">
                  <a16:creationId xmlns:a16="http://schemas.microsoft.com/office/drawing/2014/main" id="{7CFED386-18AE-EA41-A51F-DDBC939B22C2}"/>
                </a:ext>
              </a:extLst>
            </p:cNvPr>
            <p:cNvSpPr>
              <a:spLocks/>
            </p:cNvSpPr>
            <p:nvPr/>
          </p:nvSpPr>
          <p:spPr bwMode="auto">
            <a:xfrm>
              <a:off x="1946275" y="3170237"/>
              <a:ext cx="23813" cy="84137"/>
            </a:xfrm>
            <a:custGeom>
              <a:avLst/>
              <a:gdLst/>
              <a:ahLst/>
              <a:cxnLst>
                <a:cxn ang="0">
                  <a:pos x="16" y="66"/>
                </a:cxn>
                <a:cxn ang="0">
                  <a:pos x="16" y="66"/>
                </a:cxn>
                <a:cxn ang="0">
                  <a:pos x="13" y="63"/>
                </a:cxn>
                <a:cxn ang="0">
                  <a:pos x="1" y="5"/>
                </a:cxn>
                <a:cxn ang="0">
                  <a:pos x="1" y="1"/>
                </a:cxn>
                <a:cxn ang="0">
                  <a:pos x="6" y="2"/>
                </a:cxn>
                <a:cxn ang="0">
                  <a:pos x="19" y="63"/>
                </a:cxn>
                <a:cxn ang="0">
                  <a:pos x="16" y="66"/>
                </a:cxn>
              </a:cxnLst>
              <a:rect l="0" t="0" r="r" b="b"/>
              <a:pathLst>
                <a:path w="19" h="66">
                  <a:moveTo>
                    <a:pt x="16" y="66"/>
                  </a:moveTo>
                  <a:cubicBezTo>
                    <a:pt x="16" y="66"/>
                    <a:pt x="16" y="66"/>
                    <a:pt x="16" y="66"/>
                  </a:cubicBezTo>
                  <a:cubicBezTo>
                    <a:pt x="14" y="66"/>
                    <a:pt x="13" y="65"/>
                    <a:pt x="13" y="63"/>
                  </a:cubicBezTo>
                  <a:cubicBezTo>
                    <a:pt x="13" y="40"/>
                    <a:pt x="12" y="22"/>
                    <a:pt x="1" y="5"/>
                  </a:cubicBezTo>
                  <a:cubicBezTo>
                    <a:pt x="0" y="4"/>
                    <a:pt x="0" y="2"/>
                    <a:pt x="1" y="1"/>
                  </a:cubicBezTo>
                  <a:cubicBezTo>
                    <a:pt x="3" y="0"/>
                    <a:pt x="5" y="0"/>
                    <a:pt x="6" y="2"/>
                  </a:cubicBezTo>
                  <a:cubicBezTo>
                    <a:pt x="18" y="20"/>
                    <a:pt x="19" y="40"/>
                    <a:pt x="19" y="63"/>
                  </a:cubicBezTo>
                  <a:cubicBezTo>
                    <a:pt x="19" y="65"/>
                    <a:pt x="18" y="66"/>
                    <a:pt x="16" y="66"/>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6" name="Freeform 153">
              <a:extLst>
                <a:ext uri="{FF2B5EF4-FFF2-40B4-BE49-F238E27FC236}">
                  <a16:creationId xmlns:a16="http://schemas.microsoft.com/office/drawing/2014/main" id="{D084B2FA-5F36-234D-AA5F-D7E9DE1A6649}"/>
                </a:ext>
              </a:extLst>
            </p:cNvPr>
            <p:cNvSpPr>
              <a:spLocks/>
            </p:cNvSpPr>
            <p:nvPr/>
          </p:nvSpPr>
          <p:spPr bwMode="auto">
            <a:xfrm>
              <a:off x="1998663" y="3175000"/>
              <a:ext cx="25400" cy="82550"/>
            </a:xfrm>
            <a:custGeom>
              <a:avLst/>
              <a:gdLst/>
              <a:ahLst/>
              <a:cxnLst>
                <a:cxn ang="0">
                  <a:pos x="6" y="64"/>
                </a:cxn>
                <a:cxn ang="0">
                  <a:pos x="3" y="61"/>
                </a:cxn>
                <a:cxn ang="0">
                  <a:pos x="15" y="1"/>
                </a:cxn>
                <a:cxn ang="0">
                  <a:pos x="19" y="2"/>
                </a:cxn>
                <a:cxn ang="0">
                  <a:pos x="19" y="6"/>
                </a:cxn>
                <a:cxn ang="0">
                  <a:pos x="9" y="61"/>
                </a:cxn>
                <a:cxn ang="0">
                  <a:pos x="6" y="64"/>
                </a:cxn>
                <a:cxn ang="0">
                  <a:pos x="6" y="64"/>
                </a:cxn>
              </a:cxnLst>
              <a:rect l="0" t="0" r="r" b="b"/>
              <a:pathLst>
                <a:path w="20" h="64">
                  <a:moveTo>
                    <a:pt x="6" y="64"/>
                  </a:moveTo>
                  <a:cubicBezTo>
                    <a:pt x="5" y="64"/>
                    <a:pt x="3" y="63"/>
                    <a:pt x="3" y="61"/>
                  </a:cubicBezTo>
                  <a:cubicBezTo>
                    <a:pt x="3" y="59"/>
                    <a:pt x="0" y="13"/>
                    <a:pt x="15" y="1"/>
                  </a:cubicBezTo>
                  <a:cubicBezTo>
                    <a:pt x="17" y="0"/>
                    <a:pt x="18" y="0"/>
                    <a:pt x="19" y="2"/>
                  </a:cubicBezTo>
                  <a:cubicBezTo>
                    <a:pt x="20" y="3"/>
                    <a:pt x="20" y="5"/>
                    <a:pt x="19" y="6"/>
                  </a:cubicBezTo>
                  <a:cubicBezTo>
                    <a:pt x="10" y="13"/>
                    <a:pt x="8" y="43"/>
                    <a:pt x="9" y="61"/>
                  </a:cubicBezTo>
                  <a:cubicBezTo>
                    <a:pt x="9" y="62"/>
                    <a:pt x="8" y="64"/>
                    <a:pt x="6" y="64"/>
                  </a:cubicBezTo>
                  <a:cubicBezTo>
                    <a:pt x="6" y="64"/>
                    <a:pt x="6" y="64"/>
                    <a:pt x="6" y="6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7" name="Freeform 154">
              <a:extLst>
                <a:ext uri="{FF2B5EF4-FFF2-40B4-BE49-F238E27FC236}">
                  <a16:creationId xmlns:a16="http://schemas.microsoft.com/office/drawing/2014/main" id="{E681B868-96FB-934C-AD4C-1D9FC8AF6F12}"/>
                </a:ext>
              </a:extLst>
            </p:cNvPr>
            <p:cNvSpPr>
              <a:spLocks/>
            </p:cNvSpPr>
            <p:nvPr/>
          </p:nvSpPr>
          <p:spPr bwMode="auto">
            <a:xfrm>
              <a:off x="1949450" y="3175000"/>
              <a:ext cx="73025" cy="19050"/>
            </a:xfrm>
            <a:custGeom>
              <a:avLst/>
              <a:gdLst/>
              <a:ahLst/>
              <a:cxnLst>
                <a:cxn ang="0">
                  <a:pos x="23" y="15"/>
                </a:cxn>
                <a:cxn ang="0">
                  <a:pos x="10" y="10"/>
                </a:cxn>
                <a:cxn ang="0">
                  <a:pos x="0" y="4"/>
                </a:cxn>
                <a:cxn ang="0">
                  <a:pos x="2" y="0"/>
                </a:cxn>
                <a:cxn ang="0">
                  <a:pos x="12" y="6"/>
                </a:cxn>
                <a:cxn ang="0">
                  <a:pos x="28" y="11"/>
                </a:cxn>
                <a:cxn ang="0">
                  <a:pos x="31" y="7"/>
                </a:cxn>
                <a:cxn ang="0">
                  <a:pos x="39" y="1"/>
                </a:cxn>
                <a:cxn ang="0">
                  <a:pos x="46" y="5"/>
                </a:cxn>
                <a:cxn ang="0">
                  <a:pos x="50" y="8"/>
                </a:cxn>
                <a:cxn ang="0">
                  <a:pos x="55" y="4"/>
                </a:cxn>
                <a:cxn ang="0">
                  <a:pos x="57" y="7"/>
                </a:cxn>
                <a:cxn ang="0">
                  <a:pos x="50" y="11"/>
                </a:cxn>
                <a:cxn ang="0">
                  <a:pos x="44" y="8"/>
                </a:cxn>
                <a:cxn ang="0">
                  <a:pos x="40" y="5"/>
                </a:cxn>
                <a:cxn ang="0">
                  <a:pos x="34" y="9"/>
                </a:cxn>
                <a:cxn ang="0">
                  <a:pos x="29" y="14"/>
                </a:cxn>
                <a:cxn ang="0">
                  <a:pos x="23" y="15"/>
                </a:cxn>
              </a:cxnLst>
              <a:rect l="0" t="0" r="r" b="b"/>
              <a:pathLst>
                <a:path w="57" h="15">
                  <a:moveTo>
                    <a:pt x="23" y="15"/>
                  </a:moveTo>
                  <a:cubicBezTo>
                    <a:pt x="18" y="15"/>
                    <a:pt x="14" y="13"/>
                    <a:pt x="10" y="10"/>
                  </a:cubicBezTo>
                  <a:cubicBezTo>
                    <a:pt x="7" y="7"/>
                    <a:pt x="4" y="5"/>
                    <a:pt x="0" y="4"/>
                  </a:cubicBezTo>
                  <a:cubicBezTo>
                    <a:pt x="2" y="0"/>
                    <a:pt x="2" y="0"/>
                    <a:pt x="2" y="0"/>
                  </a:cubicBezTo>
                  <a:cubicBezTo>
                    <a:pt x="6" y="2"/>
                    <a:pt x="9" y="4"/>
                    <a:pt x="12" y="6"/>
                  </a:cubicBezTo>
                  <a:cubicBezTo>
                    <a:pt x="18" y="10"/>
                    <a:pt x="22" y="13"/>
                    <a:pt x="28" y="11"/>
                  </a:cubicBezTo>
                  <a:cubicBezTo>
                    <a:pt x="29" y="10"/>
                    <a:pt x="30" y="9"/>
                    <a:pt x="31" y="7"/>
                  </a:cubicBezTo>
                  <a:cubicBezTo>
                    <a:pt x="33" y="5"/>
                    <a:pt x="35" y="2"/>
                    <a:pt x="39" y="1"/>
                  </a:cubicBezTo>
                  <a:cubicBezTo>
                    <a:pt x="43" y="1"/>
                    <a:pt x="45" y="3"/>
                    <a:pt x="46" y="5"/>
                  </a:cubicBezTo>
                  <a:cubicBezTo>
                    <a:pt x="48" y="6"/>
                    <a:pt x="49" y="8"/>
                    <a:pt x="50" y="8"/>
                  </a:cubicBezTo>
                  <a:cubicBezTo>
                    <a:pt x="51" y="8"/>
                    <a:pt x="53" y="7"/>
                    <a:pt x="55" y="4"/>
                  </a:cubicBezTo>
                  <a:cubicBezTo>
                    <a:pt x="57" y="7"/>
                    <a:pt x="57" y="7"/>
                    <a:pt x="57" y="7"/>
                  </a:cubicBezTo>
                  <a:cubicBezTo>
                    <a:pt x="55" y="10"/>
                    <a:pt x="52" y="11"/>
                    <a:pt x="50" y="11"/>
                  </a:cubicBezTo>
                  <a:cubicBezTo>
                    <a:pt x="47" y="11"/>
                    <a:pt x="45" y="9"/>
                    <a:pt x="44" y="8"/>
                  </a:cubicBezTo>
                  <a:cubicBezTo>
                    <a:pt x="42" y="6"/>
                    <a:pt x="41" y="5"/>
                    <a:pt x="40" y="5"/>
                  </a:cubicBezTo>
                  <a:cubicBezTo>
                    <a:pt x="37" y="6"/>
                    <a:pt x="36" y="7"/>
                    <a:pt x="34" y="9"/>
                  </a:cubicBezTo>
                  <a:cubicBezTo>
                    <a:pt x="33" y="11"/>
                    <a:pt x="32" y="13"/>
                    <a:pt x="29" y="14"/>
                  </a:cubicBezTo>
                  <a:cubicBezTo>
                    <a:pt x="27" y="15"/>
                    <a:pt x="25" y="15"/>
                    <a:pt x="23" y="1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8" name="Freeform 155">
              <a:extLst>
                <a:ext uri="{FF2B5EF4-FFF2-40B4-BE49-F238E27FC236}">
                  <a16:creationId xmlns:a16="http://schemas.microsoft.com/office/drawing/2014/main" id="{9A5CB33C-B4FF-7E49-96E5-41135372A13B}"/>
                </a:ext>
              </a:extLst>
            </p:cNvPr>
            <p:cNvSpPr>
              <a:spLocks/>
            </p:cNvSpPr>
            <p:nvPr/>
          </p:nvSpPr>
          <p:spPr bwMode="auto">
            <a:xfrm>
              <a:off x="1870075" y="3103562"/>
              <a:ext cx="41275" cy="30162"/>
            </a:xfrm>
            <a:custGeom>
              <a:avLst/>
              <a:gdLst/>
              <a:ahLst/>
              <a:cxnLst>
                <a:cxn ang="0">
                  <a:pos x="28" y="24"/>
                </a:cxn>
                <a:cxn ang="0">
                  <a:pos x="26" y="23"/>
                </a:cxn>
                <a:cxn ang="0">
                  <a:pos x="2" y="7"/>
                </a:cxn>
                <a:cxn ang="0">
                  <a:pos x="1" y="2"/>
                </a:cxn>
                <a:cxn ang="0">
                  <a:pos x="6" y="1"/>
                </a:cxn>
                <a:cxn ang="0">
                  <a:pos x="30" y="18"/>
                </a:cxn>
                <a:cxn ang="0">
                  <a:pos x="31" y="23"/>
                </a:cxn>
                <a:cxn ang="0">
                  <a:pos x="28" y="24"/>
                </a:cxn>
              </a:cxnLst>
              <a:rect l="0" t="0" r="r" b="b"/>
              <a:pathLst>
                <a:path w="32" h="24">
                  <a:moveTo>
                    <a:pt x="28" y="24"/>
                  </a:moveTo>
                  <a:cubicBezTo>
                    <a:pt x="27" y="24"/>
                    <a:pt x="27" y="24"/>
                    <a:pt x="26" y="23"/>
                  </a:cubicBezTo>
                  <a:cubicBezTo>
                    <a:pt x="19" y="18"/>
                    <a:pt x="14" y="15"/>
                    <a:pt x="2" y="7"/>
                  </a:cubicBezTo>
                  <a:cubicBezTo>
                    <a:pt x="1" y="6"/>
                    <a:pt x="0" y="4"/>
                    <a:pt x="1" y="2"/>
                  </a:cubicBezTo>
                  <a:cubicBezTo>
                    <a:pt x="2" y="0"/>
                    <a:pt x="5" y="0"/>
                    <a:pt x="6" y="1"/>
                  </a:cubicBezTo>
                  <a:cubicBezTo>
                    <a:pt x="18" y="9"/>
                    <a:pt x="23" y="12"/>
                    <a:pt x="30" y="18"/>
                  </a:cubicBezTo>
                  <a:cubicBezTo>
                    <a:pt x="32" y="19"/>
                    <a:pt x="32" y="21"/>
                    <a:pt x="31" y="23"/>
                  </a:cubicBezTo>
                  <a:cubicBezTo>
                    <a:pt x="30" y="24"/>
                    <a:pt x="29" y="24"/>
                    <a:pt x="28" y="2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9" name="Freeform 156">
              <a:extLst>
                <a:ext uri="{FF2B5EF4-FFF2-40B4-BE49-F238E27FC236}">
                  <a16:creationId xmlns:a16="http://schemas.microsoft.com/office/drawing/2014/main" id="{4514EC0D-DAF8-9840-999C-E60EAB8AA961}"/>
                </a:ext>
              </a:extLst>
            </p:cNvPr>
            <p:cNvSpPr>
              <a:spLocks/>
            </p:cNvSpPr>
            <p:nvPr/>
          </p:nvSpPr>
          <p:spPr bwMode="auto">
            <a:xfrm>
              <a:off x="1838325" y="3128962"/>
              <a:ext cx="69850" cy="28575"/>
            </a:xfrm>
            <a:custGeom>
              <a:avLst/>
              <a:gdLst/>
              <a:ahLst/>
              <a:cxnLst>
                <a:cxn ang="0">
                  <a:pos x="49" y="22"/>
                </a:cxn>
                <a:cxn ang="0">
                  <a:pos x="48" y="21"/>
                </a:cxn>
                <a:cxn ang="0">
                  <a:pos x="30" y="16"/>
                </a:cxn>
                <a:cxn ang="0">
                  <a:pos x="3" y="7"/>
                </a:cxn>
                <a:cxn ang="0">
                  <a:pos x="1" y="3"/>
                </a:cxn>
                <a:cxn ang="0">
                  <a:pos x="6" y="1"/>
                </a:cxn>
                <a:cxn ang="0">
                  <a:pos x="32" y="9"/>
                </a:cxn>
                <a:cxn ang="0">
                  <a:pos x="51" y="15"/>
                </a:cxn>
                <a:cxn ang="0">
                  <a:pos x="53" y="19"/>
                </a:cxn>
                <a:cxn ang="0">
                  <a:pos x="49" y="22"/>
                </a:cxn>
              </a:cxnLst>
              <a:rect l="0" t="0" r="r" b="b"/>
              <a:pathLst>
                <a:path w="54" h="22">
                  <a:moveTo>
                    <a:pt x="49" y="22"/>
                  </a:moveTo>
                  <a:cubicBezTo>
                    <a:pt x="49" y="22"/>
                    <a:pt x="49" y="22"/>
                    <a:pt x="48" y="21"/>
                  </a:cubicBezTo>
                  <a:cubicBezTo>
                    <a:pt x="43" y="19"/>
                    <a:pt x="37" y="18"/>
                    <a:pt x="30" y="16"/>
                  </a:cubicBezTo>
                  <a:cubicBezTo>
                    <a:pt x="21" y="14"/>
                    <a:pt x="11" y="11"/>
                    <a:pt x="3" y="7"/>
                  </a:cubicBezTo>
                  <a:cubicBezTo>
                    <a:pt x="1" y="7"/>
                    <a:pt x="0" y="4"/>
                    <a:pt x="1" y="3"/>
                  </a:cubicBezTo>
                  <a:cubicBezTo>
                    <a:pt x="2" y="1"/>
                    <a:pt x="4" y="0"/>
                    <a:pt x="6" y="1"/>
                  </a:cubicBezTo>
                  <a:cubicBezTo>
                    <a:pt x="13" y="5"/>
                    <a:pt x="23" y="7"/>
                    <a:pt x="32" y="9"/>
                  </a:cubicBezTo>
                  <a:cubicBezTo>
                    <a:pt x="39" y="11"/>
                    <a:pt x="46" y="12"/>
                    <a:pt x="51" y="15"/>
                  </a:cubicBezTo>
                  <a:cubicBezTo>
                    <a:pt x="53" y="15"/>
                    <a:pt x="54" y="17"/>
                    <a:pt x="53" y="19"/>
                  </a:cubicBezTo>
                  <a:cubicBezTo>
                    <a:pt x="52" y="21"/>
                    <a:pt x="51" y="22"/>
                    <a:pt x="49" y="2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0" name="Freeform 157">
              <a:extLst>
                <a:ext uri="{FF2B5EF4-FFF2-40B4-BE49-F238E27FC236}">
                  <a16:creationId xmlns:a16="http://schemas.microsoft.com/office/drawing/2014/main" id="{CC5AB6E0-6BE7-2E4B-AFDB-A961A1776002}"/>
                </a:ext>
              </a:extLst>
            </p:cNvPr>
            <p:cNvSpPr>
              <a:spLocks/>
            </p:cNvSpPr>
            <p:nvPr/>
          </p:nvSpPr>
          <p:spPr bwMode="auto">
            <a:xfrm>
              <a:off x="1841500" y="3168650"/>
              <a:ext cx="60325" cy="9525"/>
            </a:xfrm>
            <a:custGeom>
              <a:avLst/>
              <a:gdLst/>
              <a:ahLst/>
              <a:cxnLst>
                <a:cxn ang="0">
                  <a:pos x="43" y="7"/>
                </a:cxn>
                <a:cxn ang="0">
                  <a:pos x="3" y="7"/>
                </a:cxn>
                <a:cxn ang="0">
                  <a:pos x="0" y="3"/>
                </a:cxn>
                <a:cxn ang="0">
                  <a:pos x="3" y="0"/>
                </a:cxn>
                <a:cxn ang="0">
                  <a:pos x="43" y="0"/>
                </a:cxn>
                <a:cxn ang="0">
                  <a:pos x="47" y="3"/>
                </a:cxn>
                <a:cxn ang="0">
                  <a:pos x="43" y="7"/>
                </a:cxn>
              </a:cxnLst>
              <a:rect l="0" t="0" r="r" b="b"/>
              <a:pathLst>
                <a:path w="47" h="7">
                  <a:moveTo>
                    <a:pt x="43" y="7"/>
                  </a:moveTo>
                  <a:cubicBezTo>
                    <a:pt x="3" y="7"/>
                    <a:pt x="3" y="7"/>
                    <a:pt x="3" y="7"/>
                  </a:cubicBezTo>
                  <a:cubicBezTo>
                    <a:pt x="1" y="7"/>
                    <a:pt x="0" y="5"/>
                    <a:pt x="0" y="3"/>
                  </a:cubicBezTo>
                  <a:cubicBezTo>
                    <a:pt x="0" y="1"/>
                    <a:pt x="1" y="0"/>
                    <a:pt x="3" y="0"/>
                  </a:cubicBezTo>
                  <a:cubicBezTo>
                    <a:pt x="43" y="0"/>
                    <a:pt x="43" y="0"/>
                    <a:pt x="43" y="0"/>
                  </a:cubicBezTo>
                  <a:cubicBezTo>
                    <a:pt x="45" y="0"/>
                    <a:pt x="47" y="1"/>
                    <a:pt x="47" y="3"/>
                  </a:cubicBezTo>
                  <a:cubicBezTo>
                    <a:pt x="47" y="5"/>
                    <a:pt x="45" y="7"/>
                    <a:pt x="43"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1" name="Freeform 158">
              <a:extLst>
                <a:ext uri="{FF2B5EF4-FFF2-40B4-BE49-F238E27FC236}">
                  <a16:creationId xmlns:a16="http://schemas.microsoft.com/office/drawing/2014/main" id="{525E5032-0161-D24E-AD5A-51D49871AD3A}"/>
                </a:ext>
              </a:extLst>
            </p:cNvPr>
            <p:cNvSpPr>
              <a:spLocks/>
            </p:cNvSpPr>
            <p:nvPr/>
          </p:nvSpPr>
          <p:spPr bwMode="auto">
            <a:xfrm>
              <a:off x="2063750" y="3111500"/>
              <a:ext cx="68263" cy="41275"/>
            </a:xfrm>
            <a:custGeom>
              <a:avLst/>
              <a:gdLst/>
              <a:ahLst/>
              <a:cxnLst>
                <a:cxn ang="0">
                  <a:pos x="4" y="32"/>
                </a:cxn>
                <a:cxn ang="0">
                  <a:pos x="0" y="29"/>
                </a:cxn>
                <a:cxn ang="0">
                  <a:pos x="3" y="25"/>
                </a:cxn>
                <a:cxn ang="0">
                  <a:pos x="31" y="10"/>
                </a:cxn>
                <a:cxn ang="0">
                  <a:pos x="47" y="1"/>
                </a:cxn>
                <a:cxn ang="0">
                  <a:pos x="52" y="3"/>
                </a:cxn>
                <a:cxn ang="0">
                  <a:pos x="50" y="8"/>
                </a:cxn>
                <a:cxn ang="0">
                  <a:pos x="34" y="17"/>
                </a:cxn>
                <a:cxn ang="0">
                  <a:pos x="5" y="32"/>
                </a:cxn>
                <a:cxn ang="0">
                  <a:pos x="4" y="32"/>
                </a:cxn>
              </a:cxnLst>
              <a:rect l="0" t="0" r="r" b="b"/>
              <a:pathLst>
                <a:path w="53" h="32">
                  <a:moveTo>
                    <a:pt x="4" y="32"/>
                  </a:moveTo>
                  <a:cubicBezTo>
                    <a:pt x="2" y="32"/>
                    <a:pt x="1" y="31"/>
                    <a:pt x="0" y="29"/>
                  </a:cubicBezTo>
                  <a:cubicBezTo>
                    <a:pt x="0" y="27"/>
                    <a:pt x="1" y="25"/>
                    <a:pt x="3" y="25"/>
                  </a:cubicBezTo>
                  <a:cubicBezTo>
                    <a:pt x="10" y="23"/>
                    <a:pt x="21" y="16"/>
                    <a:pt x="31" y="10"/>
                  </a:cubicBezTo>
                  <a:cubicBezTo>
                    <a:pt x="37" y="7"/>
                    <a:pt x="42" y="3"/>
                    <a:pt x="47" y="1"/>
                  </a:cubicBezTo>
                  <a:cubicBezTo>
                    <a:pt x="49" y="0"/>
                    <a:pt x="51" y="1"/>
                    <a:pt x="52" y="3"/>
                  </a:cubicBezTo>
                  <a:cubicBezTo>
                    <a:pt x="53" y="5"/>
                    <a:pt x="52" y="7"/>
                    <a:pt x="50" y="8"/>
                  </a:cubicBezTo>
                  <a:cubicBezTo>
                    <a:pt x="46" y="10"/>
                    <a:pt x="40" y="13"/>
                    <a:pt x="34" y="17"/>
                  </a:cubicBezTo>
                  <a:cubicBezTo>
                    <a:pt x="24" y="23"/>
                    <a:pt x="13" y="30"/>
                    <a:pt x="5" y="32"/>
                  </a:cubicBezTo>
                  <a:cubicBezTo>
                    <a:pt x="4" y="32"/>
                    <a:pt x="4" y="32"/>
                    <a:pt x="4" y="3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2" name="Freeform 159">
              <a:extLst>
                <a:ext uri="{FF2B5EF4-FFF2-40B4-BE49-F238E27FC236}">
                  <a16:creationId xmlns:a16="http://schemas.microsoft.com/office/drawing/2014/main" id="{A4C39887-4C4D-9C41-936F-736BC7BA892C}"/>
                </a:ext>
              </a:extLst>
            </p:cNvPr>
            <p:cNvSpPr>
              <a:spLocks/>
            </p:cNvSpPr>
            <p:nvPr/>
          </p:nvSpPr>
          <p:spPr bwMode="auto">
            <a:xfrm>
              <a:off x="2078038" y="3155950"/>
              <a:ext cx="60325" cy="15875"/>
            </a:xfrm>
            <a:custGeom>
              <a:avLst/>
              <a:gdLst/>
              <a:ahLst/>
              <a:cxnLst>
                <a:cxn ang="0">
                  <a:pos x="4" y="13"/>
                </a:cxn>
                <a:cxn ang="0">
                  <a:pos x="0" y="10"/>
                </a:cxn>
                <a:cxn ang="0">
                  <a:pos x="3" y="6"/>
                </a:cxn>
                <a:cxn ang="0">
                  <a:pos x="12" y="4"/>
                </a:cxn>
                <a:cxn ang="0">
                  <a:pos x="42" y="0"/>
                </a:cxn>
                <a:cxn ang="0">
                  <a:pos x="46" y="3"/>
                </a:cxn>
                <a:cxn ang="0">
                  <a:pos x="42" y="7"/>
                </a:cxn>
                <a:cxn ang="0">
                  <a:pos x="13" y="12"/>
                </a:cxn>
                <a:cxn ang="0">
                  <a:pos x="4" y="13"/>
                </a:cxn>
                <a:cxn ang="0">
                  <a:pos x="4" y="13"/>
                </a:cxn>
              </a:cxnLst>
              <a:rect l="0" t="0" r="r" b="b"/>
              <a:pathLst>
                <a:path w="46" h="13">
                  <a:moveTo>
                    <a:pt x="4" y="13"/>
                  </a:moveTo>
                  <a:cubicBezTo>
                    <a:pt x="2" y="13"/>
                    <a:pt x="0" y="12"/>
                    <a:pt x="0" y="10"/>
                  </a:cubicBezTo>
                  <a:cubicBezTo>
                    <a:pt x="0" y="8"/>
                    <a:pt x="1" y="6"/>
                    <a:pt x="3" y="6"/>
                  </a:cubicBezTo>
                  <a:cubicBezTo>
                    <a:pt x="5" y="6"/>
                    <a:pt x="8" y="5"/>
                    <a:pt x="12" y="4"/>
                  </a:cubicBezTo>
                  <a:cubicBezTo>
                    <a:pt x="22" y="2"/>
                    <a:pt x="35" y="0"/>
                    <a:pt x="42" y="0"/>
                  </a:cubicBezTo>
                  <a:cubicBezTo>
                    <a:pt x="44" y="0"/>
                    <a:pt x="46" y="1"/>
                    <a:pt x="46" y="3"/>
                  </a:cubicBezTo>
                  <a:cubicBezTo>
                    <a:pt x="46" y="5"/>
                    <a:pt x="44" y="7"/>
                    <a:pt x="42" y="7"/>
                  </a:cubicBezTo>
                  <a:cubicBezTo>
                    <a:pt x="36" y="7"/>
                    <a:pt x="22" y="10"/>
                    <a:pt x="13" y="12"/>
                  </a:cubicBezTo>
                  <a:cubicBezTo>
                    <a:pt x="10" y="12"/>
                    <a:pt x="6" y="13"/>
                    <a:pt x="4" y="13"/>
                  </a:cubicBezTo>
                  <a:cubicBezTo>
                    <a:pt x="4" y="13"/>
                    <a:pt x="4" y="13"/>
                    <a:pt x="4" y="1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3" name="Freeform 160">
              <a:extLst>
                <a:ext uri="{FF2B5EF4-FFF2-40B4-BE49-F238E27FC236}">
                  <a16:creationId xmlns:a16="http://schemas.microsoft.com/office/drawing/2014/main" id="{C9E7033B-F9BF-604F-B414-CB13D5AF9CD9}"/>
                </a:ext>
              </a:extLst>
            </p:cNvPr>
            <p:cNvSpPr>
              <a:spLocks/>
            </p:cNvSpPr>
            <p:nvPr/>
          </p:nvSpPr>
          <p:spPr bwMode="auto">
            <a:xfrm>
              <a:off x="2078037" y="3186112"/>
              <a:ext cx="74612" cy="28576"/>
            </a:xfrm>
            <a:custGeom>
              <a:avLst/>
              <a:gdLst/>
              <a:ahLst/>
              <a:cxnLst>
                <a:cxn ang="0">
                  <a:pos x="54" y="23"/>
                </a:cxn>
                <a:cxn ang="0">
                  <a:pos x="53" y="23"/>
                </a:cxn>
                <a:cxn ang="0">
                  <a:pos x="41" y="20"/>
                </a:cxn>
                <a:cxn ang="0">
                  <a:pos x="3" y="8"/>
                </a:cxn>
                <a:cxn ang="0">
                  <a:pos x="1" y="3"/>
                </a:cxn>
                <a:cxn ang="0">
                  <a:pos x="6" y="1"/>
                </a:cxn>
                <a:cxn ang="0">
                  <a:pos x="43" y="13"/>
                </a:cxn>
                <a:cxn ang="0">
                  <a:pos x="55" y="16"/>
                </a:cxn>
                <a:cxn ang="0">
                  <a:pos x="58" y="21"/>
                </a:cxn>
                <a:cxn ang="0">
                  <a:pos x="54" y="23"/>
                </a:cxn>
              </a:cxnLst>
              <a:rect l="0" t="0" r="r" b="b"/>
              <a:pathLst>
                <a:path w="58" h="23">
                  <a:moveTo>
                    <a:pt x="54" y="23"/>
                  </a:moveTo>
                  <a:cubicBezTo>
                    <a:pt x="54" y="23"/>
                    <a:pt x="53" y="23"/>
                    <a:pt x="53" y="23"/>
                  </a:cubicBezTo>
                  <a:cubicBezTo>
                    <a:pt x="49" y="22"/>
                    <a:pt x="45" y="21"/>
                    <a:pt x="41" y="20"/>
                  </a:cubicBezTo>
                  <a:cubicBezTo>
                    <a:pt x="29" y="17"/>
                    <a:pt x="18" y="14"/>
                    <a:pt x="3" y="8"/>
                  </a:cubicBezTo>
                  <a:cubicBezTo>
                    <a:pt x="1" y="7"/>
                    <a:pt x="0" y="5"/>
                    <a:pt x="1" y="3"/>
                  </a:cubicBezTo>
                  <a:cubicBezTo>
                    <a:pt x="2" y="1"/>
                    <a:pt x="4" y="0"/>
                    <a:pt x="6" y="1"/>
                  </a:cubicBezTo>
                  <a:cubicBezTo>
                    <a:pt x="21" y="7"/>
                    <a:pt x="32" y="10"/>
                    <a:pt x="43" y="13"/>
                  </a:cubicBezTo>
                  <a:cubicBezTo>
                    <a:pt x="47" y="14"/>
                    <a:pt x="51" y="15"/>
                    <a:pt x="55" y="16"/>
                  </a:cubicBezTo>
                  <a:cubicBezTo>
                    <a:pt x="57" y="17"/>
                    <a:pt x="58" y="19"/>
                    <a:pt x="58" y="21"/>
                  </a:cubicBezTo>
                  <a:cubicBezTo>
                    <a:pt x="57" y="22"/>
                    <a:pt x="56" y="23"/>
                    <a:pt x="54" y="2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38240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0A833A5C-1D45-E946-9203-E2E797AD1C47}"/>
              </a:ext>
            </a:extLst>
          </p:cNvPr>
          <p:cNvSpPr txBox="1">
            <a:spLocks/>
          </p:cNvSpPr>
          <p:nvPr/>
        </p:nvSpPr>
        <p:spPr>
          <a:xfrm>
            <a:off x="998400" y="431800"/>
            <a:ext cx="10195200" cy="533400"/>
          </a:xfrm>
          <a:prstGeom prst="rect">
            <a:avLst/>
          </a:prstGeom>
        </p:spPr>
        <p:txBody>
          <a:bodyPr anchor="b"/>
          <a:lstStyle>
            <a:lvl1pPr algn="ctr" defTabSz="685800" rtl="0" eaLnBrk="1" latinLnBrk="0" hangingPunct="1">
              <a:spcBef>
                <a:spcPct val="0"/>
              </a:spcBef>
              <a:buNone/>
              <a:defRPr sz="4500" kern="1200">
                <a:solidFill>
                  <a:schemeClr val="tx1"/>
                </a:solidFill>
                <a:latin typeface="+mj-lt"/>
                <a:ea typeface="+mj-ea"/>
                <a:cs typeface="+mj-cs"/>
              </a:defRPr>
            </a:lvl1pPr>
          </a:lstStyle>
          <a:p>
            <a:r>
              <a:rPr lang="en-US" sz="3200" dirty="0" smtClean="0"/>
              <a:t>Step 2: Application Architecture</a:t>
            </a:r>
            <a:endParaRPr lang="en-US" sz="3200" dirty="0"/>
          </a:p>
        </p:txBody>
      </p:sp>
      <p:sp>
        <p:nvSpPr>
          <p:cNvPr id="31" name="Text Placeholder 3">
            <a:extLst>
              <a:ext uri="{FF2B5EF4-FFF2-40B4-BE49-F238E27FC236}">
                <a16:creationId xmlns:a16="http://schemas.microsoft.com/office/drawing/2014/main" id="{2A488852-3347-9549-B1A8-04B4B39B4B50}"/>
              </a:ext>
            </a:extLst>
          </p:cNvPr>
          <p:cNvSpPr txBox="1">
            <a:spLocks/>
          </p:cNvSpPr>
          <p:nvPr/>
        </p:nvSpPr>
        <p:spPr>
          <a:xfrm>
            <a:off x="1817046" y="55766"/>
            <a:ext cx="10195200" cy="1737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Deliverable 2: End State Architecture</a:t>
            </a:r>
            <a:endParaRPr lang="en-US" dirty="0"/>
          </a:p>
        </p:txBody>
      </p:sp>
      <p:sp>
        <p:nvSpPr>
          <p:cNvPr id="32" name="Cube 31">
            <a:extLst>
              <a:ext uri="{FF2B5EF4-FFF2-40B4-BE49-F238E27FC236}">
                <a16:creationId xmlns:a16="http://schemas.microsoft.com/office/drawing/2014/main" id="{A4AB9D7C-4257-1F44-9005-6E0E4B857996}"/>
              </a:ext>
            </a:extLst>
          </p:cNvPr>
          <p:cNvSpPr/>
          <p:nvPr/>
        </p:nvSpPr>
        <p:spPr>
          <a:xfrm>
            <a:off x="2858452" y="2517360"/>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Load</a:t>
            </a:r>
          </a:p>
          <a:p>
            <a:pPr algn="ctr"/>
            <a:r>
              <a:rPr lang="en-US" sz="1500" dirty="0">
                <a:solidFill>
                  <a:schemeClr val="bg1"/>
                </a:solidFill>
              </a:rPr>
              <a:t>Image</a:t>
            </a:r>
          </a:p>
        </p:txBody>
      </p:sp>
      <p:pic>
        <p:nvPicPr>
          <p:cNvPr id="33" name="Picture 32">
            <a:extLst>
              <a:ext uri="{FF2B5EF4-FFF2-40B4-BE49-F238E27FC236}">
                <a16:creationId xmlns:a16="http://schemas.microsoft.com/office/drawing/2014/main" id="{725AF346-F6FD-EF42-A5D5-FD453781CA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5858" y="1363762"/>
            <a:ext cx="1018857" cy="770066"/>
          </a:xfrm>
          <a:prstGeom prst="rect">
            <a:avLst/>
          </a:prstGeom>
        </p:spPr>
      </p:pic>
      <p:pic>
        <p:nvPicPr>
          <p:cNvPr id="34" name="Picture 33">
            <a:extLst>
              <a:ext uri="{FF2B5EF4-FFF2-40B4-BE49-F238E27FC236}">
                <a16:creationId xmlns:a16="http://schemas.microsoft.com/office/drawing/2014/main" id="{9E2DEAD6-FE67-6647-AD2E-9AE1D1C27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414" y="1227234"/>
            <a:ext cx="1023211" cy="1023211"/>
          </a:xfrm>
          <a:prstGeom prst="rect">
            <a:avLst/>
          </a:prstGeom>
        </p:spPr>
      </p:pic>
      <p:cxnSp>
        <p:nvCxnSpPr>
          <p:cNvPr id="35" name="Straight Arrow Connector 34">
            <a:extLst>
              <a:ext uri="{FF2B5EF4-FFF2-40B4-BE49-F238E27FC236}">
                <a16:creationId xmlns:a16="http://schemas.microsoft.com/office/drawing/2014/main" id="{8EED07B7-57F2-934B-9C81-794FED15E36E}"/>
              </a:ext>
            </a:extLst>
          </p:cNvPr>
          <p:cNvCxnSpPr>
            <a:cxnSpLocks/>
            <a:stCxn id="34" idx="2"/>
            <a:endCxn id="32" idx="0"/>
          </p:cNvCxnSpPr>
          <p:nvPr/>
        </p:nvCxnSpPr>
        <p:spPr>
          <a:xfrm flipH="1">
            <a:off x="3837429" y="2250445"/>
            <a:ext cx="526591" cy="26691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6" name="Cube 35">
            <a:extLst>
              <a:ext uri="{FF2B5EF4-FFF2-40B4-BE49-F238E27FC236}">
                <a16:creationId xmlns:a16="http://schemas.microsoft.com/office/drawing/2014/main" id="{B2F7DF40-E075-774D-91D4-B9C4B7CF6E40}"/>
              </a:ext>
            </a:extLst>
          </p:cNvPr>
          <p:cNvSpPr/>
          <p:nvPr/>
        </p:nvSpPr>
        <p:spPr>
          <a:xfrm>
            <a:off x="2858451" y="4175565"/>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Process</a:t>
            </a:r>
          </a:p>
          <a:p>
            <a:pPr algn="ctr"/>
            <a:r>
              <a:rPr lang="en-US" sz="1500" dirty="0">
                <a:solidFill>
                  <a:schemeClr val="bg1"/>
                </a:solidFill>
              </a:rPr>
              <a:t>Image</a:t>
            </a:r>
          </a:p>
        </p:txBody>
      </p:sp>
      <p:sp>
        <p:nvSpPr>
          <p:cNvPr id="37" name="Cube 36">
            <a:extLst>
              <a:ext uri="{FF2B5EF4-FFF2-40B4-BE49-F238E27FC236}">
                <a16:creationId xmlns:a16="http://schemas.microsoft.com/office/drawing/2014/main" id="{593DB270-103F-3844-AA5B-703CFFBFB138}"/>
              </a:ext>
            </a:extLst>
          </p:cNvPr>
          <p:cNvSpPr/>
          <p:nvPr/>
        </p:nvSpPr>
        <p:spPr>
          <a:xfrm>
            <a:off x="2747241" y="5327140"/>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Identify</a:t>
            </a:r>
          </a:p>
          <a:p>
            <a:pPr algn="ctr"/>
            <a:r>
              <a:rPr lang="en-US" sz="1500" dirty="0">
                <a:solidFill>
                  <a:schemeClr val="bg1"/>
                </a:solidFill>
              </a:rPr>
              <a:t>Weapon Type</a:t>
            </a:r>
          </a:p>
        </p:txBody>
      </p:sp>
      <p:sp>
        <p:nvSpPr>
          <p:cNvPr id="38" name="Cube 37">
            <a:extLst>
              <a:ext uri="{FF2B5EF4-FFF2-40B4-BE49-F238E27FC236}">
                <a16:creationId xmlns:a16="http://schemas.microsoft.com/office/drawing/2014/main" id="{90717C06-D134-7844-A938-D54E56EF6E7B}"/>
              </a:ext>
            </a:extLst>
          </p:cNvPr>
          <p:cNvSpPr/>
          <p:nvPr/>
        </p:nvSpPr>
        <p:spPr>
          <a:xfrm>
            <a:off x="4956858" y="5327140"/>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Extract </a:t>
            </a:r>
            <a:r>
              <a:rPr lang="en-US" sz="1500" dirty="0" err="1">
                <a:solidFill>
                  <a:schemeClr val="bg1"/>
                </a:solidFill>
              </a:rPr>
              <a:t>S.No</a:t>
            </a:r>
            <a:r>
              <a:rPr lang="en-US" sz="1500" dirty="0">
                <a:solidFill>
                  <a:schemeClr val="bg1"/>
                </a:solidFill>
              </a:rPr>
              <a:t>.</a:t>
            </a:r>
          </a:p>
          <a:p>
            <a:pPr algn="ctr"/>
            <a:r>
              <a:rPr lang="en-US" sz="1500" dirty="0">
                <a:solidFill>
                  <a:schemeClr val="bg1"/>
                </a:solidFill>
              </a:rPr>
              <a:t>Information</a:t>
            </a:r>
          </a:p>
        </p:txBody>
      </p:sp>
      <p:sp>
        <p:nvSpPr>
          <p:cNvPr id="39" name="Cube 38">
            <a:extLst>
              <a:ext uri="{FF2B5EF4-FFF2-40B4-BE49-F238E27FC236}">
                <a16:creationId xmlns:a16="http://schemas.microsoft.com/office/drawing/2014/main" id="{2AFE05D3-6677-FB49-89B6-75BBA0785BFA}"/>
              </a:ext>
            </a:extLst>
          </p:cNvPr>
          <p:cNvSpPr/>
          <p:nvPr/>
        </p:nvSpPr>
        <p:spPr>
          <a:xfrm>
            <a:off x="7158238" y="5311389"/>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Refine </a:t>
            </a:r>
            <a:r>
              <a:rPr lang="en-US" sz="1500" dirty="0" err="1">
                <a:solidFill>
                  <a:schemeClr val="bg1"/>
                </a:solidFill>
              </a:rPr>
              <a:t>S.No</a:t>
            </a:r>
            <a:r>
              <a:rPr lang="en-US" sz="1500" dirty="0">
                <a:solidFill>
                  <a:schemeClr val="bg1"/>
                </a:solidFill>
              </a:rPr>
              <a:t>. </a:t>
            </a:r>
            <a:r>
              <a:rPr lang="en-US" sz="1500" dirty="0" err="1">
                <a:solidFill>
                  <a:schemeClr val="bg1"/>
                </a:solidFill>
              </a:rPr>
              <a:t>Informaiton</a:t>
            </a:r>
            <a:endParaRPr lang="en-US" sz="1500" dirty="0">
              <a:solidFill>
                <a:schemeClr val="bg1"/>
              </a:solidFill>
            </a:endParaRPr>
          </a:p>
        </p:txBody>
      </p:sp>
      <p:sp>
        <p:nvSpPr>
          <p:cNvPr id="40" name="Cube 39">
            <a:extLst>
              <a:ext uri="{FF2B5EF4-FFF2-40B4-BE49-F238E27FC236}">
                <a16:creationId xmlns:a16="http://schemas.microsoft.com/office/drawing/2014/main" id="{7AB0DF3F-6D8E-674D-80F5-1642B60B6E1D}"/>
              </a:ext>
            </a:extLst>
          </p:cNvPr>
          <p:cNvSpPr/>
          <p:nvPr/>
        </p:nvSpPr>
        <p:spPr>
          <a:xfrm>
            <a:off x="5013533" y="2517360"/>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Display</a:t>
            </a:r>
          </a:p>
          <a:p>
            <a:pPr algn="ctr"/>
            <a:r>
              <a:rPr lang="en-US" sz="1500" dirty="0">
                <a:solidFill>
                  <a:schemeClr val="bg1"/>
                </a:solidFill>
              </a:rPr>
              <a:t>Serial Number</a:t>
            </a:r>
          </a:p>
        </p:txBody>
      </p:sp>
      <p:sp>
        <p:nvSpPr>
          <p:cNvPr id="41" name="Cube 40">
            <a:extLst>
              <a:ext uri="{FF2B5EF4-FFF2-40B4-BE49-F238E27FC236}">
                <a16:creationId xmlns:a16="http://schemas.microsoft.com/office/drawing/2014/main" id="{0178EC2E-2893-704A-8494-0E2C68338C3C}"/>
              </a:ext>
            </a:extLst>
          </p:cNvPr>
          <p:cNvSpPr/>
          <p:nvPr/>
        </p:nvSpPr>
        <p:spPr>
          <a:xfrm>
            <a:off x="7168614" y="2517359"/>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Collect</a:t>
            </a:r>
          </a:p>
          <a:p>
            <a:pPr algn="ctr"/>
            <a:r>
              <a:rPr lang="en-US" sz="1500" dirty="0">
                <a:solidFill>
                  <a:schemeClr val="bg1"/>
                </a:solidFill>
              </a:rPr>
              <a:t>Feedback</a:t>
            </a:r>
          </a:p>
        </p:txBody>
      </p:sp>
      <p:sp>
        <p:nvSpPr>
          <p:cNvPr id="42" name="Cube 41">
            <a:extLst>
              <a:ext uri="{FF2B5EF4-FFF2-40B4-BE49-F238E27FC236}">
                <a16:creationId xmlns:a16="http://schemas.microsoft.com/office/drawing/2014/main" id="{16F7F9F5-32AA-5D4E-AF2D-CCD339289F31}"/>
              </a:ext>
            </a:extLst>
          </p:cNvPr>
          <p:cNvSpPr/>
          <p:nvPr/>
        </p:nvSpPr>
        <p:spPr>
          <a:xfrm>
            <a:off x="7168613" y="4175565"/>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Store</a:t>
            </a:r>
          </a:p>
          <a:p>
            <a:pPr algn="ctr"/>
            <a:r>
              <a:rPr lang="en-US" sz="1500" dirty="0">
                <a:solidFill>
                  <a:schemeClr val="bg1"/>
                </a:solidFill>
              </a:rPr>
              <a:t>Image</a:t>
            </a:r>
          </a:p>
        </p:txBody>
      </p:sp>
      <p:sp>
        <p:nvSpPr>
          <p:cNvPr id="43" name="Can 42">
            <a:extLst>
              <a:ext uri="{FF2B5EF4-FFF2-40B4-BE49-F238E27FC236}">
                <a16:creationId xmlns:a16="http://schemas.microsoft.com/office/drawing/2014/main" id="{930C2041-452F-4D45-863A-710558576C6C}"/>
              </a:ext>
            </a:extLst>
          </p:cNvPr>
          <p:cNvSpPr/>
          <p:nvPr/>
        </p:nvSpPr>
        <p:spPr>
          <a:xfrm>
            <a:off x="4853576" y="4392805"/>
            <a:ext cx="912914" cy="700554"/>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Test</a:t>
            </a:r>
          </a:p>
          <a:p>
            <a:pPr algn="ctr"/>
            <a:r>
              <a:rPr lang="en-US" sz="1500" dirty="0">
                <a:solidFill>
                  <a:schemeClr val="bg1"/>
                </a:solidFill>
              </a:rPr>
              <a:t>Data</a:t>
            </a:r>
          </a:p>
        </p:txBody>
      </p:sp>
      <p:sp>
        <p:nvSpPr>
          <p:cNvPr id="44" name="Cube 43">
            <a:extLst>
              <a:ext uri="{FF2B5EF4-FFF2-40B4-BE49-F238E27FC236}">
                <a16:creationId xmlns:a16="http://schemas.microsoft.com/office/drawing/2014/main" id="{02F18DFA-00E8-6F4D-82AC-4E9914B8D908}"/>
              </a:ext>
            </a:extLst>
          </p:cNvPr>
          <p:cNvSpPr/>
          <p:nvPr/>
        </p:nvSpPr>
        <p:spPr>
          <a:xfrm>
            <a:off x="5032929" y="3643861"/>
            <a:ext cx="1732443" cy="679988"/>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Train</a:t>
            </a:r>
          </a:p>
          <a:p>
            <a:pPr algn="ctr"/>
            <a:r>
              <a:rPr lang="en-US" sz="1500" dirty="0">
                <a:solidFill>
                  <a:schemeClr val="bg1"/>
                </a:solidFill>
              </a:rPr>
              <a:t>Model</a:t>
            </a:r>
          </a:p>
        </p:txBody>
      </p:sp>
      <p:sp>
        <p:nvSpPr>
          <p:cNvPr id="45" name="Can 44">
            <a:extLst>
              <a:ext uri="{FF2B5EF4-FFF2-40B4-BE49-F238E27FC236}">
                <a16:creationId xmlns:a16="http://schemas.microsoft.com/office/drawing/2014/main" id="{803004F2-7112-9A46-ABCD-F064D8732D8F}"/>
              </a:ext>
            </a:extLst>
          </p:cNvPr>
          <p:cNvSpPr/>
          <p:nvPr/>
        </p:nvSpPr>
        <p:spPr>
          <a:xfrm>
            <a:off x="5916758" y="4392805"/>
            <a:ext cx="1041193" cy="700553"/>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Models</a:t>
            </a:r>
          </a:p>
        </p:txBody>
      </p:sp>
      <p:cxnSp>
        <p:nvCxnSpPr>
          <p:cNvPr id="46" name="Straight Arrow Connector 45">
            <a:extLst>
              <a:ext uri="{FF2B5EF4-FFF2-40B4-BE49-F238E27FC236}">
                <a16:creationId xmlns:a16="http://schemas.microsoft.com/office/drawing/2014/main" id="{E62677F6-8E7F-4148-AD35-F594898B638E}"/>
              </a:ext>
            </a:extLst>
          </p:cNvPr>
          <p:cNvCxnSpPr>
            <a:cxnSpLocks/>
          </p:cNvCxnSpPr>
          <p:nvPr/>
        </p:nvCxnSpPr>
        <p:spPr>
          <a:xfrm>
            <a:off x="3724671" y="3417354"/>
            <a:ext cx="1" cy="82716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2A3339A-5FE2-F440-8ECC-FCFB6BC2CDE8}"/>
              </a:ext>
            </a:extLst>
          </p:cNvPr>
          <p:cNvCxnSpPr>
            <a:cxnSpLocks/>
            <a:stCxn id="36" idx="3"/>
            <a:endCxn id="37" idx="0"/>
          </p:cNvCxnSpPr>
          <p:nvPr/>
        </p:nvCxnSpPr>
        <p:spPr>
          <a:xfrm>
            <a:off x="3611917" y="5077608"/>
            <a:ext cx="114301" cy="24953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9880CF4-158C-1240-A5BF-CE821501FF77}"/>
              </a:ext>
            </a:extLst>
          </p:cNvPr>
          <p:cNvCxnSpPr>
            <a:cxnSpLocks/>
          </p:cNvCxnSpPr>
          <p:nvPr/>
        </p:nvCxnSpPr>
        <p:spPr>
          <a:xfrm>
            <a:off x="4404298" y="5778160"/>
            <a:ext cx="628631"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53ECAD5-E6A2-F145-BD8E-579593131227}"/>
              </a:ext>
            </a:extLst>
          </p:cNvPr>
          <p:cNvCxnSpPr>
            <a:cxnSpLocks/>
          </p:cNvCxnSpPr>
          <p:nvPr/>
        </p:nvCxnSpPr>
        <p:spPr>
          <a:xfrm>
            <a:off x="6660679" y="5778160"/>
            <a:ext cx="507934"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8D75EC6-ABF1-2B4E-A2FF-133C80B694E1}"/>
              </a:ext>
            </a:extLst>
          </p:cNvPr>
          <p:cNvCxnSpPr>
            <a:cxnSpLocks/>
            <a:endCxn id="42" idx="3"/>
          </p:cNvCxnSpPr>
          <p:nvPr/>
        </p:nvCxnSpPr>
        <p:spPr>
          <a:xfrm flipH="1" flipV="1">
            <a:off x="7922079" y="5077608"/>
            <a:ext cx="112755" cy="37271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B0C4270-C1D2-EE40-A493-6D4924B957F2}"/>
              </a:ext>
            </a:extLst>
          </p:cNvPr>
          <p:cNvCxnSpPr>
            <a:cxnSpLocks/>
          </p:cNvCxnSpPr>
          <p:nvPr/>
        </p:nvCxnSpPr>
        <p:spPr>
          <a:xfrm flipH="1" flipV="1">
            <a:off x="6660679" y="3263995"/>
            <a:ext cx="1374155" cy="98052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362D0F3-B4C4-824F-B5E2-BF22E95D8E49}"/>
              </a:ext>
            </a:extLst>
          </p:cNvPr>
          <p:cNvCxnSpPr>
            <a:cxnSpLocks/>
          </p:cNvCxnSpPr>
          <p:nvPr/>
        </p:nvCxnSpPr>
        <p:spPr>
          <a:xfrm flipH="1" flipV="1">
            <a:off x="6008420" y="2066338"/>
            <a:ext cx="19187" cy="58898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53262BD-517E-6645-8780-36843936CDD6}"/>
              </a:ext>
            </a:extLst>
          </p:cNvPr>
          <p:cNvCxnSpPr>
            <a:cxnSpLocks/>
          </p:cNvCxnSpPr>
          <p:nvPr/>
        </p:nvCxnSpPr>
        <p:spPr>
          <a:xfrm>
            <a:off x="6660679" y="2126387"/>
            <a:ext cx="1318144" cy="465439"/>
          </a:xfrm>
          <a:prstGeom prst="straightConnector1">
            <a:avLst/>
          </a:prstGeom>
          <a:ln w="381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Cube 53">
            <a:extLst>
              <a:ext uri="{FF2B5EF4-FFF2-40B4-BE49-F238E27FC236}">
                <a16:creationId xmlns:a16="http://schemas.microsoft.com/office/drawing/2014/main" id="{DB4190D4-43C5-DF4B-AC3A-DEB1E153DCF5}"/>
              </a:ext>
            </a:extLst>
          </p:cNvPr>
          <p:cNvSpPr/>
          <p:nvPr/>
        </p:nvSpPr>
        <p:spPr>
          <a:xfrm>
            <a:off x="9501438" y="3273522"/>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Export</a:t>
            </a:r>
          </a:p>
          <a:p>
            <a:pPr algn="ctr"/>
            <a:r>
              <a:rPr lang="en-US" sz="1500" dirty="0">
                <a:solidFill>
                  <a:schemeClr val="bg1"/>
                </a:solidFill>
              </a:rPr>
              <a:t>Result</a:t>
            </a:r>
          </a:p>
        </p:txBody>
      </p:sp>
      <p:cxnSp>
        <p:nvCxnSpPr>
          <p:cNvPr id="55" name="Straight Arrow Connector 54">
            <a:extLst>
              <a:ext uri="{FF2B5EF4-FFF2-40B4-BE49-F238E27FC236}">
                <a16:creationId xmlns:a16="http://schemas.microsoft.com/office/drawing/2014/main" id="{3B51735F-C3EE-8143-9A5F-38A63AFC84F3}"/>
              </a:ext>
            </a:extLst>
          </p:cNvPr>
          <p:cNvCxnSpPr>
            <a:cxnSpLocks/>
            <a:endCxn id="54" idx="2"/>
          </p:cNvCxnSpPr>
          <p:nvPr/>
        </p:nvCxnSpPr>
        <p:spPr>
          <a:xfrm flipV="1">
            <a:off x="8835156" y="3837299"/>
            <a:ext cx="666282" cy="75021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a:extLst>
              <a:ext uri="{FF2B5EF4-FFF2-40B4-BE49-F238E27FC236}">
                <a16:creationId xmlns:a16="http://schemas.microsoft.com/office/drawing/2014/main" id="{399AAC2E-ABD1-F349-9AE1-7FD37AFE6C23}"/>
              </a:ext>
            </a:extLst>
          </p:cNvPr>
          <p:cNvSpPr/>
          <p:nvPr/>
        </p:nvSpPr>
        <p:spPr>
          <a:xfrm>
            <a:off x="3669067" y="1227234"/>
            <a:ext cx="2230083" cy="1023211"/>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pic>
        <p:nvPicPr>
          <p:cNvPr id="57" name="Picture 56">
            <a:extLst>
              <a:ext uri="{FF2B5EF4-FFF2-40B4-BE49-F238E27FC236}">
                <a16:creationId xmlns:a16="http://schemas.microsoft.com/office/drawing/2014/main" id="{8F5C39FC-999A-0448-864E-FD9FFBDE7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606" y="1304236"/>
            <a:ext cx="523766" cy="745969"/>
          </a:xfrm>
          <a:prstGeom prst="rect">
            <a:avLst/>
          </a:prstGeom>
        </p:spPr>
      </p:pic>
    </p:spTree>
    <p:extLst>
      <p:ext uri="{BB962C8B-B14F-4D97-AF65-F5344CB8AC3E}">
        <p14:creationId xmlns:p14="http://schemas.microsoft.com/office/powerpoint/2010/main" val="11645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itle 2">
            <a:extLst>
              <a:ext uri="{FF2B5EF4-FFF2-40B4-BE49-F238E27FC236}">
                <a16:creationId xmlns:a16="http://schemas.microsoft.com/office/drawing/2014/main" id="{0A833A5C-1D45-E946-9203-E2E797AD1C47}"/>
              </a:ext>
            </a:extLst>
          </p:cNvPr>
          <p:cNvSpPr txBox="1">
            <a:spLocks/>
          </p:cNvSpPr>
          <p:nvPr/>
        </p:nvSpPr>
        <p:spPr>
          <a:xfrm>
            <a:off x="998400" y="431800"/>
            <a:ext cx="10195200" cy="533400"/>
          </a:xfrm>
          <a:prstGeom prst="rect">
            <a:avLst/>
          </a:prstGeom>
        </p:spPr>
        <p:txBody>
          <a:bodyPr anchor="b"/>
          <a:lstStyle>
            <a:lvl1pPr algn="ctr" defTabSz="685800" rtl="0" eaLnBrk="1" latinLnBrk="0" hangingPunct="1">
              <a:spcBef>
                <a:spcPct val="0"/>
              </a:spcBef>
              <a:buNone/>
              <a:defRPr sz="4500" kern="1200">
                <a:solidFill>
                  <a:schemeClr val="tx1"/>
                </a:solidFill>
                <a:latin typeface="+mj-lt"/>
                <a:ea typeface="+mj-ea"/>
                <a:cs typeface="+mj-cs"/>
              </a:defRPr>
            </a:lvl1pPr>
          </a:lstStyle>
          <a:p>
            <a:r>
              <a:rPr lang="en-US" sz="3200" dirty="0" smtClean="0"/>
              <a:t>Step 5: Technical Architecture</a:t>
            </a:r>
            <a:endParaRPr lang="en-US" sz="3200" dirty="0"/>
          </a:p>
        </p:txBody>
      </p:sp>
      <p:sp>
        <p:nvSpPr>
          <p:cNvPr id="313" name="Text Placeholder 3">
            <a:extLst>
              <a:ext uri="{FF2B5EF4-FFF2-40B4-BE49-F238E27FC236}">
                <a16:creationId xmlns:a16="http://schemas.microsoft.com/office/drawing/2014/main" id="{2A488852-3347-9549-B1A8-04B4B39B4B50}"/>
              </a:ext>
            </a:extLst>
          </p:cNvPr>
          <p:cNvSpPr txBox="1">
            <a:spLocks/>
          </p:cNvSpPr>
          <p:nvPr/>
        </p:nvSpPr>
        <p:spPr>
          <a:xfrm>
            <a:off x="1860351" y="118071"/>
            <a:ext cx="10195200" cy="1737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Deliverable 2: End State Architecture</a:t>
            </a:r>
            <a:endParaRPr lang="en-US" dirty="0"/>
          </a:p>
        </p:txBody>
      </p:sp>
      <p:sp>
        <p:nvSpPr>
          <p:cNvPr id="314" name="Cube 313">
            <a:extLst>
              <a:ext uri="{FF2B5EF4-FFF2-40B4-BE49-F238E27FC236}">
                <a16:creationId xmlns:a16="http://schemas.microsoft.com/office/drawing/2014/main" id="{5C8C6DF7-15FE-7D40-91FF-1A3A68AFE35A}"/>
              </a:ext>
            </a:extLst>
          </p:cNvPr>
          <p:cNvSpPr/>
          <p:nvPr/>
        </p:nvSpPr>
        <p:spPr>
          <a:xfrm>
            <a:off x="2858452" y="2398488"/>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Load</a:t>
            </a:r>
          </a:p>
          <a:p>
            <a:pPr algn="ctr"/>
            <a:r>
              <a:rPr lang="en-US" sz="1500" dirty="0" err="1">
                <a:solidFill>
                  <a:schemeClr val="bg1"/>
                </a:solidFill>
              </a:rPr>
              <a:t>ImagE</a:t>
            </a:r>
            <a:endParaRPr lang="en-US" sz="1500" dirty="0">
              <a:solidFill>
                <a:schemeClr val="bg1"/>
              </a:solidFill>
            </a:endParaRPr>
          </a:p>
        </p:txBody>
      </p:sp>
      <p:cxnSp>
        <p:nvCxnSpPr>
          <p:cNvPr id="315" name="Straight Arrow Connector 314">
            <a:extLst>
              <a:ext uri="{FF2B5EF4-FFF2-40B4-BE49-F238E27FC236}">
                <a16:creationId xmlns:a16="http://schemas.microsoft.com/office/drawing/2014/main" id="{083CED85-DF65-3F47-9E6F-35CD74154B52}"/>
              </a:ext>
            </a:extLst>
          </p:cNvPr>
          <p:cNvCxnSpPr>
            <a:cxnSpLocks/>
            <a:endCxn id="314" idx="0"/>
          </p:cNvCxnSpPr>
          <p:nvPr/>
        </p:nvCxnSpPr>
        <p:spPr>
          <a:xfrm flipH="1">
            <a:off x="3837429" y="2097790"/>
            <a:ext cx="821657" cy="30069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6" name="Cube 315">
            <a:extLst>
              <a:ext uri="{FF2B5EF4-FFF2-40B4-BE49-F238E27FC236}">
                <a16:creationId xmlns:a16="http://schemas.microsoft.com/office/drawing/2014/main" id="{5D428621-A188-0443-8D15-E62D1AB0717D}"/>
              </a:ext>
            </a:extLst>
          </p:cNvPr>
          <p:cNvSpPr/>
          <p:nvPr/>
        </p:nvSpPr>
        <p:spPr>
          <a:xfrm>
            <a:off x="2858451" y="4056693"/>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Process</a:t>
            </a:r>
          </a:p>
          <a:p>
            <a:pPr algn="ctr"/>
            <a:r>
              <a:rPr lang="en-US" sz="1500" dirty="0">
                <a:solidFill>
                  <a:schemeClr val="bg1"/>
                </a:solidFill>
              </a:rPr>
              <a:t>Image</a:t>
            </a:r>
          </a:p>
        </p:txBody>
      </p:sp>
      <p:sp>
        <p:nvSpPr>
          <p:cNvPr id="317" name="Cube 316">
            <a:extLst>
              <a:ext uri="{FF2B5EF4-FFF2-40B4-BE49-F238E27FC236}">
                <a16:creationId xmlns:a16="http://schemas.microsoft.com/office/drawing/2014/main" id="{E2702E9A-4DD7-0B44-979C-308FE37076CC}"/>
              </a:ext>
            </a:extLst>
          </p:cNvPr>
          <p:cNvSpPr/>
          <p:nvPr/>
        </p:nvSpPr>
        <p:spPr>
          <a:xfrm>
            <a:off x="2858451" y="5208268"/>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Identify</a:t>
            </a:r>
          </a:p>
          <a:p>
            <a:pPr algn="ctr"/>
            <a:r>
              <a:rPr lang="en-US" sz="1500" dirty="0">
                <a:solidFill>
                  <a:schemeClr val="bg1"/>
                </a:solidFill>
              </a:rPr>
              <a:t>Weapon Type</a:t>
            </a:r>
          </a:p>
        </p:txBody>
      </p:sp>
      <p:sp>
        <p:nvSpPr>
          <p:cNvPr id="318" name="Cube 317">
            <a:extLst>
              <a:ext uri="{FF2B5EF4-FFF2-40B4-BE49-F238E27FC236}">
                <a16:creationId xmlns:a16="http://schemas.microsoft.com/office/drawing/2014/main" id="{AFD96845-A7F0-BD49-A7AC-1AA4C7F5B608}"/>
              </a:ext>
            </a:extLst>
          </p:cNvPr>
          <p:cNvSpPr/>
          <p:nvPr/>
        </p:nvSpPr>
        <p:spPr>
          <a:xfrm>
            <a:off x="4828853" y="5208268"/>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Extract </a:t>
            </a:r>
            <a:r>
              <a:rPr lang="en-US" sz="1500" dirty="0" err="1">
                <a:solidFill>
                  <a:schemeClr val="bg1"/>
                </a:solidFill>
              </a:rPr>
              <a:t>S.No</a:t>
            </a:r>
            <a:r>
              <a:rPr lang="en-US" sz="1500" dirty="0">
                <a:solidFill>
                  <a:schemeClr val="bg1"/>
                </a:solidFill>
              </a:rPr>
              <a:t>.</a:t>
            </a:r>
          </a:p>
          <a:p>
            <a:pPr algn="ctr"/>
            <a:r>
              <a:rPr lang="en-US" sz="1500" dirty="0">
                <a:solidFill>
                  <a:schemeClr val="bg1"/>
                </a:solidFill>
              </a:rPr>
              <a:t>Information</a:t>
            </a:r>
          </a:p>
        </p:txBody>
      </p:sp>
      <p:sp>
        <p:nvSpPr>
          <p:cNvPr id="319" name="Cube 318">
            <a:extLst>
              <a:ext uri="{FF2B5EF4-FFF2-40B4-BE49-F238E27FC236}">
                <a16:creationId xmlns:a16="http://schemas.microsoft.com/office/drawing/2014/main" id="{55E632BC-2E6B-F541-A18A-B23038351F0C}"/>
              </a:ext>
            </a:extLst>
          </p:cNvPr>
          <p:cNvSpPr/>
          <p:nvPr/>
        </p:nvSpPr>
        <p:spPr>
          <a:xfrm>
            <a:off x="6799256" y="5208268"/>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Refine </a:t>
            </a:r>
            <a:r>
              <a:rPr lang="en-US" sz="1500" dirty="0" err="1">
                <a:solidFill>
                  <a:schemeClr val="bg1"/>
                </a:solidFill>
              </a:rPr>
              <a:t>S.No</a:t>
            </a:r>
            <a:r>
              <a:rPr lang="en-US" sz="1500" dirty="0">
                <a:solidFill>
                  <a:schemeClr val="bg1"/>
                </a:solidFill>
              </a:rPr>
              <a:t>. </a:t>
            </a:r>
            <a:r>
              <a:rPr lang="en-US" sz="1500" dirty="0" err="1">
                <a:solidFill>
                  <a:schemeClr val="bg1"/>
                </a:solidFill>
              </a:rPr>
              <a:t>Informaiton</a:t>
            </a:r>
            <a:endParaRPr lang="en-US" sz="1500" dirty="0">
              <a:solidFill>
                <a:schemeClr val="bg1"/>
              </a:solidFill>
            </a:endParaRPr>
          </a:p>
        </p:txBody>
      </p:sp>
      <p:sp>
        <p:nvSpPr>
          <p:cNvPr id="320" name="Cube 319">
            <a:extLst>
              <a:ext uri="{FF2B5EF4-FFF2-40B4-BE49-F238E27FC236}">
                <a16:creationId xmlns:a16="http://schemas.microsoft.com/office/drawing/2014/main" id="{99A3DE57-ADE3-B84D-BAC0-89506F37B618}"/>
              </a:ext>
            </a:extLst>
          </p:cNvPr>
          <p:cNvSpPr/>
          <p:nvPr/>
        </p:nvSpPr>
        <p:spPr>
          <a:xfrm>
            <a:off x="5013533" y="2398488"/>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Display</a:t>
            </a:r>
          </a:p>
          <a:p>
            <a:pPr algn="ctr"/>
            <a:r>
              <a:rPr lang="en-US" sz="1500" dirty="0">
                <a:solidFill>
                  <a:schemeClr val="bg1"/>
                </a:solidFill>
              </a:rPr>
              <a:t>Serial Number</a:t>
            </a:r>
          </a:p>
        </p:txBody>
      </p:sp>
      <p:sp>
        <p:nvSpPr>
          <p:cNvPr id="321" name="Cube 320">
            <a:extLst>
              <a:ext uri="{FF2B5EF4-FFF2-40B4-BE49-F238E27FC236}">
                <a16:creationId xmlns:a16="http://schemas.microsoft.com/office/drawing/2014/main" id="{15C56EE4-8204-534A-A22D-1CB43E2F2A8F}"/>
              </a:ext>
            </a:extLst>
          </p:cNvPr>
          <p:cNvSpPr/>
          <p:nvPr/>
        </p:nvSpPr>
        <p:spPr>
          <a:xfrm>
            <a:off x="7168614" y="2398487"/>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Collect</a:t>
            </a:r>
          </a:p>
          <a:p>
            <a:pPr algn="ctr"/>
            <a:r>
              <a:rPr lang="en-US" sz="1500" dirty="0">
                <a:solidFill>
                  <a:schemeClr val="bg1"/>
                </a:solidFill>
              </a:rPr>
              <a:t>Feedback</a:t>
            </a:r>
          </a:p>
        </p:txBody>
      </p:sp>
      <p:sp>
        <p:nvSpPr>
          <p:cNvPr id="322" name="Cube 321">
            <a:extLst>
              <a:ext uri="{FF2B5EF4-FFF2-40B4-BE49-F238E27FC236}">
                <a16:creationId xmlns:a16="http://schemas.microsoft.com/office/drawing/2014/main" id="{88938E5C-980E-434C-A1AE-5050FB78DBE6}"/>
              </a:ext>
            </a:extLst>
          </p:cNvPr>
          <p:cNvSpPr/>
          <p:nvPr/>
        </p:nvSpPr>
        <p:spPr>
          <a:xfrm>
            <a:off x="7168613" y="4056693"/>
            <a:ext cx="1732443" cy="902043"/>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Store</a:t>
            </a:r>
          </a:p>
          <a:p>
            <a:pPr algn="ctr"/>
            <a:r>
              <a:rPr lang="en-US" sz="1500" dirty="0">
                <a:solidFill>
                  <a:schemeClr val="bg1"/>
                </a:solidFill>
              </a:rPr>
              <a:t>Image</a:t>
            </a:r>
          </a:p>
        </p:txBody>
      </p:sp>
      <p:sp>
        <p:nvSpPr>
          <p:cNvPr id="323" name="Can 322">
            <a:extLst>
              <a:ext uri="{FF2B5EF4-FFF2-40B4-BE49-F238E27FC236}">
                <a16:creationId xmlns:a16="http://schemas.microsoft.com/office/drawing/2014/main" id="{D4CA52B8-870A-7940-8259-A97FF82EC3F2}"/>
              </a:ext>
            </a:extLst>
          </p:cNvPr>
          <p:cNvSpPr/>
          <p:nvPr/>
        </p:nvSpPr>
        <p:spPr>
          <a:xfrm>
            <a:off x="4853576" y="4273933"/>
            <a:ext cx="912914" cy="700554"/>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Test</a:t>
            </a:r>
          </a:p>
          <a:p>
            <a:pPr algn="ctr"/>
            <a:r>
              <a:rPr lang="en-US" sz="1500" dirty="0">
                <a:solidFill>
                  <a:schemeClr val="bg1"/>
                </a:solidFill>
              </a:rPr>
              <a:t>Data</a:t>
            </a:r>
          </a:p>
        </p:txBody>
      </p:sp>
      <p:sp>
        <p:nvSpPr>
          <p:cNvPr id="324" name="Cube 323">
            <a:extLst>
              <a:ext uri="{FF2B5EF4-FFF2-40B4-BE49-F238E27FC236}">
                <a16:creationId xmlns:a16="http://schemas.microsoft.com/office/drawing/2014/main" id="{34A3E681-EC4E-A147-B1E2-DFAEB0E18C62}"/>
              </a:ext>
            </a:extLst>
          </p:cNvPr>
          <p:cNvSpPr/>
          <p:nvPr/>
        </p:nvSpPr>
        <p:spPr>
          <a:xfrm>
            <a:off x="5032929" y="3524989"/>
            <a:ext cx="1732443" cy="679988"/>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Train</a:t>
            </a:r>
          </a:p>
          <a:p>
            <a:pPr algn="ctr"/>
            <a:r>
              <a:rPr lang="en-US" sz="1500" dirty="0">
                <a:solidFill>
                  <a:schemeClr val="bg1"/>
                </a:solidFill>
              </a:rPr>
              <a:t>Model</a:t>
            </a:r>
          </a:p>
        </p:txBody>
      </p:sp>
      <p:sp>
        <p:nvSpPr>
          <p:cNvPr id="325" name="Can 324">
            <a:extLst>
              <a:ext uri="{FF2B5EF4-FFF2-40B4-BE49-F238E27FC236}">
                <a16:creationId xmlns:a16="http://schemas.microsoft.com/office/drawing/2014/main" id="{8B8D66DB-D4A1-1C48-AF11-05B46580014A}"/>
              </a:ext>
            </a:extLst>
          </p:cNvPr>
          <p:cNvSpPr/>
          <p:nvPr/>
        </p:nvSpPr>
        <p:spPr>
          <a:xfrm>
            <a:off x="5916758" y="4273933"/>
            <a:ext cx="1041193" cy="700553"/>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Models</a:t>
            </a:r>
          </a:p>
        </p:txBody>
      </p:sp>
      <p:cxnSp>
        <p:nvCxnSpPr>
          <p:cNvPr id="326" name="Straight Arrow Connector 325">
            <a:extLst>
              <a:ext uri="{FF2B5EF4-FFF2-40B4-BE49-F238E27FC236}">
                <a16:creationId xmlns:a16="http://schemas.microsoft.com/office/drawing/2014/main" id="{E5ADBBC6-3F05-3B47-9FC6-020AA891117B}"/>
              </a:ext>
            </a:extLst>
          </p:cNvPr>
          <p:cNvCxnSpPr>
            <a:cxnSpLocks/>
          </p:cNvCxnSpPr>
          <p:nvPr/>
        </p:nvCxnSpPr>
        <p:spPr>
          <a:xfrm>
            <a:off x="3724671" y="3298482"/>
            <a:ext cx="1" cy="82716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15881248-C7BE-BE4B-A8FF-E90C23FCB7C1}"/>
              </a:ext>
            </a:extLst>
          </p:cNvPr>
          <p:cNvCxnSpPr>
            <a:cxnSpLocks/>
            <a:endCxn id="317" idx="0"/>
          </p:cNvCxnSpPr>
          <p:nvPr/>
        </p:nvCxnSpPr>
        <p:spPr>
          <a:xfrm>
            <a:off x="3782355" y="4974486"/>
            <a:ext cx="55073" cy="23378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077F64A4-F4DA-1242-875D-D8CFE8EAFE05}"/>
              </a:ext>
            </a:extLst>
          </p:cNvPr>
          <p:cNvCxnSpPr>
            <a:cxnSpLocks/>
          </p:cNvCxnSpPr>
          <p:nvPr/>
        </p:nvCxnSpPr>
        <p:spPr>
          <a:xfrm>
            <a:off x="4515508" y="5659288"/>
            <a:ext cx="313345"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0CDC5BEC-8A31-954D-872A-16564FD6BF36}"/>
              </a:ext>
            </a:extLst>
          </p:cNvPr>
          <p:cNvCxnSpPr>
            <a:cxnSpLocks/>
          </p:cNvCxnSpPr>
          <p:nvPr/>
        </p:nvCxnSpPr>
        <p:spPr>
          <a:xfrm>
            <a:off x="6528116" y="5659288"/>
            <a:ext cx="313345"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0" name="Straight Arrow Connector 329">
            <a:extLst>
              <a:ext uri="{FF2B5EF4-FFF2-40B4-BE49-F238E27FC236}">
                <a16:creationId xmlns:a16="http://schemas.microsoft.com/office/drawing/2014/main" id="{721CE3FD-7D40-6F42-B561-23F460395109}"/>
              </a:ext>
            </a:extLst>
          </p:cNvPr>
          <p:cNvCxnSpPr>
            <a:cxnSpLocks/>
          </p:cNvCxnSpPr>
          <p:nvPr/>
        </p:nvCxnSpPr>
        <p:spPr>
          <a:xfrm>
            <a:off x="8456314" y="5659288"/>
            <a:ext cx="313345"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1" name="Straight Arrow Connector 330">
            <a:extLst>
              <a:ext uri="{FF2B5EF4-FFF2-40B4-BE49-F238E27FC236}">
                <a16:creationId xmlns:a16="http://schemas.microsoft.com/office/drawing/2014/main" id="{6D28F714-43EC-2346-BF30-4514B5FC42F0}"/>
              </a:ext>
            </a:extLst>
          </p:cNvPr>
          <p:cNvCxnSpPr>
            <a:cxnSpLocks/>
            <a:endCxn id="322" idx="3"/>
          </p:cNvCxnSpPr>
          <p:nvPr/>
        </p:nvCxnSpPr>
        <p:spPr>
          <a:xfrm flipV="1">
            <a:off x="7748787" y="4958736"/>
            <a:ext cx="173292" cy="34747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2" name="Straight Arrow Connector 331">
            <a:extLst>
              <a:ext uri="{FF2B5EF4-FFF2-40B4-BE49-F238E27FC236}">
                <a16:creationId xmlns:a16="http://schemas.microsoft.com/office/drawing/2014/main" id="{8568F1AC-952D-5545-9C39-2BD6579FA771}"/>
              </a:ext>
            </a:extLst>
          </p:cNvPr>
          <p:cNvCxnSpPr>
            <a:cxnSpLocks/>
          </p:cNvCxnSpPr>
          <p:nvPr/>
        </p:nvCxnSpPr>
        <p:spPr>
          <a:xfrm flipH="1" flipV="1">
            <a:off x="6660679" y="3145123"/>
            <a:ext cx="1374155" cy="98052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3" name="Straight Arrow Connector 332">
            <a:extLst>
              <a:ext uri="{FF2B5EF4-FFF2-40B4-BE49-F238E27FC236}">
                <a16:creationId xmlns:a16="http://schemas.microsoft.com/office/drawing/2014/main" id="{3D18059F-63F0-5048-8E3F-4CB8C224E7FA}"/>
              </a:ext>
            </a:extLst>
          </p:cNvPr>
          <p:cNvCxnSpPr>
            <a:cxnSpLocks/>
          </p:cNvCxnSpPr>
          <p:nvPr/>
        </p:nvCxnSpPr>
        <p:spPr>
          <a:xfrm flipH="1" flipV="1">
            <a:off x="6008420" y="1947466"/>
            <a:ext cx="19187" cy="58898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4" name="Straight Arrow Connector 333">
            <a:extLst>
              <a:ext uri="{FF2B5EF4-FFF2-40B4-BE49-F238E27FC236}">
                <a16:creationId xmlns:a16="http://schemas.microsoft.com/office/drawing/2014/main" id="{2642CA7F-08AF-EF40-A997-BC6FDFE14FE7}"/>
              </a:ext>
            </a:extLst>
          </p:cNvPr>
          <p:cNvCxnSpPr>
            <a:cxnSpLocks/>
          </p:cNvCxnSpPr>
          <p:nvPr/>
        </p:nvCxnSpPr>
        <p:spPr>
          <a:xfrm>
            <a:off x="6660679" y="2007515"/>
            <a:ext cx="1318144" cy="465439"/>
          </a:xfrm>
          <a:prstGeom prst="straightConnector1">
            <a:avLst/>
          </a:prstGeom>
          <a:ln w="381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5" name="TextBox 334">
            <a:extLst>
              <a:ext uri="{FF2B5EF4-FFF2-40B4-BE49-F238E27FC236}">
                <a16:creationId xmlns:a16="http://schemas.microsoft.com/office/drawing/2014/main" id="{7E6BC92A-DE85-3D45-ACF2-7E812A8CB968}"/>
              </a:ext>
            </a:extLst>
          </p:cNvPr>
          <p:cNvSpPr txBox="1"/>
          <p:nvPr/>
        </p:nvSpPr>
        <p:spPr>
          <a:xfrm>
            <a:off x="3998243" y="2007515"/>
            <a:ext cx="503685" cy="335404"/>
          </a:xfrm>
          <a:prstGeom prst="rect">
            <a:avLst/>
          </a:prstGeom>
          <a:noFill/>
        </p:spPr>
        <p:txBody>
          <a:bodyPr wrap="none" lIns="54610" tIns="54610" rIns="54610" bIns="54610" rtlCol="0">
            <a:noAutofit/>
          </a:bodyPr>
          <a:lstStyle/>
          <a:p>
            <a:pPr>
              <a:spcAft>
                <a:spcPts val="600"/>
              </a:spcAft>
            </a:pPr>
            <a:r>
              <a:rPr lang="en-US" sz="1500" b="1" dirty="0"/>
              <a:t>JPG</a:t>
            </a:r>
          </a:p>
        </p:txBody>
      </p:sp>
      <p:sp>
        <p:nvSpPr>
          <p:cNvPr id="336" name="TextBox 335">
            <a:extLst>
              <a:ext uri="{FF2B5EF4-FFF2-40B4-BE49-F238E27FC236}">
                <a16:creationId xmlns:a16="http://schemas.microsoft.com/office/drawing/2014/main" id="{8A74FAF9-4EA5-B040-95E6-8B894AEBFAF0}"/>
              </a:ext>
            </a:extLst>
          </p:cNvPr>
          <p:cNvSpPr txBox="1"/>
          <p:nvPr/>
        </p:nvSpPr>
        <p:spPr>
          <a:xfrm>
            <a:off x="3782355" y="3541337"/>
            <a:ext cx="503685" cy="335404"/>
          </a:xfrm>
          <a:prstGeom prst="rect">
            <a:avLst/>
          </a:prstGeom>
          <a:noFill/>
        </p:spPr>
        <p:txBody>
          <a:bodyPr wrap="none" lIns="54610" tIns="54610" rIns="54610" bIns="54610" rtlCol="0">
            <a:noAutofit/>
          </a:bodyPr>
          <a:lstStyle/>
          <a:p>
            <a:pPr>
              <a:spcAft>
                <a:spcPts val="600"/>
              </a:spcAft>
            </a:pPr>
            <a:r>
              <a:rPr lang="en-US" sz="1500" b="1" dirty="0"/>
              <a:t>JPG</a:t>
            </a:r>
          </a:p>
        </p:txBody>
      </p:sp>
      <p:sp>
        <p:nvSpPr>
          <p:cNvPr id="337" name="TextBox 336">
            <a:extLst>
              <a:ext uri="{FF2B5EF4-FFF2-40B4-BE49-F238E27FC236}">
                <a16:creationId xmlns:a16="http://schemas.microsoft.com/office/drawing/2014/main" id="{6ADC01F1-0A3C-0548-B45F-F9128096C869}"/>
              </a:ext>
            </a:extLst>
          </p:cNvPr>
          <p:cNvSpPr txBox="1"/>
          <p:nvPr/>
        </p:nvSpPr>
        <p:spPr>
          <a:xfrm>
            <a:off x="2613533" y="4932326"/>
            <a:ext cx="503685" cy="335404"/>
          </a:xfrm>
          <a:prstGeom prst="rect">
            <a:avLst/>
          </a:prstGeom>
          <a:noFill/>
        </p:spPr>
        <p:txBody>
          <a:bodyPr wrap="none" lIns="54610" tIns="54610" rIns="54610" bIns="54610" rtlCol="0">
            <a:noAutofit/>
          </a:bodyPr>
          <a:lstStyle/>
          <a:p>
            <a:pPr>
              <a:spcAft>
                <a:spcPts val="600"/>
              </a:spcAft>
            </a:pPr>
            <a:r>
              <a:rPr lang="en-US" sz="1500" b="1" dirty="0"/>
              <a:t>JSON</a:t>
            </a:r>
          </a:p>
        </p:txBody>
      </p:sp>
      <p:sp>
        <p:nvSpPr>
          <p:cNvPr id="338" name="TextBox 337">
            <a:extLst>
              <a:ext uri="{FF2B5EF4-FFF2-40B4-BE49-F238E27FC236}">
                <a16:creationId xmlns:a16="http://schemas.microsoft.com/office/drawing/2014/main" id="{16F9103E-1610-4B42-AC55-AE45BA94782C}"/>
              </a:ext>
            </a:extLst>
          </p:cNvPr>
          <p:cNvSpPr txBox="1"/>
          <p:nvPr/>
        </p:nvSpPr>
        <p:spPr>
          <a:xfrm>
            <a:off x="4308383" y="6012369"/>
            <a:ext cx="503685" cy="335404"/>
          </a:xfrm>
          <a:prstGeom prst="rect">
            <a:avLst/>
          </a:prstGeom>
          <a:noFill/>
        </p:spPr>
        <p:txBody>
          <a:bodyPr wrap="none" lIns="54610" tIns="54610" rIns="54610" bIns="54610" rtlCol="0">
            <a:noAutofit/>
          </a:bodyPr>
          <a:lstStyle/>
          <a:p>
            <a:pPr>
              <a:spcAft>
                <a:spcPts val="600"/>
              </a:spcAft>
            </a:pPr>
            <a:r>
              <a:rPr lang="en-US" sz="1500" b="1" dirty="0"/>
              <a:t>JSON</a:t>
            </a:r>
          </a:p>
        </p:txBody>
      </p:sp>
      <p:sp>
        <p:nvSpPr>
          <p:cNvPr id="339" name="TextBox 338">
            <a:extLst>
              <a:ext uri="{FF2B5EF4-FFF2-40B4-BE49-F238E27FC236}">
                <a16:creationId xmlns:a16="http://schemas.microsoft.com/office/drawing/2014/main" id="{16D436A7-7739-4244-8661-5C941B0BA45E}"/>
              </a:ext>
            </a:extLst>
          </p:cNvPr>
          <p:cNvSpPr txBox="1"/>
          <p:nvPr/>
        </p:nvSpPr>
        <p:spPr>
          <a:xfrm>
            <a:off x="6264453" y="6012369"/>
            <a:ext cx="503685" cy="335404"/>
          </a:xfrm>
          <a:prstGeom prst="rect">
            <a:avLst/>
          </a:prstGeom>
          <a:noFill/>
        </p:spPr>
        <p:txBody>
          <a:bodyPr wrap="none" lIns="54610" tIns="54610" rIns="54610" bIns="54610" rtlCol="0">
            <a:noAutofit/>
          </a:bodyPr>
          <a:lstStyle/>
          <a:p>
            <a:pPr>
              <a:spcAft>
                <a:spcPts val="600"/>
              </a:spcAft>
            </a:pPr>
            <a:r>
              <a:rPr lang="en-US" sz="1500" b="1" dirty="0"/>
              <a:t>JSON</a:t>
            </a:r>
          </a:p>
        </p:txBody>
      </p:sp>
      <p:sp>
        <p:nvSpPr>
          <p:cNvPr id="340" name="TextBox 339">
            <a:extLst>
              <a:ext uri="{FF2B5EF4-FFF2-40B4-BE49-F238E27FC236}">
                <a16:creationId xmlns:a16="http://schemas.microsoft.com/office/drawing/2014/main" id="{5B77B355-6B9C-9B4B-BDF1-9C32BB6000D5}"/>
              </a:ext>
            </a:extLst>
          </p:cNvPr>
          <p:cNvSpPr txBox="1"/>
          <p:nvPr/>
        </p:nvSpPr>
        <p:spPr>
          <a:xfrm>
            <a:off x="8282308" y="6012369"/>
            <a:ext cx="503685" cy="335404"/>
          </a:xfrm>
          <a:prstGeom prst="rect">
            <a:avLst/>
          </a:prstGeom>
          <a:noFill/>
        </p:spPr>
        <p:txBody>
          <a:bodyPr wrap="none" lIns="54610" tIns="54610" rIns="54610" bIns="54610" rtlCol="0">
            <a:noAutofit/>
          </a:bodyPr>
          <a:lstStyle/>
          <a:p>
            <a:pPr>
              <a:spcAft>
                <a:spcPts val="600"/>
              </a:spcAft>
            </a:pPr>
            <a:r>
              <a:rPr lang="en-US" sz="1500" b="1" dirty="0"/>
              <a:t>JSON</a:t>
            </a:r>
          </a:p>
        </p:txBody>
      </p:sp>
      <p:sp>
        <p:nvSpPr>
          <p:cNvPr id="341" name="TextBox 340">
            <a:extLst>
              <a:ext uri="{FF2B5EF4-FFF2-40B4-BE49-F238E27FC236}">
                <a16:creationId xmlns:a16="http://schemas.microsoft.com/office/drawing/2014/main" id="{A551A102-1039-3843-90B5-2F6583F9A75F}"/>
              </a:ext>
            </a:extLst>
          </p:cNvPr>
          <p:cNvSpPr txBox="1"/>
          <p:nvPr/>
        </p:nvSpPr>
        <p:spPr>
          <a:xfrm>
            <a:off x="8494329" y="4915799"/>
            <a:ext cx="503685" cy="452717"/>
          </a:xfrm>
          <a:prstGeom prst="rect">
            <a:avLst/>
          </a:prstGeom>
          <a:noFill/>
        </p:spPr>
        <p:txBody>
          <a:bodyPr wrap="none" lIns="54610" tIns="54610" rIns="54610" bIns="54610" rtlCol="0">
            <a:noAutofit/>
          </a:bodyPr>
          <a:lstStyle/>
          <a:p>
            <a:pPr>
              <a:spcAft>
                <a:spcPts val="600"/>
              </a:spcAft>
            </a:pPr>
            <a:r>
              <a:rPr lang="en-US" sz="1500" b="1" dirty="0"/>
              <a:t>JSON</a:t>
            </a:r>
          </a:p>
        </p:txBody>
      </p:sp>
      <p:sp>
        <p:nvSpPr>
          <p:cNvPr id="342" name="TextBox 341">
            <a:extLst>
              <a:ext uri="{FF2B5EF4-FFF2-40B4-BE49-F238E27FC236}">
                <a16:creationId xmlns:a16="http://schemas.microsoft.com/office/drawing/2014/main" id="{041C0049-546A-9540-B003-293CB61E877C}"/>
              </a:ext>
            </a:extLst>
          </p:cNvPr>
          <p:cNvSpPr txBox="1"/>
          <p:nvPr/>
        </p:nvSpPr>
        <p:spPr>
          <a:xfrm>
            <a:off x="7512261" y="3556030"/>
            <a:ext cx="503685" cy="335404"/>
          </a:xfrm>
          <a:prstGeom prst="rect">
            <a:avLst/>
          </a:prstGeom>
          <a:noFill/>
        </p:spPr>
        <p:txBody>
          <a:bodyPr wrap="none" lIns="54610" tIns="54610" rIns="54610" bIns="54610" rtlCol="0">
            <a:noAutofit/>
          </a:bodyPr>
          <a:lstStyle/>
          <a:p>
            <a:pPr>
              <a:spcAft>
                <a:spcPts val="600"/>
              </a:spcAft>
            </a:pPr>
            <a:r>
              <a:rPr lang="en-US" sz="1500" b="1" dirty="0"/>
              <a:t>JSON</a:t>
            </a:r>
          </a:p>
        </p:txBody>
      </p:sp>
      <p:sp>
        <p:nvSpPr>
          <p:cNvPr id="343" name="TextBox 342">
            <a:extLst>
              <a:ext uri="{FF2B5EF4-FFF2-40B4-BE49-F238E27FC236}">
                <a16:creationId xmlns:a16="http://schemas.microsoft.com/office/drawing/2014/main" id="{BCBA8415-DE49-4442-BB32-1680B44CEB5A}"/>
              </a:ext>
            </a:extLst>
          </p:cNvPr>
          <p:cNvSpPr txBox="1"/>
          <p:nvPr/>
        </p:nvSpPr>
        <p:spPr>
          <a:xfrm>
            <a:off x="6074488" y="2097790"/>
            <a:ext cx="503685" cy="335404"/>
          </a:xfrm>
          <a:prstGeom prst="rect">
            <a:avLst/>
          </a:prstGeom>
          <a:noFill/>
        </p:spPr>
        <p:txBody>
          <a:bodyPr wrap="none" lIns="54610" tIns="54610" rIns="54610" bIns="54610" rtlCol="0">
            <a:noAutofit/>
          </a:bodyPr>
          <a:lstStyle/>
          <a:p>
            <a:pPr>
              <a:spcAft>
                <a:spcPts val="600"/>
              </a:spcAft>
            </a:pPr>
            <a:r>
              <a:rPr lang="en-US" sz="1500" b="1" dirty="0"/>
              <a:t>JSON</a:t>
            </a:r>
          </a:p>
        </p:txBody>
      </p:sp>
      <p:sp>
        <p:nvSpPr>
          <p:cNvPr id="344" name="TextBox 343">
            <a:extLst>
              <a:ext uri="{FF2B5EF4-FFF2-40B4-BE49-F238E27FC236}">
                <a16:creationId xmlns:a16="http://schemas.microsoft.com/office/drawing/2014/main" id="{EC261505-AC7F-5845-803E-4AED9D232684}"/>
              </a:ext>
            </a:extLst>
          </p:cNvPr>
          <p:cNvSpPr txBox="1"/>
          <p:nvPr/>
        </p:nvSpPr>
        <p:spPr>
          <a:xfrm>
            <a:off x="7299550" y="1999440"/>
            <a:ext cx="503685" cy="335404"/>
          </a:xfrm>
          <a:prstGeom prst="rect">
            <a:avLst/>
          </a:prstGeom>
          <a:noFill/>
        </p:spPr>
        <p:txBody>
          <a:bodyPr wrap="none" lIns="54610" tIns="54610" rIns="54610" bIns="54610" rtlCol="0">
            <a:noAutofit/>
          </a:bodyPr>
          <a:lstStyle/>
          <a:p>
            <a:pPr>
              <a:spcAft>
                <a:spcPts val="600"/>
              </a:spcAft>
            </a:pPr>
            <a:r>
              <a:rPr lang="en-US" sz="1500" b="1" dirty="0"/>
              <a:t>JSON</a:t>
            </a:r>
          </a:p>
        </p:txBody>
      </p:sp>
      <p:sp>
        <p:nvSpPr>
          <p:cNvPr id="345" name="TextBox 344">
            <a:extLst>
              <a:ext uri="{FF2B5EF4-FFF2-40B4-BE49-F238E27FC236}">
                <a16:creationId xmlns:a16="http://schemas.microsoft.com/office/drawing/2014/main" id="{573F21CE-5F4B-844D-BD62-C123609B381A}"/>
              </a:ext>
            </a:extLst>
          </p:cNvPr>
          <p:cNvSpPr txBox="1"/>
          <p:nvPr/>
        </p:nvSpPr>
        <p:spPr>
          <a:xfrm>
            <a:off x="6463307" y="4785721"/>
            <a:ext cx="503685" cy="335404"/>
          </a:xfrm>
          <a:prstGeom prst="rect">
            <a:avLst/>
          </a:prstGeom>
          <a:noFill/>
        </p:spPr>
        <p:txBody>
          <a:bodyPr wrap="none" lIns="54610" tIns="54610" rIns="54610" bIns="54610" rtlCol="0">
            <a:noAutofit/>
          </a:bodyPr>
          <a:lstStyle/>
          <a:p>
            <a:pPr>
              <a:spcAft>
                <a:spcPts val="600"/>
              </a:spcAft>
            </a:pPr>
            <a:r>
              <a:rPr lang="en-US" sz="1500" b="1" dirty="0"/>
              <a:t>H5</a:t>
            </a:r>
          </a:p>
        </p:txBody>
      </p:sp>
      <p:sp>
        <p:nvSpPr>
          <p:cNvPr id="346" name="TextBox 345">
            <a:extLst>
              <a:ext uri="{FF2B5EF4-FFF2-40B4-BE49-F238E27FC236}">
                <a16:creationId xmlns:a16="http://schemas.microsoft.com/office/drawing/2014/main" id="{A0AC852C-2085-6E41-B754-939AF33339E6}"/>
              </a:ext>
            </a:extLst>
          </p:cNvPr>
          <p:cNvSpPr txBox="1"/>
          <p:nvPr/>
        </p:nvSpPr>
        <p:spPr>
          <a:xfrm>
            <a:off x="5135655" y="4803104"/>
            <a:ext cx="503685" cy="335404"/>
          </a:xfrm>
          <a:prstGeom prst="rect">
            <a:avLst/>
          </a:prstGeom>
          <a:noFill/>
        </p:spPr>
        <p:txBody>
          <a:bodyPr wrap="none" lIns="54610" tIns="54610" rIns="54610" bIns="54610" rtlCol="0">
            <a:noAutofit/>
          </a:bodyPr>
          <a:lstStyle/>
          <a:p>
            <a:pPr>
              <a:spcAft>
                <a:spcPts val="600"/>
              </a:spcAft>
            </a:pPr>
            <a:r>
              <a:rPr lang="en-US" sz="1500" b="1" dirty="0"/>
              <a:t>JSON</a:t>
            </a:r>
          </a:p>
        </p:txBody>
      </p:sp>
      <p:sp>
        <p:nvSpPr>
          <p:cNvPr id="347" name="TextBox 346">
            <a:extLst>
              <a:ext uri="{FF2B5EF4-FFF2-40B4-BE49-F238E27FC236}">
                <a16:creationId xmlns:a16="http://schemas.microsoft.com/office/drawing/2014/main" id="{F3F4F3E6-ABCA-E544-8ED7-937CC0253381}"/>
              </a:ext>
            </a:extLst>
          </p:cNvPr>
          <p:cNvSpPr txBox="1"/>
          <p:nvPr/>
        </p:nvSpPr>
        <p:spPr>
          <a:xfrm>
            <a:off x="2825569" y="3065101"/>
            <a:ext cx="503685" cy="335404"/>
          </a:xfrm>
          <a:prstGeom prst="rect">
            <a:avLst/>
          </a:prstGeom>
          <a:noFill/>
        </p:spPr>
        <p:txBody>
          <a:bodyPr wrap="none" lIns="54610" tIns="54610" rIns="54610" bIns="54610" rtlCol="0">
            <a:noAutofit/>
          </a:bodyPr>
          <a:lstStyle/>
          <a:p>
            <a:pPr>
              <a:spcAft>
                <a:spcPts val="600"/>
              </a:spcAft>
            </a:pPr>
            <a:r>
              <a:rPr lang="en-US" sz="1500" b="1" dirty="0"/>
              <a:t>Angular</a:t>
            </a:r>
          </a:p>
        </p:txBody>
      </p:sp>
      <p:sp>
        <p:nvSpPr>
          <p:cNvPr id="348" name="TextBox 347">
            <a:extLst>
              <a:ext uri="{FF2B5EF4-FFF2-40B4-BE49-F238E27FC236}">
                <a16:creationId xmlns:a16="http://schemas.microsoft.com/office/drawing/2014/main" id="{C9E2088A-0CD5-F944-BBA7-9B923CC63C02}"/>
              </a:ext>
            </a:extLst>
          </p:cNvPr>
          <p:cNvSpPr txBox="1"/>
          <p:nvPr/>
        </p:nvSpPr>
        <p:spPr>
          <a:xfrm>
            <a:off x="2834550" y="4731572"/>
            <a:ext cx="503685" cy="335404"/>
          </a:xfrm>
          <a:prstGeom prst="rect">
            <a:avLst/>
          </a:prstGeom>
          <a:noFill/>
        </p:spPr>
        <p:txBody>
          <a:bodyPr wrap="none" lIns="54610" tIns="54610" rIns="54610" bIns="54610" rtlCol="0">
            <a:noAutofit/>
          </a:bodyPr>
          <a:lstStyle/>
          <a:p>
            <a:pPr>
              <a:spcAft>
                <a:spcPts val="600"/>
              </a:spcAft>
            </a:pPr>
            <a:r>
              <a:rPr lang="en-US" sz="1500" b="1" dirty="0"/>
              <a:t>OpenCV</a:t>
            </a:r>
          </a:p>
        </p:txBody>
      </p:sp>
      <p:sp>
        <p:nvSpPr>
          <p:cNvPr id="349" name="TextBox 348">
            <a:extLst>
              <a:ext uri="{FF2B5EF4-FFF2-40B4-BE49-F238E27FC236}">
                <a16:creationId xmlns:a16="http://schemas.microsoft.com/office/drawing/2014/main" id="{A7B45658-2F48-F044-BD52-65598C56E337}"/>
              </a:ext>
            </a:extLst>
          </p:cNvPr>
          <p:cNvSpPr txBox="1"/>
          <p:nvPr/>
        </p:nvSpPr>
        <p:spPr>
          <a:xfrm>
            <a:off x="2843977" y="5954399"/>
            <a:ext cx="503685" cy="335404"/>
          </a:xfrm>
          <a:prstGeom prst="rect">
            <a:avLst/>
          </a:prstGeom>
          <a:noFill/>
        </p:spPr>
        <p:txBody>
          <a:bodyPr wrap="none" lIns="54610" tIns="54610" rIns="54610" bIns="54610" rtlCol="0">
            <a:noAutofit/>
          </a:bodyPr>
          <a:lstStyle/>
          <a:p>
            <a:pPr>
              <a:spcAft>
                <a:spcPts val="600"/>
              </a:spcAft>
            </a:pPr>
            <a:r>
              <a:rPr lang="en-US" sz="1500" b="1" dirty="0" err="1"/>
              <a:t>Keras</a:t>
            </a:r>
            <a:r>
              <a:rPr lang="en-US" sz="1500" b="1" dirty="0"/>
              <a:t>/Python</a:t>
            </a:r>
          </a:p>
        </p:txBody>
      </p:sp>
      <p:sp>
        <p:nvSpPr>
          <p:cNvPr id="350" name="TextBox 349">
            <a:extLst>
              <a:ext uri="{FF2B5EF4-FFF2-40B4-BE49-F238E27FC236}">
                <a16:creationId xmlns:a16="http://schemas.microsoft.com/office/drawing/2014/main" id="{F6DA6C45-12DC-F249-8C8F-150D867F0EAA}"/>
              </a:ext>
            </a:extLst>
          </p:cNvPr>
          <p:cNvSpPr txBox="1"/>
          <p:nvPr/>
        </p:nvSpPr>
        <p:spPr>
          <a:xfrm>
            <a:off x="4869811" y="5904726"/>
            <a:ext cx="503685" cy="335404"/>
          </a:xfrm>
          <a:prstGeom prst="rect">
            <a:avLst/>
          </a:prstGeom>
          <a:noFill/>
        </p:spPr>
        <p:txBody>
          <a:bodyPr wrap="none" lIns="54610" tIns="54610" rIns="54610" bIns="54610" rtlCol="0">
            <a:noAutofit/>
          </a:bodyPr>
          <a:lstStyle/>
          <a:p>
            <a:pPr>
              <a:spcAft>
                <a:spcPts val="600"/>
              </a:spcAft>
            </a:pPr>
            <a:r>
              <a:rPr lang="en-US" sz="1500" b="1" dirty="0" err="1"/>
              <a:t>Keras</a:t>
            </a:r>
            <a:r>
              <a:rPr lang="en-US" sz="1500" b="1" dirty="0"/>
              <a:t>/Python</a:t>
            </a:r>
          </a:p>
        </p:txBody>
      </p:sp>
      <p:sp>
        <p:nvSpPr>
          <p:cNvPr id="351" name="TextBox 350">
            <a:extLst>
              <a:ext uri="{FF2B5EF4-FFF2-40B4-BE49-F238E27FC236}">
                <a16:creationId xmlns:a16="http://schemas.microsoft.com/office/drawing/2014/main" id="{7BEAB43D-29A8-3B47-A6BB-40C473BE9588}"/>
              </a:ext>
            </a:extLst>
          </p:cNvPr>
          <p:cNvSpPr txBox="1"/>
          <p:nvPr/>
        </p:nvSpPr>
        <p:spPr>
          <a:xfrm>
            <a:off x="6887666" y="5893253"/>
            <a:ext cx="503685" cy="335404"/>
          </a:xfrm>
          <a:prstGeom prst="rect">
            <a:avLst/>
          </a:prstGeom>
          <a:noFill/>
        </p:spPr>
        <p:txBody>
          <a:bodyPr wrap="none" lIns="54610" tIns="54610" rIns="54610" bIns="54610" rtlCol="0">
            <a:noAutofit/>
          </a:bodyPr>
          <a:lstStyle/>
          <a:p>
            <a:pPr>
              <a:spcAft>
                <a:spcPts val="600"/>
              </a:spcAft>
            </a:pPr>
            <a:r>
              <a:rPr lang="en-US" sz="1500" b="1" dirty="0"/>
              <a:t>Python</a:t>
            </a:r>
          </a:p>
        </p:txBody>
      </p:sp>
      <p:sp>
        <p:nvSpPr>
          <p:cNvPr id="352" name="TextBox 351">
            <a:extLst>
              <a:ext uri="{FF2B5EF4-FFF2-40B4-BE49-F238E27FC236}">
                <a16:creationId xmlns:a16="http://schemas.microsoft.com/office/drawing/2014/main" id="{7BEED141-ED62-7A4D-8AB5-70974F596CD9}"/>
              </a:ext>
            </a:extLst>
          </p:cNvPr>
          <p:cNvSpPr txBox="1"/>
          <p:nvPr/>
        </p:nvSpPr>
        <p:spPr>
          <a:xfrm>
            <a:off x="7230816" y="4731572"/>
            <a:ext cx="503685" cy="335404"/>
          </a:xfrm>
          <a:prstGeom prst="rect">
            <a:avLst/>
          </a:prstGeom>
          <a:noFill/>
        </p:spPr>
        <p:txBody>
          <a:bodyPr wrap="none" lIns="54610" tIns="54610" rIns="54610" bIns="54610" rtlCol="0">
            <a:noAutofit/>
          </a:bodyPr>
          <a:lstStyle/>
          <a:p>
            <a:pPr>
              <a:spcAft>
                <a:spcPts val="600"/>
              </a:spcAft>
            </a:pPr>
            <a:r>
              <a:rPr lang="en-US" sz="1500" b="1" dirty="0"/>
              <a:t>Python</a:t>
            </a:r>
          </a:p>
        </p:txBody>
      </p:sp>
      <p:sp>
        <p:nvSpPr>
          <p:cNvPr id="353" name="TextBox 352">
            <a:extLst>
              <a:ext uri="{FF2B5EF4-FFF2-40B4-BE49-F238E27FC236}">
                <a16:creationId xmlns:a16="http://schemas.microsoft.com/office/drawing/2014/main" id="{7DA571B2-38A3-444C-B264-4D0120A1C3E1}"/>
              </a:ext>
            </a:extLst>
          </p:cNvPr>
          <p:cNvSpPr txBox="1"/>
          <p:nvPr/>
        </p:nvSpPr>
        <p:spPr>
          <a:xfrm>
            <a:off x="7158203" y="3077034"/>
            <a:ext cx="503685" cy="335404"/>
          </a:xfrm>
          <a:prstGeom prst="rect">
            <a:avLst/>
          </a:prstGeom>
          <a:noFill/>
        </p:spPr>
        <p:txBody>
          <a:bodyPr wrap="none" lIns="54610" tIns="54610" rIns="54610" bIns="54610" rtlCol="0">
            <a:noAutofit/>
          </a:bodyPr>
          <a:lstStyle/>
          <a:p>
            <a:pPr>
              <a:spcAft>
                <a:spcPts val="600"/>
              </a:spcAft>
            </a:pPr>
            <a:r>
              <a:rPr lang="en-US" sz="1500" b="1" dirty="0"/>
              <a:t>Angular / Python</a:t>
            </a:r>
          </a:p>
        </p:txBody>
      </p:sp>
      <p:sp>
        <p:nvSpPr>
          <p:cNvPr id="354" name="TextBox 353">
            <a:extLst>
              <a:ext uri="{FF2B5EF4-FFF2-40B4-BE49-F238E27FC236}">
                <a16:creationId xmlns:a16="http://schemas.microsoft.com/office/drawing/2014/main" id="{9555429D-2716-C740-B712-F38C94FF4355}"/>
              </a:ext>
            </a:extLst>
          </p:cNvPr>
          <p:cNvSpPr txBox="1"/>
          <p:nvPr/>
        </p:nvSpPr>
        <p:spPr>
          <a:xfrm>
            <a:off x="5039749" y="3092702"/>
            <a:ext cx="503685" cy="335404"/>
          </a:xfrm>
          <a:prstGeom prst="rect">
            <a:avLst/>
          </a:prstGeom>
          <a:noFill/>
        </p:spPr>
        <p:txBody>
          <a:bodyPr wrap="none" lIns="54610" tIns="54610" rIns="54610" bIns="54610" rtlCol="0">
            <a:noAutofit/>
          </a:bodyPr>
          <a:lstStyle/>
          <a:p>
            <a:pPr>
              <a:spcAft>
                <a:spcPts val="600"/>
              </a:spcAft>
            </a:pPr>
            <a:r>
              <a:rPr lang="en-US" sz="1500" b="1" dirty="0"/>
              <a:t>Angular</a:t>
            </a:r>
          </a:p>
        </p:txBody>
      </p:sp>
      <p:sp>
        <p:nvSpPr>
          <p:cNvPr id="355" name="TextBox 354">
            <a:extLst>
              <a:ext uri="{FF2B5EF4-FFF2-40B4-BE49-F238E27FC236}">
                <a16:creationId xmlns:a16="http://schemas.microsoft.com/office/drawing/2014/main" id="{7FDA9797-2208-8148-BE54-AB35823B1CAA}"/>
              </a:ext>
            </a:extLst>
          </p:cNvPr>
          <p:cNvSpPr txBox="1"/>
          <p:nvPr/>
        </p:nvSpPr>
        <p:spPr>
          <a:xfrm>
            <a:off x="5646623" y="3428106"/>
            <a:ext cx="503685" cy="335404"/>
          </a:xfrm>
          <a:prstGeom prst="rect">
            <a:avLst/>
          </a:prstGeom>
          <a:noFill/>
        </p:spPr>
        <p:txBody>
          <a:bodyPr wrap="none" lIns="54610" tIns="54610" rIns="54610" bIns="54610" rtlCol="0">
            <a:noAutofit/>
          </a:bodyPr>
          <a:lstStyle/>
          <a:p>
            <a:pPr>
              <a:spcAft>
                <a:spcPts val="600"/>
              </a:spcAft>
            </a:pPr>
            <a:r>
              <a:rPr lang="en-US" sz="1500" b="1" dirty="0" err="1"/>
              <a:t>Keras</a:t>
            </a:r>
            <a:r>
              <a:rPr lang="en-US" sz="1500" b="1" dirty="0"/>
              <a:t>/Python</a:t>
            </a:r>
          </a:p>
        </p:txBody>
      </p:sp>
      <p:pic>
        <p:nvPicPr>
          <p:cNvPr id="356" name="Picture 355">
            <a:extLst>
              <a:ext uri="{FF2B5EF4-FFF2-40B4-BE49-F238E27FC236}">
                <a16:creationId xmlns:a16="http://schemas.microsoft.com/office/drawing/2014/main" id="{0B7AAEA0-7F47-194A-8160-DD9F44C7E4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5858" y="1230376"/>
            <a:ext cx="1018857" cy="770066"/>
          </a:xfrm>
          <a:prstGeom prst="rect">
            <a:avLst/>
          </a:prstGeom>
        </p:spPr>
      </p:pic>
      <p:pic>
        <p:nvPicPr>
          <p:cNvPr id="357" name="Picture 356">
            <a:extLst>
              <a:ext uri="{FF2B5EF4-FFF2-40B4-BE49-F238E27FC236}">
                <a16:creationId xmlns:a16="http://schemas.microsoft.com/office/drawing/2014/main" id="{1113CDB2-748A-7A4F-9005-046BCB63A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414" y="1093848"/>
            <a:ext cx="1023211" cy="1023211"/>
          </a:xfrm>
          <a:prstGeom prst="rect">
            <a:avLst/>
          </a:prstGeom>
        </p:spPr>
      </p:pic>
      <p:sp>
        <p:nvSpPr>
          <p:cNvPr id="358" name="Rounded Rectangle 357">
            <a:extLst>
              <a:ext uri="{FF2B5EF4-FFF2-40B4-BE49-F238E27FC236}">
                <a16:creationId xmlns:a16="http://schemas.microsoft.com/office/drawing/2014/main" id="{94A58070-D7F8-1E46-803B-DA7C69E2C2E2}"/>
              </a:ext>
            </a:extLst>
          </p:cNvPr>
          <p:cNvSpPr/>
          <p:nvPr/>
        </p:nvSpPr>
        <p:spPr>
          <a:xfrm>
            <a:off x="3669067" y="1093848"/>
            <a:ext cx="2230083" cy="1023211"/>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pic>
        <p:nvPicPr>
          <p:cNvPr id="359" name="Picture 358">
            <a:extLst>
              <a:ext uri="{FF2B5EF4-FFF2-40B4-BE49-F238E27FC236}">
                <a16:creationId xmlns:a16="http://schemas.microsoft.com/office/drawing/2014/main" id="{117CDE5D-4CE3-304F-A24D-CA555891A5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1793" y="1184712"/>
            <a:ext cx="559667" cy="797101"/>
          </a:xfrm>
          <a:prstGeom prst="rect">
            <a:avLst/>
          </a:prstGeom>
        </p:spPr>
      </p:pic>
    </p:spTree>
    <p:extLst>
      <p:ext uri="{BB962C8B-B14F-4D97-AF65-F5344CB8AC3E}">
        <p14:creationId xmlns:p14="http://schemas.microsoft.com/office/powerpoint/2010/main" val="77249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2"/>
          <p:cNvSpPr txBox="1">
            <a:spLocks/>
          </p:cNvSpPr>
          <p:nvPr/>
        </p:nvSpPr>
        <p:spPr>
          <a:xfrm>
            <a:off x="998400" y="431800"/>
            <a:ext cx="10195200" cy="533400"/>
          </a:xfrm>
          <a:prstGeom prst="rect">
            <a:avLst/>
          </a:prstGeom>
        </p:spPr>
        <p:txBody>
          <a:bodyPr anchor="b"/>
          <a:lstStyle>
            <a:lvl1pPr algn="ctr" defTabSz="685800" rtl="0" eaLnBrk="1" latinLnBrk="0" hangingPunct="1">
              <a:spcBef>
                <a:spcPct val="0"/>
              </a:spcBef>
              <a:buNone/>
              <a:defRPr sz="4500" kern="1200">
                <a:solidFill>
                  <a:schemeClr val="tx1"/>
                </a:solidFill>
                <a:latin typeface="+mj-lt"/>
                <a:ea typeface="+mj-ea"/>
                <a:cs typeface="+mj-cs"/>
              </a:defRPr>
            </a:lvl1pPr>
          </a:lstStyle>
          <a:p>
            <a:r>
              <a:rPr lang="en-US" sz="3200" dirty="0" smtClean="0"/>
              <a:t>Step 6: Proposed Process Flow </a:t>
            </a:r>
            <a:endParaRPr lang="en-US" sz="3200" dirty="0"/>
          </a:p>
        </p:txBody>
      </p:sp>
      <p:sp>
        <p:nvSpPr>
          <p:cNvPr id="51" name="Text Placeholder 3"/>
          <p:cNvSpPr txBox="1">
            <a:spLocks/>
          </p:cNvSpPr>
          <p:nvPr/>
        </p:nvSpPr>
        <p:spPr>
          <a:xfrm>
            <a:off x="1727924" y="52367"/>
            <a:ext cx="10195200" cy="1737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Deliverable 2: End State Architecture</a:t>
            </a:r>
            <a:endParaRPr lang="en-US" dirty="0"/>
          </a:p>
        </p:txBody>
      </p:sp>
      <p:sp>
        <p:nvSpPr>
          <p:cNvPr id="52" name="Rectangle 51"/>
          <p:cNvSpPr/>
          <p:nvPr/>
        </p:nvSpPr>
        <p:spPr>
          <a:xfrm>
            <a:off x="328377" y="1106584"/>
            <a:ext cx="11702258" cy="265016"/>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500" dirty="0">
                <a:solidFill>
                  <a:prstClr val="white"/>
                </a:solidFill>
              </a:rPr>
              <a:t>GCSS</a:t>
            </a:r>
          </a:p>
        </p:txBody>
      </p:sp>
      <p:sp>
        <p:nvSpPr>
          <p:cNvPr id="53" name="Rectangle 52"/>
          <p:cNvSpPr/>
          <p:nvPr/>
        </p:nvSpPr>
        <p:spPr>
          <a:xfrm>
            <a:off x="328376" y="2830400"/>
            <a:ext cx="11702258" cy="285954"/>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500" dirty="0">
                <a:solidFill>
                  <a:prstClr val="white"/>
                </a:solidFill>
              </a:rPr>
              <a:t>Warehouse Staff</a:t>
            </a:r>
          </a:p>
        </p:txBody>
      </p:sp>
      <p:sp>
        <p:nvSpPr>
          <p:cNvPr id="54" name="Rectangle 53"/>
          <p:cNvSpPr/>
          <p:nvPr/>
        </p:nvSpPr>
        <p:spPr>
          <a:xfrm>
            <a:off x="328376" y="4572462"/>
            <a:ext cx="11702258" cy="263603"/>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500" dirty="0">
                <a:solidFill>
                  <a:prstClr val="white"/>
                </a:solidFill>
              </a:rPr>
              <a:t>SN Extraction Application </a:t>
            </a:r>
          </a:p>
        </p:txBody>
      </p:sp>
      <p:sp>
        <p:nvSpPr>
          <p:cNvPr id="55" name="Pentagon 54"/>
          <p:cNvSpPr/>
          <p:nvPr/>
        </p:nvSpPr>
        <p:spPr>
          <a:xfrm>
            <a:off x="403414" y="1771789"/>
            <a:ext cx="2394215" cy="655729"/>
          </a:xfrm>
          <a:prstGeom prst="homePlate">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500" dirty="0">
                <a:solidFill>
                  <a:prstClr val="white"/>
                </a:solidFill>
              </a:rPr>
              <a:t>Due In report Emailed to ST and SN Extraction Application </a:t>
            </a:r>
          </a:p>
        </p:txBody>
      </p:sp>
      <p:sp>
        <p:nvSpPr>
          <p:cNvPr id="56" name="Pentagon 55"/>
          <p:cNvSpPr/>
          <p:nvPr/>
        </p:nvSpPr>
        <p:spPr>
          <a:xfrm>
            <a:off x="253333" y="3422616"/>
            <a:ext cx="1432441" cy="738452"/>
          </a:xfrm>
          <a:prstGeom prst="homePlat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500" dirty="0">
                <a:solidFill>
                  <a:prstClr val="white"/>
                </a:solidFill>
              </a:rPr>
              <a:t>ST: Physical Assets received </a:t>
            </a:r>
          </a:p>
        </p:txBody>
      </p:sp>
      <p:sp>
        <p:nvSpPr>
          <p:cNvPr id="57" name="Pentagon 56"/>
          <p:cNvSpPr/>
          <p:nvPr/>
        </p:nvSpPr>
        <p:spPr>
          <a:xfrm>
            <a:off x="1627978" y="3440232"/>
            <a:ext cx="2373254" cy="751749"/>
          </a:xfrm>
          <a:prstGeom prst="homePlat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500" dirty="0">
                <a:solidFill>
                  <a:prstClr val="white"/>
                </a:solidFill>
              </a:rPr>
              <a:t>MH: Weapon removed from packaging and scanned</a:t>
            </a:r>
          </a:p>
        </p:txBody>
      </p:sp>
      <p:sp>
        <p:nvSpPr>
          <p:cNvPr id="58" name="Pentagon 57"/>
          <p:cNvSpPr/>
          <p:nvPr/>
        </p:nvSpPr>
        <p:spPr>
          <a:xfrm>
            <a:off x="8752114" y="1598337"/>
            <a:ext cx="2441485" cy="1036924"/>
          </a:xfrm>
          <a:prstGeom prst="homePlate">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500" dirty="0">
                <a:solidFill>
                  <a:prstClr val="white"/>
                </a:solidFill>
              </a:rPr>
              <a:t>Weapon status and location report updated directly into GCSS by SN AI App</a:t>
            </a:r>
          </a:p>
        </p:txBody>
      </p:sp>
      <p:sp>
        <p:nvSpPr>
          <p:cNvPr id="59" name="Pentagon 58"/>
          <p:cNvSpPr/>
          <p:nvPr/>
        </p:nvSpPr>
        <p:spPr>
          <a:xfrm>
            <a:off x="8037531" y="3275956"/>
            <a:ext cx="2537506" cy="1074419"/>
          </a:xfrm>
          <a:prstGeom prst="homePlat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500" dirty="0">
                <a:solidFill>
                  <a:prstClr val="white"/>
                </a:solidFill>
              </a:rPr>
              <a:t>ST: Receives Weapon status and location report via Email for entry into GCSS</a:t>
            </a:r>
          </a:p>
        </p:txBody>
      </p:sp>
      <p:sp>
        <p:nvSpPr>
          <p:cNvPr id="60" name="Pentagon 59"/>
          <p:cNvSpPr/>
          <p:nvPr/>
        </p:nvSpPr>
        <p:spPr>
          <a:xfrm>
            <a:off x="2474259" y="5058152"/>
            <a:ext cx="2351578" cy="854621"/>
          </a:xfrm>
          <a:prstGeom prst="homePlate">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500" dirty="0">
                <a:solidFill>
                  <a:prstClr val="white"/>
                </a:solidFill>
              </a:rPr>
              <a:t>Serial read by ML algorithm, checked by human participant</a:t>
            </a:r>
          </a:p>
        </p:txBody>
      </p:sp>
      <p:sp>
        <p:nvSpPr>
          <p:cNvPr id="61" name="Pentagon 60"/>
          <p:cNvSpPr/>
          <p:nvPr/>
        </p:nvSpPr>
        <p:spPr>
          <a:xfrm>
            <a:off x="4584348" y="5058151"/>
            <a:ext cx="2241176" cy="854621"/>
          </a:xfrm>
          <a:prstGeom prst="homePlate">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500" dirty="0">
                <a:solidFill>
                  <a:prstClr val="white"/>
                </a:solidFill>
              </a:rPr>
              <a:t>Serial number checked automatically  against Due In report</a:t>
            </a:r>
          </a:p>
        </p:txBody>
      </p:sp>
      <p:sp>
        <p:nvSpPr>
          <p:cNvPr id="62" name="Pentagon 61"/>
          <p:cNvSpPr/>
          <p:nvPr/>
        </p:nvSpPr>
        <p:spPr>
          <a:xfrm>
            <a:off x="6634554" y="5058151"/>
            <a:ext cx="2805954" cy="854621"/>
          </a:xfrm>
          <a:prstGeom prst="homePlate">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500" dirty="0">
                <a:solidFill>
                  <a:prstClr val="white"/>
                </a:solidFill>
              </a:rPr>
              <a:t>Weapon status, location, other provenience information recorded in UI  </a:t>
            </a:r>
          </a:p>
        </p:txBody>
      </p:sp>
      <p:cxnSp>
        <p:nvCxnSpPr>
          <p:cNvPr id="63" name="Elbow Connector 62">
            <a:extLst>
              <a:ext uri="{FF2B5EF4-FFF2-40B4-BE49-F238E27FC236}">
                <a16:creationId xmlns:a16="http://schemas.microsoft.com/office/drawing/2014/main" id="{CF21D532-3984-8540-8876-475EC1AC7513}"/>
              </a:ext>
            </a:extLst>
          </p:cNvPr>
          <p:cNvCxnSpPr>
            <a:cxnSpLocks/>
            <a:stCxn id="55" idx="3"/>
          </p:cNvCxnSpPr>
          <p:nvPr/>
        </p:nvCxnSpPr>
        <p:spPr>
          <a:xfrm>
            <a:off x="2797629" y="2099654"/>
            <a:ext cx="1250813" cy="2975642"/>
          </a:xfrm>
          <a:prstGeom prst="bentConnector2">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EBD210F-F4EA-2B44-9041-3414D764335D}"/>
              </a:ext>
            </a:extLst>
          </p:cNvPr>
          <p:cNvCxnSpPr>
            <a:cxnSpLocks/>
            <a:stCxn id="57" idx="3"/>
          </p:cNvCxnSpPr>
          <p:nvPr/>
        </p:nvCxnSpPr>
        <p:spPr>
          <a:xfrm flipH="1" flipV="1">
            <a:off x="3825724" y="3797521"/>
            <a:ext cx="175508" cy="185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27535C09-F9E3-2244-AF91-9D58928C3FEA}"/>
              </a:ext>
            </a:extLst>
          </p:cNvPr>
          <p:cNvCxnSpPr/>
          <p:nvPr/>
        </p:nvCxnSpPr>
        <p:spPr>
          <a:xfrm rot="5400000" flipH="1" flipV="1">
            <a:off x="8969170" y="4821713"/>
            <a:ext cx="1179568" cy="236892"/>
          </a:xfrm>
          <a:prstGeom prst="bentConnector3">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19F65E48-5AF8-F142-843A-C5F614345C5F}"/>
              </a:ext>
            </a:extLst>
          </p:cNvPr>
          <p:cNvCxnSpPr>
            <a:cxnSpLocks/>
            <a:stCxn id="62" idx="3"/>
          </p:cNvCxnSpPr>
          <p:nvPr/>
        </p:nvCxnSpPr>
        <p:spPr>
          <a:xfrm flipV="1">
            <a:off x="9440508" y="2617324"/>
            <a:ext cx="1252975" cy="2868138"/>
          </a:xfrm>
          <a:prstGeom prst="bentConnector2">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D1F06EED-0966-9D42-AB9A-03309E5F2EE5}"/>
              </a:ext>
            </a:extLst>
          </p:cNvPr>
          <p:cNvSpPr txBox="1"/>
          <p:nvPr/>
        </p:nvSpPr>
        <p:spPr>
          <a:xfrm>
            <a:off x="9306284" y="4907000"/>
            <a:ext cx="914400" cy="914400"/>
          </a:xfrm>
          <a:prstGeom prst="rect">
            <a:avLst/>
          </a:prstGeom>
          <a:noFill/>
        </p:spPr>
        <p:txBody>
          <a:bodyPr wrap="none" lIns="54610" tIns="54610" rIns="54610" bIns="54610" rtlCol="0">
            <a:noAutofit/>
          </a:bodyPr>
          <a:lstStyle/>
          <a:p>
            <a:pPr>
              <a:spcAft>
                <a:spcPts val="600"/>
              </a:spcAft>
            </a:pPr>
            <a:r>
              <a:rPr lang="en-US" sz="1500" dirty="0"/>
              <a:t>Phase 1 </a:t>
            </a:r>
          </a:p>
        </p:txBody>
      </p:sp>
      <p:sp>
        <p:nvSpPr>
          <p:cNvPr id="68" name="TextBox 67">
            <a:extLst>
              <a:ext uri="{FF2B5EF4-FFF2-40B4-BE49-F238E27FC236}">
                <a16:creationId xmlns:a16="http://schemas.microsoft.com/office/drawing/2014/main" id="{D6293722-544D-7E4A-8237-5F0746C6E46D}"/>
              </a:ext>
            </a:extLst>
          </p:cNvPr>
          <p:cNvSpPr txBox="1"/>
          <p:nvPr/>
        </p:nvSpPr>
        <p:spPr>
          <a:xfrm>
            <a:off x="10486341" y="3220941"/>
            <a:ext cx="914400" cy="914400"/>
          </a:xfrm>
          <a:prstGeom prst="rect">
            <a:avLst/>
          </a:prstGeom>
          <a:noFill/>
        </p:spPr>
        <p:txBody>
          <a:bodyPr wrap="none" lIns="54610" tIns="54610" rIns="54610" bIns="54610" rtlCol="0">
            <a:noAutofit/>
          </a:bodyPr>
          <a:lstStyle/>
          <a:p>
            <a:pPr>
              <a:spcAft>
                <a:spcPts val="600"/>
              </a:spcAft>
            </a:pPr>
            <a:r>
              <a:rPr lang="en-US" sz="1500" dirty="0"/>
              <a:t>Phase 2 </a:t>
            </a:r>
          </a:p>
        </p:txBody>
      </p:sp>
      <p:sp>
        <p:nvSpPr>
          <p:cNvPr id="69" name="Snip Single Corner Rectangle 68">
            <a:extLst>
              <a:ext uri="{FF2B5EF4-FFF2-40B4-BE49-F238E27FC236}">
                <a16:creationId xmlns:a16="http://schemas.microsoft.com/office/drawing/2014/main" id="{468E98B5-EAB8-5043-B4A1-6DD668B8ED39}"/>
              </a:ext>
            </a:extLst>
          </p:cNvPr>
          <p:cNvSpPr/>
          <p:nvPr/>
        </p:nvSpPr>
        <p:spPr>
          <a:xfrm>
            <a:off x="3868587" y="2253837"/>
            <a:ext cx="434899" cy="363487"/>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grpSp>
        <p:nvGrpSpPr>
          <p:cNvPr id="70" name="Group 278">
            <a:extLst>
              <a:ext uri="{FF2B5EF4-FFF2-40B4-BE49-F238E27FC236}">
                <a16:creationId xmlns:a16="http://schemas.microsoft.com/office/drawing/2014/main" id="{E1A8A51D-F9E0-E647-BC31-EADD6DE7CA7C}"/>
              </a:ext>
            </a:extLst>
          </p:cNvPr>
          <p:cNvGrpSpPr/>
          <p:nvPr/>
        </p:nvGrpSpPr>
        <p:grpSpPr>
          <a:xfrm>
            <a:off x="5166527" y="4572461"/>
            <a:ext cx="280704" cy="419163"/>
            <a:chOff x="1743075" y="3103562"/>
            <a:chExt cx="468313" cy="838200"/>
          </a:xfrm>
        </p:grpSpPr>
        <p:sp>
          <p:nvSpPr>
            <p:cNvPr id="71" name="Oval 137">
              <a:extLst>
                <a:ext uri="{FF2B5EF4-FFF2-40B4-BE49-F238E27FC236}">
                  <a16:creationId xmlns:a16="http://schemas.microsoft.com/office/drawing/2014/main" id="{D27006C9-EF3C-1C4F-B609-451BA94827D0}"/>
                </a:ext>
              </a:extLst>
            </p:cNvPr>
            <p:cNvSpPr>
              <a:spLocks noChangeArrowheads="1"/>
            </p:cNvSpPr>
            <p:nvPr/>
          </p:nvSpPr>
          <p:spPr bwMode="auto">
            <a:xfrm>
              <a:off x="1876425" y="3373437"/>
              <a:ext cx="215900" cy="25082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2" name="Freeform 138">
              <a:extLst>
                <a:ext uri="{FF2B5EF4-FFF2-40B4-BE49-F238E27FC236}">
                  <a16:creationId xmlns:a16="http://schemas.microsoft.com/office/drawing/2014/main" id="{6041A45E-67D1-8941-8C6F-BC293CE89EE6}"/>
                </a:ext>
              </a:extLst>
            </p:cNvPr>
            <p:cNvSpPr>
              <a:spLocks/>
            </p:cNvSpPr>
            <p:nvPr/>
          </p:nvSpPr>
          <p:spPr bwMode="auto">
            <a:xfrm>
              <a:off x="1743075" y="3648075"/>
              <a:ext cx="242888" cy="293687"/>
            </a:xfrm>
            <a:custGeom>
              <a:avLst/>
              <a:gdLst/>
              <a:ahLst/>
              <a:cxnLst>
                <a:cxn ang="0">
                  <a:pos x="0" y="110"/>
                </a:cxn>
                <a:cxn ang="0">
                  <a:pos x="0" y="229"/>
                </a:cxn>
                <a:cxn ang="0">
                  <a:pos x="189" y="229"/>
                </a:cxn>
                <a:cxn ang="0">
                  <a:pos x="104" y="0"/>
                </a:cxn>
                <a:cxn ang="0">
                  <a:pos x="0" y="110"/>
                </a:cxn>
              </a:cxnLst>
              <a:rect l="0" t="0" r="r" b="b"/>
              <a:pathLst>
                <a:path w="189" h="229">
                  <a:moveTo>
                    <a:pt x="0" y="110"/>
                  </a:moveTo>
                  <a:cubicBezTo>
                    <a:pt x="0" y="229"/>
                    <a:pt x="0" y="229"/>
                    <a:pt x="0" y="229"/>
                  </a:cubicBezTo>
                  <a:cubicBezTo>
                    <a:pt x="189" y="229"/>
                    <a:pt x="189" y="229"/>
                    <a:pt x="189" y="229"/>
                  </a:cubicBezTo>
                  <a:cubicBezTo>
                    <a:pt x="104" y="0"/>
                    <a:pt x="104" y="0"/>
                    <a:pt x="104" y="0"/>
                  </a:cubicBezTo>
                  <a:cubicBezTo>
                    <a:pt x="46" y="3"/>
                    <a:pt x="0" y="51"/>
                    <a:pt x="0" y="11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3" name="Freeform 139">
              <a:extLst>
                <a:ext uri="{FF2B5EF4-FFF2-40B4-BE49-F238E27FC236}">
                  <a16:creationId xmlns:a16="http://schemas.microsoft.com/office/drawing/2014/main" id="{9ABB6A19-C864-5F44-8662-D53FE053913E}"/>
                </a:ext>
              </a:extLst>
            </p:cNvPr>
            <p:cNvSpPr>
              <a:spLocks/>
            </p:cNvSpPr>
            <p:nvPr/>
          </p:nvSpPr>
          <p:spPr bwMode="auto">
            <a:xfrm>
              <a:off x="1985963" y="3649662"/>
              <a:ext cx="225425" cy="292100"/>
            </a:xfrm>
            <a:custGeom>
              <a:avLst/>
              <a:gdLst/>
              <a:ahLst/>
              <a:cxnLst>
                <a:cxn ang="0">
                  <a:pos x="83" y="0"/>
                </a:cxn>
                <a:cxn ang="0">
                  <a:pos x="0" y="228"/>
                </a:cxn>
                <a:cxn ang="0">
                  <a:pos x="175" y="228"/>
                </a:cxn>
                <a:cxn ang="0">
                  <a:pos x="175" y="109"/>
                </a:cxn>
                <a:cxn ang="0">
                  <a:pos x="83" y="0"/>
                </a:cxn>
              </a:cxnLst>
              <a:rect l="0" t="0" r="r" b="b"/>
              <a:pathLst>
                <a:path w="175" h="228">
                  <a:moveTo>
                    <a:pt x="83" y="0"/>
                  </a:moveTo>
                  <a:cubicBezTo>
                    <a:pt x="0" y="228"/>
                    <a:pt x="0" y="228"/>
                    <a:pt x="0" y="228"/>
                  </a:cubicBezTo>
                  <a:cubicBezTo>
                    <a:pt x="175" y="228"/>
                    <a:pt x="175" y="228"/>
                    <a:pt x="175" y="228"/>
                  </a:cubicBezTo>
                  <a:cubicBezTo>
                    <a:pt x="175" y="109"/>
                    <a:pt x="175" y="109"/>
                    <a:pt x="175" y="109"/>
                  </a:cubicBezTo>
                  <a:cubicBezTo>
                    <a:pt x="175" y="54"/>
                    <a:pt x="135" y="9"/>
                    <a:pt x="83"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 name="Freeform 140">
              <a:extLst>
                <a:ext uri="{FF2B5EF4-FFF2-40B4-BE49-F238E27FC236}">
                  <a16:creationId xmlns:a16="http://schemas.microsoft.com/office/drawing/2014/main" id="{AA7B5BF1-C3E4-CD41-9B37-7BF31B92FE37}"/>
                </a:ext>
              </a:extLst>
            </p:cNvPr>
            <p:cNvSpPr>
              <a:spLocks/>
            </p:cNvSpPr>
            <p:nvPr/>
          </p:nvSpPr>
          <p:spPr bwMode="auto">
            <a:xfrm>
              <a:off x="1936750" y="3584575"/>
              <a:ext cx="100013" cy="354012"/>
            </a:xfrm>
            <a:custGeom>
              <a:avLst/>
              <a:gdLst/>
              <a:ahLst/>
              <a:cxnLst>
                <a:cxn ang="0">
                  <a:pos x="63" y="32"/>
                </a:cxn>
                <a:cxn ang="0">
                  <a:pos x="31" y="0"/>
                </a:cxn>
                <a:cxn ang="0">
                  <a:pos x="0" y="32"/>
                </a:cxn>
                <a:cxn ang="0">
                  <a:pos x="25" y="58"/>
                </a:cxn>
                <a:cxn ang="0">
                  <a:pos x="8" y="78"/>
                </a:cxn>
                <a:cxn ang="0">
                  <a:pos x="8" y="223"/>
                </a:cxn>
                <a:cxn ang="0">
                  <a:pos x="52" y="223"/>
                </a:cxn>
                <a:cxn ang="0">
                  <a:pos x="52" y="78"/>
                </a:cxn>
                <a:cxn ang="0">
                  <a:pos x="35" y="59"/>
                </a:cxn>
                <a:cxn ang="0">
                  <a:pos x="63" y="32"/>
                </a:cxn>
              </a:cxnLst>
              <a:rect l="0" t="0" r="r" b="b"/>
              <a:pathLst>
                <a:path w="63" h="223">
                  <a:moveTo>
                    <a:pt x="63" y="32"/>
                  </a:moveTo>
                  <a:lnTo>
                    <a:pt x="31" y="0"/>
                  </a:lnTo>
                  <a:lnTo>
                    <a:pt x="0" y="32"/>
                  </a:lnTo>
                  <a:lnTo>
                    <a:pt x="25" y="58"/>
                  </a:lnTo>
                  <a:lnTo>
                    <a:pt x="8" y="78"/>
                  </a:lnTo>
                  <a:lnTo>
                    <a:pt x="8" y="223"/>
                  </a:lnTo>
                  <a:lnTo>
                    <a:pt x="52" y="223"/>
                  </a:lnTo>
                  <a:lnTo>
                    <a:pt x="52" y="78"/>
                  </a:lnTo>
                  <a:lnTo>
                    <a:pt x="35" y="59"/>
                  </a:lnTo>
                  <a:lnTo>
                    <a:pt x="63" y="3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 name="Rectangle 141">
              <a:extLst>
                <a:ext uri="{FF2B5EF4-FFF2-40B4-BE49-F238E27FC236}">
                  <a16:creationId xmlns:a16="http://schemas.microsoft.com/office/drawing/2014/main" id="{5ABB8D9E-7232-B34E-AC53-5A9D40B6AB27}"/>
                </a:ext>
              </a:extLst>
            </p:cNvPr>
            <p:cNvSpPr>
              <a:spLocks noChangeArrowheads="1"/>
            </p:cNvSpPr>
            <p:nvPr/>
          </p:nvSpPr>
          <p:spPr bwMode="auto">
            <a:xfrm>
              <a:off x="2092325" y="3790950"/>
              <a:ext cx="93663"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76" name="Freeform 142">
              <a:extLst>
                <a:ext uri="{FF2B5EF4-FFF2-40B4-BE49-F238E27FC236}">
                  <a16:creationId xmlns:a16="http://schemas.microsoft.com/office/drawing/2014/main" id="{9AE6B893-A31E-C44C-8E72-014B0E33F7DA}"/>
                </a:ext>
              </a:extLst>
            </p:cNvPr>
            <p:cNvSpPr>
              <a:spLocks/>
            </p:cNvSpPr>
            <p:nvPr/>
          </p:nvSpPr>
          <p:spPr bwMode="auto">
            <a:xfrm>
              <a:off x="1943100" y="3214687"/>
              <a:ext cx="84138" cy="125412"/>
            </a:xfrm>
            <a:custGeom>
              <a:avLst/>
              <a:gdLst/>
              <a:ahLst/>
              <a:cxnLst>
                <a:cxn ang="0">
                  <a:pos x="62" y="48"/>
                </a:cxn>
                <a:cxn ang="0">
                  <a:pos x="31" y="97"/>
                </a:cxn>
                <a:cxn ang="0">
                  <a:pos x="0" y="48"/>
                </a:cxn>
                <a:cxn ang="0">
                  <a:pos x="31" y="0"/>
                </a:cxn>
                <a:cxn ang="0">
                  <a:pos x="62" y="48"/>
                </a:cxn>
              </a:cxnLst>
              <a:rect l="0" t="0" r="r" b="b"/>
              <a:pathLst>
                <a:path w="65" h="97">
                  <a:moveTo>
                    <a:pt x="62" y="48"/>
                  </a:moveTo>
                  <a:cubicBezTo>
                    <a:pt x="62" y="75"/>
                    <a:pt x="65" y="97"/>
                    <a:pt x="31" y="97"/>
                  </a:cubicBezTo>
                  <a:cubicBezTo>
                    <a:pt x="0" y="97"/>
                    <a:pt x="0" y="75"/>
                    <a:pt x="0" y="48"/>
                  </a:cubicBezTo>
                  <a:cubicBezTo>
                    <a:pt x="0" y="22"/>
                    <a:pt x="14" y="0"/>
                    <a:pt x="31" y="0"/>
                  </a:cubicBezTo>
                  <a:cubicBezTo>
                    <a:pt x="48" y="0"/>
                    <a:pt x="62" y="22"/>
                    <a:pt x="62" y="4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7" name="Freeform 143">
              <a:extLst>
                <a:ext uri="{FF2B5EF4-FFF2-40B4-BE49-F238E27FC236}">
                  <a16:creationId xmlns:a16="http://schemas.microsoft.com/office/drawing/2014/main" id="{9477D3E9-0EA8-1641-A480-B1673E0E5B8D}"/>
                </a:ext>
              </a:extLst>
            </p:cNvPr>
            <p:cNvSpPr>
              <a:spLocks noEditPoints="1"/>
            </p:cNvSpPr>
            <p:nvPr/>
          </p:nvSpPr>
          <p:spPr bwMode="auto">
            <a:xfrm>
              <a:off x="1939925" y="3211512"/>
              <a:ext cx="88900" cy="131762"/>
            </a:xfrm>
            <a:custGeom>
              <a:avLst/>
              <a:gdLst/>
              <a:ahLst/>
              <a:cxnLst>
                <a:cxn ang="0">
                  <a:pos x="34" y="103"/>
                </a:cxn>
                <a:cxn ang="0">
                  <a:pos x="4" y="88"/>
                </a:cxn>
                <a:cxn ang="0">
                  <a:pos x="0" y="53"/>
                </a:cxn>
                <a:cxn ang="0">
                  <a:pos x="0" y="51"/>
                </a:cxn>
                <a:cxn ang="0">
                  <a:pos x="34" y="0"/>
                </a:cxn>
                <a:cxn ang="0">
                  <a:pos x="69" y="51"/>
                </a:cxn>
                <a:cxn ang="0">
                  <a:pos x="69" y="58"/>
                </a:cxn>
                <a:cxn ang="0">
                  <a:pos x="61" y="95"/>
                </a:cxn>
                <a:cxn ang="0">
                  <a:pos x="34" y="103"/>
                </a:cxn>
                <a:cxn ang="0">
                  <a:pos x="34" y="7"/>
                </a:cxn>
                <a:cxn ang="0">
                  <a:pos x="7" y="51"/>
                </a:cxn>
                <a:cxn ang="0">
                  <a:pos x="7" y="53"/>
                </a:cxn>
                <a:cxn ang="0">
                  <a:pos x="10" y="85"/>
                </a:cxn>
                <a:cxn ang="0">
                  <a:pos x="34" y="96"/>
                </a:cxn>
                <a:cxn ang="0">
                  <a:pos x="56" y="90"/>
                </a:cxn>
                <a:cxn ang="0">
                  <a:pos x="62" y="58"/>
                </a:cxn>
                <a:cxn ang="0">
                  <a:pos x="62" y="51"/>
                </a:cxn>
                <a:cxn ang="0">
                  <a:pos x="34" y="7"/>
                </a:cxn>
              </a:cxnLst>
              <a:rect l="0" t="0" r="r" b="b"/>
              <a:pathLst>
                <a:path w="69" h="103">
                  <a:moveTo>
                    <a:pt x="34" y="103"/>
                  </a:moveTo>
                  <a:cubicBezTo>
                    <a:pt x="19" y="103"/>
                    <a:pt x="9" y="98"/>
                    <a:pt x="4" y="88"/>
                  </a:cubicBezTo>
                  <a:cubicBezTo>
                    <a:pt x="0" y="78"/>
                    <a:pt x="0" y="66"/>
                    <a:pt x="0" y="53"/>
                  </a:cubicBezTo>
                  <a:cubicBezTo>
                    <a:pt x="0" y="51"/>
                    <a:pt x="0" y="51"/>
                    <a:pt x="0" y="51"/>
                  </a:cubicBezTo>
                  <a:cubicBezTo>
                    <a:pt x="0" y="23"/>
                    <a:pt x="15" y="0"/>
                    <a:pt x="34" y="0"/>
                  </a:cubicBezTo>
                  <a:cubicBezTo>
                    <a:pt x="53" y="0"/>
                    <a:pt x="69" y="23"/>
                    <a:pt x="69" y="51"/>
                  </a:cubicBezTo>
                  <a:cubicBezTo>
                    <a:pt x="69" y="54"/>
                    <a:pt x="69" y="56"/>
                    <a:pt x="69" y="58"/>
                  </a:cubicBezTo>
                  <a:cubicBezTo>
                    <a:pt x="69" y="73"/>
                    <a:pt x="69" y="86"/>
                    <a:pt x="61" y="95"/>
                  </a:cubicBezTo>
                  <a:cubicBezTo>
                    <a:pt x="55" y="101"/>
                    <a:pt x="46" y="103"/>
                    <a:pt x="34" y="103"/>
                  </a:cubicBezTo>
                  <a:close/>
                  <a:moveTo>
                    <a:pt x="34" y="7"/>
                  </a:moveTo>
                  <a:cubicBezTo>
                    <a:pt x="19" y="7"/>
                    <a:pt x="7" y="27"/>
                    <a:pt x="7" y="51"/>
                  </a:cubicBezTo>
                  <a:cubicBezTo>
                    <a:pt x="7" y="53"/>
                    <a:pt x="7" y="53"/>
                    <a:pt x="7" y="53"/>
                  </a:cubicBezTo>
                  <a:cubicBezTo>
                    <a:pt x="7" y="66"/>
                    <a:pt x="7" y="77"/>
                    <a:pt x="10" y="85"/>
                  </a:cubicBezTo>
                  <a:cubicBezTo>
                    <a:pt x="13" y="90"/>
                    <a:pt x="18" y="96"/>
                    <a:pt x="34" y="96"/>
                  </a:cubicBezTo>
                  <a:cubicBezTo>
                    <a:pt x="44" y="96"/>
                    <a:pt x="51" y="94"/>
                    <a:pt x="56" y="90"/>
                  </a:cubicBezTo>
                  <a:cubicBezTo>
                    <a:pt x="62" y="84"/>
                    <a:pt x="62" y="72"/>
                    <a:pt x="62" y="58"/>
                  </a:cubicBezTo>
                  <a:cubicBezTo>
                    <a:pt x="62" y="56"/>
                    <a:pt x="62" y="54"/>
                    <a:pt x="62" y="51"/>
                  </a:cubicBezTo>
                  <a:cubicBezTo>
                    <a:pt x="62" y="27"/>
                    <a:pt x="49" y="7"/>
                    <a:pt x="34" y="7"/>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8" name="Oval 144">
              <a:extLst>
                <a:ext uri="{FF2B5EF4-FFF2-40B4-BE49-F238E27FC236}">
                  <a16:creationId xmlns:a16="http://schemas.microsoft.com/office/drawing/2014/main" id="{EC0A7499-D76D-054A-B239-C6C70BE89BE2}"/>
                </a:ext>
              </a:extLst>
            </p:cNvPr>
            <p:cNvSpPr>
              <a:spLocks noChangeArrowheads="1"/>
            </p:cNvSpPr>
            <p:nvPr/>
          </p:nvSpPr>
          <p:spPr bwMode="auto">
            <a:xfrm>
              <a:off x="1943100" y="3228975"/>
              <a:ext cx="80963" cy="6985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9" name="Freeform 145">
              <a:extLst>
                <a:ext uri="{FF2B5EF4-FFF2-40B4-BE49-F238E27FC236}">
                  <a16:creationId xmlns:a16="http://schemas.microsoft.com/office/drawing/2014/main" id="{F6BB88E0-357D-A440-91E1-76DD0D753BD2}"/>
                </a:ext>
              </a:extLst>
            </p:cNvPr>
            <p:cNvSpPr>
              <a:spLocks noEditPoints="1"/>
            </p:cNvSpPr>
            <p:nvPr/>
          </p:nvSpPr>
          <p:spPr bwMode="auto">
            <a:xfrm>
              <a:off x="1941513" y="3225800"/>
              <a:ext cx="85725" cy="74612"/>
            </a:xfrm>
            <a:custGeom>
              <a:avLst/>
              <a:gdLst/>
              <a:ahLst/>
              <a:cxnLst>
                <a:cxn ang="0">
                  <a:pos x="33" y="59"/>
                </a:cxn>
                <a:cxn ang="0">
                  <a:pos x="0" y="30"/>
                </a:cxn>
                <a:cxn ang="0">
                  <a:pos x="33" y="0"/>
                </a:cxn>
                <a:cxn ang="0">
                  <a:pos x="67" y="30"/>
                </a:cxn>
                <a:cxn ang="0">
                  <a:pos x="33" y="59"/>
                </a:cxn>
                <a:cxn ang="0">
                  <a:pos x="33" y="6"/>
                </a:cxn>
                <a:cxn ang="0">
                  <a:pos x="5" y="30"/>
                </a:cxn>
                <a:cxn ang="0">
                  <a:pos x="33" y="54"/>
                </a:cxn>
                <a:cxn ang="0">
                  <a:pos x="61" y="30"/>
                </a:cxn>
                <a:cxn ang="0">
                  <a:pos x="33" y="6"/>
                </a:cxn>
              </a:cxnLst>
              <a:rect l="0" t="0" r="r" b="b"/>
              <a:pathLst>
                <a:path w="67" h="59">
                  <a:moveTo>
                    <a:pt x="33" y="59"/>
                  </a:moveTo>
                  <a:cubicBezTo>
                    <a:pt x="15" y="59"/>
                    <a:pt x="0" y="46"/>
                    <a:pt x="0" y="30"/>
                  </a:cubicBezTo>
                  <a:cubicBezTo>
                    <a:pt x="0" y="14"/>
                    <a:pt x="15" y="0"/>
                    <a:pt x="33" y="0"/>
                  </a:cubicBezTo>
                  <a:cubicBezTo>
                    <a:pt x="52" y="0"/>
                    <a:pt x="67" y="14"/>
                    <a:pt x="67" y="30"/>
                  </a:cubicBezTo>
                  <a:cubicBezTo>
                    <a:pt x="67" y="46"/>
                    <a:pt x="52" y="59"/>
                    <a:pt x="33" y="59"/>
                  </a:cubicBezTo>
                  <a:close/>
                  <a:moveTo>
                    <a:pt x="33" y="6"/>
                  </a:moveTo>
                  <a:cubicBezTo>
                    <a:pt x="18" y="6"/>
                    <a:pt x="5" y="17"/>
                    <a:pt x="5" y="30"/>
                  </a:cubicBezTo>
                  <a:cubicBezTo>
                    <a:pt x="5" y="43"/>
                    <a:pt x="18" y="54"/>
                    <a:pt x="33" y="54"/>
                  </a:cubicBezTo>
                  <a:cubicBezTo>
                    <a:pt x="49" y="54"/>
                    <a:pt x="61" y="43"/>
                    <a:pt x="61" y="30"/>
                  </a:cubicBezTo>
                  <a:cubicBezTo>
                    <a:pt x="61" y="17"/>
                    <a:pt x="49" y="6"/>
                    <a:pt x="33"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0" name="Oval 146">
              <a:extLst>
                <a:ext uri="{FF2B5EF4-FFF2-40B4-BE49-F238E27FC236}">
                  <a16:creationId xmlns:a16="http://schemas.microsoft.com/office/drawing/2014/main" id="{FC7FDF78-4BE6-C54E-8404-E4980D1DD7C9}"/>
                </a:ext>
              </a:extLst>
            </p:cNvPr>
            <p:cNvSpPr>
              <a:spLocks noChangeArrowheads="1"/>
            </p:cNvSpPr>
            <p:nvPr/>
          </p:nvSpPr>
          <p:spPr bwMode="auto">
            <a:xfrm>
              <a:off x="1943100" y="3203575"/>
              <a:ext cx="80963" cy="7778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1" name="Freeform 147">
              <a:extLst>
                <a:ext uri="{FF2B5EF4-FFF2-40B4-BE49-F238E27FC236}">
                  <a16:creationId xmlns:a16="http://schemas.microsoft.com/office/drawing/2014/main" id="{6818E713-783B-B14B-8FA5-A684AB2FA4C5}"/>
                </a:ext>
              </a:extLst>
            </p:cNvPr>
            <p:cNvSpPr>
              <a:spLocks noEditPoints="1"/>
            </p:cNvSpPr>
            <p:nvPr/>
          </p:nvSpPr>
          <p:spPr bwMode="auto">
            <a:xfrm>
              <a:off x="1939925" y="3198812"/>
              <a:ext cx="87313" cy="87312"/>
            </a:xfrm>
            <a:custGeom>
              <a:avLst/>
              <a:gdLst/>
              <a:ahLst/>
              <a:cxnLst>
                <a:cxn ang="0">
                  <a:pos x="34" y="67"/>
                </a:cxn>
                <a:cxn ang="0">
                  <a:pos x="0" y="34"/>
                </a:cxn>
                <a:cxn ang="0">
                  <a:pos x="34" y="0"/>
                </a:cxn>
                <a:cxn ang="0">
                  <a:pos x="68" y="34"/>
                </a:cxn>
                <a:cxn ang="0">
                  <a:pos x="34" y="67"/>
                </a:cxn>
                <a:cxn ang="0">
                  <a:pos x="34" y="5"/>
                </a:cxn>
                <a:cxn ang="0">
                  <a:pos x="6" y="34"/>
                </a:cxn>
                <a:cxn ang="0">
                  <a:pos x="34" y="62"/>
                </a:cxn>
                <a:cxn ang="0">
                  <a:pos x="62" y="34"/>
                </a:cxn>
                <a:cxn ang="0">
                  <a:pos x="34" y="5"/>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5"/>
                  </a:moveTo>
                  <a:cubicBezTo>
                    <a:pt x="19" y="5"/>
                    <a:pt x="6" y="18"/>
                    <a:pt x="6" y="34"/>
                  </a:cubicBezTo>
                  <a:cubicBezTo>
                    <a:pt x="6" y="49"/>
                    <a:pt x="19" y="62"/>
                    <a:pt x="34" y="62"/>
                  </a:cubicBezTo>
                  <a:cubicBezTo>
                    <a:pt x="50" y="62"/>
                    <a:pt x="62" y="49"/>
                    <a:pt x="62" y="34"/>
                  </a:cubicBezTo>
                  <a:cubicBezTo>
                    <a:pt x="62" y="18"/>
                    <a:pt x="50" y="5"/>
                    <a:pt x="34" y="5"/>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2" name="Oval 148">
              <a:extLst>
                <a:ext uri="{FF2B5EF4-FFF2-40B4-BE49-F238E27FC236}">
                  <a16:creationId xmlns:a16="http://schemas.microsoft.com/office/drawing/2014/main" id="{0D058B47-A218-E24A-A15D-EDEBD54CE537}"/>
                </a:ext>
              </a:extLst>
            </p:cNvPr>
            <p:cNvSpPr>
              <a:spLocks noChangeArrowheads="1"/>
            </p:cNvSpPr>
            <p:nvPr/>
          </p:nvSpPr>
          <p:spPr bwMode="auto">
            <a:xfrm>
              <a:off x="1943100" y="3189287"/>
              <a:ext cx="80963" cy="793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3" name="Freeform 149">
              <a:extLst>
                <a:ext uri="{FF2B5EF4-FFF2-40B4-BE49-F238E27FC236}">
                  <a16:creationId xmlns:a16="http://schemas.microsoft.com/office/drawing/2014/main" id="{2EE83F00-065D-504B-93E5-B6AA6673B0EC}"/>
                </a:ext>
              </a:extLst>
            </p:cNvPr>
            <p:cNvSpPr>
              <a:spLocks noEditPoints="1"/>
            </p:cNvSpPr>
            <p:nvPr/>
          </p:nvSpPr>
          <p:spPr bwMode="auto">
            <a:xfrm>
              <a:off x="1939925" y="3186112"/>
              <a:ext cx="87313" cy="85725"/>
            </a:xfrm>
            <a:custGeom>
              <a:avLst/>
              <a:gdLst/>
              <a:ahLst/>
              <a:cxnLst>
                <a:cxn ang="0">
                  <a:pos x="34" y="67"/>
                </a:cxn>
                <a:cxn ang="0">
                  <a:pos x="0" y="34"/>
                </a:cxn>
                <a:cxn ang="0">
                  <a:pos x="34" y="0"/>
                </a:cxn>
                <a:cxn ang="0">
                  <a:pos x="68" y="34"/>
                </a:cxn>
                <a:cxn ang="0">
                  <a:pos x="34" y="67"/>
                </a:cxn>
                <a:cxn ang="0">
                  <a:pos x="34" y="6"/>
                </a:cxn>
                <a:cxn ang="0">
                  <a:pos x="6" y="34"/>
                </a:cxn>
                <a:cxn ang="0">
                  <a:pos x="34" y="62"/>
                </a:cxn>
                <a:cxn ang="0">
                  <a:pos x="62" y="34"/>
                </a:cxn>
                <a:cxn ang="0">
                  <a:pos x="34" y="6"/>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6"/>
                  </a:moveTo>
                  <a:cubicBezTo>
                    <a:pt x="19" y="6"/>
                    <a:pt x="6" y="18"/>
                    <a:pt x="6" y="34"/>
                  </a:cubicBezTo>
                  <a:cubicBezTo>
                    <a:pt x="6" y="49"/>
                    <a:pt x="19" y="62"/>
                    <a:pt x="34" y="62"/>
                  </a:cubicBezTo>
                  <a:cubicBezTo>
                    <a:pt x="50" y="62"/>
                    <a:pt x="62" y="49"/>
                    <a:pt x="62" y="34"/>
                  </a:cubicBezTo>
                  <a:cubicBezTo>
                    <a:pt x="62" y="18"/>
                    <a:pt x="50" y="6"/>
                    <a:pt x="34"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4" name="Oval 150">
              <a:extLst>
                <a:ext uri="{FF2B5EF4-FFF2-40B4-BE49-F238E27FC236}">
                  <a16:creationId xmlns:a16="http://schemas.microsoft.com/office/drawing/2014/main" id="{3BAE2E2B-AAF0-0D4E-8011-657572CAE93B}"/>
                </a:ext>
              </a:extLst>
            </p:cNvPr>
            <p:cNvSpPr>
              <a:spLocks noChangeArrowheads="1"/>
            </p:cNvSpPr>
            <p:nvPr/>
          </p:nvSpPr>
          <p:spPr bwMode="auto">
            <a:xfrm>
              <a:off x="1919288" y="3125787"/>
              <a:ext cx="128588" cy="127000"/>
            </a:xfrm>
            <a:prstGeom prst="ellipse">
              <a:avLst/>
            </a:pr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5" name="Freeform 151">
              <a:extLst>
                <a:ext uri="{FF2B5EF4-FFF2-40B4-BE49-F238E27FC236}">
                  <a16:creationId xmlns:a16="http://schemas.microsoft.com/office/drawing/2014/main" id="{E310BB65-FB63-A940-AAC9-702CBC4734C1}"/>
                </a:ext>
              </a:extLst>
            </p:cNvPr>
            <p:cNvSpPr>
              <a:spLocks noEditPoints="1"/>
            </p:cNvSpPr>
            <p:nvPr/>
          </p:nvSpPr>
          <p:spPr bwMode="auto">
            <a:xfrm>
              <a:off x="1914525" y="3119437"/>
              <a:ext cx="138113" cy="139700"/>
            </a:xfrm>
            <a:custGeom>
              <a:avLst/>
              <a:gdLst/>
              <a:ahLst/>
              <a:cxnLst>
                <a:cxn ang="0">
                  <a:pos x="54" y="108"/>
                </a:cxn>
                <a:cxn ang="0">
                  <a:pos x="0" y="54"/>
                </a:cxn>
                <a:cxn ang="0">
                  <a:pos x="54" y="0"/>
                </a:cxn>
                <a:cxn ang="0">
                  <a:pos x="108" y="54"/>
                </a:cxn>
                <a:cxn ang="0">
                  <a:pos x="54" y="108"/>
                </a:cxn>
                <a:cxn ang="0">
                  <a:pos x="54" y="7"/>
                </a:cxn>
                <a:cxn ang="0">
                  <a:pos x="8" y="54"/>
                </a:cxn>
                <a:cxn ang="0">
                  <a:pos x="54" y="100"/>
                </a:cxn>
                <a:cxn ang="0">
                  <a:pos x="101" y="54"/>
                </a:cxn>
                <a:cxn ang="0">
                  <a:pos x="54" y="7"/>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7"/>
                  </a:moveTo>
                  <a:cubicBezTo>
                    <a:pt x="29" y="7"/>
                    <a:pt x="8" y="28"/>
                    <a:pt x="8" y="54"/>
                  </a:cubicBezTo>
                  <a:cubicBezTo>
                    <a:pt x="8" y="79"/>
                    <a:pt x="29" y="100"/>
                    <a:pt x="54" y="100"/>
                  </a:cubicBezTo>
                  <a:cubicBezTo>
                    <a:pt x="80" y="100"/>
                    <a:pt x="101" y="79"/>
                    <a:pt x="101" y="54"/>
                  </a:cubicBezTo>
                  <a:cubicBezTo>
                    <a:pt x="101" y="28"/>
                    <a:pt x="80" y="7"/>
                    <a:pt x="54"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6" name="Freeform 152">
              <a:extLst>
                <a:ext uri="{FF2B5EF4-FFF2-40B4-BE49-F238E27FC236}">
                  <a16:creationId xmlns:a16="http://schemas.microsoft.com/office/drawing/2014/main" id="{DEB50AD0-D6A3-C74F-A3B2-0D629333B868}"/>
                </a:ext>
              </a:extLst>
            </p:cNvPr>
            <p:cNvSpPr>
              <a:spLocks/>
            </p:cNvSpPr>
            <p:nvPr/>
          </p:nvSpPr>
          <p:spPr bwMode="auto">
            <a:xfrm>
              <a:off x="1946275" y="3170237"/>
              <a:ext cx="23813" cy="84137"/>
            </a:xfrm>
            <a:custGeom>
              <a:avLst/>
              <a:gdLst/>
              <a:ahLst/>
              <a:cxnLst>
                <a:cxn ang="0">
                  <a:pos x="16" y="66"/>
                </a:cxn>
                <a:cxn ang="0">
                  <a:pos x="16" y="66"/>
                </a:cxn>
                <a:cxn ang="0">
                  <a:pos x="13" y="63"/>
                </a:cxn>
                <a:cxn ang="0">
                  <a:pos x="1" y="5"/>
                </a:cxn>
                <a:cxn ang="0">
                  <a:pos x="1" y="1"/>
                </a:cxn>
                <a:cxn ang="0">
                  <a:pos x="6" y="2"/>
                </a:cxn>
                <a:cxn ang="0">
                  <a:pos x="19" y="63"/>
                </a:cxn>
                <a:cxn ang="0">
                  <a:pos x="16" y="66"/>
                </a:cxn>
              </a:cxnLst>
              <a:rect l="0" t="0" r="r" b="b"/>
              <a:pathLst>
                <a:path w="19" h="66">
                  <a:moveTo>
                    <a:pt x="16" y="66"/>
                  </a:moveTo>
                  <a:cubicBezTo>
                    <a:pt x="16" y="66"/>
                    <a:pt x="16" y="66"/>
                    <a:pt x="16" y="66"/>
                  </a:cubicBezTo>
                  <a:cubicBezTo>
                    <a:pt x="14" y="66"/>
                    <a:pt x="13" y="65"/>
                    <a:pt x="13" y="63"/>
                  </a:cubicBezTo>
                  <a:cubicBezTo>
                    <a:pt x="13" y="40"/>
                    <a:pt x="12" y="22"/>
                    <a:pt x="1" y="5"/>
                  </a:cubicBezTo>
                  <a:cubicBezTo>
                    <a:pt x="0" y="4"/>
                    <a:pt x="0" y="2"/>
                    <a:pt x="1" y="1"/>
                  </a:cubicBezTo>
                  <a:cubicBezTo>
                    <a:pt x="3" y="0"/>
                    <a:pt x="5" y="0"/>
                    <a:pt x="6" y="2"/>
                  </a:cubicBezTo>
                  <a:cubicBezTo>
                    <a:pt x="18" y="20"/>
                    <a:pt x="19" y="40"/>
                    <a:pt x="19" y="63"/>
                  </a:cubicBezTo>
                  <a:cubicBezTo>
                    <a:pt x="19" y="65"/>
                    <a:pt x="18" y="66"/>
                    <a:pt x="16" y="66"/>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7" name="Freeform 153">
              <a:extLst>
                <a:ext uri="{FF2B5EF4-FFF2-40B4-BE49-F238E27FC236}">
                  <a16:creationId xmlns:a16="http://schemas.microsoft.com/office/drawing/2014/main" id="{98F04A43-8F14-824D-99D0-2E54A6FC1EE9}"/>
                </a:ext>
              </a:extLst>
            </p:cNvPr>
            <p:cNvSpPr>
              <a:spLocks/>
            </p:cNvSpPr>
            <p:nvPr/>
          </p:nvSpPr>
          <p:spPr bwMode="auto">
            <a:xfrm>
              <a:off x="1998663" y="3175000"/>
              <a:ext cx="25400" cy="82550"/>
            </a:xfrm>
            <a:custGeom>
              <a:avLst/>
              <a:gdLst/>
              <a:ahLst/>
              <a:cxnLst>
                <a:cxn ang="0">
                  <a:pos x="6" y="64"/>
                </a:cxn>
                <a:cxn ang="0">
                  <a:pos x="3" y="61"/>
                </a:cxn>
                <a:cxn ang="0">
                  <a:pos x="15" y="1"/>
                </a:cxn>
                <a:cxn ang="0">
                  <a:pos x="19" y="2"/>
                </a:cxn>
                <a:cxn ang="0">
                  <a:pos x="19" y="6"/>
                </a:cxn>
                <a:cxn ang="0">
                  <a:pos x="9" y="61"/>
                </a:cxn>
                <a:cxn ang="0">
                  <a:pos x="6" y="64"/>
                </a:cxn>
                <a:cxn ang="0">
                  <a:pos x="6" y="64"/>
                </a:cxn>
              </a:cxnLst>
              <a:rect l="0" t="0" r="r" b="b"/>
              <a:pathLst>
                <a:path w="20" h="64">
                  <a:moveTo>
                    <a:pt x="6" y="64"/>
                  </a:moveTo>
                  <a:cubicBezTo>
                    <a:pt x="5" y="64"/>
                    <a:pt x="3" y="63"/>
                    <a:pt x="3" y="61"/>
                  </a:cubicBezTo>
                  <a:cubicBezTo>
                    <a:pt x="3" y="59"/>
                    <a:pt x="0" y="13"/>
                    <a:pt x="15" y="1"/>
                  </a:cubicBezTo>
                  <a:cubicBezTo>
                    <a:pt x="17" y="0"/>
                    <a:pt x="18" y="0"/>
                    <a:pt x="19" y="2"/>
                  </a:cubicBezTo>
                  <a:cubicBezTo>
                    <a:pt x="20" y="3"/>
                    <a:pt x="20" y="5"/>
                    <a:pt x="19" y="6"/>
                  </a:cubicBezTo>
                  <a:cubicBezTo>
                    <a:pt x="10" y="13"/>
                    <a:pt x="8" y="43"/>
                    <a:pt x="9" y="61"/>
                  </a:cubicBezTo>
                  <a:cubicBezTo>
                    <a:pt x="9" y="62"/>
                    <a:pt x="8" y="64"/>
                    <a:pt x="6" y="64"/>
                  </a:cubicBezTo>
                  <a:cubicBezTo>
                    <a:pt x="6" y="64"/>
                    <a:pt x="6" y="64"/>
                    <a:pt x="6" y="6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8" name="Freeform 154">
              <a:extLst>
                <a:ext uri="{FF2B5EF4-FFF2-40B4-BE49-F238E27FC236}">
                  <a16:creationId xmlns:a16="http://schemas.microsoft.com/office/drawing/2014/main" id="{C4985C55-2614-BE48-89E8-9C8EF131D346}"/>
                </a:ext>
              </a:extLst>
            </p:cNvPr>
            <p:cNvSpPr>
              <a:spLocks/>
            </p:cNvSpPr>
            <p:nvPr/>
          </p:nvSpPr>
          <p:spPr bwMode="auto">
            <a:xfrm>
              <a:off x="1949450" y="3175000"/>
              <a:ext cx="73025" cy="19050"/>
            </a:xfrm>
            <a:custGeom>
              <a:avLst/>
              <a:gdLst/>
              <a:ahLst/>
              <a:cxnLst>
                <a:cxn ang="0">
                  <a:pos x="23" y="15"/>
                </a:cxn>
                <a:cxn ang="0">
                  <a:pos x="10" y="10"/>
                </a:cxn>
                <a:cxn ang="0">
                  <a:pos x="0" y="4"/>
                </a:cxn>
                <a:cxn ang="0">
                  <a:pos x="2" y="0"/>
                </a:cxn>
                <a:cxn ang="0">
                  <a:pos x="12" y="6"/>
                </a:cxn>
                <a:cxn ang="0">
                  <a:pos x="28" y="11"/>
                </a:cxn>
                <a:cxn ang="0">
                  <a:pos x="31" y="7"/>
                </a:cxn>
                <a:cxn ang="0">
                  <a:pos x="39" y="1"/>
                </a:cxn>
                <a:cxn ang="0">
                  <a:pos x="46" y="5"/>
                </a:cxn>
                <a:cxn ang="0">
                  <a:pos x="50" y="8"/>
                </a:cxn>
                <a:cxn ang="0">
                  <a:pos x="55" y="4"/>
                </a:cxn>
                <a:cxn ang="0">
                  <a:pos x="57" y="7"/>
                </a:cxn>
                <a:cxn ang="0">
                  <a:pos x="50" y="11"/>
                </a:cxn>
                <a:cxn ang="0">
                  <a:pos x="44" y="8"/>
                </a:cxn>
                <a:cxn ang="0">
                  <a:pos x="40" y="5"/>
                </a:cxn>
                <a:cxn ang="0">
                  <a:pos x="34" y="9"/>
                </a:cxn>
                <a:cxn ang="0">
                  <a:pos x="29" y="14"/>
                </a:cxn>
                <a:cxn ang="0">
                  <a:pos x="23" y="15"/>
                </a:cxn>
              </a:cxnLst>
              <a:rect l="0" t="0" r="r" b="b"/>
              <a:pathLst>
                <a:path w="57" h="15">
                  <a:moveTo>
                    <a:pt x="23" y="15"/>
                  </a:moveTo>
                  <a:cubicBezTo>
                    <a:pt x="18" y="15"/>
                    <a:pt x="14" y="13"/>
                    <a:pt x="10" y="10"/>
                  </a:cubicBezTo>
                  <a:cubicBezTo>
                    <a:pt x="7" y="7"/>
                    <a:pt x="4" y="5"/>
                    <a:pt x="0" y="4"/>
                  </a:cubicBezTo>
                  <a:cubicBezTo>
                    <a:pt x="2" y="0"/>
                    <a:pt x="2" y="0"/>
                    <a:pt x="2" y="0"/>
                  </a:cubicBezTo>
                  <a:cubicBezTo>
                    <a:pt x="6" y="2"/>
                    <a:pt x="9" y="4"/>
                    <a:pt x="12" y="6"/>
                  </a:cubicBezTo>
                  <a:cubicBezTo>
                    <a:pt x="18" y="10"/>
                    <a:pt x="22" y="13"/>
                    <a:pt x="28" y="11"/>
                  </a:cubicBezTo>
                  <a:cubicBezTo>
                    <a:pt x="29" y="10"/>
                    <a:pt x="30" y="9"/>
                    <a:pt x="31" y="7"/>
                  </a:cubicBezTo>
                  <a:cubicBezTo>
                    <a:pt x="33" y="5"/>
                    <a:pt x="35" y="2"/>
                    <a:pt x="39" y="1"/>
                  </a:cubicBezTo>
                  <a:cubicBezTo>
                    <a:pt x="43" y="1"/>
                    <a:pt x="45" y="3"/>
                    <a:pt x="46" y="5"/>
                  </a:cubicBezTo>
                  <a:cubicBezTo>
                    <a:pt x="48" y="6"/>
                    <a:pt x="49" y="8"/>
                    <a:pt x="50" y="8"/>
                  </a:cubicBezTo>
                  <a:cubicBezTo>
                    <a:pt x="51" y="8"/>
                    <a:pt x="53" y="7"/>
                    <a:pt x="55" y="4"/>
                  </a:cubicBezTo>
                  <a:cubicBezTo>
                    <a:pt x="57" y="7"/>
                    <a:pt x="57" y="7"/>
                    <a:pt x="57" y="7"/>
                  </a:cubicBezTo>
                  <a:cubicBezTo>
                    <a:pt x="55" y="10"/>
                    <a:pt x="52" y="11"/>
                    <a:pt x="50" y="11"/>
                  </a:cubicBezTo>
                  <a:cubicBezTo>
                    <a:pt x="47" y="11"/>
                    <a:pt x="45" y="9"/>
                    <a:pt x="44" y="8"/>
                  </a:cubicBezTo>
                  <a:cubicBezTo>
                    <a:pt x="42" y="6"/>
                    <a:pt x="41" y="5"/>
                    <a:pt x="40" y="5"/>
                  </a:cubicBezTo>
                  <a:cubicBezTo>
                    <a:pt x="37" y="6"/>
                    <a:pt x="36" y="7"/>
                    <a:pt x="34" y="9"/>
                  </a:cubicBezTo>
                  <a:cubicBezTo>
                    <a:pt x="33" y="11"/>
                    <a:pt x="32" y="13"/>
                    <a:pt x="29" y="14"/>
                  </a:cubicBezTo>
                  <a:cubicBezTo>
                    <a:pt x="27" y="15"/>
                    <a:pt x="25" y="15"/>
                    <a:pt x="23" y="1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9" name="Freeform 155">
              <a:extLst>
                <a:ext uri="{FF2B5EF4-FFF2-40B4-BE49-F238E27FC236}">
                  <a16:creationId xmlns:a16="http://schemas.microsoft.com/office/drawing/2014/main" id="{73F8C5F8-5CCE-0146-83C6-F28363495127}"/>
                </a:ext>
              </a:extLst>
            </p:cNvPr>
            <p:cNvSpPr>
              <a:spLocks/>
            </p:cNvSpPr>
            <p:nvPr/>
          </p:nvSpPr>
          <p:spPr bwMode="auto">
            <a:xfrm>
              <a:off x="1870075" y="3103562"/>
              <a:ext cx="41275" cy="30162"/>
            </a:xfrm>
            <a:custGeom>
              <a:avLst/>
              <a:gdLst/>
              <a:ahLst/>
              <a:cxnLst>
                <a:cxn ang="0">
                  <a:pos x="28" y="24"/>
                </a:cxn>
                <a:cxn ang="0">
                  <a:pos x="26" y="23"/>
                </a:cxn>
                <a:cxn ang="0">
                  <a:pos x="2" y="7"/>
                </a:cxn>
                <a:cxn ang="0">
                  <a:pos x="1" y="2"/>
                </a:cxn>
                <a:cxn ang="0">
                  <a:pos x="6" y="1"/>
                </a:cxn>
                <a:cxn ang="0">
                  <a:pos x="30" y="18"/>
                </a:cxn>
                <a:cxn ang="0">
                  <a:pos x="31" y="23"/>
                </a:cxn>
                <a:cxn ang="0">
                  <a:pos x="28" y="24"/>
                </a:cxn>
              </a:cxnLst>
              <a:rect l="0" t="0" r="r" b="b"/>
              <a:pathLst>
                <a:path w="32" h="24">
                  <a:moveTo>
                    <a:pt x="28" y="24"/>
                  </a:moveTo>
                  <a:cubicBezTo>
                    <a:pt x="27" y="24"/>
                    <a:pt x="27" y="24"/>
                    <a:pt x="26" y="23"/>
                  </a:cubicBezTo>
                  <a:cubicBezTo>
                    <a:pt x="19" y="18"/>
                    <a:pt x="14" y="15"/>
                    <a:pt x="2" y="7"/>
                  </a:cubicBezTo>
                  <a:cubicBezTo>
                    <a:pt x="1" y="6"/>
                    <a:pt x="0" y="4"/>
                    <a:pt x="1" y="2"/>
                  </a:cubicBezTo>
                  <a:cubicBezTo>
                    <a:pt x="2" y="0"/>
                    <a:pt x="5" y="0"/>
                    <a:pt x="6" y="1"/>
                  </a:cubicBezTo>
                  <a:cubicBezTo>
                    <a:pt x="18" y="9"/>
                    <a:pt x="23" y="12"/>
                    <a:pt x="30" y="18"/>
                  </a:cubicBezTo>
                  <a:cubicBezTo>
                    <a:pt x="32" y="19"/>
                    <a:pt x="32" y="21"/>
                    <a:pt x="31" y="23"/>
                  </a:cubicBezTo>
                  <a:cubicBezTo>
                    <a:pt x="30" y="24"/>
                    <a:pt x="29" y="24"/>
                    <a:pt x="28" y="2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0" name="Freeform 156">
              <a:extLst>
                <a:ext uri="{FF2B5EF4-FFF2-40B4-BE49-F238E27FC236}">
                  <a16:creationId xmlns:a16="http://schemas.microsoft.com/office/drawing/2014/main" id="{3C5F946A-4D7E-BB4F-80F6-75F50DDC95AC}"/>
                </a:ext>
              </a:extLst>
            </p:cNvPr>
            <p:cNvSpPr>
              <a:spLocks/>
            </p:cNvSpPr>
            <p:nvPr/>
          </p:nvSpPr>
          <p:spPr bwMode="auto">
            <a:xfrm>
              <a:off x="1838325" y="3128962"/>
              <a:ext cx="69850" cy="28575"/>
            </a:xfrm>
            <a:custGeom>
              <a:avLst/>
              <a:gdLst/>
              <a:ahLst/>
              <a:cxnLst>
                <a:cxn ang="0">
                  <a:pos x="49" y="22"/>
                </a:cxn>
                <a:cxn ang="0">
                  <a:pos x="48" y="21"/>
                </a:cxn>
                <a:cxn ang="0">
                  <a:pos x="30" y="16"/>
                </a:cxn>
                <a:cxn ang="0">
                  <a:pos x="3" y="7"/>
                </a:cxn>
                <a:cxn ang="0">
                  <a:pos x="1" y="3"/>
                </a:cxn>
                <a:cxn ang="0">
                  <a:pos x="6" y="1"/>
                </a:cxn>
                <a:cxn ang="0">
                  <a:pos x="32" y="9"/>
                </a:cxn>
                <a:cxn ang="0">
                  <a:pos x="51" y="15"/>
                </a:cxn>
                <a:cxn ang="0">
                  <a:pos x="53" y="19"/>
                </a:cxn>
                <a:cxn ang="0">
                  <a:pos x="49" y="22"/>
                </a:cxn>
              </a:cxnLst>
              <a:rect l="0" t="0" r="r" b="b"/>
              <a:pathLst>
                <a:path w="54" h="22">
                  <a:moveTo>
                    <a:pt x="49" y="22"/>
                  </a:moveTo>
                  <a:cubicBezTo>
                    <a:pt x="49" y="22"/>
                    <a:pt x="49" y="22"/>
                    <a:pt x="48" y="21"/>
                  </a:cubicBezTo>
                  <a:cubicBezTo>
                    <a:pt x="43" y="19"/>
                    <a:pt x="37" y="18"/>
                    <a:pt x="30" y="16"/>
                  </a:cubicBezTo>
                  <a:cubicBezTo>
                    <a:pt x="21" y="14"/>
                    <a:pt x="11" y="11"/>
                    <a:pt x="3" y="7"/>
                  </a:cubicBezTo>
                  <a:cubicBezTo>
                    <a:pt x="1" y="7"/>
                    <a:pt x="0" y="4"/>
                    <a:pt x="1" y="3"/>
                  </a:cubicBezTo>
                  <a:cubicBezTo>
                    <a:pt x="2" y="1"/>
                    <a:pt x="4" y="0"/>
                    <a:pt x="6" y="1"/>
                  </a:cubicBezTo>
                  <a:cubicBezTo>
                    <a:pt x="13" y="5"/>
                    <a:pt x="23" y="7"/>
                    <a:pt x="32" y="9"/>
                  </a:cubicBezTo>
                  <a:cubicBezTo>
                    <a:pt x="39" y="11"/>
                    <a:pt x="46" y="12"/>
                    <a:pt x="51" y="15"/>
                  </a:cubicBezTo>
                  <a:cubicBezTo>
                    <a:pt x="53" y="15"/>
                    <a:pt x="54" y="17"/>
                    <a:pt x="53" y="19"/>
                  </a:cubicBezTo>
                  <a:cubicBezTo>
                    <a:pt x="52" y="21"/>
                    <a:pt x="51" y="22"/>
                    <a:pt x="49" y="2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1" name="Freeform 157">
              <a:extLst>
                <a:ext uri="{FF2B5EF4-FFF2-40B4-BE49-F238E27FC236}">
                  <a16:creationId xmlns:a16="http://schemas.microsoft.com/office/drawing/2014/main" id="{825F36A6-F5D2-1942-8D3B-CD1802D63354}"/>
                </a:ext>
              </a:extLst>
            </p:cNvPr>
            <p:cNvSpPr>
              <a:spLocks/>
            </p:cNvSpPr>
            <p:nvPr/>
          </p:nvSpPr>
          <p:spPr bwMode="auto">
            <a:xfrm>
              <a:off x="1841500" y="3168650"/>
              <a:ext cx="60325" cy="9525"/>
            </a:xfrm>
            <a:custGeom>
              <a:avLst/>
              <a:gdLst/>
              <a:ahLst/>
              <a:cxnLst>
                <a:cxn ang="0">
                  <a:pos x="43" y="7"/>
                </a:cxn>
                <a:cxn ang="0">
                  <a:pos x="3" y="7"/>
                </a:cxn>
                <a:cxn ang="0">
                  <a:pos x="0" y="3"/>
                </a:cxn>
                <a:cxn ang="0">
                  <a:pos x="3" y="0"/>
                </a:cxn>
                <a:cxn ang="0">
                  <a:pos x="43" y="0"/>
                </a:cxn>
                <a:cxn ang="0">
                  <a:pos x="47" y="3"/>
                </a:cxn>
                <a:cxn ang="0">
                  <a:pos x="43" y="7"/>
                </a:cxn>
              </a:cxnLst>
              <a:rect l="0" t="0" r="r" b="b"/>
              <a:pathLst>
                <a:path w="47" h="7">
                  <a:moveTo>
                    <a:pt x="43" y="7"/>
                  </a:moveTo>
                  <a:cubicBezTo>
                    <a:pt x="3" y="7"/>
                    <a:pt x="3" y="7"/>
                    <a:pt x="3" y="7"/>
                  </a:cubicBezTo>
                  <a:cubicBezTo>
                    <a:pt x="1" y="7"/>
                    <a:pt x="0" y="5"/>
                    <a:pt x="0" y="3"/>
                  </a:cubicBezTo>
                  <a:cubicBezTo>
                    <a:pt x="0" y="1"/>
                    <a:pt x="1" y="0"/>
                    <a:pt x="3" y="0"/>
                  </a:cubicBezTo>
                  <a:cubicBezTo>
                    <a:pt x="43" y="0"/>
                    <a:pt x="43" y="0"/>
                    <a:pt x="43" y="0"/>
                  </a:cubicBezTo>
                  <a:cubicBezTo>
                    <a:pt x="45" y="0"/>
                    <a:pt x="47" y="1"/>
                    <a:pt x="47" y="3"/>
                  </a:cubicBezTo>
                  <a:cubicBezTo>
                    <a:pt x="47" y="5"/>
                    <a:pt x="45" y="7"/>
                    <a:pt x="43"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 name="Freeform 158">
              <a:extLst>
                <a:ext uri="{FF2B5EF4-FFF2-40B4-BE49-F238E27FC236}">
                  <a16:creationId xmlns:a16="http://schemas.microsoft.com/office/drawing/2014/main" id="{E3E568BF-AF0D-6D44-8DE7-939975181555}"/>
                </a:ext>
              </a:extLst>
            </p:cNvPr>
            <p:cNvSpPr>
              <a:spLocks/>
            </p:cNvSpPr>
            <p:nvPr/>
          </p:nvSpPr>
          <p:spPr bwMode="auto">
            <a:xfrm>
              <a:off x="2063750" y="3111500"/>
              <a:ext cx="68263" cy="41275"/>
            </a:xfrm>
            <a:custGeom>
              <a:avLst/>
              <a:gdLst/>
              <a:ahLst/>
              <a:cxnLst>
                <a:cxn ang="0">
                  <a:pos x="4" y="32"/>
                </a:cxn>
                <a:cxn ang="0">
                  <a:pos x="0" y="29"/>
                </a:cxn>
                <a:cxn ang="0">
                  <a:pos x="3" y="25"/>
                </a:cxn>
                <a:cxn ang="0">
                  <a:pos x="31" y="10"/>
                </a:cxn>
                <a:cxn ang="0">
                  <a:pos x="47" y="1"/>
                </a:cxn>
                <a:cxn ang="0">
                  <a:pos x="52" y="3"/>
                </a:cxn>
                <a:cxn ang="0">
                  <a:pos x="50" y="8"/>
                </a:cxn>
                <a:cxn ang="0">
                  <a:pos x="34" y="17"/>
                </a:cxn>
                <a:cxn ang="0">
                  <a:pos x="5" y="32"/>
                </a:cxn>
                <a:cxn ang="0">
                  <a:pos x="4" y="32"/>
                </a:cxn>
              </a:cxnLst>
              <a:rect l="0" t="0" r="r" b="b"/>
              <a:pathLst>
                <a:path w="53" h="32">
                  <a:moveTo>
                    <a:pt x="4" y="32"/>
                  </a:moveTo>
                  <a:cubicBezTo>
                    <a:pt x="2" y="32"/>
                    <a:pt x="1" y="31"/>
                    <a:pt x="0" y="29"/>
                  </a:cubicBezTo>
                  <a:cubicBezTo>
                    <a:pt x="0" y="27"/>
                    <a:pt x="1" y="25"/>
                    <a:pt x="3" y="25"/>
                  </a:cubicBezTo>
                  <a:cubicBezTo>
                    <a:pt x="10" y="23"/>
                    <a:pt x="21" y="16"/>
                    <a:pt x="31" y="10"/>
                  </a:cubicBezTo>
                  <a:cubicBezTo>
                    <a:pt x="37" y="7"/>
                    <a:pt x="42" y="3"/>
                    <a:pt x="47" y="1"/>
                  </a:cubicBezTo>
                  <a:cubicBezTo>
                    <a:pt x="49" y="0"/>
                    <a:pt x="51" y="1"/>
                    <a:pt x="52" y="3"/>
                  </a:cubicBezTo>
                  <a:cubicBezTo>
                    <a:pt x="53" y="5"/>
                    <a:pt x="52" y="7"/>
                    <a:pt x="50" y="8"/>
                  </a:cubicBezTo>
                  <a:cubicBezTo>
                    <a:pt x="46" y="10"/>
                    <a:pt x="40" y="13"/>
                    <a:pt x="34" y="17"/>
                  </a:cubicBezTo>
                  <a:cubicBezTo>
                    <a:pt x="24" y="23"/>
                    <a:pt x="13" y="30"/>
                    <a:pt x="5" y="32"/>
                  </a:cubicBezTo>
                  <a:cubicBezTo>
                    <a:pt x="4" y="32"/>
                    <a:pt x="4" y="32"/>
                    <a:pt x="4" y="3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3" name="Freeform 159">
              <a:extLst>
                <a:ext uri="{FF2B5EF4-FFF2-40B4-BE49-F238E27FC236}">
                  <a16:creationId xmlns:a16="http://schemas.microsoft.com/office/drawing/2014/main" id="{DD99E676-3489-B945-BE13-4B2B345BB530}"/>
                </a:ext>
              </a:extLst>
            </p:cNvPr>
            <p:cNvSpPr>
              <a:spLocks/>
            </p:cNvSpPr>
            <p:nvPr/>
          </p:nvSpPr>
          <p:spPr bwMode="auto">
            <a:xfrm>
              <a:off x="2078038" y="3155950"/>
              <a:ext cx="60325" cy="15875"/>
            </a:xfrm>
            <a:custGeom>
              <a:avLst/>
              <a:gdLst/>
              <a:ahLst/>
              <a:cxnLst>
                <a:cxn ang="0">
                  <a:pos x="4" y="13"/>
                </a:cxn>
                <a:cxn ang="0">
                  <a:pos x="0" y="10"/>
                </a:cxn>
                <a:cxn ang="0">
                  <a:pos x="3" y="6"/>
                </a:cxn>
                <a:cxn ang="0">
                  <a:pos x="12" y="4"/>
                </a:cxn>
                <a:cxn ang="0">
                  <a:pos x="42" y="0"/>
                </a:cxn>
                <a:cxn ang="0">
                  <a:pos x="46" y="3"/>
                </a:cxn>
                <a:cxn ang="0">
                  <a:pos x="42" y="7"/>
                </a:cxn>
                <a:cxn ang="0">
                  <a:pos x="13" y="12"/>
                </a:cxn>
                <a:cxn ang="0">
                  <a:pos x="4" y="13"/>
                </a:cxn>
                <a:cxn ang="0">
                  <a:pos x="4" y="13"/>
                </a:cxn>
              </a:cxnLst>
              <a:rect l="0" t="0" r="r" b="b"/>
              <a:pathLst>
                <a:path w="46" h="13">
                  <a:moveTo>
                    <a:pt x="4" y="13"/>
                  </a:moveTo>
                  <a:cubicBezTo>
                    <a:pt x="2" y="13"/>
                    <a:pt x="0" y="12"/>
                    <a:pt x="0" y="10"/>
                  </a:cubicBezTo>
                  <a:cubicBezTo>
                    <a:pt x="0" y="8"/>
                    <a:pt x="1" y="6"/>
                    <a:pt x="3" y="6"/>
                  </a:cubicBezTo>
                  <a:cubicBezTo>
                    <a:pt x="5" y="6"/>
                    <a:pt x="8" y="5"/>
                    <a:pt x="12" y="4"/>
                  </a:cubicBezTo>
                  <a:cubicBezTo>
                    <a:pt x="22" y="2"/>
                    <a:pt x="35" y="0"/>
                    <a:pt x="42" y="0"/>
                  </a:cubicBezTo>
                  <a:cubicBezTo>
                    <a:pt x="44" y="0"/>
                    <a:pt x="46" y="1"/>
                    <a:pt x="46" y="3"/>
                  </a:cubicBezTo>
                  <a:cubicBezTo>
                    <a:pt x="46" y="5"/>
                    <a:pt x="44" y="7"/>
                    <a:pt x="42" y="7"/>
                  </a:cubicBezTo>
                  <a:cubicBezTo>
                    <a:pt x="36" y="7"/>
                    <a:pt x="22" y="10"/>
                    <a:pt x="13" y="12"/>
                  </a:cubicBezTo>
                  <a:cubicBezTo>
                    <a:pt x="10" y="12"/>
                    <a:pt x="6" y="13"/>
                    <a:pt x="4" y="13"/>
                  </a:cubicBezTo>
                  <a:cubicBezTo>
                    <a:pt x="4" y="13"/>
                    <a:pt x="4" y="13"/>
                    <a:pt x="4" y="1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4" name="Freeform 160">
              <a:extLst>
                <a:ext uri="{FF2B5EF4-FFF2-40B4-BE49-F238E27FC236}">
                  <a16:creationId xmlns:a16="http://schemas.microsoft.com/office/drawing/2014/main" id="{0ACF13F9-06A5-8C4A-A39A-D0D24D94E1AB}"/>
                </a:ext>
              </a:extLst>
            </p:cNvPr>
            <p:cNvSpPr>
              <a:spLocks/>
            </p:cNvSpPr>
            <p:nvPr/>
          </p:nvSpPr>
          <p:spPr bwMode="auto">
            <a:xfrm>
              <a:off x="2078037" y="3186112"/>
              <a:ext cx="74612" cy="28576"/>
            </a:xfrm>
            <a:custGeom>
              <a:avLst/>
              <a:gdLst/>
              <a:ahLst/>
              <a:cxnLst>
                <a:cxn ang="0">
                  <a:pos x="54" y="23"/>
                </a:cxn>
                <a:cxn ang="0">
                  <a:pos x="53" y="23"/>
                </a:cxn>
                <a:cxn ang="0">
                  <a:pos x="41" y="20"/>
                </a:cxn>
                <a:cxn ang="0">
                  <a:pos x="3" y="8"/>
                </a:cxn>
                <a:cxn ang="0">
                  <a:pos x="1" y="3"/>
                </a:cxn>
                <a:cxn ang="0">
                  <a:pos x="6" y="1"/>
                </a:cxn>
                <a:cxn ang="0">
                  <a:pos x="43" y="13"/>
                </a:cxn>
                <a:cxn ang="0">
                  <a:pos x="55" y="16"/>
                </a:cxn>
                <a:cxn ang="0">
                  <a:pos x="58" y="21"/>
                </a:cxn>
                <a:cxn ang="0">
                  <a:pos x="54" y="23"/>
                </a:cxn>
              </a:cxnLst>
              <a:rect l="0" t="0" r="r" b="b"/>
              <a:pathLst>
                <a:path w="58" h="23">
                  <a:moveTo>
                    <a:pt x="54" y="23"/>
                  </a:moveTo>
                  <a:cubicBezTo>
                    <a:pt x="54" y="23"/>
                    <a:pt x="53" y="23"/>
                    <a:pt x="53" y="23"/>
                  </a:cubicBezTo>
                  <a:cubicBezTo>
                    <a:pt x="49" y="22"/>
                    <a:pt x="45" y="21"/>
                    <a:pt x="41" y="20"/>
                  </a:cubicBezTo>
                  <a:cubicBezTo>
                    <a:pt x="29" y="17"/>
                    <a:pt x="18" y="14"/>
                    <a:pt x="3" y="8"/>
                  </a:cubicBezTo>
                  <a:cubicBezTo>
                    <a:pt x="1" y="7"/>
                    <a:pt x="0" y="5"/>
                    <a:pt x="1" y="3"/>
                  </a:cubicBezTo>
                  <a:cubicBezTo>
                    <a:pt x="2" y="1"/>
                    <a:pt x="4" y="0"/>
                    <a:pt x="6" y="1"/>
                  </a:cubicBezTo>
                  <a:cubicBezTo>
                    <a:pt x="21" y="7"/>
                    <a:pt x="32" y="10"/>
                    <a:pt x="43" y="13"/>
                  </a:cubicBezTo>
                  <a:cubicBezTo>
                    <a:pt x="47" y="14"/>
                    <a:pt x="51" y="15"/>
                    <a:pt x="55" y="16"/>
                  </a:cubicBezTo>
                  <a:cubicBezTo>
                    <a:pt x="57" y="17"/>
                    <a:pt x="58" y="19"/>
                    <a:pt x="58" y="21"/>
                  </a:cubicBezTo>
                  <a:cubicBezTo>
                    <a:pt x="57" y="22"/>
                    <a:pt x="56" y="23"/>
                    <a:pt x="54" y="2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95" name="Group 278">
            <a:extLst>
              <a:ext uri="{FF2B5EF4-FFF2-40B4-BE49-F238E27FC236}">
                <a16:creationId xmlns:a16="http://schemas.microsoft.com/office/drawing/2014/main" id="{68B0FADD-3BCC-EA46-9702-2FDE5AEA9AF4}"/>
              </a:ext>
            </a:extLst>
          </p:cNvPr>
          <p:cNvGrpSpPr/>
          <p:nvPr/>
        </p:nvGrpSpPr>
        <p:grpSpPr>
          <a:xfrm>
            <a:off x="7236405" y="4558986"/>
            <a:ext cx="280704" cy="419163"/>
            <a:chOff x="1743075" y="3103562"/>
            <a:chExt cx="468313" cy="838200"/>
          </a:xfrm>
        </p:grpSpPr>
        <p:sp>
          <p:nvSpPr>
            <p:cNvPr id="96" name="Oval 137">
              <a:extLst>
                <a:ext uri="{FF2B5EF4-FFF2-40B4-BE49-F238E27FC236}">
                  <a16:creationId xmlns:a16="http://schemas.microsoft.com/office/drawing/2014/main" id="{43FED0E0-CCEB-9541-9E0D-3DBE6FEB43C2}"/>
                </a:ext>
              </a:extLst>
            </p:cNvPr>
            <p:cNvSpPr>
              <a:spLocks noChangeArrowheads="1"/>
            </p:cNvSpPr>
            <p:nvPr/>
          </p:nvSpPr>
          <p:spPr bwMode="auto">
            <a:xfrm>
              <a:off x="1876425" y="3373437"/>
              <a:ext cx="215900" cy="250825"/>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7" name="Freeform 138">
              <a:extLst>
                <a:ext uri="{FF2B5EF4-FFF2-40B4-BE49-F238E27FC236}">
                  <a16:creationId xmlns:a16="http://schemas.microsoft.com/office/drawing/2014/main" id="{5C24276C-65D8-744D-A492-96FEE3CC492E}"/>
                </a:ext>
              </a:extLst>
            </p:cNvPr>
            <p:cNvSpPr>
              <a:spLocks/>
            </p:cNvSpPr>
            <p:nvPr/>
          </p:nvSpPr>
          <p:spPr bwMode="auto">
            <a:xfrm>
              <a:off x="1743075" y="3648075"/>
              <a:ext cx="242888" cy="293687"/>
            </a:xfrm>
            <a:custGeom>
              <a:avLst/>
              <a:gdLst/>
              <a:ahLst/>
              <a:cxnLst>
                <a:cxn ang="0">
                  <a:pos x="0" y="110"/>
                </a:cxn>
                <a:cxn ang="0">
                  <a:pos x="0" y="229"/>
                </a:cxn>
                <a:cxn ang="0">
                  <a:pos x="189" y="229"/>
                </a:cxn>
                <a:cxn ang="0">
                  <a:pos x="104" y="0"/>
                </a:cxn>
                <a:cxn ang="0">
                  <a:pos x="0" y="110"/>
                </a:cxn>
              </a:cxnLst>
              <a:rect l="0" t="0" r="r" b="b"/>
              <a:pathLst>
                <a:path w="189" h="229">
                  <a:moveTo>
                    <a:pt x="0" y="110"/>
                  </a:moveTo>
                  <a:cubicBezTo>
                    <a:pt x="0" y="229"/>
                    <a:pt x="0" y="229"/>
                    <a:pt x="0" y="229"/>
                  </a:cubicBezTo>
                  <a:cubicBezTo>
                    <a:pt x="189" y="229"/>
                    <a:pt x="189" y="229"/>
                    <a:pt x="189" y="229"/>
                  </a:cubicBezTo>
                  <a:cubicBezTo>
                    <a:pt x="104" y="0"/>
                    <a:pt x="104" y="0"/>
                    <a:pt x="104" y="0"/>
                  </a:cubicBezTo>
                  <a:cubicBezTo>
                    <a:pt x="46" y="3"/>
                    <a:pt x="0" y="51"/>
                    <a:pt x="0" y="11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8" name="Freeform 139">
              <a:extLst>
                <a:ext uri="{FF2B5EF4-FFF2-40B4-BE49-F238E27FC236}">
                  <a16:creationId xmlns:a16="http://schemas.microsoft.com/office/drawing/2014/main" id="{180C3B26-BF07-DE49-8F3D-8F4BCAB1A7F3}"/>
                </a:ext>
              </a:extLst>
            </p:cNvPr>
            <p:cNvSpPr>
              <a:spLocks/>
            </p:cNvSpPr>
            <p:nvPr/>
          </p:nvSpPr>
          <p:spPr bwMode="auto">
            <a:xfrm>
              <a:off x="1985963" y="3649662"/>
              <a:ext cx="225425" cy="292100"/>
            </a:xfrm>
            <a:custGeom>
              <a:avLst/>
              <a:gdLst/>
              <a:ahLst/>
              <a:cxnLst>
                <a:cxn ang="0">
                  <a:pos x="83" y="0"/>
                </a:cxn>
                <a:cxn ang="0">
                  <a:pos x="0" y="228"/>
                </a:cxn>
                <a:cxn ang="0">
                  <a:pos x="175" y="228"/>
                </a:cxn>
                <a:cxn ang="0">
                  <a:pos x="175" y="109"/>
                </a:cxn>
                <a:cxn ang="0">
                  <a:pos x="83" y="0"/>
                </a:cxn>
              </a:cxnLst>
              <a:rect l="0" t="0" r="r" b="b"/>
              <a:pathLst>
                <a:path w="175" h="228">
                  <a:moveTo>
                    <a:pt x="83" y="0"/>
                  </a:moveTo>
                  <a:cubicBezTo>
                    <a:pt x="0" y="228"/>
                    <a:pt x="0" y="228"/>
                    <a:pt x="0" y="228"/>
                  </a:cubicBezTo>
                  <a:cubicBezTo>
                    <a:pt x="175" y="228"/>
                    <a:pt x="175" y="228"/>
                    <a:pt x="175" y="228"/>
                  </a:cubicBezTo>
                  <a:cubicBezTo>
                    <a:pt x="175" y="109"/>
                    <a:pt x="175" y="109"/>
                    <a:pt x="175" y="109"/>
                  </a:cubicBezTo>
                  <a:cubicBezTo>
                    <a:pt x="175" y="54"/>
                    <a:pt x="135" y="9"/>
                    <a:pt x="83"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9" name="Freeform 140">
              <a:extLst>
                <a:ext uri="{FF2B5EF4-FFF2-40B4-BE49-F238E27FC236}">
                  <a16:creationId xmlns:a16="http://schemas.microsoft.com/office/drawing/2014/main" id="{CBCC0DD8-0817-E04C-8D3F-D051B527A54F}"/>
                </a:ext>
              </a:extLst>
            </p:cNvPr>
            <p:cNvSpPr>
              <a:spLocks/>
            </p:cNvSpPr>
            <p:nvPr/>
          </p:nvSpPr>
          <p:spPr bwMode="auto">
            <a:xfrm>
              <a:off x="1936750" y="3584575"/>
              <a:ext cx="100013" cy="354012"/>
            </a:xfrm>
            <a:custGeom>
              <a:avLst/>
              <a:gdLst/>
              <a:ahLst/>
              <a:cxnLst>
                <a:cxn ang="0">
                  <a:pos x="63" y="32"/>
                </a:cxn>
                <a:cxn ang="0">
                  <a:pos x="31" y="0"/>
                </a:cxn>
                <a:cxn ang="0">
                  <a:pos x="0" y="32"/>
                </a:cxn>
                <a:cxn ang="0">
                  <a:pos x="25" y="58"/>
                </a:cxn>
                <a:cxn ang="0">
                  <a:pos x="8" y="78"/>
                </a:cxn>
                <a:cxn ang="0">
                  <a:pos x="8" y="223"/>
                </a:cxn>
                <a:cxn ang="0">
                  <a:pos x="52" y="223"/>
                </a:cxn>
                <a:cxn ang="0">
                  <a:pos x="52" y="78"/>
                </a:cxn>
                <a:cxn ang="0">
                  <a:pos x="35" y="59"/>
                </a:cxn>
                <a:cxn ang="0">
                  <a:pos x="63" y="32"/>
                </a:cxn>
              </a:cxnLst>
              <a:rect l="0" t="0" r="r" b="b"/>
              <a:pathLst>
                <a:path w="63" h="223">
                  <a:moveTo>
                    <a:pt x="63" y="32"/>
                  </a:moveTo>
                  <a:lnTo>
                    <a:pt x="31" y="0"/>
                  </a:lnTo>
                  <a:lnTo>
                    <a:pt x="0" y="32"/>
                  </a:lnTo>
                  <a:lnTo>
                    <a:pt x="25" y="58"/>
                  </a:lnTo>
                  <a:lnTo>
                    <a:pt x="8" y="78"/>
                  </a:lnTo>
                  <a:lnTo>
                    <a:pt x="8" y="223"/>
                  </a:lnTo>
                  <a:lnTo>
                    <a:pt x="52" y="223"/>
                  </a:lnTo>
                  <a:lnTo>
                    <a:pt x="52" y="78"/>
                  </a:lnTo>
                  <a:lnTo>
                    <a:pt x="35" y="59"/>
                  </a:lnTo>
                  <a:lnTo>
                    <a:pt x="63" y="3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0" name="Rectangle 141">
              <a:extLst>
                <a:ext uri="{FF2B5EF4-FFF2-40B4-BE49-F238E27FC236}">
                  <a16:creationId xmlns:a16="http://schemas.microsoft.com/office/drawing/2014/main" id="{500E17E5-DF75-4046-8A0D-A1895D29AFBC}"/>
                </a:ext>
              </a:extLst>
            </p:cNvPr>
            <p:cNvSpPr>
              <a:spLocks noChangeArrowheads="1"/>
            </p:cNvSpPr>
            <p:nvPr/>
          </p:nvSpPr>
          <p:spPr bwMode="auto">
            <a:xfrm>
              <a:off x="2092325" y="3790950"/>
              <a:ext cx="93663"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1" name="Freeform 142">
              <a:extLst>
                <a:ext uri="{FF2B5EF4-FFF2-40B4-BE49-F238E27FC236}">
                  <a16:creationId xmlns:a16="http://schemas.microsoft.com/office/drawing/2014/main" id="{91FD0EEF-C1B6-A647-9F1D-2B9DA12CEDA2}"/>
                </a:ext>
              </a:extLst>
            </p:cNvPr>
            <p:cNvSpPr>
              <a:spLocks/>
            </p:cNvSpPr>
            <p:nvPr/>
          </p:nvSpPr>
          <p:spPr bwMode="auto">
            <a:xfrm>
              <a:off x="1943100" y="3214687"/>
              <a:ext cx="84138" cy="125412"/>
            </a:xfrm>
            <a:custGeom>
              <a:avLst/>
              <a:gdLst/>
              <a:ahLst/>
              <a:cxnLst>
                <a:cxn ang="0">
                  <a:pos x="62" y="48"/>
                </a:cxn>
                <a:cxn ang="0">
                  <a:pos x="31" y="97"/>
                </a:cxn>
                <a:cxn ang="0">
                  <a:pos x="0" y="48"/>
                </a:cxn>
                <a:cxn ang="0">
                  <a:pos x="31" y="0"/>
                </a:cxn>
                <a:cxn ang="0">
                  <a:pos x="62" y="48"/>
                </a:cxn>
              </a:cxnLst>
              <a:rect l="0" t="0" r="r" b="b"/>
              <a:pathLst>
                <a:path w="65" h="97">
                  <a:moveTo>
                    <a:pt x="62" y="48"/>
                  </a:moveTo>
                  <a:cubicBezTo>
                    <a:pt x="62" y="75"/>
                    <a:pt x="65" y="97"/>
                    <a:pt x="31" y="97"/>
                  </a:cubicBezTo>
                  <a:cubicBezTo>
                    <a:pt x="0" y="97"/>
                    <a:pt x="0" y="75"/>
                    <a:pt x="0" y="48"/>
                  </a:cubicBezTo>
                  <a:cubicBezTo>
                    <a:pt x="0" y="22"/>
                    <a:pt x="14" y="0"/>
                    <a:pt x="31" y="0"/>
                  </a:cubicBezTo>
                  <a:cubicBezTo>
                    <a:pt x="48" y="0"/>
                    <a:pt x="62" y="22"/>
                    <a:pt x="62" y="4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2" name="Freeform 143">
              <a:extLst>
                <a:ext uri="{FF2B5EF4-FFF2-40B4-BE49-F238E27FC236}">
                  <a16:creationId xmlns:a16="http://schemas.microsoft.com/office/drawing/2014/main" id="{3696EB60-AC70-E349-AA52-B88A80B47749}"/>
                </a:ext>
              </a:extLst>
            </p:cNvPr>
            <p:cNvSpPr>
              <a:spLocks noEditPoints="1"/>
            </p:cNvSpPr>
            <p:nvPr/>
          </p:nvSpPr>
          <p:spPr bwMode="auto">
            <a:xfrm>
              <a:off x="1939925" y="3211512"/>
              <a:ext cx="88900" cy="131762"/>
            </a:xfrm>
            <a:custGeom>
              <a:avLst/>
              <a:gdLst/>
              <a:ahLst/>
              <a:cxnLst>
                <a:cxn ang="0">
                  <a:pos x="34" y="103"/>
                </a:cxn>
                <a:cxn ang="0">
                  <a:pos x="4" y="88"/>
                </a:cxn>
                <a:cxn ang="0">
                  <a:pos x="0" y="53"/>
                </a:cxn>
                <a:cxn ang="0">
                  <a:pos x="0" y="51"/>
                </a:cxn>
                <a:cxn ang="0">
                  <a:pos x="34" y="0"/>
                </a:cxn>
                <a:cxn ang="0">
                  <a:pos x="69" y="51"/>
                </a:cxn>
                <a:cxn ang="0">
                  <a:pos x="69" y="58"/>
                </a:cxn>
                <a:cxn ang="0">
                  <a:pos x="61" y="95"/>
                </a:cxn>
                <a:cxn ang="0">
                  <a:pos x="34" y="103"/>
                </a:cxn>
                <a:cxn ang="0">
                  <a:pos x="34" y="7"/>
                </a:cxn>
                <a:cxn ang="0">
                  <a:pos x="7" y="51"/>
                </a:cxn>
                <a:cxn ang="0">
                  <a:pos x="7" y="53"/>
                </a:cxn>
                <a:cxn ang="0">
                  <a:pos x="10" y="85"/>
                </a:cxn>
                <a:cxn ang="0">
                  <a:pos x="34" y="96"/>
                </a:cxn>
                <a:cxn ang="0">
                  <a:pos x="56" y="90"/>
                </a:cxn>
                <a:cxn ang="0">
                  <a:pos x="62" y="58"/>
                </a:cxn>
                <a:cxn ang="0">
                  <a:pos x="62" y="51"/>
                </a:cxn>
                <a:cxn ang="0">
                  <a:pos x="34" y="7"/>
                </a:cxn>
              </a:cxnLst>
              <a:rect l="0" t="0" r="r" b="b"/>
              <a:pathLst>
                <a:path w="69" h="103">
                  <a:moveTo>
                    <a:pt x="34" y="103"/>
                  </a:moveTo>
                  <a:cubicBezTo>
                    <a:pt x="19" y="103"/>
                    <a:pt x="9" y="98"/>
                    <a:pt x="4" y="88"/>
                  </a:cubicBezTo>
                  <a:cubicBezTo>
                    <a:pt x="0" y="78"/>
                    <a:pt x="0" y="66"/>
                    <a:pt x="0" y="53"/>
                  </a:cubicBezTo>
                  <a:cubicBezTo>
                    <a:pt x="0" y="51"/>
                    <a:pt x="0" y="51"/>
                    <a:pt x="0" y="51"/>
                  </a:cubicBezTo>
                  <a:cubicBezTo>
                    <a:pt x="0" y="23"/>
                    <a:pt x="15" y="0"/>
                    <a:pt x="34" y="0"/>
                  </a:cubicBezTo>
                  <a:cubicBezTo>
                    <a:pt x="53" y="0"/>
                    <a:pt x="69" y="23"/>
                    <a:pt x="69" y="51"/>
                  </a:cubicBezTo>
                  <a:cubicBezTo>
                    <a:pt x="69" y="54"/>
                    <a:pt x="69" y="56"/>
                    <a:pt x="69" y="58"/>
                  </a:cubicBezTo>
                  <a:cubicBezTo>
                    <a:pt x="69" y="73"/>
                    <a:pt x="69" y="86"/>
                    <a:pt x="61" y="95"/>
                  </a:cubicBezTo>
                  <a:cubicBezTo>
                    <a:pt x="55" y="101"/>
                    <a:pt x="46" y="103"/>
                    <a:pt x="34" y="103"/>
                  </a:cubicBezTo>
                  <a:close/>
                  <a:moveTo>
                    <a:pt x="34" y="7"/>
                  </a:moveTo>
                  <a:cubicBezTo>
                    <a:pt x="19" y="7"/>
                    <a:pt x="7" y="27"/>
                    <a:pt x="7" y="51"/>
                  </a:cubicBezTo>
                  <a:cubicBezTo>
                    <a:pt x="7" y="53"/>
                    <a:pt x="7" y="53"/>
                    <a:pt x="7" y="53"/>
                  </a:cubicBezTo>
                  <a:cubicBezTo>
                    <a:pt x="7" y="66"/>
                    <a:pt x="7" y="77"/>
                    <a:pt x="10" y="85"/>
                  </a:cubicBezTo>
                  <a:cubicBezTo>
                    <a:pt x="13" y="90"/>
                    <a:pt x="18" y="96"/>
                    <a:pt x="34" y="96"/>
                  </a:cubicBezTo>
                  <a:cubicBezTo>
                    <a:pt x="44" y="96"/>
                    <a:pt x="51" y="94"/>
                    <a:pt x="56" y="90"/>
                  </a:cubicBezTo>
                  <a:cubicBezTo>
                    <a:pt x="62" y="84"/>
                    <a:pt x="62" y="72"/>
                    <a:pt x="62" y="58"/>
                  </a:cubicBezTo>
                  <a:cubicBezTo>
                    <a:pt x="62" y="56"/>
                    <a:pt x="62" y="54"/>
                    <a:pt x="62" y="51"/>
                  </a:cubicBezTo>
                  <a:cubicBezTo>
                    <a:pt x="62" y="27"/>
                    <a:pt x="49" y="7"/>
                    <a:pt x="34" y="7"/>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 name="Oval 144">
              <a:extLst>
                <a:ext uri="{FF2B5EF4-FFF2-40B4-BE49-F238E27FC236}">
                  <a16:creationId xmlns:a16="http://schemas.microsoft.com/office/drawing/2014/main" id="{5EE063BE-6508-7D4A-B005-8F65AB7A8785}"/>
                </a:ext>
              </a:extLst>
            </p:cNvPr>
            <p:cNvSpPr>
              <a:spLocks noChangeArrowheads="1"/>
            </p:cNvSpPr>
            <p:nvPr/>
          </p:nvSpPr>
          <p:spPr bwMode="auto">
            <a:xfrm>
              <a:off x="1943100" y="3228975"/>
              <a:ext cx="80963" cy="6985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 name="Freeform 145">
              <a:extLst>
                <a:ext uri="{FF2B5EF4-FFF2-40B4-BE49-F238E27FC236}">
                  <a16:creationId xmlns:a16="http://schemas.microsoft.com/office/drawing/2014/main" id="{FA86C6F9-7C93-AF49-84C4-377A994E0DD3}"/>
                </a:ext>
              </a:extLst>
            </p:cNvPr>
            <p:cNvSpPr>
              <a:spLocks noEditPoints="1"/>
            </p:cNvSpPr>
            <p:nvPr/>
          </p:nvSpPr>
          <p:spPr bwMode="auto">
            <a:xfrm>
              <a:off x="1941513" y="3225800"/>
              <a:ext cx="85725" cy="74612"/>
            </a:xfrm>
            <a:custGeom>
              <a:avLst/>
              <a:gdLst/>
              <a:ahLst/>
              <a:cxnLst>
                <a:cxn ang="0">
                  <a:pos x="33" y="59"/>
                </a:cxn>
                <a:cxn ang="0">
                  <a:pos x="0" y="30"/>
                </a:cxn>
                <a:cxn ang="0">
                  <a:pos x="33" y="0"/>
                </a:cxn>
                <a:cxn ang="0">
                  <a:pos x="67" y="30"/>
                </a:cxn>
                <a:cxn ang="0">
                  <a:pos x="33" y="59"/>
                </a:cxn>
                <a:cxn ang="0">
                  <a:pos x="33" y="6"/>
                </a:cxn>
                <a:cxn ang="0">
                  <a:pos x="5" y="30"/>
                </a:cxn>
                <a:cxn ang="0">
                  <a:pos x="33" y="54"/>
                </a:cxn>
                <a:cxn ang="0">
                  <a:pos x="61" y="30"/>
                </a:cxn>
                <a:cxn ang="0">
                  <a:pos x="33" y="6"/>
                </a:cxn>
              </a:cxnLst>
              <a:rect l="0" t="0" r="r" b="b"/>
              <a:pathLst>
                <a:path w="67" h="59">
                  <a:moveTo>
                    <a:pt x="33" y="59"/>
                  </a:moveTo>
                  <a:cubicBezTo>
                    <a:pt x="15" y="59"/>
                    <a:pt x="0" y="46"/>
                    <a:pt x="0" y="30"/>
                  </a:cubicBezTo>
                  <a:cubicBezTo>
                    <a:pt x="0" y="14"/>
                    <a:pt x="15" y="0"/>
                    <a:pt x="33" y="0"/>
                  </a:cubicBezTo>
                  <a:cubicBezTo>
                    <a:pt x="52" y="0"/>
                    <a:pt x="67" y="14"/>
                    <a:pt x="67" y="30"/>
                  </a:cubicBezTo>
                  <a:cubicBezTo>
                    <a:pt x="67" y="46"/>
                    <a:pt x="52" y="59"/>
                    <a:pt x="33" y="59"/>
                  </a:cubicBezTo>
                  <a:close/>
                  <a:moveTo>
                    <a:pt x="33" y="6"/>
                  </a:moveTo>
                  <a:cubicBezTo>
                    <a:pt x="18" y="6"/>
                    <a:pt x="5" y="17"/>
                    <a:pt x="5" y="30"/>
                  </a:cubicBezTo>
                  <a:cubicBezTo>
                    <a:pt x="5" y="43"/>
                    <a:pt x="18" y="54"/>
                    <a:pt x="33" y="54"/>
                  </a:cubicBezTo>
                  <a:cubicBezTo>
                    <a:pt x="49" y="54"/>
                    <a:pt x="61" y="43"/>
                    <a:pt x="61" y="30"/>
                  </a:cubicBezTo>
                  <a:cubicBezTo>
                    <a:pt x="61" y="17"/>
                    <a:pt x="49" y="6"/>
                    <a:pt x="33"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 name="Oval 146">
              <a:extLst>
                <a:ext uri="{FF2B5EF4-FFF2-40B4-BE49-F238E27FC236}">
                  <a16:creationId xmlns:a16="http://schemas.microsoft.com/office/drawing/2014/main" id="{2A024B04-6744-E646-ACA4-BA613E3FB6B6}"/>
                </a:ext>
              </a:extLst>
            </p:cNvPr>
            <p:cNvSpPr>
              <a:spLocks noChangeArrowheads="1"/>
            </p:cNvSpPr>
            <p:nvPr/>
          </p:nvSpPr>
          <p:spPr bwMode="auto">
            <a:xfrm>
              <a:off x="1943100" y="3203575"/>
              <a:ext cx="80963" cy="77787"/>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 name="Freeform 147">
              <a:extLst>
                <a:ext uri="{FF2B5EF4-FFF2-40B4-BE49-F238E27FC236}">
                  <a16:creationId xmlns:a16="http://schemas.microsoft.com/office/drawing/2014/main" id="{E6A172ED-4924-2D46-A339-F7592F0F933F}"/>
                </a:ext>
              </a:extLst>
            </p:cNvPr>
            <p:cNvSpPr>
              <a:spLocks noEditPoints="1"/>
            </p:cNvSpPr>
            <p:nvPr/>
          </p:nvSpPr>
          <p:spPr bwMode="auto">
            <a:xfrm>
              <a:off x="1939925" y="3198812"/>
              <a:ext cx="87313" cy="87312"/>
            </a:xfrm>
            <a:custGeom>
              <a:avLst/>
              <a:gdLst/>
              <a:ahLst/>
              <a:cxnLst>
                <a:cxn ang="0">
                  <a:pos x="34" y="67"/>
                </a:cxn>
                <a:cxn ang="0">
                  <a:pos x="0" y="34"/>
                </a:cxn>
                <a:cxn ang="0">
                  <a:pos x="34" y="0"/>
                </a:cxn>
                <a:cxn ang="0">
                  <a:pos x="68" y="34"/>
                </a:cxn>
                <a:cxn ang="0">
                  <a:pos x="34" y="67"/>
                </a:cxn>
                <a:cxn ang="0">
                  <a:pos x="34" y="5"/>
                </a:cxn>
                <a:cxn ang="0">
                  <a:pos x="6" y="34"/>
                </a:cxn>
                <a:cxn ang="0">
                  <a:pos x="34" y="62"/>
                </a:cxn>
                <a:cxn ang="0">
                  <a:pos x="62" y="34"/>
                </a:cxn>
                <a:cxn ang="0">
                  <a:pos x="34" y="5"/>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5"/>
                  </a:moveTo>
                  <a:cubicBezTo>
                    <a:pt x="19" y="5"/>
                    <a:pt x="6" y="18"/>
                    <a:pt x="6" y="34"/>
                  </a:cubicBezTo>
                  <a:cubicBezTo>
                    <a:pt x="6" y="49"/>
                    <a:pt x="19" y="62"/>
                    <a:pt x="34" y="62"/>
                  </a:cubicBezTo>
                  <a:cubicBezTo>
                    <a:pt x="50" y="62"/>
                    <a:pt x="62" y="49"/>
                    <a:pt x="62" y="34"/>
                  </a:cubicBezTo>
                  <a:cubicBezTo>
                    <a:pt x="62" y="18"/>
                    <a:pt x="50" y="5"/>
                    <a:pt x="34" y="5"/>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 name="Oval 148">
              <a:extLst>
                <a:ext uri="{FF2B5EF4-FFF2-40B4-BE49-F238E27FC236}">
                  <a16:creationId xmlns:a16="http://schemas.microsoft.com/office/drawing/2014/main" id="{E30027FD-1741-8C44-887B-F20430368A5F}"/>
                </a:ext>
              </a:extLst>
            </p:cNvPr>
            <p:cNvSpPr>
              <a:spLocks noChangeArrowheads="1"/>
            </p:cNvSpPr>
            <p:nvPr/>
          </p:nvSpPr>
          <p:spPr bwMode="auto">
            <a:xfrm>
              <a:off x="1943100" y="3189287"/>
              <a:ext cx="80963" cy="793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 name="Freeform 149">
              <a:extLst>
                <a:ext uri="{FF2B5EF4-FFF2-40B4-BE49-F238E27FC236}">
                  <a16:creationId xmlns:a16="http://schemas.microsoft.com/office/drawing/2014/main" id="{DEC8ACBD-4347-C04B-AE03-987860A86823}"/>
                </a:ext>
              </a:extLst>
            </p:cNvPr>
            <p:cNvSpPr>
              <a:spLocks noEditPoints="1"/>
            </p:cNvSpPr>
            <p:nvPr/>
          </p:nvSpPr>
          <p:spPr bwMode="auto">
            <a:xfrm>
              <a:off x="1939925" y="3186112"/>
              <a:ext cx="87313" cy="85725"/>
            </a:xfrm>
            <a:custGeom>
              <a:avLst/>
              <a:gdLst/>
              <a:ahLst/>
              <a:cxnLst>
                <a:cxn ang="0">
                  <a:pos x="34" y="67"/>
                </a:cxn>
                <a:cxn ang="0">
                  <a:pos x="0" y="34"/>
                </a:cxn>
                <a:cxn ang="0">
                  <a:pos x="34" y="0"/>
                </a:cxn>
                <a:cxn ang="0">
                  <a:pos x="68" y="34"/>
                </a:cxn>
                <a:cxn ang="0">
                  <a:pos x="34" y="67"/>
                </a:cxn>
                <a:cxn ang="0">
                  <a:pos x="34" y="6"/>
                </a:cxn>
                <a:cxn ang="0">
                  <a:pos x="6" y="34"/>
                </a:cxn>
                <a:cxn ang="0">
                  <a:pos x="34" y="62"/>
                </a:cxn>
                <a:cxn ang="0">
                  <a:pos x="62" y="34"/>
                </a:cxn>
                <a:cxn ang="0">
                  <a:pos x="34" y="6"/>
                </a:cxn>
              </a:cxnLst>
              <a:rect l="0" t="0" r="r" b="b"/>
              <a:pathLst>
                <a:path w="68" h="67">
                  <a:moveTo>
                    <a:pt x="34" y="67"/>
                  </a:moveTo>
                  <a:cubicBezTo>
                    <a:pt x="16" y="67"/>
                    <a:pt x="0" y="52"/>
                    <a:pt x="0" y="34"/>
                  </a:cubicBezTo>
                  <a:cubicBezTo>
                    <a:pt x="0" y="15"/>
                    <a:pt x="16" y="0"/>
                    <a:pt x="34" y="0"/>
                  </a:cubicBezTo>
                  <a:cubicBezTo>
                    <a:pt x="53" y="0"/>
                    <a:pt x="68" y="15"/>
                    <a:pt x="68" y="34"/>
                  </a:cubicBezTo>
                  <a:cubicBezTo>
                    <a:pt x="68" y="52"/>
                    <a:pt x="53" y="67"/>
                    <a:pt x="34" y="67"/>
                  </a:cubicBezTo>
                  <a:close/>
                  <a:moveTo>
                    <a:pt x="34" y="6"/>
                  </a:moveTo>
                  <a:cubicBezTo>
                    <a:pt x="19" y="6"/>
                    <a:pt x="6" y="18"/>
                    <a:pt x="6" y="34"/>
                  </a:cubicBezTo>
                  <a:cubicBezTo>
                    <a:pt x="6" y="49"/>
                    <a:pt x="19" y="62"/>
                    <a:pt x="34" y="62"/>
                  </a:cubicBezTo>
                  <a:cubicBezTo>
                    <a:pt x="50" y="62"/>
                    <a:pt x="62" y="49"/>
                    <a:pt x="62" y="34"/>
                  </a:cubicBezTo>
                  <a:cubicBezTo>
                    <a:pt x="62" y="18"/>
                    <a:pt x="50" y="6"/>
                    <a:pt x="34" y="6"/>
                  </a:cubicBezTo>
                  <a:close/>
                </a:path>
              </a:pathLst>
            </a:custGeom>
            <a:solidFill>
              <a:srgbClr val="409D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Oval 150">
              <a:extLst>
                <a:ext uri="{FF2B5EF4-FFF2-40B4-BE49-F238E27FC236}">
                  <a16:creationId xmlns:a16="http://schemas.microsoft.com/office/drawing/2014/main" id="{4D04DB6B-05EC-C144-A191-28B6814F2B11}"/>
                </a:ext>
              </a:extLst>
            </p:cNvPr>
            <p:cNvSpPr>
              <a:spLocks noChangeArrowheads="1"/>
            </p:cNvSpPr>
            <p:nvPr/>
          </p:nvSpPr>
          <p:spPr bwMode="auto">
            <a:xfrm>
              <a:off x="1919288" y="3125787"/>
              <a:ext cx="128588" cy="127000"/>
            </a:xfrm>
            <a:prstGeom prst="ellipse">
              <a:avLst/>
            </a:pr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0" name="Freeform 151">
              <a:extLst>
                <a:ext uri="{FF2B5EF4-FFF2-40B4-BE49-F238E27FC236}">
                  <a16:creationId xmlns:a16="http://schemas.microsoft.com/office/drawing/2014/main" id="{FACF3B84-C190-5F46-8BBF-8094E118CC1E}"/>
                </a:ext>
              </a:extLst>
            </p:cNvPr>
            <p:cNvSpPr>
              <a:spLocks noEditPoints="1"/>
            </p:cNvSpPr>
            <p:nvPr/>
          </p:nvSpPr>
          <p:spPr bwMode="auto">
            <a:xfrm>
              <a:off x="1914525" y="3119437"/>
              <a:ext cx="138113" cy="139700"/>
            </a:xfrm>
            <a:custGeom>
              <a:avLst/>
              <a:gdLst/>
              <a:ahLst/>
              <a:cxnLst>
                <a:cxn ang="0">
                  <a:pos x="54" y="108"/>
                </a:cxn>
                <a:cxn ang="0">
                  <a:pos x="0" y="54"/>
                </a:cxn>
                <a:cxn ang="0">
                  <a:pos x="54" y="0"/>
                </a:cxn>
                <a:cxn ang="0">
                  <a:pos x="108" y="54"/>
                </a:cxn>
                <a:cxn ang="0">
                  <a:pos x="54" y="108"/>
                </a:cxn>
                <a:cxn ang="0">
                  <a:pos x="54" y="7"/>
                </a:cxn>
                <a:cxn ang="0">
                  <a:pos x="8" y="54"/>
                </a:cxn>
                <a:cxn ang="0">
                  <a:pos x="54" y="100"/>
                </a:cxn>
                <a:cxn ang="0">
                  <a:pos x="101" y="54"/>
                </a:cxn>
                <a:cxn ang="0">
                  <a:pos x="54" y="7"/>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7"/>
                  </a:moveTo>
                  <a:cubicBezTo>
                    <a:pt x="29" y="7"/>
                    <a:pt x="8" y="28"/>
                    <a:pt x="8" y="54"/>
                  </a:cubicBezTo>
                  <a:cubicBezTo>
                    <a:pt x="8" y="79"/>
                    <a:pt x="29" y="100"/>
                    <a:pt x="54" y="100"/>
                  </a:cubicBezTo>
                  <a:cubicBezTo>
                    <a:pt x="80" y="100"/>
                    <a:pt x="101" y="79"/>
                    <a:pt x="101" y="54"/>
                  </a:cubicBezTo>
                  <a:cubicBezTo>
                    <a:pt x="101" y="28"/>
                    <a:pt x="80" y="7"/>
                    <a:pt x="54"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1" name="Freeform 152">
              <a:extLst>
                <a:ext uri="{FF2B5EF4-FFF2-40B4-BE49-F238E27FC236}">
                  <a16:creationId xmlns:a16="http://schemas.microsoft.com/office/drawing/2014/main" id="{B9D43B49-2B13-974C-94C1-EE0BE848699B}"/>
                </a:ext>
              </a:extLst>
            </p:cNvPr>
            <p:cNvSpPr>
              <a:spLocks/>
            </p:cNvSpPr>
            <p:nvPr/>
          </p:nvSpPr>
          <p:spPr bwMode="auto">
            <a:xfrm>
              <a:off x="1946275" y="3170237"/>
              <a:ext cx="23813" cy="84137"/>
            </a:xfrm>
            <a:custGeom>
              <a:avLst/>
              <a:gdLst/>
              <a:ahLst/>
              <a:cxnLst>
                <a:cxn ang="0">
                  <a:pos x="16" y="66"/>
                </a:cxn>
                <a:cxn ang="0">
                  <a:pos x="16" y="66"/>
                </a:cxn>
                <a:cxn ang="0">
                  <a:pos x="13" y="63"/>
                </a:cxn>
                <a:cxn ang="0">
                  <a:pos x="1" y="5"/>
                </a:cxn>
                <a:cxn ang="0">
                  <a:pos x="1" y="1"/>
                </a:cxn>
                <a:cxn ang="0">
                  <a:pos x="6" y="2"/>
                </a:cxn>
                <a:cxn ang="0">
                  <a:pos x="19" y="63"/>
                </a:cxn>
                <a:cxn ang="0">
                  <a:pos x="16" y="66"/>
                </a:cxn>
              </a:cxnLst>
              <a:rect l="0" t="0" r="r" b="b"/>
              <a:pathLst>
                <a:path w="19" h="66">
                  <a:moveTo>
                    <a:pt x="16" y="66"/>
                  </a:moveTo>
                  <a:cubicBezTo>
                    <a:pt x="16" y="66"/>
                    <a:pt x="16" y="66"/>
                    <a:pt x="16" y="66"/>
                  </a:cubicBezTo>
                  <a:cubicBezTo>
                    <a:pt x="14" y="66"/>
                    <a:pt x="13" y="65"/>
                    <a:pt x="13" y="63"/>
                  </a:cubicBezTo>
                  <a:cubicBezTo>
                    <a:pt x="13" y="40"/>
                    <a:pt x="12" y="22"/>
                    <a:pt x="1" y="5"/>
                  </a:cubicBezTo>
                  <a:cubicBezTo>
                    <a:pt x="0" y="4"/>
                    <a:pt x="0" y="2"/>
                    <a:pt x="1" y="1"/>
                  </a:cubicBezTo>
                  <a:cubicBezTo>
                    <a:pt x="3" y="0"/>
                    <a:pt x="5" y="0"/>
                    <a:pt x="6" y="2"/>
                  </a:cubicBezTo>
                  <a:cubicBezTo>
                    <a:pt x="18" y="20"/>
                    <a:pt x="19" y="40"/>
                    <a:pt x="19" y="63"/>
                  </a:cubicBezTo>
                  <a:cubicBezTo>
                    <a:pt x="19" y="65"/>
                    <a:pt x="18" y="66"/>
                    <a:pt x="16" y="66"/>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2" name="Freeform 153">
              <a:extLst>
                <a:ext uri="{FF2B5EF4-FFF2-40B4-BE49-F238E27FC236}">
                  <a16:creationId xmlns:a16="http://schemas.microsoft.com/office/drawing/2014/main" id="{9C189177-F631-1243-9E9B-D2A6B829CC84}"/>
                </a:ext>
              </a:extLst>
            </p:cNvPr>
            <p:cNvSpPr>
              <a:spLocks/>
            </p:cNvSpPr>
            <p:nvPr/>
          </p:nvSpPr>
          <p:spPr bwMode="auto">
            <a:xfrm>
              <a:off x="1998663" y="3175000"/>
              <a:ext cx="25400" cy="82550"/>
            </a:xfrm>
            <a:custGeom>
              <a:avLst/>
              <a:gdLst/>
              <a:ahLst/>
              <a:cxnLst>
                <a:cxn ang="0">
                  <a:pos x="6" y="64"/>
                </a:cxn>
                <a:cxn ang="0">
                  <a:pos x="3" y="61"/>
                </a:cxn>
                <a:cxn ang="0">
                  <a:pos x="15" y="1"/>
                </a:cxn>
                <a:cxn ang="0">
                  <a:pos x="19" y="2"/>
                </a:cxn>
                <a:cxn ang="0">
                  <a:pos x="19" y="6"/>
                </a:cxn>
                <a:cxn ang="0">
                  <a:pos x="9" y="61"/>
                </a:cxn>
                <a:cxn ang="0">
                  <a:pos x="6" y="64"/>
                </a:cxn>
                <a:cxn ang="0">
                  <a:pos x="6" y="64"/>
                </a:cxn>
              </a:cxnLst>
              <a:rect l="0" t="0" r="r" b="b"/>
              <a:pathLst>
                <a:path w="20" h="64">
                  <a:moveTo>
                    <a:pt x="6" y="64"/>
                  </a:moveTo>
                  <a:cubicBezTo>
                    <a:pt x="5" y="64"/>
                    <a:pt x="3" y="63"/>
                    <a:pt x="3" y="61"/>
                  </a:cubicBezTo>
                  <a:cubicBezTo>
                    <a:pt x="3" y="59"/>
                    <a:pt x="0" y="13"/>
                    <a:pt x="15" y="1"/>
                  </a:cubicBezTo>
                  <a:cubicBezTo>
                    <a:pt x="17" y="0"/>
                    <a:pt x="18" y="0"/>
                    <a:pt x="19" y="2"/>
                  </a:cubicBezTo>
                  <a:cubicBezTo>
                    <a:pt x="20" y="3"/>
                    <a:pt x="20" y="5"/>
                    <a:pt x="19" y="6"/>
                  </a:cubicBezTo>
                  <a:cubicBezTo>
                    <a:pt x="10" y="13"/>
                    <a:pt x="8" y="43"/>
                    <a:pt x="9" y="61"/>
                  </a:cubicBezTo>
                  <a:cubicBezTo>
                    <a:pt x="9" y="62"/>
                    <a:pt x="8" y="64"/>
                    <a:pt x="6" y="64"/>
                  </a:cubicBezTo>
                  <a:cubicBezTo>
                    <a:pt x="6" y="64"/>
                    <a:pt x="6" y="64"/>
                    <a:pt x="6" y="6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3" name="Freeform 154">
              <a:extLst>
                <a:ext uri="{FF2B5EF4-FFF2-40B4-BE49-F238E27FC236}">
                  <a16:creationId xmlns:a16="http://schemas.microsoft.com/office/drawing/2014/main" id="{69CA19D1-9F82-CC44-8521-663AE9BDBE3B}"/>
                </a:ext>
              </a:extLst>
            </p:cNvPr>
            <p:cNvSpPr>
              <a:spLocks/>
            </p:cNvSpPr>
            <p:nvPr/>
          </p:nvSpPr>
          <p:spPr bwMode="auto">
            <a:xfrm>
              <a:off x="1949450" y="3175000"/>
              <a:ext cx="73025" cy="19050"/>
            </a:xfrm>
            <a:custGeom>
              <a:avLst/>
              <a:gdLst/>
              <a:ahLst/>
              <a:cxnLst>
                <a:cxn ang="0">
                  <a:pos x="23" y="15"/>
                </a:cxn>
                <a:cxn ang="0">
                  <a:pos x="10" y="10"/>
                </a:cxn>
                <a:cxn ang="0">
                  <a:pos x="0" y="4"/>
                </a:cxn>
                <a:cxn ang="0">
                  <a:pos x="2" y="0"/>
                </a:cxn>
                <a:cxn ang="0">
                  <a:pos x="12" y="6"/>
                </a:cxn>
                <a:cxn ang="0">
                  <a:pos x="28" y="11"/>
                </a:cxn>
                <a:cxn ang="0">
                  <a:pos x="31" y="7"/>
                </a:cxn>
                <a:cxn ang="0">
                  <a:pos x="39" y="1"/>
                </a:cxn>
                <a:cxn ang="0">
                  <a:pos x="46" y="5"/>
                </a:cxn>
                <a:cxn ang="0">
                  <a:pos x="50" y="8"/>
                </a:cxn>
                <a:cxn ang="0">
                  <a:pos x="55" y="4"/>
                </a:cxn>
                <a:cxn ang="0">
                  <a:pos x="57" y="7"/>
                </a:cxn>
                <a:cxn ang="0">
                  <a:pos x="50" y="11"/>
                </a:cxn>
                <a:cxn ang="0">
                  <a:pos x="44" y="8"/>
                </a:cxn>
                <a:cxn ang="0">
                  <a:pos x="40" y="5"/>
                </a:cxn>
                <a:cxn ang="0">
                  <a:pos x="34" y="9"/>
                </a:cxn>
                <a:cxn ang="0">
                  <a:pos x="29" y="14"/>
                </a:cxn>
                <a:cxn ang="0">
                  <a:pos x="23" y="15"/>
                </a:cxn>
              </a:cxnLst>
              <a:rect l="0" t="0" r="r" b="b"/>
              <a:pathLst>
                <a:path w="57" h="15">
                  <a:moveTo>
                    <a:pt x="23" y="15"/>
                  </a:moveTo>
                  <a:cubicBezTo>
                    <a:pt x="18" y="15"/>
                    <a:pt x="14" y="13"/>
                    <a:pt x="10" y="10"/>
                  </a:cubicBezTo>
                  <a:cubicBezTo>
                    <a:pt x="7" y="7"/>
                    <a:pt x="4" y="5"/>
                    <a:pt x="0" y="4"/>
                  </a:cubicBezTo>
                  <a:cubicBezTo>
                    <a:pt x="2" y="0"/>
                    <a:pt x="2" y="0"/>
                    <a:pt x="2" y="0"/>
                  </a:cubicBezTo>
                  <a:cubicBezTo>
                    <a:pt x="6" y="2"/>
                    <a:pt x="9" y="4"/>
                    <a:pt x="12" y="6"/>
                  </a:cubicBezTo>
                  <a:cubicBezTo>
                    <a:pt x="18" y="10"/>
                    <a:pt x="22" y="13"/>
                    <a:pt x="28" y="11"/>
                  </a:cubicBezTo>
                  <a:cubicBezTo>
                    <a:pt x="29" y="10"/>
                    <a:pt x="30" y="9"/>
                    <a:pt x="31" y="7"/>
                  </a:cubicBezTo>
                  <a:cubicBezTo>
                    <a:pt x="33" y="5"/>
                    <a:pt x="35" y="2"/>
                    <a:pt x="39" y="1"/>
                  </a:cubicBezTo>
                  <a:cubicBezTo>
                    <a:pt x="43" y="1"/>
                    <a:pt x="45" y="3"/>
                    <a:pt x="46" y="5"/>
                  </a:cubicBezTo>
                  <a:cubicBezTo>
                    <a:pt x="48" y="6"/>
                    <a:pt x="49" y="8"/>
                    <a:pt x="50" y="8"/>
                  </a:cubicBezTo>
                  <a:cubicBezTo>
                    <a:pt x="51" y="8"/>
                    <a:pt x="53" y="7"/>
                    <a:pt x="55" y="4"/>
                  </a:cubicBezTo>
                  <a:cubicBezTo>
                    <a:pt x="57" y="7"/>
                    <a:pt x="57" y="7"/>
                    <a:pt x="57" y="7"/>
                  </a:cubicBezTo>
                  <a:cubicBezTo>
                    <a:pt x="55" y="10"/>
                    <a:pt x="52" y="11"/>
                    <a:pt x="50" y="11"/>
                  </a:cubicBezTo>
                  <a:cubicBezTo>
                    <a:pt x="47" y="11"/>
                    <a:pt x="45" y="9"/>
                    <a:pt x="44" y="8"/>
                  </a:cubicBezTo>
                  <a:cubicBezTo>
                    <a:pt x="42" y="6"/>
                    <a:pt x="41" y="5"/>
                    <a:pt x="40" y="5"/>
                  </a:cubicBezTo>
                  <a:cubicBezTo>
                    <a:pt x="37" y="6"/>
                    <a:pt x="36" y="7"/>
                    <a:pt x="34" y="9"/>
                  </a:cubicBezTo>
                  <a:cubicBezTo>
                    <a:pt x="33" y="11"/>
                    <a:pt x="32" y="13"/>
                    <a:pt x="29" y="14"/>
                  </a:cubicBezTo>
                  <a:cubicBezTo>
                    <a:pt x="27" y="15"/>
                    <a:pt x="25" y="15"/>
                    <a:pt x="23" y="1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4" name="Freeform 155">
              <a:extLst>
                <a:ext uri="{FF2B5EF4-FFF2-40B4-BE49-F238E27FC236}">
                  <a16:creationId xmlns:a16="http://schemas.microsoft.com/office/drawing/2014/main" id="{6E316F37-AE1E-A74E-A36C-82EABC771FCF}"/>
                </a:ext>
              </a:extLst>
            </p:cNvPr>
            <p:cNvSpPr>
              <a:spLocks/>
            </p:cNvSpPr>
            <p:nvPr/>
          </p:nvSpPr>
          <p:spPr bwMode="auto">
            <a:xfrm>
              <a:off x="1870075" y="3103562"/>
              <a:ext cx="41275" cy="30162"/>
            </a:xfrm>
            <a:custGeom>
              <a:avLst/>
              <a:gdLst/>
              <a:ahLst/>
              <a:cxnLst>
                <a:cxn ang="0">
                  <a:pos x="28" y="24"/>
                </a:cxn>
                <a:cxn ang="0">
                  <a:pos x="26" y="23"/>
                </a:cxn>
                <a:cxn ang="0">
                  <a:pos x="2" y="7"/>
                </a:cxn>
                <a:cxn ang="0">
                  <a:pos x="1" y="2"/>
                </a:cxn>
                <a:cxn ang="0">
                  <a:pos x="6" y="1"/>
                </a:cxn>
                <a:cxn ang="0">
                  <a:pos x="30" y="18"/>
                </a:cxn>
                <a:cxn ang="0">
                  <a:pos x="31" y="23"/>
                </a:cxn>
                <a:cxn ang="0">
                  <a:pos x="28" y="24"/>
                </a:cxn>
              </a:cxnLst>
              <a:rect l="0" t="0" r="r" b="b"/>
              <a:pathLst>
                <a:path w="32" h="24">
                  <a:moveTo>
                    <a:pt x="28" y="24"/>
                  </a:moveTo>
                  <a:cubicBezTo>
                    <a:pt x="27" y="24"/>
                    <a:pt x="27" y="24"/>
                    <a:pt x="26" y="23"/>
                  </a:cubicBezTo>
                  <a:cubicBezTo>
                    <a:pt x="19" y="18"/>
                    <a:pt x="14" y="15"/>
                    <a:pt x="2" y="7"/>
                  </a:cubicBezTo>
                  <a:cubicBezTo>
                    <a:pt x="1" y="6"/>
                    <a:pt x="0" y="4"/>
                    <a:pt x="1" y="2"/>
                  </a:cubicBezTo>
                  <a:cubicBezTo>
                    <a:pt x="2" y="0"/>
                    <a:pt x="5" y="0"/>
                    <a:pt x="6" y="1"/>
                  </a:cubicBezTo>
                  <a:cubicBezTo>
                    <a:pt x="18" y="9"/>
                    <a:pt x="23" y="12"/>
                    <a:pt x="30" y="18"/>
                  </a:cubicBezTo>
                  <a:cubicBezTo>
                    <a:pt x="32" y="19"/>
                    <a:pt x="32" y="21"/>
                    <a:pt x="31" y="23"/>
                  </a:cubicBezTo>
                  <a:cubicBezTo>
                    <a:pt x="30" y="24"/>
                    <a:pt x="29" y="24"/>
                    <a:pt x="28" y="2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5" name="Freeform 156">
              <a:extLst>
                <a:ext uri="{FF2B5EF4-FFF2-40B4-BE49-F238E27FC236}">
                  <a16:creationId xmlns:a16="http://schemas.microsoft.com/office/drawing/2014/main" id="{907DB174-4327-1846-ADD1-C8FCC7410F5B}"/>
                </a:ext>
              </a:extLst>
            </p:cNvPr>
            <p:cNvSpPr>
              <a:spLocks/>
            </p:cNvSpPr>
            <p:nvPr/>
          </p:nvSpPr>
          <p:spPr bwMode="auto">
            <a:xfrm>
              <a:off x="1838325" y="3128962"/>
              <a:ext cx="69850" cy="28575"/>
            </a:xfrm>
            <a:custGeom>
              <a:avLst/>
              <a:gdLst/>
              <a:ahLst/>
              <a:cxnLst>
                <a:cxn ang="0">
                  <a:pos x="49" y="22"/>
                </a:cxn>
                <a:cxn ang="0">
                  <a:pos x="48" y="21"/>
                </a:cxn>
                <a:cxn ang="0">
                  <a:pos x="30" y="16"/>
                </a:cxn>
                <a:cxn ang="0">
                  <a:pos x="3" y="7"/>
                </a:cxn>
                <a:cxn ang="0">
                  <a:pos x="1" y="3"/>
                </a:cxn>
                <a:cxn ang="0">
                  <a:pos x="6" y="1"/>
                </a:cxn>
                <a:cxn ang="0">
                  <a:pos x="32" y="9"/>
                </a:cxn>
                <a:cxn ang="0">
                  <a:pos x="51" y="15"/>
                </a:cxn>
                <a:cxn ang="0">
                  <a:pos x="53" y="19"/>
                </a:cxn>
                <a:cxn ang="0">
                  <a:pos x="49" y="22"/>
                </a:cxn>
              </a:cxnLst>
              <a:rect l="0" t="0" r="r" b="b"/>
              <a:pathLst>
                <a:path w="54" h="22">
                  <a:moveTo>
                    <a:pt x="49" y="22"/>
                  </a:moveTo>
                  <a:cubicBezTo>
                    <a:pt x="49" y="22"/>
                    <a:pt x="49" y="22"/>
                    <a:pt x="48" y="21"/>
                  </a:cubicBezTo>
                  <a:cubicBezTo>
                    <a:pt x="43" y="19"/>
                    <a:pt x="37" y="18"/>
                    <a:pt x="30" y="16"/>
                  </a:cubicBezTo>
                  <a:cubicBezTo>
                    <a:pt x="21" y="14"/>
                    <a:pt x="11" y="11"/>
                    <a:pt x="3" y="7"/>
                  </a:cubicBezTo>
                  <a:cubicBezTo>
                    <a:pt x="1" y="7"/>
                    <a:pt x="0" y="4"/>
                    <a:pt x="1" y="3"/>
                  </a:cubicBezTo>
                  <a:cubicBezTo>
                    <a:pt x="2" y="1"/>
                    <a:pt x="4" y="0"/>
                    <a:pt x="6" y="1"/>
                  </a:cubicBezTo>
                  <a:cubicBezTo>
                    <a:pt x="13" y="5"/>
                    <a:pt x="23" y="7"/>
                    <a:pt x="32" y="9"/>
                  </a:cubicBezTo>
                  <a:cubicBezTo>
                    <a:pt x="39" y="11"/>
                    <a:pt x="46" y="12"/>
                    <a:pt x="51" y="15"/>
                  </a:cubicBezTo>
                  <a:cubicBezTo>
                    <a:pt x="53" y="15"/>
                    <a:pt x="54" y="17"/>
                    <a:pt x="53" y="19"/>
                  </a:cubicBezTo>
                  <a:cubicBezTo>
                    <a:pt x="52" y="21"/>
                    <a:pt x="51" y="22"/>
                    <a:pt x="49" y="2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6" name="Freeform 157">
              <a:extLst>
                <a:ext uri="{FF2B5EF4-FFF2-40B4-BE49-F238E27FC236}">
                  <a16:creationId xmlns:a16="http://schemas.microsoft.com/office/drawing/2014/main" id="{48C977D7-6476-294E-AC63-CE6E97749130}"/>
                </a:ext>
              </a:extLst>
            </p:cNvPr>
            <p:cNvSpPr>
              <a:spLocks/>
            </p:cNvSpPr>
            <p:nvPr/>
          </p:nvSpPr>
          <p:spPr bwMode="auto">
            <a:xfrm>
              <a:off x="1841500" y="3168650"/>
              <a:ext cx="60325" cy="9525"/>
            </a:xfrm>
            <a:custGeom>
              <a:avLst/>
              <a:gdLst/>
              <a:ahLst/>
              <a:cxnLst>
                <a:cxn ang="0">
                  <a:pos x="43" y="7"/>
                </a:cxn>
                <a:cxn ang="0">
                  <a:pos x="3" y="7"/>
                </a:cxn>
                <a:cxn ang="0">
                  <a:pos x="0" y="3"/>
                </a:cxn>
                <a:cxn ang="0">
                  <a:pos x="3" y="0"/>
                </a:cxn>
                <a:cxn ang="0">
                  <a:pos x="43" y="0"/>
                </a:cxn>
                <a:cxn ang="0">
                  <a:pos x="47" y="3"/>
                </a:cxn>
                <a:cxn ang="0">
                  <a:pos x="43" y="7"/>
                </a:cxn>
              </a:cxnLst>
              <a:rect l="0" t="0" r="r" b="b"/>
              <a:pathLst>
                <a:path w="47" h="7">
                  <a:moveTo>
                    <a:pt x="43" y="7"/>
                  </a:moveTo>
                  <a:cubicBezTo>
                    <a:pt x="3" y="7"/>
                    <a:pt x="3" y="7"/>
                    <a:pt x="3" y="7"/>
                  </a:cubicBezTo>
                  <a:cubicBezTo>
                    <a:pt x="1" y="7"/>
                    <a:pt x="0" y="5"/>
                    <a:pt x="0" y="3"/>
                  </a:cubicBezTo>
                  <a:cubicBezTo>
                    <a:pt x="0" y="1"/>
                    <a:pt x="1" y="0"/>
                    <a:pt x="3" y="0"/>
                  </a:cubicBezTo>
                  <a:cubicBezTo>
                    <a:pt x="43" y="0"/>
                    <a:pt x="43" y="0"/>
                    <a:pt x="43" y="0"/>
                  </a:cubicBezTo>
                  <a:cubicBezTo>
                    <a:pt x="45" y="0"/>
                    <a:pt x="47" y="1"/>
                    <a:pt x="47" y="3"/>
                  </a:cubicBezTo>
                  <a:cubicBezTo>
                    <a:pt x="47" y="5"/>
                    <a:pt x="45" y="7"/>
                    <a:pt x="43" y="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7" name="Freeform 158">
              <a:extLst>
                <a:ext uri="{FF2B5EF4-FFF2-40B4-BE49-F238E27FC236}">
                  <a16:creationId xmlns:a16="http://schemas.microsoft.com/office/drawing/2014/main" id="{6ED95335-614D-D647-ABAF-3BEFBF3198C9}"/>
                </a:ext>
              </a:extLst>
            </p:cNvPr>
            <p:cNvSpPr>
              <a:spLocks/>
            </p:cNvSpPr>
            <p:nvPr/>
          </p:nvSpPr>
          <p:spPr bwMode="auto">
            <a:xfrm>
              <a:off x="2063750" y="3111500"/>
              <a:ext cx="68263" cy="41275"/>
            </a:xfrm>
            <a:custGeom>
              <a:avLst/>
              <a:gdLst/>
              <a:ahLst/>
              <a:cxnLst>
                <a:cxn ang="0">
                  <a:pos x="4" y="32"/>
                </a:cxn>
                <a:cxn ang="0">
                  <a:pos x="0" y="29"/>
                </a:cxn>
                <a:cxn ang="0">
                  <a:pos x="3" y="25"/>
                </a:cxn>
                <a:cxn ang="0">
                  <a:pos x="31" y="10"/>
                </a:cxn>
                <a:cxn ang="0">
                  <a:pos x="47" y="1"/>
                </a:cxn>
                <a:cxn ang="0">
                  <a:pos x="52" y="3"/>
                </a:cxn>
                <a:cxn ang="0">
                  <a:pos x="50" y="8"/>
                </a:cxn>
                <a:cxn ang="0">
                  <a:pos x="34" y="17"/>
                </a:cxn>
                <a:cxn ang="0">
                  <a:pos x="5" y="32"/>
                </a:cxn>
                <a:cxn ang="0">
                  <a:pos x="4" y="32"/>
                </a:cxn>
              </a:cxnLst>
              <a:rect l="0" t="0" r="r" b="b"/>
              <a:pathLst>
                <a:path w="53" h="32">
                  <a:moveTo>
                    <a:pt x="4" y="32"/>
                  </a:moveTo>
                  <a:cubicBezTo>
                    <a:pt x="2" y="32"/>
                    <a:pt x="1" y="31"/>
                    <a:pt x="0" y="29"/>
                  </a:cubicBezTo>
                  <a:cubicBezTo>
                    <a:pt x="0" y="27"/>
                    <a:pt x="1" y="25"/>
                    <a:pt x="3" y="25"/>
                  </a:cubicBezTo>
                  <a:cubicBezTo>
                    <a:pt x="10" y="23"/>
                    <a:pt x="21" y="16"/>
                    <a:pt x="31" y="10"/>
                  </a:cubicBezTo>
                  <a:cubicBezTo>
                    <a:pt x="37" y="7"/>
                    <a:pt x="42" y="3"/>
                    <a:pt x="47" y="1"/>
                  </a:cubicBezTo>
                  <a:cubicBezTo>
                    <a:pt x="49" y="0"/>
                    <a:pt x="51" y="1"/>
                    <a:pt x="52" y="3"/>
                  </a:cubicBezTo>
                  <a:cubicBezTo>
                    <a:pt x="53" y="5"/>
                    <a:pt x="52" y="7"/>
                    <a:pt x="50" y="8"/>
                  </a:cubicBezTo>
                  <a:cubicBezTo>
                    <a:pt x="46" y="10"/>
                    <a:pt x="40" y="13"/>
                    <a:pt x="34" y="17"/>
                  </a:cubicBezTo>
                  <a:cubicBezTo>
                    <a:pt x="24" y="23"/>
                    <a:pt x="13" y="30"/>
                    <a:pt x="5" y="32"/>
                  </a:cubicBezTo>
                  <a:cubicBezTo>
                    <a:pt x="4" y="32"/>
                    <a:pt x="4" y="32"/>
                    <a:pt x="4" y="3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8" name="Freeform 159">
              <a:extLst>
                <a:ext uri="{FF2B5EF4-FFF2-40B4-BE49-F238E27FC236}">
                  <a16:creationId xmlns:a16="http://schemas.microsoft.com/office/drawing/2014/main" id="{1EA8F69E-7744-8C43-8DA0-A710A98DFADC}"/>
                </a:ext>
              </a:extLst>
            </p:cNvPr>
            <p:cNvSpPr>
              <a:spLocks/>
            </p:cNvSpPr>
            <p:nvPr/>
          </p:nvSpPr>
          <p:spPr bwMode="auto">
            <a:xfrm>
              <a:off x="2078038" y="3155950"/>
              <a:ext cx="60325" cy="15875"/>
            </a:xfrm>
            <a:custGeom>
              <a:avLst/>
              <a:gdLst/>
              <a:ahLst/>
              <a:cxnLst>
                <a:cxn ang="0">
                  <a:pos x="4" y="13"/>
                </a:cxn>
                <a:cxn ang="0">
                  <a:pos x="0" y="10"/>
                </a:cxn>
                <a:cxn ang="0">
                  <a:pos x="3" y="6"/>
                </a:cxn>
                <a:cxn ang="0">
                  <a:pos x="12" y="4"/>
                </a:cxn>
                <a:cxn ang="0">
                  <a:pos x="42" y="0"/>
                </a:cxn>
                <a:cxn ang="0">
                  <a:pos x="46" y="3"/>
                </a:cxn>
                <a:cxn ang="0">
                  <a:pos x="42" y="7"/>
                </a:cxn>
                <a:cxn ang="0">
                  <a:pos x="13" y="12"/>
                </a:cxn>
                <a:cxn ang="0">
                  <a:pos x="4" y="13"/>
                </a:cxn>
                <a:cxn ang="0">
                  <a:pos x="4" y="13"/>
                </a:cxn>
              </a:cxnLst>
              <a:rect l="0" t="0" r="r" b="b"/>
              <a:pathLst>
                <a:path w="46" h="13">
                  <a:moveTo>
                    <a:pt x="4" y="13"/>
                  </a:moveTo>
                  <a:cubicBezTo>
                    <a:pt x="2" y="13"/>
                    <a:pt x="0" y="12"/>
                    <a:pt x="0" y="10"/>
                  </a:cubicBezTo>
                  <a:cubicBezTo>
                    <a:pt x="0" y="8"/>
                    <a:pt x="1" y="6"/>
                    <a:pt x="3" y="6"/>
                  </a:cubicBezTo>
                  <a:cubicBezTo>
                    <a:pt x="5" y="6"/>
                    <a:pt x="8" y="5"/>
                    <a:pt x="12" y="4"/>
                  </a:cubicBezTo>
                  <a:cubicBezTo>
                    <a:pt x="22" y="2"/>
                    <a:pt x="35" y="0"/>
                    <a:pt x="42" y="0"/>
                  </a:cubicBezTo>
                  <a:cubicBezTo>
                    <a:pt x="44" y="0"/>
                    <a:pt x="46" y="1"/>
                    <a:pt x="46" y="3"/>
                  </a:cubicBezTo>
                  <a:cubicBezTo>
                    <a:pt x="46" y="5"/>
                    <a:pt x="44" y="7"/>
                    <a:pt x="42" y="7"/>
                  </a:cubicBezTo>
                  <a:cubicBezTo>
                    <a:pt x="36" y="7"/>
                    <a:pt x="22" y="10"/>
                    <a:pt x="13" y="12"/>
                  </a:cubicBezTo>
                  <a:cubicBezTo>
                    <a:pt x="10" y="12"/>
                    <a:pt x="6" y="13"/>
                    <a:pt x="4" y="13"/>
                  </a:cubicBezTo>
                  <a:cubicBezTo>
                    <a:pt x="4" y="13"/>
                    <a:pt x="4" y="13"/>
                    <a:pt x="4" y="1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9" name="Freeform 160">
              <a:extLst>
                <a:ext uri="{FF2B5EF4-FFF2-40B4-BE49-F238E27FC236}">
                  <a16:creationId xmlns:a16="http://schemas.microsoft.com/office/drawing/2014/main" id="{38250316-F2D5-5145-BDD6-3F11FDFDE30C}"/>
                </a:ext>
              </a:extLst>
            </p:cNvPr>
            <p:cNvSpPr>
              <a:spLocks/>
            </p:cNvSpPr>
            <p:nvPr/>
          </p:nvSpPr>
          <p:spPr bwMode="auto">
            <a:xfrm>
              <a:off x="2078037" y="3186112"/>
              <a:ext cx="74612" cy="28576"/>
            </a:xfrm>
            <a:custGeom>
              <a:avLst/>
              <a:gdLst/>
              <a:ahLst/>
              <a:cxnLst>
                <a:cxn ang="0">
                  <a:pos x="54" y="23"/>
                </a:cxn>
                <a:cxn ang="0">
                  <a:pos x="53" y="23"/>
                </a:cxn>
                <a:cxn ang="0">
                  <a:pos x="41" y="20"/>
                </a:cxn>
                <a:cxn ang="0">
                  <a:pos x="3" y="8"/>
                </a:cxn>
                <a:cxn ang="0">
                  <a:pos x="1" y="3"/>
                </a:cxn>
                <a:cxn ang="0">
                  <a:pos x="6" y="1"/>
                </a:cxn>
                <a:cxn ang="0">
                  <a:pos x="43" y="13"/>
                </a:cxn>
                <a:cxn ang="0">
                  <a:pos x="55" y="16"/>
                </a:cxn>
                <a:cxn ang="0">
                  <a:pos x="58" y="21"/>
                </a:cxn>
                <a:cxn ang="0">
                  <a:pos x="54" y="23"/>
                </a:cxn>
              </a:cxnLst>
              <a:rect l="0" t="0" r="r" b="b"/>
              <a:pathLst>
                <a:path w="58" h="23">
                  <a:moveTo>
                    <a:pt x="54" y="23"/>
                  </a:moveTo>
                  <a:cubicBezTo>
                    <a:pt x="54" y="23"/>
                    <a:pt x="53" y="23"/>
                    <a:pt x="53" y="23"/>
                  </a:cubicBezTo>
                  <a:cubicBezTo>
                    <a:pt x="49" y="22"/>
                    <a:pt x="45" y="21"/>
                    <a:pt x="41" y="20"/>
                  </a:cubicBezTo>
                  <a:cubicBezTo>
                    <a:pt x="29" y="17"/>
                    <a:pt x="18" y="14"/>
                    <a:pt x="3" y="8"/>
                  </a:cubicBezTo>
                  <a:cubicBezTo>
                    <a:pt x="1" y="7"/>
                    <a:pt x="0" y="5"/>
                    <a:pt x="1" y="3"/>
                  </a:cubicBezTo>
                  <a:cubicBezTo>
                    <a:pt x="2" y="1"/>
                    <a:pt x="4" y="0"/>
                    <a:pt x="6" y="1"/>
                  </a:cubicBezTo>
                  <a:cubicBezTo>
                    <a:pt x="21" y="7"/>
                    <a:pt x="32" y="10"/>
                    <a:pt x="43" y="13"/>
                  </a:cubicBezTo>
                  <a:cubicBezTo>
                    <a:pt x="47" y="14"/>
                    <a:pt x="51" y="15"/>
                    <a:pt x="55" y="16"/>
                  </a:cubicBezTo>
                  <a:cubicBezTo>
                    <a:pt x="57" y="17"/>
                    <a:pt x="58" y="19"/>
                    <a:pt x="58" y="21"/>
                  </a:cubicBezTo>
                  <a:cubicBezTo>
                    <a:pt x="57" y="22"/>
                    <a:pt x="56" y="23"/>
                    <a:pt x="54" y="2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20" name="Snip Single Corner Rectangle 119">
            <a:extLst>
              <a:ext uri="{FF2B5EF4-FFF2-40B4-BE49-F238E27FC236}">
                <a16:creationId xmlns:a16="http://schemas.microsoft.com/office/drawing/2014/main" id="{D3FBCB9F-B642-2F48-91A4-E9B6A3905C18}"/>
              </a:ext>
            </a:extLst>
          </p:cNvPr>
          <p:cNvSpPr/>
          <p:nvPr/>
        </p:nvSpPr>
        <p:spPr>
          <a:xfrm>
            <a:off x="9462336" y="4457408"/>
            <a:ext cx="414636" cy="361968"/>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21" name="Snip Single Corner Rectangle 120">
            <a:extLst>
              <a:ext uri="{FF2B5EF4-FFF2-40B4-BE49-F238E27FC236}">
                <a16:creationId xmlns:a16="http://schemas.microsoft.com/office/drawing/2014/main" id="{59B9EC48-FF7E-4245-8727-D0EE3A3B3A02}"/>
              </a:ext>
            </a:extLst>
          </p:cNvPr>
          <p:cNvSpPr/>
          <p:nvPr/>
        </p:nvSpPr>
        <p:spPr>
          <a:xfrm>
            <a:off x="10512227" y="4008212"/>
            <a:ext cx="446060" cy="342163"/>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Tree>
    <p:extLst>
      <p:ext uri="{BB962C8B-B14F-4D97-AF65-F5344CB8AC3E}">
        <p14:creationId xmlns:p14="http://schemas.microsoft.com/office/powerpoint/2010/main" val="328709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4">
            <a:extLst>
              <a:ext uri="{FF2B5EF4-FFF2-40B4-BE49-F238E27FC236}">
                <a16:creationId xmlns:a16="http://schemas.microsoft.com/office/drawing/2014/main" id="{41BB8747-F0FB-7C43-BBC9-20BA0FE08B69}"/>
              </a:ext>
            </a:extLst>
          </p:cNvPr>
          <p:cNvPicPr>
            <a:picLocks noChangeAspect="1"/>
          </p:cNvPicPr>
          <p:nvPr/>
        </p:nvPicPr>
        <p:blipFill rotWithShape="1">
          <a:blip r:embed="rId2">
            <a:extLst>
              <a:ext uri="{28A0092B-C50C-407E-A947-70E740481C1C}">
                <a14:useLocalDpi xmlns:a14="http://schemas.microsoft.com/office/drawing/2010/main" val="0"/>
              </a:ext>
            </a:extLst>
          </a:blip>
          <a:srcRect b="24469"/>
          <a:stretch/>
        </p:blipFill>
        <p:spPr>
          <a:xfrm>
            <a:off x="8111777" y="4187285"/>
            <a:ext cx="3213320" cy="2427043"/>
          </a:xfrm>
          <a:prstGeom prst="rect">
            <a:avLst/>
          </a:prstGeom>
        </p:spPr>
      </p:pic>
      <p:sp>
        <p:nvSpPr>
          <p:cNvPr id="122" name="Title 2">
            <a:extLst>
              <a:ext uri="{FF2B5EF4-FFF2-40B4-BE49-F238E27FC236}">
                <a16:creationId xmlns:a16="http://schemas.microsoft.com/office/drawing/2014/main" id="{0A833A5C-1D45-E946-9203-E2E797AD1C47}"/>
              </a:ext>
            </a:extLst>
          </p:cNvPr>
          <p:cNvSpPr txBox="1">
            <a:spLocks/>
          </p:cNvSpPr>
          <p:nvPr/>
        </p:nvSpPr>
        <p:spPr>
          <a:xfrm>
            <a:off x="998400" y="431800"/>
            <a:ext cx="10195200" cy="533400"/>
          </a:xfrm>
          <a:prstGeom prst="rect">
            <a:avLst/>
          </a:prstGeom>
        </p:spPr>
        <p:txBody>
          <a:bodyPr anchor="b"/>
          <a:lstStyle>
            <a:lvl1pPr algn="ctr" defTabSz="685800" rtl="0" eaLnBrk="1" latinLnBrk="0" hangingPunct="1">
              <a:spcBef>
                <a:spcPct val="0"/>
              </a:spcBef>
              <a:buNone/>
              <a:defRPr sz="4500" kern="1200">
                <a:solidFill>
                  <a:schemeClr val="tx1"/>
                </a:solidFill>
                <a:latin typeface="+mj-lt"/>
                <a:ea typeface="+mj-ea"/>
                <a:cs typeface="+mj-cs"/>
              </a:defRPr>
            </a:lvl1pPr>
          </a:lstStyle>
          <a:p>
            <a:r>
              <a:rPr lang="en-US" sz="3200" dirty="0" smtClean="0"/>
              <a:t>Step 8: Infrastructure Architecture</a:t>
            </a:r>
            <a:endParaRPr lang="en-US" sz="3200" dirty="0"/>
          </a:p>
        </p:txBody>
      </p:sp>
      <p:sp>
        <p:nvSpPr>
          <p:cNvPr id="123" name="Text Placeholder 3">
            <a:extLst>
              <a:ext uri="{FF2B5EF4-FFF2-40B4-BE49-F238E27FC236}">
                <a16:creationId xmlns:a16="http://schemas.microsoft.com/office/drawing/2014/main" id="{2A488852-3347-9549-B1A8-04B4B39B4B50}"/>
              </a:ext>
            </a:extLst>
          </p:cNvPr>
          <p:cNvSpPr txBox="1">
            <a:spLocks/>
          </p:cNvSpPr>
          <p:nvPr/>
        </p:nvSpPr>
        <p:spPr>
          <a:xfrm>
            <a:off x="1765451" y="54216"/>
            <a:ext cx="10195200" cy="1737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Deliverable 2: End State Architecture</a:t>
            </a:r>
            <a:endParaRPr lang="en-US" dirty="0"/>
          </a:p>
        </p:txBody>
      </p:sp>
      <p:cxnSp>
        <p:nvCxnSpPr>
          <p:cNvPr id="124" name="Straight Connector 123">
            <a:extLst>
              <a:ext uri="{FF2B5EF4-FFF2-40B4-BE49-F238E27FC236}">
                <a16:creationId xmlns:a16="http://schemas.microsoft.com/office/drawing/2014/main" id="{BE10C5FB-9237-2245-8E06-DCA1029A1816}"/>
              </a:ext>
            </a:extLst>
          </p:cNvPr>
          <p:cNvCxnSpPr/>
          <p:nvPr/>
        </p:nvCxnSpPr>
        <p:spPr>
          <a:xfrm>
            <a:off x="3371170" y="1869330"/>
            <a:ext cx="0" cy="378116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21124C3-D362-D347-8A48-2A176481E448}"/>
              </a:ext>
            </a:extLst>
          </p:cNvPr>
          <p:cNvCxnSpPr/>
          <p:nvPr/>
        </p:nvCxnSpPr>
        <p:spPr>
          <a:xfrm>
            <a:off x="7477732" y="1869330"/>
            <a:ext cx="0" cy="378116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79F41452-64F0-A84E-96D5-D47FFB747AE6}"/>
              </a:ext>
            </a:extLst>
          </p:cNvPr>
          <p:cNvSpPr txBox="1"/>
          <p:nvPr/>
        </p:nvSpPr>
        <p:spPr>
          <a:xfrm>
            <a:off x="930920" y="1448061"/>
            <a:ext cx="1324782" cy="333633"/>
          </a:xfrm>
          <a:prstGeom prst="rect">
            <a:avLst/>
          </a:prstGeom>
          <a:solidFill>
            <a:schemeClr val="accent3">
              <a:lumMod val="20000"/>
              <a:lumOff val="80000"/>
            </a:schemeClr>
          </a:solidFill>
        </p:spPr>
        <p:txBody>
          <a:bodyPr wrap="none" lIns="54610" tIns="54610" rIns="54610" bIns="54610" rtlCol="0">
            <a:noAutofit/>
          </a:bodyPr>
          <a:lstStyle/>
          <a:p>
            <a:pPr>
              <a:spcAft>
                <a:spcPts val="600"/>
              </a:spcAft>
            </a:pPr>
            <a:r>
              <a:rPr lang="en-US" sz="1500" dirty="0"/>
              <a:t>Phase 1 </a:t>
            </a:r>
            <a:r>
              <a:rPr lang="en-US" sz="1500" dirty="0" err="1"/>
              <a:t>PoC</a:t>
            </a:r>
            <a:r>
              <a:rPr lang="en-US" sz="1500" dirty="0"/>
              <a:t> </a:t>
            </a:r>
          </a:p>
        </p:txBody>
      </p:sp>
      <p:sp>
        <p:nvSpPr>
          <p:cNvPr id="127" name="TextBox 126">
            <a:extLst>
              <a:ext uri="{FF2B5EF4-FFF2-40B4-BE49-F238E27FC236}">
                <a16:creationId xmlns:a16="http://schemas.microsoft.com/office/drawing/2014/main" id="{0D530832-6DEA-A74F-A818-E7E7EF637B32}"/>
              </a:ext>
            </a:extLst>
          </p:cNvPr>
          <p:cNvSpPr txBox="1"/>
          <p:nvPr/>
        </p:nvSpPr>
        <p:spPr>
          <a:xfrm>
            <a:off x="5179375" y="1869330"/>
            <a:ext cx="691978" cy="333633"/>
          </a:xfrm>
          <a:prstGeom prst="rect">
            <a:avLst/>
          </a:prstGeom>
          <a:noFill/>
        </p:spPr>
        <p:txBody>
          <a:bodyPr wrap="none" lIns="54610" tIns="54610" rIns="54610" bIns="54610" rtlCol="0">
            <a:noAutofit/>
          </a:bodyPr>
          <a:lstStyle/>
          <a:p>
            <a:pPr>
              <a:spcAft>
                <a:spcPts val="600"/>
              </a:spcAft>
            </a:pPr>
            <a:r>
              <a:rPr lang="en-US" sz="1500" dirty="0"/>
              <a:t>Interim</a:t>
            </a:r>
          </a:p>
        </p:txBody>
      </p:sp>
      <p:sp>
        <p:nvSpPr>
          <p:cNvPr id="128" name="TextBox 127">
            <a:extLst>
              <a:ext uri="{FF2B5EF4-FFF2-40B4-BE49-F238E27FC236}">
                <a16:creationId xmlns:a16="http://schemas.microsoft.com/office/drawing/2014/main" id="{E0262B92-C6D1-374A-B54E-9EF09951AD48}"/>
              </a:ext>
            </a:extLst>
          </p:cNvPr>
          <p:cNvSpPr txBox="1"/>
          <p:nvPr/>
        </p:nvSpPr>
        <p:spPr>
          <a:xfrm>
            <a:off x="9285936" y="1869330"/>
            <a:ext cx="691978" cy="333633"/>
          </a:xfrm>
          <a:prstGeom prst="rect">
            <a:avLst/>
          </a:prstGeom>
          <a:noFill/>
        </p:spPr>
        <p:txBody>
          <a:bodyPr wrap="none" lIns="54610" tIns="54610" rIns="54610" bIns="54610" rtlCol="0">
            <a:noAutofit/>
          </a:bodyPr>
          <a:lstStyle/>
          <a:p>
            <a:pPr>
              <a:spcAft>
                <a:spcPts val="600"/>
              </a:spcAft>
            </a:pPr>
            <a:r>
              <a:rPr lang="en-US" sz="1500" dirty="0"/>
              <a:t>Target</a:t>
            </a:r>
          </a:p>
        </p:txBody>
      </p:sp>
      <p:pic>
        <p:nvPicPr>
          <p:cNvPr id="129" name="Picture 128">
            <a:extLst>
              <a:ext uri="{FF2B5EF4-FFF2-40B4-BE49-F238E27FC236}">
                <a16:creationId xmlns:a16="http://schemas.microsoft.com/office/drawing/2014/main" id="{F1628AC2-DB65-0F46-8CAB-3BEBFFC64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022" y="3046646"/>
            <a:ext cx="1139896" cy="861549"/>
          </a:xfrm>
          <a:prstGeom prst="rect">
            <a:avLst/>
          </a:prstGeom>
        </p:spPr>
      </p:pic>
      <p:pic>
        <p:nvPicPr>
          <p:cNvPr id="130" name="Picture 129">
            <a:extLst>
              <a:ext uri="{FF2B5EF4-FFF2-40B4-BE49-F238E27FC236}">
                <a16:creationId xmlns:a16="http://schemas.microsoft.com/office/drawing/2014/main" id="{DB9970D2-47FD-5145-A8D4-A889B61067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746" y="3257032"/>
            <a:ext cx="438912" cy="438912"/>
          </a:xfrm>
          <a:prstGeom prst="rect">
            <a:avLst/>
          </a:prstGeom>
        </p:spPr>
      </p:pic>
      <p:pic>
        <p:nvPicPr>
          <p:cNvPr id="131" name="Picture 130">
            <a:extLst>
              <a:ext uri="{FF2B5EF4-FFF2-40B4-BE49-F238E27FC236}">
                <a16:creationId xmlns:a16="http://schemas.microsoft.com/office/drawing/2014/main" id="{286DB34F-CDEE-944C-927B-86999635CE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9581" y="5357362"/>
            <a:ext cx="1139896" cy="861549"/>
          </a:xfrm>
          <a:prstGeom prst="rect">
            <a:avLst/>
          </a:prstGeom>
        </p:spPr>
      </p:pic>
      <p:pic>
        <p:nvPicPr>
          <p:cNvPr id="132" name="Picture 131">
            <a:extLst>
              <a:ext uri="{FF2B5EF4-FFF2-40B4-BE49-F238E27FC236}">
                <a16:creationId xmlns:a16="http://schemas.microsoft.com/office/drawing/2014/main" id="{7DD9EE24-090D-9D45-BC47-041D6DE29D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1238" y="5567748"/>
            <a:ext cx="440775" cy="440775"/>
          </a:xfrm>
          <a:prstGeom prst="rect">
            <a:avLst/>
          </a:prstGeom>
        </p:spPr>
      </p:pic>
      <p:pic>
        <p:nvPicPr>
          <p:cNvPr id="133" name="Picture 132">
            <a:extLst>
              <a:ext uri="{FF2B5EF4-FFF2-40B4-BE49-F238E27FC236}">
                <a16:creationId xmlns:a16="http://schemas.microsoft.com/office/drawing/2014/main" id="{3222686C-B9A7-3B42-9008-1823DA96C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9581" y="4266220"/>
            <a:ext cx="1139896" cy="861549"/>
          </a:xfrm>
          <a:prstGeom prst="rect">
            <a:avLst/>
          </a:prstGeom>
        </p:spPr>
      </p:pic>
      <p:pic>
        <p:nvPicPr>
          <p:cNvPr id="134" name="Picture 133">
            <a:extLst>
              <a:ext uri="{FF2B5EF4-FFF2-40B4-BE49-F238E27FC236}">
                <a16:creationId xmlns:a16="http://schemas.microsoft.com/office/drawing/2014/main" id="{3C4B9F79-2D91-B04B-A18C-F11561C238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1238" y="4476606"/>
            <a:ext cx="440775" cy="440775"/>
          </a:xfrm>
          <a:prstGeom prst="rect">
            <a:avLst/>
          </a:prstGeom>
        </p:spPr>
      </p:pic>
      <p:pic>
        <p:nvPicPr>
          <p:cNvPr id="135" name="Picture 134">
            <a:extLst>
              <a:ext uri="{FF2B5EF4-FFF2-40B4-BE49-F238E27FC236}">
                <a16:creationId xmlns:a16="http://schemas.microsoft.com/office/drawing/2014/main" id="{3E85EA3B-28E3-974A-BB7E-3DB6B76DBE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132" y="2905925"/>
            <a:ext cx="1139896" cy="861549"/>
          </a:xfrm>
          <a:prstGeom prst="rect">
            <a:avLst/>
          </a:prstGeom>
        </p:spPr>
      </p:pic>
      <p:pic>
        <p:nvPicPr>
          <p:cNvPr id="136" name="Picture 135">
            <a:extLst>
              <a:ext uri="{FF2B5EF4-FFF2-40B4-BE49-F238E27FC236}">
                <a16:creationId xmlns:a16="http://schemas.microsoft.com/office/drawing/2014/main" id="{2E429D3D-ECA4-F54D-A2B1-B818A0C2A0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1762" y="3123308"/>
            <a:ext cx="440775" cy="440775"/>
          </a:xfrm>
          <a:prstGeom prst="rect">
            <a:avLst/>
          </a:prstGeom>
        </p:spPr>
      </p:pic>
      <p:pic>
        <p:nvPicPr>
          <p:cNvPr id="137" name="Picture 136">
            <a:extLst>
              <a:ext uri="{FF2B5EF4-FFF2-40B4-BE49-F238E27FC236}">
                <a16:creationId xmlns:a16="http://schemas.microsoft.com/office/drawing/2014/main" id="{D7769B72-5F71-1C49-9881-EC39896773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43" y="2149967"/>
            <a:ext cx="1139896" cy="861549"/>
          </a:xfrm>
          <a:prstGeom prst="rect">
            <a:avLst/>
          </a:prstGeom>
        </p:spPr>
      </p:pic>
      <p:pic>
        <p:nvPicPr>
          <p:cNvPr id="138" name="Picture 137">
            <a:extLst>
              <a:ext uri="{FF2B5EF4-FFF2-40B4-BE49-F238E27FC236}">
                <a16:creationId xmlns:a16="http://schemas.microsoft.com/office/drawing/2014/main" id="{F4E87CF0-B23C-6D46-A066-D3C149BF5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5766" y="2270289"/>
            <a:ext cx="440775" cy="440775"/>
          </a:xfrm>
          <a:prstGeom prst="rect">
            <a:avLst/>
          </a:prstGeom>
        </p:spPr>
      </p:pic>
      <p:pic>
        <p:nvPicPr>
          <p:cNvPr id="139" name="Picture 138">
            <a:extLst>
              <a:ext uri="{FF2B5EF4-FFF2-40B4-BE49-F238E27FC236}">
                <a16:creationId xmlns:a16="http://schemas.microsoft.com/office/drawing/2014/main" id="{B50E4769-C051-F24C-AF0F-2826D7EB9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2939" y="2907542"/>
            <a:ext cx="1139896" cy="861549"/>
          </a:xfrm>
          <a:prstGeom prst="rect">
            <a:avLst/>
          </a:prstGeom>
        </p:spPr>
      </p:pic>
      <p:pic>
        <p:nvPicPr>
          <p:cNvPr id="140" name="Picture 139">
            <a:extLst>
              <a:ext uri="{FF2B5EF4-FFF2-40B4-BE49-F238E27FC236}">
                <a16:creationId xmlns:a16="http://schemas.microsoft.com/office/drawing/2014/main" id="{5D4B3FA1-AD6A-7446-93F2-F0FF0A5C0A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0103" y="3079751"/>
            <a:ext cx="440775" cy="440775"/>
          </a:xfrm>
          <a:prstGeom prst="rect">
            <a:avLst/>
          </a:prstGeom>
        </p:spPr>
      </p:pic>
      <p:sp>
        <p:nvSpPr>
          <p:cNvPr id="141" name="TextBox 140">
            <a:extLst>
              <a:ext uri="{FF2B5EF4-FFF2-40B4-BE49-F238E27FC236}">
                <a16:creationId xmlns:a16="http://schemas.microsoft.com/office/drawing/2014/main" id="{55420356-360F-1B45-9C05-44CA2372CC5A}"/>
              </a:ext>
            </a:extLst>
          </p:cNvPr>
          <p:cNvSpPr txBox="1"/>
          <p:nvPr/>
        </p:nvSpPr>
        <p:spPr>
          <a:xfrm>
            <a:off x="6439347" y="5400931"/>
            <a:ext cx="691978" cy="333633"/>
          </a:xfrm>
          <a:prstGeom prst="rect">
            <a:avLst/>
          </a:prstGeom>
          <a:noFill/>
        </p:spPr>
        <p:txBody>
          <a:bodyPr wrap="none" lIns="54610" tIns="54610" rIns="54610" bIns="54610" rtlCol="0">
            <a:noAutofit/>
          </a:bodyPr>
          <a:lstStyle/>
          <a:p>
            <a:pPr>
              <a:spcAft>
                <a:spcPts val="600"/>
              </a:spcAft>
            </a:pPr>
            <a:r>
              <a:rPr lang="en-US" sz="1500" dirty="0"/>
              <a:t>Dev</a:t>
            </a:r>
          </a:p>
        </p:txBody>
      </p:sp>
      <p:sp>
        <p:nvSpPr>
          <p:cNvPr id="142" name="TextBox 141">
            <a:extLst>
              <a:ext uri="{FF2B5EF4-FFF2-40B4-BE49-F238E27FC236}">
                <a16:creationId xmlns:a16="http://schemas.microsoft.com/office/drawing/2014/main" id="{D132FA82-08C6-6C4E-9FB5-727E0036C4D7}"/>
              </a:ext>
            </a:extLst>
          </p:cNvPr>
          <p:cNvSpPr txBox="1"/>
          <p:nvPr/>
        </p:nvSpPr>
        <p:spPr>
          <a:xfrm>
            <a:off x="5404178" y="3828298"/>
            <a:ext cx="691978" cy="333633"/>
          </a:xfrm>
          <a:prstGeom prst="rect">
            <a:avLst/>
          </a:prstGeom>
          <a:noFill/>
        </p:spPr>
        <p:txBody>
          <a:bodyPr wrap="none" lIns="54610" tIns="54610" rIns="54610" bIns="54610" rtlCol="0">
            <a:noAutofit/>
          </a:bodyPr>
          <a:lstStyle/>
          <a:p>
            <a:pPr>
              <a:spcAft>
                <a:spcPts val="600"/>
              </a:spcAft>
            </a:pPr>
            <a:r>
              <a:rPr lang="en-US" sz="1500" dirty="0"/>
              <a:t>OTN</a:t>
            </a:r>
          </a:p>
        </p:txBody>
      </p:sp>
      <p:sp>
        <p:nvSpPr>
          <p:cNvPr id="143" name="TextBox 142">
            <a:extLst>
              <a:ext uri="{FF2B5EF4-FFF2-40B4-BE49-F238E27FC236}">
                <a16:creationId xmlns:a16="http://schemas.microsoft.com/office/drawing/2014/main" id="{CC508A1D-8AD9-C046-AE6F-1CCAE8B50385}"/>
              </a:ext>
            </a:extLst>
          </p:cNvPr>
          <p:cNvSpPr txBox="1"/>
          <p:nvPr/>
        </p:nvSpPr>
        <p:spPr>
          <a:xfrm>
            <a:off x="6430691" y="4526666"/>
            <a:ext cx="691978" cy="333633"/>
          </a:xfrm>
          <a:prstGeom prst="rect">
            <a:avLst/>
          </a:prstGeom>
          <a:noFill/>
        </p:spPr>
        <p:txBody>
          <a:bodyPr wrap="none" lIns="54610" tIns="54610" rIns="54610" bIns="54610" rtlCol="0">
            <a:noAutofit/>
          </a:bodyPr>
          <a:lstStyle/>
          <a:p>
            <a:pPr>
              <a:spcAft>
                <a:spcPts val="600"/>
              </a:spcAft>
            </a:pPr>
            <a:r>
              <a:rPr lang="en-US" sz="1500" dirty="0"/>
              <a:t>Test</a:t>
            </a:r>
          </a:p>
        </p:txBody>
      </p:sp>
      <p:sp>
        <p:nvSpPr>
          <p:cNvPr id="144" name="TextBox 143">
            <a:extLst>
              <a:ext uri="{FF2B5EF4-FFF2-40B4-BE49-F238E27FC236}">
                <a16:creationId xmlns:a16="http://schemas.microsoft.com/office/drawing/2014/main" id="{AF486C1E-2CC5-7B45-B04E-236481CDF756}"/>
              </a:ext>
            </a:extLst>
          </p:cNvPr>
          <p:cNvSpPr txBox="1"/>
          <p:nvPr/>
        </p:nvSpPr>
        <p:spPr>
          <a:xfrm>
            <a:off x="3641938" y="2214201"/>
            <a:ext cx="691978" cy="333633"/>
          </a:xfrm>
          <a:prstGeom prst="rect">
            <a:avLst/>
          </a:prstGeom>
          <a:noFill/>
        </p:spPr>
        <p:txBody>
          <a:bodyPr wrap="none" lIns="54610" tIns="54610" rIns="54610" bIns="54610" rtlCol="0">
            <a:noAutofit/>
          </a:bodyPr>
          <a:lstStyle/>
          <a:p>
            <a:pPr>
              <a:spcAft>
                <a:spcPts val="600"/>
              </a:spcAft>
            </a:pPr>
            <a:r>
              <a:rPr lang="en-US" sz="1500" dirty="0"/>
              <a:t>Prod</a:t>
            </a:r>
          </a:p>
        </p:txBody>
      </p:sp>
      <p:pic>
        <p:nvPicPr>
          <p:cNvPr id="146" name="Picture 145">
            <a:extLst>
              <a:ext uri="{FF2B5EF4-FFF2-40B4-BE49-F238E27FC236}">
                <a16:creationId xmlns:a16="http://schemas.microsoft.com/office/drawing/2014/main" id="{CED5E12F-7BC5-BC4D-ABBE-500A6C98E8E0}"/>
              </a:ext>
            </a:extLst>
          </p:cNvPr>
          <p:cNvPicPr>
            <a:picLocks noChangeAspect="1"/>
          </p:cNvPicPr>
          <p:nvPr/>
        </p:nvPicPr>
        <p:blipFill>
          <a:blip r:embed="rId6">
            <a:alphaModFix amt="54000"/>
            <a:extLst>
              <a:ext uri="{28A0092B-C50C-407E-A947-70E740481C1C}">
                <a14:useLocalDpi xmlns:a14="http://schemas.microsoft.com/office/drawing/2010/main" val="0"/>
              </a:ext>
            </a:extLst>
          </a:blip>
          <a:stretch>
            <a:fillRect/>
          </a:stretch>
        </p:blipFill>
        <p:spPr>
          <a:xfrm>
            <a:off x="9285936" y="5524818"/>
            <a:ext cx="1016000" cy="812800"/>
          </a:xfrm>
          <a:prstGeom prst="rect">
            <a:avLst/>
          </a:prstGeom>
        </p:spPr>
      </p:pic>
      <p:pic>
        <p:nvPicPr>
          <p:cNvPr id="147" name="Picture 146">
            <a:extLst>
              <a:ext uri="{FF2B5EF4-FFF2-40B4-BE49-F238E27FC236}">
                <a16:creationId xmlns:a16="http://schemas.microsoft.com/office/drawing/2014/main" id="{2FDF042A-3759-9948-BE0F-44D3D6A4D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593" y="4260887"/>
            <a:ext cx="1139896" cy="861549"/>
          </a:xfrm>
          <a:prstGeom prst="rect">
            <a:avLst/>
          </a:prstGeom>
        </p:spPr>
      </p:pic>
      <p:pic>
        <p:nvPicPr>
          <p:cNvPr id="148" name="Picture 147">
            <a:extLst>
              <a:ext uri="{FF2B5EF4-FFF2-40B4-BE49-F238E27FC236}">
                <a16:creationId xmlns:a16="http://schemas.microsoft.com/office/drawing/2014/main" id="{7339C620-155D-6B4D-B9BA-AEC88B622D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8818" y="4490441"/>
            <a:ext cx="440775" cy="440775"/>
          </a:xfrm>
          <a:prstGeom prst="rect">
            <a:avLst/>
          </a:prstGeom>
        </p:spPr>
      </p:pic>
      <p:pic>
        <p:nvPicPr>
          <p:cNvPr id="149" name="Picture 148">
            <a:extLst>
              <a:ext uri="{FF2B5EF4-FFF2-40B4-BE49-F238E27FC236}">
                <a16:creationId xmlns:a16="http://schemas.microsoft.com/office/drawing/2014/main" id="{22D0AEE2-BD1C-5448-85FE-11E685D3EE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144" y="2900592"/>
            <a:ext cx="1139896" cy="861549"/>
          </a:xfrm>
          <a:prstGeom prst="rect">
            <a:avLst/>
          </a:prstGeom>
        </p:spPr>
      </p:pic>
      <p:pic>
        <p:nvPicPr>
          <p:cNvPr id="150" name="Picture 149">
            <a:extLst>
              <a:ext uri="{FF2B5EF4-FFF2-40B4-BE49-F238E27FC236}">
                <a16:creationId xmlns:a16="http://schemas.microsoft.com/office/drawing/2014/main" id="{1B2B8BDE-336E-734B-87E2-77328B812D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051" y="3091627"/>
            <a:ext cx="440775" cy="440775"/>
          </a:xfrm>
          <a:prstGeom prst="rect">
            <a:avLst/>
          </a:prstGeom>
        </p:spPr>
      </p:pic>
      <p:pic>
        <p:nvPicPr>
          <p:cNvPr id="151" name="Picture 150">
            <a:extLst>
              <a:ext uri="{FF2B5EF4-FFF2-40B4-BE49-F238E27FC236}">
                <a16:creationId xmlns:a16="http://schemas.microsoft.com/office/drawing/2014/main" id="{551890CE-C957-994C-9EC8-E9465B10D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3055" y="2144634"/>
            <a:ext cx="1139896" cy="861549"/>
          </a:xfrm>
          <a:prstGeom prst="rect">
            <a:avLst/>
          </a:prstGeom>
        </p:spPr>
      </p:pic>
      <p:pic>
        <p:nvPicPr>
          <p:cNvPr id="152" name="Picture 151">
            <a:extLst>
              <a:ext uri="{FF2B5EF4-FFF2-40B4-BE49-F238E27FC236}">
                <a16:creationId xmlns:a16="http://schemas.microsoft.com/office/drawing/2014/main" id="{040B2EA2-9B99-864F-AFC4-67E4322B72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1269" y="2347470"/>
            <a:ext cx="440775" cy="440775"/>
          </a:xfrm>
          <a:prstGeom prst="rect">
            <a:avLst/>
          </a:prstGeom>
        </p:spPr>
      </p:pic>
      <p:pic>
        <p:nvPicPr>
          <p:cNvPr id="153" name="Picture 152">
            <a:extLst>
              <a:ext uri="{FF2B5EF4-FFF2-40B4-BE49-F238E27FC236}">
                <a16:creationId xmlns:a16="http://schemas.microsoft.com/office/drawing/2014/main" id="{BC8D4D19-E103-CE40-994D-E9E6CBAF40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2951" y="2902209"/>
            <a:ext cx="1139896" cy="861549"/>
          </a:xfrm>
          <a:prstGeom prst="rect">
            <a:avLst/>
          </a:prstGeom>
        </p:spPr>
      </p:pic>
      <p:pic>
        <p:nvPicPr>
          <p:cNvPr id="154" name="Picture 153">
            <a:extLst>
              <a:ext uri="{FF2B5EF4-FFF2-40B4-BE49-F238E27FC236}">
                <a16:creationId xmlns:a16="http://schemas.microsoft.com/office/drawing/2014/main" id="{019662DB-845E-A14E-8A19-673525B573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6846" y="3095055"/>
            <a:ext cx="440775" cy="440775"/>
          </a:xfrm>
          <a:prstGeom prst="rect">
            <a:avLst/>
          </a:prstGeom>
        </p:spPr>
      </p:pic>
      <p:sp>
        <p:nvSpPr>
          <p:cNvPr id="155" name="TextBox 154">
            <a:extLst>
              <a:ext uri="{FF2B5EF4-FFF2-40B4-BE49-F238E27FC236}">
                <a16:creationId xmlns:a16="http://schemas.microsoft.com/office/drawing/2014/main" id="{1BAE8C85-75BB-3249-9C71-20E2B69ACDDC}"/>
              </a:ext>
            </a:extLst>
          </p:cNvPr>
          <p:cNvSpPr txBox="1"/>
          <p:nvPr/>
        </p:nvSpPr>
        <p:spPr>
          <a:xfrm>
            <a:off x="10520703" y="4521333"/>
            <a:ext cx="691978" cy="333633"/>
          </a:xfrm>
          <a:prstGeom prst="rect">
            <a:avLst/>
          </a:prstGeom>
          <a:noFill/>
        </p:spPr>
        <p:txBody>
          <a:bodyPr wrap="none" lIns="54610" tIns="54610" rIns="54610" bIns="54610" rtlCol="0">
            <a:noAutofit/>
          </a:bodyPr>
          <a:lstStyle/>
          <a:p>
            <a:pPr>
              <a:spcAft>
                <a:spcPts val="600"/>
              </a:spcAft>
            </a:pPr>
            <a:r>
              <a:rPr lang="en-US" sz="1500" dirty="0"/>
              <a:t>Test</a:t>
            </a:r>
          </a:p>
        </p:txBody>
      </p:sp>
      <p:sp>
        <p:nvSpPr>
          <p:cNvPr id="156" name="TextBox 155">
            <a:extLst>
              <a:ext uri="{FF2B5EF4-FFF2-40B4-BE49-F238E27FC236}">
                <a16:creationId xmlns:a16="http://schemas.microsoft.com/office/drawing/2014/main" id="{A7981ED9-71E5-7E4B-B89D-1BC58956F806}"/>
              </a:ext>
            </a:extLst>
          </p:cNvPr>
          <p:cNvSpPr txBox="1"/>
          <p:nvPr/>
        </p:nvSpPr>
        <p:spPr>
          <a:xfrm>
            <a:off x="7620384" y="2122797"/>
            <a:ext cx="691978" cy="333633"/>
          </a:xfrm>
          <a:prstGeom prst="rect">
            <a:avLst/>
          </a:prstGeom>
          <a:noFill/>
        </p:spPr>
        <p:txBody>
          <a:bodyPr wrap="none" lIns="54610" tIns="54610" rIns="54610" bIns="54610" rtlCol="0">
            <a:noAutofit/>
          </a:bodyPr>
          <a:lstStyle/>
          <a:p>
            <a:pPr>
              <a:spcAft>
                <a:spcPts val="600"/>
              </a:spcAft>
            </a:pPr>
            <a:r>
              <a:rPr lang="en-US" sz="1500" dirty="0"/>
              <a:t>Prod</a:t>
            </a:r>
          </a:p>
        </p:txBody>
      </p:sp>
      <p:sp>
        <p:nvSpPr>
          <p:cNvPr id="157" name="TextBox 156">
            <a:extLst>
              <a:ext uri="{FF2B5EF4-FFF2-40B4-BE49-F238E27FC236}">
                <a16:creationId xmlns:a16="http://schemas.microsoft.com/office/drawing/2014/main" id="{1BFAD06F-DB7D-5D46-A245-7D50CB186FDB}"/>
              </a:ext>
            </a:extLst>
          </p:cNvPr>
          <p:cNvSpPr txBox="1"/>
          <p:nvPr/>
        </p:nvSpPr>
        <p:spPr>
          <a:xfrm>
            <a:off x="10545908" y="5344778"/>
            <a:ext cx="691978" cy="333633"/>
          </a:xfrm>
          <a:prstGeom prst="rect">
            <a:avLst/>
          </a:prstGeom>
          <a:noFill/>
        </p:spPr>
        <p:txBody>
          <a:bodyPr wrap="none" lIns="54610" tIns="54610" rIns="54610" bIns="54610" rtlCol="0">
            <a:noAutofit/>
          </a:bodyPr>
          <a:lstStyle/>
          <a:p>
            <a:pPr>
              <a:spcAft>
                <a:spcPts val="600"/>
              </a:spcAft>
            </a:pPr>
            <a:r>
              <a:rPr lang="en-US" sz="1500" dirty="0"/>
              <a:t>Dev</a:t>
            </a:r>
          </a:p>
        </p:txBody>
      </p:sp>
      <p:cxnSp>
        <p:nvCxnSpPr>
          <p:cNvPr id="158" name="Straight Connector 157">
            <a:extLst>
              <a:ext uri="{FF2B5EF4-FFF2-40B4-BE49-F238E27FC236}">
                <a16:creationId xmlns:a16="http://schemas.microsoft.com/office/drawing/2014/main" id="{93CAC4CC-B2D2-4D4C-B338-7C364217A374}"/>
              </a:ext>
            </a:extLst>
          </p:cNvPr>
          <p:cNvCxnSpPr/>
          <p:nvPr/>
        </p:nvCxnSpPr>
        <p:spPr>
          <a:xfrm>
            <a:off x="4892013" y="3801466"/>
            <a:ext cx="541132" cy="45942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7AE349C-DF8C-9144-A966-E9FF29D8C798}"/>
              </a:ext>
            </a:extLst>
          </p:cNvPr>
          <p:cNvCxnSpPr>
            <a:cxnSpLocks/>
            <a:stCxn id="139" idx="2"/>
          </p:cNvCxnSpPr>
          <p:nvPr/>
        </p:nvCxnSpPr>
        <p:spPr>
          <a:xfrm flipH="1">
            <a:off x="6135872" y="3769091"/>
            <a:ext cx="527015" cy="4720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5CECD4AB-BAEB-4747-947D-48830DEE027F}"/>
              </a:ext>
            </a:extLst>
          </p:cNvPr>
          <p:cNvCxnSpPr>
            <a:cxnSpLocks/>
            <a:stCxn id="137" idx="2"/>
            <a:endCxn id="133" idx="0"/>
          </p:cNvCxnSpPr>
          <p:nvPr/>
        </p:nvCxnSpPr>
        <p:spPr>
          <a:xfrm>
            <a:off x="5522991" y="3011516"/>
            <a:ext cx="146538" cy="125470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F335DAD0-054D-A149-B7CB-672DCBD09129}"/>
              </a:ext>
            </a:extLst>
          </p:cNvPr>
          <p:cNvSpPr txBox="1"/>
          <p:nvPr/>
        </p:nvSpPr>
        <p:spPr>
          <a:xfrm>
            <a:off x="9461324" y="3807700"/>
            <a:ext cx="691978" cy="333633"/>
          </a:xfrm>
          <a:prstGeom prst="rect">
            <a:avLst/>
          </a:prstGeom>
          <a:noFill/>
        </p:spPr>
        <p:txBody>
          <a:bodyPr wrap="none" lIns="54610" tIns="54610" rIns="54610" bIns="54610" rtlCol="0">
            <a:noAutofit/>
          </a:bodyPr>
          <a:lstStyle/>
          <a:p>
            <a:pPr>
              <a:spcAft>
                <a:spcPts val="600"/>
              </a:spcAft>
            </a:pPr>
            <a:r>
              <a:rPr lang="en-US" sz="1500" dirty="0"/>
              <a:t>OTN</a:t>
            </a:r>
          </a:p>
        </p:txBody>
      </p:sp>
      <p:cxnSp>
        <p:nvCxnSpPr>
          <p:cNvPr id="162" name="Straight Connector 161">
            <a:extLst>
              <a:ext uri="{FF2B5EF4-FFF2-40B4-BE49-F238E27FC236}">
                <a16:creationId xmlns:a16="http://schemas.microsoft.com/office/drawing/2014/main" id="{1887D1A7-860D-5440-B8D1-9046AB499D02}"/>
              </a:ext>
            </a:extLst>
          </p:cNvPr>
          <p:cNvCxnSpPr/>
          <p:nvPr/>
        </p:nvCxnSpPr>
        <p:spPr>
          <a:xfrm>
            <a:off x="8949159" y="3780868"/>
            <a:ext cx="541132" cy="45942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1FC63E7-D25E-8747-88C1-DC06F9BA5411}"/>
              </a:ext>
            </a:extLst>
          </p:cNvPr>
          <p:cNvCxnSpPr>
            <a:cxnSpLocks/>
          </p:cNvCxnSpPr>
          <p:nvPr/>
        </p:nvCxnSpPr>
        <p:spPr>
          <a:xfrm flipH="1">
            <a:off x="10193018" y="3748493"/>
            <a:ext cx="527015" cy="4720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25986A49-42AB-1246-8868-61BBF63316A5}"/>
              </a:ext>
            </a:extLst>
          </p:cNvPr>
          <p:cNvCxnSpPr>
            <a:cxnSpLocks/>
          </p:cNvCxnSpPr>
          <p:nvPr/>
        </p:nvCxnSpPr>
        <p:spPr>
          <a:xfrm>
            <a:off x="9580137" y="2990918"/>
            <a:ext cx="146538" cy="125470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5" name="Can 164">
            <a:extLst>
              <a:ext uri="{FF2B5EF4-FFF2-40B4-BE49-F238E27FC236}">
                <a16:creationId xmlns:a16="http://schemas.microsoft.com/office/drawing/2014/main" id="{C541C8C1-22C1-4B49-9173-7EF16F44918F}"/>
              </a:ext>
            </a:extLst>
          </p:cNvPr>
          <p:cNvSpPr/>
          <p:nvPr/>
        </p:nvSpPr>
        <p:spPr>
          <a:xfrm>
            <a:off x="6238614" y="2033907"/>
            <a:ext cx="912914" cy="700554"/>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Prod</a:t>
            </a:r>
          </a:p>
          <a:p>
            <a:pPr algn="ctr"/>
            <a:r>
              <a:rPr lang="en-US" sz="1500" dirty="0">
                <a:solidFill>
                  <a:schemeClr val="bg1"/>
                </a:solidFill>
              </a:rPr>
              <a:t>Data</a:t>
            </a:r>
          </a:p>
        </p:txBody>
      </p:sp>
      <p:sp>
        <p:nvSpPr>
          <p:cNvPr id="166" name="Can 165">
            <a:extLst>
              <a:ext uri="{FF2B5EF4-FFF2-40B4-BE49-F238E27FC236}">
                <a16:creationId xmlns:a16="http://schemas.microsoft.com/office/drawing/2014/main" id="{35CF4538-4C1E-6A41-BFEE-867D09ECDE5D}"/>
              </a:ext>
            </a:extLst>
          </p:cNvPr>
          <p:cNvSpPr/>
          <p:nvPr/>
        </p:nvSpPr>
        <p:spPr>
          <a:xfrm>
            <a:off x="10409933" y="2037174"/>
            <a:ext cx="912914" cy="700554"/>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Prod</a:t>
            </a:r>
          </a:p>
          <a:p>
            <a:pPr algn="ctr"/>
            <a:r>
              <a:rPr lang="en-US" sz="1500" dirty="0">
                <a:solidFill>
                  <a:schemeClr val="bg1"/>
                </a:solidFill>
              </a:rPr>
              <a:t>Data</a:t>
            </a:r>
          </a:p>
        </p:txBody>
      </p:sp>
      <p:sp>
        <p:nvSpPr>
          <p:cNvPr id="167" name="Cube 166">
            <a:extLst>
              <a:ext uri="{FF2B5EF4-FFF2-40B4-BE49-F238E27FC236}">
                <a16:creationId xmlns:a16="http://schemas.microsoft.com/office/drawing/2014/main" id="{883E938F-FF52-4F45-AFAE-B63688F69651}"/>
              </a:ext>
            </a:extLst>
          </p:cNvPr>
          <p:cNvSpPr/>
          <p:nvPr/>
        </p:nvSpPr>
        <p:spPr>
          <a:xfrm>
            <a:off x="10409933" y="1456299"/>
            <a:ext cx="960650" cy="413851"/>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Loader</a:t>
            </a:r>
          </a:p>
        </p:txBody>
      </p:sp>
      <p:cxnSp>
        <p:nvCxnSpPr>
          <p:cNvPr id="168" name="Straight Connector 167">
            <a:extLst>
              <a:ext uri="{FF2B5EF4-FFF2-40B4-BE49-F238E27FC236}">
                <a16:creationId xmlns:a16="http://schemas.microsoft.com/office/drawing/2014/main" id="{E6C1D084-22A8-EB4B-9749-41D944B26CED}"/>
              </a:ext>
            </a:extLst>
          </p:cNvPr>
          <p:cNvCxnSpPr>
            <a:cxnSpLocks/>
            <a:endCxn id="165" idx="0"/>
          </p:cNvCxnSpPr>
          <p:nvPr/>
        </p:nvCxnSpPr>
        <p:spPr>
          <a:xfrm>
            <a:off x="6619472" y="1828784"/>
            <a:ext cx="75599" cy="3802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683A3CA-0074-324A-A33E-315E285CD85F}"/>
              </a:ext>
            </a:extLst>
          </p:cNvPr>
          <p:cNvCxnSpPr>
            <a:cxnSpLocks/>
          </p:cNvCxnSpPr>
          <p:nvPr/>
        </p:nvCxnSpPr>
        <p:spPr>
          <a:xfrm>
            <a:off x="10763832" y="1791232"/>
            <a:ext cx="75599" cy="3802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0" name="Cube 169">
            <a:extLst>
              <a:ext uri="{FF2B5EF4-FFF2-40B4-BE49-F238E27FC236}">
                <a16:creationId xmlns:a16="http://schemas.microsoft.com/office/drawing/2014/main" id="{6CC0A531-99BD-0F41-B40D-3CCBD5269D84}"/>
              </a:ext>
            </a:extLst>
          </p:cNvPr>
          <p:cNvSpPr/>
          <p:nvPr/>
        </p:nvSpPr>
        <p:spPr>
          <a:xfrm>
            <a:off x="6176946" y="924379"/>
            <a:ext cx="960650" cy="413851"/>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GCSS</a:t>
            </a:r>
          </a:p>
        </p:txBody>
      </p:sp>
      <p:sp>
        <p:nvSpPr>
          <p:cNvPr id="171" name="Cube 170">
            <a:extLst>
              <a:ext uri="{FF2B5EF4-FFF2-40B4-BE49-F238E27FC236}">
                <a16:creationId xmlns:a16="http://schemas.microsoft.com/office/drawing/2014/main" id="{74D13D1C-DA3A-B148-ABE1-A72F43D895AE}"/>
              </a:ext>
            </a:extLst>
          </p:cNvPr>
          <p:cNvSpPr/>
          <p:nvPr/>
        </p:nvSpPr>
        <p:spPr>
          <a:xfrm>
            <a:off x="10409933" y="927591"/>
            <a:ext cx="960650" cy="413851"/>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GCSS</a:t>
            </a:r>
          </a:p>
        </p:txBody>
      </p:sp>
      <p:cxnSp>
        <p:nvCxnSpPr>
          <p:cNvPr id="172" name="Straight Connector 171">
            <a:extLst>
              <a:ext uri="{FF2B5EF4-FFF2-40B4-BE49-F238E27FC236}">
                <a16:creationId xmlns:a16="http://schemas.microsoft.com/office/drawing/2014/main" id="{4BFEC023-1CC8-4940-BAFE-7D8818A5B0D0}"/>
              </a:ext>
            </a:extLst>
          </p:cNvPr>
          <p:cNvCxnSpPr>
            <a:cxnSpLocks/>
          </p:cNvCxnSpPr>
          <p:nvPr/>
        </p:nvCxnSpPr>
        <p:spPr>
          <a:xfrm flipH="1">
            <a:off x="6593910" y="1360472"/>
            <a:ext cx="133354" cy="3027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EB32AAD8-59EE-AA40-9652-5E1645C1EAFC}"/>
              </a:ext>
            </a:extLst>
          </p:cNvPr>
          <p:cNvSpPr txBox="1"/>
          <p:nvPr/>
        </p:nvSpPr>
        <p:spPr>
          <a:xfrm>
            <a:off x="6107065" y="1564070"/>
            <a:ext cx="691978" cy="333633"/>
          </a:xfrm>
          <a:prstGeom prst="rect">
            <a:avLst/>
          </a:prstGeom>
          <a:noFill/>
        </p:spPr>
        <p:txBody>
          <a:bodyPr wrap="none" lIns="54610" tIns="54610" rIns="54610" bIns="54610" rtlCol="0">
            <a:noAutofit/>
          </a:bodyPr>
          <a:lstStyle/>
          <a:p>
            <a:pPr>
              <a:spcAft>
                <a:spcPts val="600"/>
              </a:spcAft>
            </a:pPr>
            <a:r>
              <a:rPr lang="en-US" sz="1500" dirty="0"/>
              <a:t>Adjustments</a:t>
            </a:r>
          </a:p>
        </p:txBody>
      </p:sp>
      <p:sp>
        <p:nvSpPr>
          <p:cNvPr id="174" name="TextBox 173">
            <a:extLst>
              <a:ext uri="{FF2B5EF4-FFF2-40B4-BE49-F238E27FC236}">
                <a16:creationId xmlns:a16="http://schemas.microsoft.com/office/drawing/2014/main" id="{40575196-3DEB-6647-8EDB-FA024CA11423}"/>
              </a:ext>
            </a:extLst>
          </p:cNvPr>
          <p:cNvSpPr txBox="1"/>
          <p:nvPr/>
        </p:nvSpPr>
        <p:spPr>
          <a:xfrm>
            <a:off x="3567231" y="1099688"/>
            <a:ext cx="1324782" cy="333633"/>
          </a:xfrm>
          <a:prstGeom prst="rect">
            <a:avLst/>
          </a:prstGeom>
          <a:solidFill>
            <a:schemeClr val="accent3">
              <a:lumMod val="20000"/>
              <a:lumOff val="80000"/>
            </a:schemeClr>
          </a:solidFill>
        </p:spPr>
        <p:txBody>
          <a:bodyPr wrap="none" lIns="54610" tIns="54610" rIns="54610" bIns="54610" rtlCol="0">
            <a:noAutofit/>
          </a:bodyPr>
          <a:lstStyle/>
          <a:p>
            <a:pPr>
              <a:spcAft>
                <a:spcPts val="600"/>
              </a:spcAft>
            </a:pPr>
            <a:r>
              <a:rPr lang="en-US" sz="1500" dirty="0"/>
              <a:t>Phase 1 Pilot </a:t>
            </a:r>
          </a:p>
        </p:txBody>
      </p:sp>
      <p:sp>
        <p:nvSpPr>
          <p:cNvPr id="175" name="TextBox 174">
            <a:extLst>
              <a:ext uri="{FF2B5EF4-FFF2-40B4-BE49-F238E27FC236}">
                <a16:creationId xmlns:a16="http://schemas.microsoft.com/office/drawing/2014/main" id="{216D10AF-2318-FC48-B1EA-8F52E36160D6}"/>
              </a:ext>
            </a:extLst>
          </p:cNvPr>
          <p:cNvSpPr txBox="1"/>
          <p:nvPr/>
        </p:nvSpPr>
        <p:spPr>
          <a:xfrm>
            <a:off x="8054358" y="1032325"/>
            <a:ext cx="1789602" cy="333633"/>
          </a:xfrm>
          <a:prstGeom prst="rect">
            <a:avLst/>
          </a:prstGeom>
          <a:solidFill>
            <a:schemeClr val="accent3">
              <a:lumMod val="20000"/>
              <a:lumOff val="80000"/>
            </a:schemeClr>
          </a:solidFill>
        </p:spPr>
        <p:txBody>
          <a:bodyPr wrap="none" lIns="54610" tIns="54610" rIns="54610" bIns="54610" rtlCol="0">
            <a:noAutofit/>
          </a:bodyPr>
          <a:lstStyle/>
          <a:p>
            <a:pPr>
              <a:spcAft>
                <a:spcPts val="600"/>
              </a:spcAft>
            </a:pPr>
            <a:r>
              <a:rPr lang="en-US" sz="1500" dirty="0"/>
              <a:t>Phase 1 End State</a:t>
            </a:r>
          </a:p>
        </p:txBody>
      </p:sp>
      <p:cxnSp>
        <p:nvCxnSpPr>
          <p:cNvPr id="176" name="Straight Connector 175">
            <a:extLst>
              <a:ext uri="{FF2B5EF4-FFF2-40B4-BE49-F238E27FC236}">
                <a16:creationId xmlns:a16="http://schemas.microsoft.com/office/drawing/2014/main" id="{B9682E91-1F46-184E-8F3F-434ABD927057}"/>
              </a:ext>
            </a:extLst>
          </p:cNvPr>
          <p:cNvCxnSpPr/>
          <p:nvPr/>
        </p:nvCxnSpPr>
        <p:spPr>
          <a:xfrm>
            <a:off x="4141904" y="4119562"/>
            <a:ext cx="276217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92BCEB-6951-9C4A-8153-F7B1C8D2857C}"/>
              </a:ext>
            </a:extLst>
          </p:cNvPr>
          <p:cNvCxnSpPr/>
          <p:nvPr/>
        </p:nvCxnSpPr>
        <p:spPr>
          <a:xfrm>
            <a:off x="8435759" y="5122436"/>
            <a:ext cx="276217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F92F566-7E66-DD44-8827-7563D0B58F41}"/>
              </a:ext>
            </a:extLst>
          </p:cNvPr>
          <p:cNvCxnSpPr/>
          <p:nvPr/>
        </p:nvCxnSpPr>
        <p:spPr>
          <a:xfrm>
            <a:off x="8274429" y="4010705"/>
            <a:ext cx="276217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9" name="Picture 178">
            <a:extLst>
              <a:ext uri="{FF2B5EF4-FFF2-40B4-BE49-F238E27FC236}">
                <a16:creationId xmlns:a16="http://schemas.microsoft.com/office/drawing/2014/main" id="{E561370F-DDFB-E140-BD9C-73B1F2597A80}"/>
              </a:ext>
            </a:extLst>
          </p:cNvPr>
          <p:cNvPicPr>
            <a:picLocks noChangeAspect="1"/>
          </p:cNvPicPr>
          <p:nvPr/>
        </p:nvPicPr>
        <p:blipFill>
          <a:blip r:embed="rId7"/>
          <a:stretch>
            <a:fillRect/>
          </a:stretch>
        </p:blipFill>
        <p:spPr>
          <a:xfrm>
            <a:off x="11164884" y="2990918"/>
            <a:ext cx="664195" cy="527950"/>
          </a:xfrm>
          <a:prstGeom prst="rect">
            <a:avLst/>
          </a:prstGeom>
        </p:spPr>
      </p:pic>
      <p:pic>
        <p:nvPicPr>
          <p:cNvPr id="180" name="Picture 179">
            <a:extLst>
              <a:ext uri="{FF2B5EF4-FFF2-40B4-BE49-F238E27FC236}">
                <a16:creationId xmlns:a16="http://schemas.microsoft.com/office/drawing/2014/main" id="{373BEB65-3708-8A4D-9B2B-CD99A6A067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8028" y="2556778"/>
            <a:ext cx="391496" cy="557585"/>
          </a:xfrm>
          <a:prstGeom prst="rect">
            <a:avLst/>
          </a:prstGeom>
        </p:spPr>
      </p:pic>
      <p:pic>
        <p:nvPicPr>
          <p:cNvPr id="181" name="Picture 180">
            <a:extLst>
              <a:ext uri="{FF2B5EF4-FFF2-40B4-BE49-F238E27FC236}">
                <a16:creationId xmlns:a16="http://schemas.microsoft.com/office/drawing/2014/main" id="{A9FEA94C-7AA3-4E42-B7DD-92A727F531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6986" y="1634453"/>
            <a:ext cx="391496" cy="557585"/>
          </a:xfrm>
          <a:prstGeom prst="rect">
            <a:avLst/>
          </a:prstGeom>
        </p:spPr>
      </p:pic>
      <p:pic>
        <p:nvPicPr>
          <p:cNvPr id="182" name="Picture 181">
            <a:extLst>
              <a:ext uri="{FF2B5EF4-FFF2-40B4-BE49-F238E27FC236}">
                <a16:creationId xmlns:a16="http://schemas.microsoft.com/office/drawing/2014/main" id="{7320C279-FED0-5C4A-9C8B-C8C453E14B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2830" y="2522166"/>
            <a:ext cx="391496" cy="557585"/>
          </a:xfrm>
          <a:prstGeom prst="rect">
            <a:avLst/>
          </a:prstGeom>
        </p:spPr>
      </p:pic>
      <p:pic>
        <p:nvPicPr>
          <p:cNvPr id="183" name="Picture 182">
            <a:extLst>
              <a:ext uri="{FF2B5EF4-FFF2-40B4-BE49-F238E27FC236}">
                <a16:creationId xmlns:a16="http://schemas.microsoft.com/office/drawing/2014/main" id="{77CC9F04-EA76-1142-8034-2E876DB0E2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4381" y="1736773"/>
            <a:ext cx="391496" cy="557585"/>
          </a:xfrm>
          <a:prstGeom prst="rect">
            <a:avLst/>
          </a:prstGeom>
        </p:spPr>
      </p:pic>
      <p:pic>
        <p:nvPicPr>
          <p:cNvPr id="184" name="Picture 183">
            <a:extLst>
              <a:ext uri="{FF2B5EF4-FFF2-40B4-BE49-F238E27FC236}">
                <a16:creationId xmlns:a16="http://schemas.microsoft.com/office/drawing/2014/main" id="{8D069C5F-6DDB-624F-8334-150C55AD69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68528" y="4437659"/>
            <a:ext cx="391496" cy="557585"/>
          </a:xfrm>
          <a:prstGeom prst="rect">
            <a:avLst/>
          </a:prstGeom>
        </p:spPr>
      </p:pic>
      <p:pic>
        <p:nvPicPr>
          <p:cNvPr id="185" name="Picture 184">
            <a:extLst>
              <a:ext uri="{FF2B5EF4-FFF2-40B4-BE49-F238E27FC236}">
                <a16:creationId xmlns:a16="http://schemas.microsoft.com/office/drawing/2014/main" id="{A60B3C36-C83A-0C4E-A895-B6202F9B8A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0685" y="4369541"/>
            <a:ext cx="391496" cy="557585"/>
          </a:xfrm>
          <a:prstGeom prst="rect">
            <a:avLst/>
          </a:prstGeom>
        </p:spPr>
      </p:pic>
    </p:spTree>
    <p:extLst>
      <p:ext uri="{BB962C8B-B14F-4D97-AF65-F5344CB8AC3E}">
        <p14:creationId xmlns:p14="http://schemas.microsoft.com/office/powerpoint/2010/main" val="825021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Title 2">
            <a:extLst>
              <a:ext uri="{FF2B5EF4-FFF2-40B4-BE49-F238E27FC236}">
                <a16:creationId xmlns:a16="http://schemas.microsoft.com/office/drawing/2014/main" id="{0A833A5C-1D45-E946-9203-E2E797AD1C47}"/>
              </a:ext>
            </a:extLst>
          </p:cNvPr>
          <p:cNvSpPr txBox="1">
            <a:spLocks/>
          </p:cNvSpPr>
          <p:nvPr/>
        </p:nvSpPr>
        <p:spPr>
          <a:xfrm>
            <a:off x="998400" y="431800"/>
            <a:ext cx="10195200" cy="533400"/>
          </a:xfrm>
          <a:prstGeom prst="rect">
            <a:avLst/>
          </a:prstGeom>
        </p:spPr>
        <p:txBody>
          <a:bodyPr anchor="b"/>
          <a:lstStyle>
            <a:lvl1pPr algn="ctr" defTabSz="685800" rtl="0" eaLnBrk="1" latinLnBrk="0" hangingPunct="1">
              <a:spcBef>
                <a:spcPct val="0"/>
              </a:spcBef>
              <a:buNone/>
              <a:defRPr sz="4500" kern="1200">
                <a:solidFill>
                  <a:schemeClr val="tx1"/>
                </a:solidFill>
                <a:latin typeface="+mj-lt"/>
                <a:ea typeface="+mj-ea"/>
                <a:cs typeface="+mj-cs"/>
              </a:defRPr>
            </a:lvl1pPr>
          </a:lstStyle>
          <a:p>
            <a:r>
              <a:rPr lang="en-US" sz="3200" dirty="0" smtClean="0"/>
              <a:t>Status Report – week ending July 12 2019</a:t>
            </a:r>
            <a:endParaRPr lang="en-US" sz="3200" dirty="0"/>
          </a:p>
        </p:txBody>
      </p:sp>
      <p:sp>
        <p:nvSpPr>
          <p:cNvPr id="67" name="Text Placeholder 3">
            <a:extLst>
              <a:ext uri="{FF2B5EF4-FFF2-40B4-BE49-F238E27FC236}">
                <a16:creationId xmlns:a16="http://schemas.microsoft.com/office/drawing/2014/main" id="{2A488852-3347-9549-B1A8-04B4B39B4B50}"/>
              </a:ext>
            </a:extLst>
          </p:cNvPr>
          <p:cNvSpPr txBox="1">
            <a:spLocks/>
          </p:cNvSpPr>
          <p:nvPr/>
        </p:nvSpPr>
        <p:spPr>
          <a:xfrm>
            <a:off x="1748208" y="65531"/>
            <a:ext cx="10195200" cy="1737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Project Governance</a:t>
            </a:r>
            <a:endParaRPr lang="en-US" dirty="0"/>
          </a:p>
        </p:txBody>
      </p:sp>
      <p:graphicFrame>
        <p:nvGraphicFramePr>
          <p:cNvPr id="68" name="Table 67">
            <a:extLst>
              <a:ext uri="{FF2B5EF4-FFF2-40B4-BE49-F238E27FC236}">
                <a16:creationId xmlns:a16="http://schemas.microsoft.com/office/drawing/2014/main" id="{CF6834B1-F3D4-ED4F-8E12-4E5C7895AB0A}"/>
              </a:ext>
            </a:extLst>
          </p:cNvPr>
          <p:cNvGraphicFramePr>
            <a:graphicFrameLocks noGrp="1"/>
          </p:cNvGraphicFramePr>
          <p:nvPr>
            <p:extLst>
              <p:ext uri="{D42A27DB-BD31-4B8C-83A1-F6EECF244321}">
                <p14:modId xmlns:p14="http://schemas.microsoft.com/office/powerpoint/2010/main" val="152114939"/>
              </p:ext>
            </p:extLst>
          </p:nvPr>
        </p:nvGraphicFramePr>
        <p:xfrm>
          <a:off x="386013" y="1324530"/>
          <a:ext cx="5410628" cy="1584960"/>
        </p:xfrm>
        <a:graphic>
          <a:graphicData uri="http://schemas.openxmlformats.org/drawingml/2006/table">
            <a:tbl>
              <a:tblPr firstRow="1" bandRow="1">
                <a:tableStyleId>{69012ECD-51FC-41F1-AA8D-1B2483CD663E}</a:tableStyleId>
              </a:tblPr>
              <a:tblGrid>
                <a:gridCol w="714413">
                  <a:extLst>
                    <a:ext uri="{9D8B030D-6E8A-4147-A177-3AD203B41FA5}">
                      <a16:colId xmlns:a16="http://schemas.microsoft.com/office/drawing/2014/main" val="2096745080"/>
                    </a:ext>
                  </a:extLst>
                </a:gridCol>
                <a:gridCol w="4696215">
                  <a:extLst>
                    <a:ext uri="{9D8B030D-6E8A-4147-A177-3AD203B41FA5}">
                      <a16:colId xmlns:a16="http://schemas.microsoft.com/office/drawing/2014/main" val="1657535992"/>
                    </a:ext>
                  </a:extLst>
                </a:gridCol>
              </a:tblGrid>
              <a:tr h="193783">
                <a:tc gridSpan="2">
                  <a:txBody>
                    <a:bodyPr/>
                    <a:lstStyle/>
                    <a:p>
                      <a:r>
                        <a:rPr lang="en-US" sz="1400" dirty="0"/>
                        <a:t>Deliverable 1: Phase 1 </a:t>
                      </a:r>
                      <a:r>
                        <a:rPr lang="en-US" sz="1400" dirty="0" err="1"/>
                        <a:t>PoC</a:t>
                      </a:r>
                      <a:r>
                        <a:rPr lang="en-US" sz="1400" dirty="0"/>
                        <a:t> Software</a:t>
                      </a:r>
                    </a:p>
                  </a:txBody>
                  <a:tcPr/>
                </a:tc>
                <a:tc hMerge="1">
                  <a:txBody>
                    <a:bodyPr/>
                    <a:lstStyle/>
                    <a:p>
                      <a:endParaRPr lang="en-US" dirty="0"/>
                    </a:p>
                  </a:txBody>
                  <a:tcPr/>
                </a:tc>
                <a:extLst>
                  <a:ext uri="{0D108BD9-81ED-4DB2-BD59-A6C34878D82A}">
                    <a16:rowId xmlns:a16="http://schemas.microsoft.com/office/drawing/2014/main" val="4102681387"/>
                  </a:ext>
                </a:extLst>
              </a:tr>
              <a:tr h="193783">
                <a:tc>
                  <a:txBody>
                    <a:bodyPr/>
                    <a:lstStyle/>
                    <a:p>
                      <a:pPr algn="ctr"/>
                      <a:r>
                        <a:rPr lang="en-US" sz="1200" dirty="0"/>
                        <a:t>1</a:t>
                      </a:r>
                    </a:p>
                  </a:txBody>
                  <a:tcPr/>
                </a:tc>
                <a:tc>
                  <a:txBody>
                    <a:bodyPr/>
                    <a:lstStyle/>
                    <a:p>
                      <a:r>
                        <a:rPr lang="en-US" sz="1200" dirty="0"/>
                        <a:t>Received 30+ images for 5 weapon types</a:t>
                      </a:r>
                    </a:p>
                  </a:txBody>
                  <a:tcPr/>
                </a:tc>
                <a:extLst>
                  <a:ext uri="{0D108BD9-81ED-4DB2-BD59-A6C34878D82A}">
                    <a16:rowId xmlns:a16="http://schemas.microsoft.com/office/drawing/2014/main" val="3379656082"/>
                  </a:ext>
                </a:extLst>
              </a:tr>
              <a:tr h="193783">
                <a:tc>
                  <a:txBody>
                    <a:bodyPr/>
                    <a:lstStyle/>
                    <a:p>
                      <a:pPr algn="ctr"/>
                      <a:r>
                        <a:rPr lang="en-US" sz="1200" dirty="0"/>
                        <a:t>2</a:t>
                      </a:r>
                    </a:p>
                  </a:txBody>
                  <a:tcPr/>
                </a:tc>
                <a:tc>
                  <a:txBody>
                    <a:bodyPr/>
                    <a:lstStyle/>
                    <a:p>
                      <a:r>
                        <a:rPr lang="en-US" sz="1200" dirty="0"/>
                        <a:t>Created initial draft of serial number extraction rules</a:t>
                      </a:r>
                    </a:p>
                  </a:txBody>
                  <a:tcPr/>
                </a:tc>
                <a:extLst>
                  <a:ext uri="{0D108BD9-81ED-4DB2-BD59-A6C34878D82A}">
                    <a16:rowId xmlns:a16="http://schemas.microsoft.com/office/drawing/2014/main" val="209570831"/>
                  </a:ext>
                </a:extLst>
              </a:tr>
              <a:tr h="329431">
                <a:tc>
                  <a:txBody>
                    <a:bodyPr/>
                    <a:lstStyle/>
                    <a:p>
                      <a:pPr algn="ctr"/>
                      <a:r>
                        <a:rPr lang="en-US" sz="1200" dirty="0"/>
                        <a:t>3</a:t>
                      </a:r>
                    </a:p>
                  </a:txBody>
                  <a:tcPr/>
                </a:tc>
                <a:tc>
                  <a:txBody>
                    <a:bodyPr/>
                    <a:lstStyle/>
                    <a:p>
                      <a:r>
                        <a:rPr lang="en-US" sz="1200" dirty="0"/>
                        <a:t>Build a Deep Learning Model for Registration Plate and trained with 500-10K registration plat image data</a:t>
                      </a:r>
                    </a:p>
                  </a:txBody>
                  <a:tcPr/>
                </a:tc>
                <a:extLst>
                  <a:ext uri="{0D108BD9-81ED-4DB2-BD59-A6C34878D82A}">
                    <a16:rowId xmlns:a16="http://schemas.microsoft.com/office/drawing/2014/main" val="4028766080"/>
                  </a:ext>
                </a:extLst>
              </a:tr>
              <a:tr h="193783">
                <a:tc>
                  <a:txBody>
                    <a:bodyPr/>
                    <a:lstStyle/>
                    <a:p>
                      <a:pPr algn="ctr"/>
                      <a:r>
                        <a:rPr lang="en-US" sz="1200" dirty="0"/>
                        <a:t>4</a:t>
                      </a:r>
                    </a:p>
                  </a:txBody>
                  <a:tcPr/>
                </a:tc>
                <a:tc>
                  <a:txBody>
                    <a:bodyPr/>
                    <a:lstStyle/>
                    <a:p>
                      <a:endParaRPr lang="en-US" sz="1200" dirty="0"/>
                    </a:p>
                  </a:txBody>
                  <a:tcPr/>
                </a:tc>
                <a:extLst>
                  <a:ext uri="{0D108BD9-81ED-4DB2-BD59-A6C34878D82A}">
                    <a16:rowId xmlns:a16="http://schemas.microsoft.com/office/drawing/2014/main" val="1133532666"/>
                  </a:ext>
                </a:extLst>
              </a:tr>
            </a:tbl>
          </a:graphicData>
        </a:graphic>
      </p:graphicFrame>
      <p:graphicFrame>
        <p:nvGraphicFramePr>
          <p:cNvPr id="69" name="Table 68">
            <a:extLst>
              <a:ext uri="{FF2B5EF4-FFF2-40B4-BE49-F238E27FC236}">
                <a16:creationId xmlns:a16="http://schemas.microsoft.com/office/drawing/2014/main" id="{C63AAC00-191E-0F46-969C-B3F537B5E9F8}"/>
              </a:ext>
            </a:extLst>
          </p:cNvPr>
          <p:cNvGraphicFramePr>
            <a:graphicFrameLocks noGrp="1"/>
          </p:cNvGraphicFramePr>
          <p:nvPr>
            <p:extLst>
              <p:ext uri="{D42A27DB-BD31-4B8C-83A1-F6EECF244321}">
                <p14:modId xmlns:p14="http://schemas.microsoft.com/office/powerpoint/2010/main" val="4192256077"/>
              </p:ext>
            </p:extLst>
          </p:nvPr>
        </p:nvGraphicFramePr>
        <p:xfrm>
          <a:off x="6023213" y="1294459"/>
          <a:ext cx="5686612" cy="1466159"/>
        </p:xfrm>
        <a:graphic>
          <a:graphicData uri="http://schemas.openxmlformats.org/drawingml/2006/table">
            <a:tbl>
              <a:tblPr firstRow="1" bandRow="1">
                <a:tableStyleId>{69012ECD-51FC-41F1-AA8D-1B2483CD663E}</a:tableStyleId>
              </a:tblPr>
              <a:tblGrid>
                <a:gridCol w="750853">
                  <a:extLst>
                    <a:ext uri="{9D8B030D-6E8A-4147-A177-3AD203B41FA5}">
                      <a16:colId xmlns:a16="http://schemas.microsoft.com/office/drawing/2014/main" val="2096745080"/>
                    </a:ext>
                  </a:extLst>
                </a:gridCol>
                <a:gridCol w="4935759">
                  <a:extLst>
                    <a:ext uri="{9D8B030D-6E8A-4147-A177-3AD203B41FA5}">
                      <a16:colId xmlns:a16="http://schemas.microsoft.com/office/drawing/2014/main" val="1657535992"/>
                    </a:ext>
                  </a:extLst>
                </a:gridCol>
              </a:tblGrid>
              <a:tr h="199058">
                <a:tc gridSpan="2">
                  <a:txBody>
                    <a:bodyPr/>
                    <a:lstStyle/>
                    <a:p>
                      <a:r>
                        <a:rPr lang="en-US" sz="1400" dirty="0"/>
                        <a:t>Deliverable 2: End State Architecture</a:t>
                      </a:r>
                    </a:p>
                  </a:txBody>
                  <a:tcPr/>
                </a:tc>
                <a:tc hMerge="1">
                  <a:txBody>
                    <a:bodyPr/>
                    <a:lstStyle/>
                    <a:p>
                      <a:endParaRPr lang="en-US" dirty="0"/>
                    </a:p>
                  </a:txBody>
                  <a:tcPr/>
                </a:tc>
                <a:extLst>
                  <a:ext uri="{0D108BD9-81ED-4DB2-BD59-A6C34878D82A}">
                    <a16:rowId xmlns:a16="http://schemas.microsoft.com/office/drawing/2014/main" val="4102681387"/>
                  </a:ext>
                </a:extLst>
              </a:tr>
              <a:tr h="338399">
                <a:tc>
                  <a:txBody>
                    <a:bodyPr/>
                    <a:lstStyle/>
                    <a:p>
                      <a:pPr algn="ctr"/>
                      <a:r>
                        <a:rPr lang="en-US" sz="12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Reviewed current state processes and associated reports (due-in, fall-outs)</a:t>
                      </a:r>
                    </a:p>
                  </a:txBody>
                  <a:tcPr/>
                </a:tc>
                <a:extLst>
                  <a:ext uri="{0D108BD9-81ED-4DB2-BD59-A6C34878D82A}">
                    <a16:rowId xmlns:a16="http://schemas.microsoft.com/office/drawing/2014/main" val="3379656082"/>
                  </a:ext>
                </a:extLst>
              </a:tr>
              <a:tr h="199058">
                <a:tc>
                  <a:txBody>
                    <a:bodyPr/>
                    <a:lstStyle/>
                    <a:p>
                      <a:pPr algn="ctr"/>
                      <a:r>
                        <a:rPr lang="en-US" sz="12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Discuss initial scope for end state</a:t>
                      </a:r>
                    </a:p>
                  </a:txBody>
                  <a:tcPr/>
                </a:tc>
                <a:extLst>
                  <a:ext uri="{0D108BD9-81ED-4DB2-BD59-A6C34878D82A}">
                    <a16:rowId xmlns:a16="http://schemas.microsoft.com/office/drawing/2014/main" val="209570831"/>
                  </a:ext>
                </a:extLst>
              </a:tr>
              <a:tr h="199058">
                <a:tc>
                  <a:txBody>
                    <a:bodyPr/>
                    <a:lstStyle/>
                    <a:p>
                      <a:pPr algn="ctr"/>
                      <a:r>
                        <a:rPr lang="en-US" sz="12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Discuss Infrastructure and integration options for End state</a:t>
                      </a:r>
                    </a:p>
                  </a:txBody>
                  <a:tcPr/>
                </a:tc>
                <a:extLst>
                  <a:ext uri="{0D108BD9-81ED-4DB2-BD59-A6C34878D82A}">
                    <a16:rowId xmlns:a16="http://schemas.microsoft.com/office/drawing/2014/main" val="4028766080"/>
                  </a:ext>
                </a:extLst>
              </a:tr>
              <a:tr h="199058">
                <a:tc>
                  <a:txBody>
                    <a:bodyPr/>
                    <a:lstStyle/>
                    <a:p>
                      <a:pPr algn="ctr"/>
                      <a:r>
                        <a:rPr lang="en-US" sz="1200" dirty="0"/>
                        <a:t>4</a:t>
                      </a:r>
                    </a:p>
                  </a:txBody>
                  <a:tcPr/>
                </a:tc>
                <a:tc>
                  <a:txBody>
                    <a:bodyPr/>
                    <a:lstStyle/>
                    <a:p>
                      <a:r>
                        <a:rPr lang="en-US" sz="1200" dirty="0"/>
                        <a:t>Discuss integration options for End state </a:t>
                      </a:r>
                    </a:p>
                  </a:txBody>
                  <a:tcPr/>
                </a:tc>
                <a:extLst>
                  <a:ext uri="{0D108BD9-81ED-4DB2-BD59-A6C34878D82A}">
                    <a16:rowId xmlns:a16="http://schemas.microsoft.com/office/drawing/2014/main" val="1133532666"/>
                  </a:ext>
                </a:extLst>
              </a:tr>
            </a:tbl>
          </a:graphicData>
        </a:graphic>
      </p:graphicFrame>
      <p:sp>
        <p:nvSpPr>
          <p:cNvPr id="70" name="TextBox 69">
            <a:extLst>
              <a:ext uri="{FF2B5EF4-FFF2-40B4-BE49-F238E27FC236}">
                <a16:creationId xmlns:a16="http://schemas.microsoft.com/office/drawing/2014/main" id="{193337A4-8CA5-E742-BDA7-CD6240DD77A1}"/>
              </a:ext>
            </a:extLst>
          </p:cNvPr>
          <p:cNvSpPr txBox="1"/>
          <p:nvPr/>
        </p:nvSpPr>
        <p:spPr>
          <a:xfrm>
            <a:off x="3837213" y="950207"/>
            <a:ext cx="3608615" cy="330970"/>
          </a:xfrm>
          <a:prstGeom prst="rect">
            <a:avLst/>
          </a:prstGeom>
          <a:solidFill>
            <a:schemeClr val="accent1"/>
          </a:solidFill>
        </p:spPr>
        <p:txBody>
          <a:bodyPr wrap="none" lIns="54610" tIns="54610" rIns="54610" bIns="54610" rtlCol="0">
            <a:noAutofit/>
          </a:bodyPr>
          <a:lstStyle/>
          <a:p>
            <a:pPr algn="ctr">
              <a:spcAft>
                <a:spcPts val="600"/>
              </a:spcAft>
            </a:pPr>
            <a:r>
              <a:rPr lang="en-US" sz="1400" dirty="0">
                <a:solidFill>
                  <a:schemeClr val="bg1"/>
                </a:solidFill>
              </a:rPr>
              <a:t>TASK COMPLETED THIS WEEK</a:t>
            </a:r>
          </a:p>
        </p:txBody>
      </p:sp>
      <p:sp>
        <p:nvSpPr>
          <p:cNvPr id="71" name="TextBox 70">
            <a:extLst>
              <a:ext uri="{FF2B5EF4-FFF2-40B4-BE49-F238E27FC236}">
                <a16:creationId xmlns:a16="http://schemas.microsoft.com/office/drawing/2014/main" id="{DED96F24-E120-6A44-A8BA-52EC8D5EA4F5}"/>
              </a:ext>
            </a:extLst>
          </p:cNvPr>
          <p:cNvSpPr txBox="1"/>
          <p:nvPr/>
        </p:nvSpPr>
        <p:spPr>
          <a:xfrm>
            <a:off x="3992332" y="3035212"/>
            <a:ext cx="3608615" cy="330970"/>
          </a:xfrm>
          <a:prstGeom prst="rect">
            <a:avLst/>
          </a:prstGeom>
          <a:solidFill>
            <a:schemeClr val="accent1"/>
          </a:solidFill>
        </p:spPr>
        <p:txBody>
          <a:bodyPr wrap="none" lIns="54610" tIns="54610" rIns="54610" bIns="54610" rtlCol="0">
            <a:noAutofit/>
          </a:bodyPr>
          <a:lstStyle/>
          <a:p>
            <a:pPr algn="ctr">
              <a:spcAft>
                <a:spcPts val="600"/>
              </a:spcAft>
            </a:pPr>
            <a:r>
              <a:rPr lang="en-US" sz="1400" dirty="0">
                <a:solidFill>
                  <a:schemeClr val="bg1"/>
                </a:solidFill>
              </a:rPr>
              <a:t>TASK PLANNED NEXT WEEK</a:t>
            </a:r>
          </a:p>
        </p:txBody>
      </p:sp>
      <p:graphicFrame>
        <p:nvGraphicFramePr>
          <p:cNvPr id="72" name="Table 71">
            <a:extLst>
              <a:ext uri="{FF2B5EF4-FFF2-40B4-BE49-F238E27FC236}">
                <a16:creationId xmlns:a16="http://schemas.microsoft.com/office/drawing/2014/main" id="{01923FA1-9803-F543-B175-999D8C12B50B}"/>
              </a:ext>
            </a:extLst>
          </p:cNvPr>
          <p:cNvGraphicFramePr>
            <a:graphicFrameLocks noGrp="1"/>
          </p:cNvGraphicFramePr>
          <p:nvPr>
            <p:extLst>
              <p:ext uri="{D42A27DB-BD31-4B8C-83A1-F6EECF244321}">
                <p14:modId xmlns:p14="http://schemas.microsoft.com/office/powerpoint/2010/main" val="1413489558"/>
              </p:ext>
            </p:extLst>
          </p:nvPr>
        </p:nvGraphicFramePr>
        <p:xfrm>
          <a:off x="386012" y="3419945"/>
          <a:ext cx="5410628" cy="2895600"/>
        </p:xfrm>
        <a:graphic>
          <a:graphicData uri="http://schemas.openxmlformats.org/drawingml/2006/table">
            <a:tbl>
              <a:tblPr firstRow="1" bandRow="1">
                <a:tableStyleId>{69012ECD-51FC-41F1-AA8D-1B2483CD663E}</a:tableStyleId>
              </a:tblPr>
              <a:tblGrid>
                <a:gridCol w="502988">
                  <a:extLst>
                    <a:ext uri="{9D8B030D-6E8A-4147-A177-3AD203B41FA5}">
                      <a16:colId xmlns:a16="http://schemas.microsoft.com/office/drawing/2014/main" val="2096745080"/>
                    </a:ext>
                  </a:extLst>
                </a:gridCol>
                <a:gridCol w="4907640">
                  <a:extLst>
                    <a:ext uri="{9D8B030D-6E8A-4147-A177-3AD203B41FA5}">
                      <a16:colId xmlns:a16="http://schemas.microsoft.com/office/drawing/2014/main" val="1657535992"/>
                    </a:ext>
                  </a:extLst>
                </a:gridCol>
              </a:tblGrid>
              <a:tr h="124924">
                <a:tc gridSpan="2">
                  <a:txBody>
                    <a:bodyPr/>
                    <a:lstStyle/>
                    <a:p>
                      <a:r>
                        <a:rPr lang="en-US" sz="1400" dirty="0"/>
                        <a:t>KPMG Teams</a:t>
                      </a:r>
                    </a:p>
                  </a:txBody>
                  <a:tcPr/>
                </a:tc>
                <a:tc hMerge="1">
                  <a:txBody>
                    <a:bodyPr/>
                    <a:lstStyle/>
                    <a:p>
                      <a:endParaRPr lang="en-US" dirty="0"/>
                    </a:p>
                  </a:txBody>
                  <a:tcPr/>
                </a:tc>
                <a:extLst>
                  <a:ext uri="{0D108BD9-81ED-4DB2-BD59-A6C34878D82A}">
                    <a16:rowId xmlns:a16="http://schemas.microsoft.com/office/drawing/2014/main" val="4102681387"/>
                  </a:ext>
                </a:extLst>
              </a:tr>
              <a:tr h="212371">
                <a:tc>
                  <a:txBody>
                    <a:bodyPr/>
                    <a:lstStyle/>
                    <a:p>
                      <a:pPr algn="ctr"/>
                      <a:r>
                        <a:rPr lang="en-US" sz="1200" dirty="0"/>
                        <a:t>1</a:t>
                      </a:r>
                    </a:p>
                  </a:txBody>
                  <a:tcPr/>
                </a:tc>
                <a:tc>
                  <a:txBody>
                    <a:bodyPr/>
                    <a:lstStyle/>
                    <a:p>
                      <a:r>
                        <a:rPr lang="en-US" sz="1400" dirty="0"/>
                        <a:t>Set up Development environment with Initial Registration Plate CNN model on a NIST compatible machine</a:t>
                      </a:r>
                    </a:p>
                  </a:txBody>
                  <a:tcPr/>
                </a:tc>
                <a:extLst>
                  <a:ext uri="{0D108BD9-81ED-4DB2-BD59-A6C34878D82A}">
                    <a16:rowId xmlns:a16="http://schemas.microsoft.com/office/drawing/2014/main" val="3379656082"/>
                  </a:ext>
                </a:extLst>
              </a:tr>
              <a:tr h="299818">
                <a:tc>
                  <a:txBody>
                    <a:bodyPr/>
                    <a:lstStyle/>
                    <a:p>
                      <a:pPr algn="ctr"/>
                      <a:r>
                        <a:rPr lang="en-US" sz="12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Conduct Image processing for in-scope Weapon images on Development environment and test few images with initial model</a:t>
                      </a:r>
                    </a:p>
                  </a:txBody>
                  <a:tcPr/>
                </a:tc>
                <a:extLst>
                  <a:ext uri="{0D108BD9-81ED-4DB2-BD59-A6C34878D82A}">
                    <a16:rowId xmlns:a16="http://schemas.microsoft.com/office/drawing/2014/main" val="209570831"/>
                  </a:ext>
                </a:extLst>
              </a:tr>
              <a:tr h="124924">
                <a:tc>
                  <a:txBody>
                    <a:bodyPr/>
                    <a:lstStyle/>
                    <a:p>
                      <a:pPr algn="ctr"/>
                      <a:r>
                        <a:rPr lang="en-US" sz="12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Define future Image taking requirements with initial results </a:t>
                      </a:r>
                    </a:p>
                  </a:txBody>
                  <a:tcPr/>
                </a:tc>
                <a:extLst>
                  <a:ext uri="{0D108BD9-81ED-4DB2-BD59-A6C34878D82A}">
                    <a16:rowId xmlns:a16="http://schemas.microsoft.com/office/drawing/2014/main" val="1314240573"/>
                  </a:ext>
                </a:extLst>
              </a:tr>
              <a:tr h="212371">
                <a:tc>
                  <a:txBody>
                    <a:bodyPr/>
                    <a:lstStyle/>
                    <a:p>
                      <a:pPr algn="ctr"/>
                      <a:r>
                        <a:rPr lang="en-US" sz="12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Complete Sprint planning and build user interface for Sprint 1 </a:t>
                      </a:r>
                      <a:r>
                        <a:rPr lang="en-US" sz="1400" kern="1200" dirty="0" err="1">
                          <a:solidFill>
                            <a:schemeClr val="tx1"/>
                          </a:solidFill>
                          <a:latin typeface="+mn-lt"/>
                          <a:ea typeface="+mn-ea"/>
                          <a:cs typeface="+mn-cs"/>
                        </a:rPr>
                        <a:t>PoC</a:t>
                      </a:r>
                      <a:r>
                        <a:rPr lang="en-US" sz="1400" kern="1200" dirty="0">
                          <a:solidFill>
                            <a:schemeClr val="tx1"/>
                          </a:solidFill>
                          <a:latin typeface="+mn-lt"/>
                          <a:ea typeface="+mn-ea"/>
                          <a:cs typeface="+mn-cs"/>
                        </a:rPr>
                        <a:t> </a:t>
                      </a:r>
                    </a:p>
                  </a:txBody>
                  <a:tcPr/>
                </a:tc>
                <a:extLst>
                  <a:ext uri="{0D108BD9-81ED-4DB2-BD59-A6C34878D82A}">
                    <a16:rowId xmlns:a16="http://schemas.microsoft.com/office/drawing/2014/main" val="4028766080"/>
                  </a:ext>
                </a:extLst>
              </a:tr>
              <a:tr h="212371">
                <a:tc>
                  <a:txBody>
                    <a:bodyPr/>
                    <a:lstStyle/>
                    <a:p>
                      <a:pPr algn="ctr"/>
                      <a:r>
                        <a:rPr lang="en-US" sz="1200"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Create initial  Infrastructure for first deployment of End state system and conduct SME review for feedback</a:t>
                      </a:r>
                    </a:p>
                  </a:txBody>
                  <a:tcPr/>
                </a:tc>
                <a:extLst>
                  <a:ext uri="{0D108BD9-81ED-4DB2-BD59-A6C34878D82A}">
                    <a16:rowId xmlns:a16="http://schemas.microsoft.com/office/drawing/2014/main" val="1133532666"/>
                  </a:ext>
                </a:extLst>
              </a:tr>
            </a:tbl>
          </a:graphicData>
        </a:graphic>
      </p:graphicFrame>
      <p:graphicFrame>
        <p:nvGraphicFramePr>
          <p:cNvPr id="73" name="Table 72">
            <a:extLst>
              <a:ext uri="{FF2B5EF4-FFF2-40B4-BE49-F238E27FC236}">
                <a16:creationId xmlns:a16="http://schemas.microsoft.com/office/drawing/2014/main" id="{EADCD415-A95F-AF48-9A63-77778A219547}"/>
              </a:ext>
            </a:extLst>
          </p:cNvPr>
          <p:cNvGraphicFramePr>
            <a:graphicFrameLocks noGrp="1"/>
          </p:cNvGraphicFramePr>
          <p:nvPr>
            <p:extLst>
              <p:ext uri="{D42A27DB-BD31-4B8C-83A1-F6EECF244321}">
                <p14:modId xmlns:p14="http://schemas.microsoft.com/office/powerpoint/2010/main" val="3452157"/>
              </p:ext>
            </p:extLst>
          </p:nvPr>
        </p:nvGraphicFramePr>
        <p:xfrm>
          <a:off x="6023213" y="3450426"/>
          <a:ext cx="5686612" cy="2344911"/>
        </p:xfrm>
        <a:graphic>
          <a:graphicData uri="http://schemas.openxmlformats.org/drawingml/2006/table">
            <a:tbl>
              <a:tblPr firstRow="1" bandRow="1">
                <a:tableStyleId>{69012ECD-51FC-41F1-AA8D-1B2483CD663E}</a:tableStyleId>
              </a:tblPr>
              <a:tblGrid>
                <a:gridCol w="750853">
                  <a:extLst>
                    <a:ext uri="{9D8B030D-6E8A-4147-A177-3AD203B41FA5}">
                      <a16:colId xmlns:a16="http://schemas.microsoft.com/office/drawing/2014/main" val="2096745080"/>
                    </a:ext>
                  </a:extLst>
                </a:gridCol>
                <a:gridCol w="4935759">
                  <a:extLst>
                    <a:ext uri="{9D8B030D-6E8A-4147-A177-3AD203B41FA5}">
                      <a16:colId xmlns:a16="http://schemas.microsoft.com/office/drawing/2014/main" val="1657535992"/>
                    </a:ext>
                  </a:extLst>
                </a:gridCol>
              </a:tblGrid>
              <a:tr h="268785">
                <a:tc gridSpan="2">
                  <a:txBody>
                    <a:bodyPr/>
                    <a:lstStyle/>
                    <a:p>
                      <a:r>
                        <a:rPr lang="en-US" sz="1400" dirty="0"/>
                        <a:t>Business Teams</a:t>
                      </a:r>
                    </a:p>
                  </a:txBody>
                  <a:tcPr/>
                </a:tc>
                <a:tc hMerge="1">
                  <a:txBody>
                    <a:bodyPr/>
                    <a:lstStyle/>
                    <a:p>
                      <a:endParaRPr lang="en-US" dirty="0"/>
                    </a:p>
                  </a:txBody>
                  <a:tcPr/>
                </a:tc>
                <a:extLst>
                  <a:ext uri="{0D108BD9-81ED-4DB2-BD59-A6C34878D82A}">
                    <a16:rowId xmlns:a16="http://schemas.microsoft.com/office/drawing/2014/main" val="4102681387"/>
                  </a:ext>
                </a:extLst>
              </a:tr>
              <a:tr h="358706">
                <a:tc>
                  <a:txBody>
                    <a:bodyPr/>
                    <a:lstStyle/>
                    <a:p>
                      <a:pPr algn="ctr"/>
                      <a:r>
                        <a:rPr lang="en-US" sz="12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Provide 50+ images each for all 5 in-scope weapon models</a:t>
                      </a:r>
                    </a:p>
                  </a:txBody>
                  <a:tcPr/>
                </a:tc>
                <a:extLst>
                  <a:ext uri="{0D108BD9-81ED-4DB2-BD59-A6C34878D82A}">
                    <a16:rowId xmlns:a16="http://schemas.microsoft.com/office/drawing/2014/main" val="3379656082"/>
                  </a:ext>
                </a:extLst>
              </a:tr>
              <a:tr h="456935">
                <a:tc>
                  <a:txBody>
                    <a:bodyPr/>
                    <a:lstStyle/>
                    <a:p>
                      <a:pPr algn="ctr"/>
                      <a:r>
                        <a:rPr lang="en-US" sz="12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Finalize user experience, performance measurement and output extraction for </a:t>
                      </a:r>
                      <a:r>
                        <a:rPr lang="en-US" sz="1400" dirty="0" err="1"/>
                        <a:t>PoC</a:t>
                      </a:r>
                      <a:r>
                        <a:rPr lang="en-US" sz="1400" dirty="0"/>
                        <a:t> </a:t>
                      </a:r>
                    </a:p>
                  </a:txBody>
                  <a:tcPr/>
                </a:tc>
                <a:extLst>
                  <a:ext uri="{0D108BD9-81ED-4DB2-BD59-A6C34878D82A}">
                    <a16:rowId xmlns:a16="http://schemas.microsoft.com/office/drawing/2014/main" val="209570831"/>
                  </a:ext>
                </a:extLst>
              </a:tr>
              <a:tr h="456935">
                <a:tc>
                  <a:txBody>
                    <a:bodyPr/>
                    <a:lstStyle/>
                    <a:p>
                      <a:pPr algn="ctr"/>
                      <a:r>
                        <a:rPr lang="en-US" sz="12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Confirm high level functional and non-functional requirements for end state system</a:t>
                      </a:r>
                    </a:p>
                  </a:txBody>
                  <a:tcPr/>
                </a:tc>
                <a:extLst>
                  <a:ext uri="{0D108BD9-81ED-4DB2-BD59-A6C34878D82A}">
                    <a16:rowId xmlns:a16="http://schemas.microsoft.com/office/drawing/2014/main" val="4028766080"/>
                  </a:ext>
                </a:extLst>
              </a:tr>
              <a:tr h="645085">
                <a:tc>
                  <a:txBody>
                    <a:bodyPr/>
                    <a:lstStyle/>
                    <a:p>
                      <a:pPr algn="ctr"/>
                      <a:r>
                        <a:rPr lang="en-US" sz="12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Review and Finalize Infrastructure for first deployment of End state system</a:t>
                      </a:r>
                    </a:p>
                  </a:txBody>
                  <a:tcPr/>
                </a:tc>
                <a:extLst>
                  <a:ext uri="{0D108BD9-81ED-4DB2-BD59-A6C34878D82A}">
                    <a16:rowId xmlns:a16="http://schemas.microsoft.com/office/drawing/2014/main" val="1133532666"/>
                  </a:ext>
                </a:extLst>
              </a:tr>
            </a:tbl>
          </a:graphicData>
        </a:graphic>
      </p:graphicFrame>
    </p:spTree>
    <p:extLst>
      <p:ext uri="{BB962C8B-B14F-4D97-AF65-F5344CB8AC3E}">
        <p14:creationId xmlns:p14="http://schemas.microsoft.com/office/powerpoint/2010/main" val="1410441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3406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9"/>
            <a:ext cx="8229600" cy="571749"/>
          </a:xfrm>
        </p:spPr>
        <p:txBody>
          <a:bodyPr/>
          <a:lstStyle/>
          <a:p>
            <a:r>
              <a:rPr lang="en-US" sz="3600" dirty="0"/>
              <a:t>Phase I- POC</a:t>
            </a:r>
          </a:p>
        </p:txBody>
      </p:sp>
      <p:cxnSp>
        <p:nvCxnSpPr>
          <p:cNvPr id="8" name="Straight Connector 7"/>
          <p:cNvCxnSpPr/>
          <p:nvPr/>
        </p:nvCxnSpPr>
        <p:spPr>
          <a:xfrm flipV="1">
            <a:off x="417291" y="2220047"/>
            <a:ext cx="2194560" cy="0"/>
          </a:xfrm>
          <a:prstGeom prst="line">
            <a:avLst/>
          </a:prstGeom>
          <a:ln w="28575" cap="sq">
            <a:solidFill>
              <a:srgbClr val="005EB8"/>
            </a:solidFill>
            <a:round/>
          </a:ln>
          <a:effectLst/>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410136" y="1349821"/>
            <a:ext cx="901362" cy="862173"/>
          </a:xfrm>
          <a:prstGeom prst="ellipse">
            <a:avLst/>
          </a:prstGeom>
          <a:solidFill>
            <a:srgbClr val="005EB8"/>
          </a:solidFill>
          <a:ln w="28575">
            <a:solidFill>
              <a:srgbClr val="005EB8"/>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u="sng" dirty="0">
              <a:solidFill>
                <a:prstClr val="white"/>
              </a:solidFill>
            </a:endParaRPr>
          </a:p>
        </p:txBody>
      </p:sp>
      <p:sp>
        <p:nvSpPr>
          <p:cNvPr id="10" name="Rectangle 9"/>
          <p:cNvSpPr/>
          <p:nvPr/>
        </p:nvSpPr>
        <p:spPr>
          <a:xfrm>
            <a:off x="1342793" y="1638888"/>
            <a:ext cx="1648379" cy="3396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b="1" dirty="0">
                <a:solidFill>
                  <a:srgbClr val="00338D"/>
                </a:solidFill>
              </a:rPr>
              <a:t>Project </a:t>
            </a:r>
            <a:br>
              <a:rPr lang="en-US" b="1" dirty="0">
                <a:solidFill>
                  <a:srgbClr val="00338D"/>
                </a:solidFill>
              </a:rPr>
            </a:br>
            <a:r>
              <a:rPr lang="en-US" b="1" dirty="0">
                <a:solidFill>
                  <a:srgbClr val="00338D"/>
                </a:solidFill>
              </a:rPr>
              <a:t>Goals</a:t>
            </a:r>
          </a:p>
        </p:txBody>
      </p:sp>
      <p:sp>
        <p:nvSpPr>
          <p:cNvPr id="11" name="Pentagon 10"/>
          <p:cNvSpPr/>
          <p:nvPr/>
        </p:nvSpPr>
        <p:spPr>
          <a:xfrm rot="5400000" flipV="1">
            <a:off x="5411632" y="-482392"/>
            <a:ext cx="618486" cy="3699849"/>
          </a:xfrm>
          <a:prstGeom prst="homePlate">
            <a:avLst/>
          </a:prstGeom>
          <a:solidFill>
            <a:srgbClr val="005EB8"/>
          </a:solidFill>
          <a:ln w="952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a:solidFill>
                  <a:prstClr val="white"/>
                </a:solidFill>
              </a:rPr>
              <a:t>Business Objectives</a:t>
            </a:r>
          </a:p>
        </p:txBody>
      </p:sp>
      <p:sp>
        <p:nvSpPr>
          <p:cNvPr id="12" name="Pentagon 11"/>
          <p:cNvSpPr/>
          <p:nvPr/>
        </p:nvSpPr>
        <p:spPr>
          <a:xfrm rot="5400000" flipV="1">
            <a:off x="10301356" y="117382"/>
            <a:ext cx="514810" cy="2305186"/>
          </a:xfrm>
          <a:prstGeom prst="homePlate">
            <a:avLst/>
          </a:prstGeom>
          <a:solidFill>
            <a:srgbClr val="005EB8"/>
          </a:solidFill>
          <a:ln w="952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a:solidFill>
                  <a:prstClr val="white"/>
                </a:solidFill>
              </a:rPr>
              <a:t>Project Objectives</a:t>
            </a:r>
          </a:p>
        </p:txBody>
      </p:sp>
      <p:sp>
        <p:nvSpPr>
          <p:cNvPr id="13" name="Rectangle 12"/>
          <p:cNvSpPr/>
          <p:nvPr/>
        </p:nvSpPr>
        <p:spPr>
          <a:xfrm>
            <a:off x="3883152" y="1048072"/>
            <a:ext cx="3699120" cy="3715953"/>
          </a:xfrm>
          <a:prstGeom prst="rect">
            <a:avLst/>
          </a:prstGeom>
          <a:noFill/>
          <a:ln w="28575">
            <a:solidFill>
              <a:srgbClr val="005EB8"/>
            </a:solidFill>
          </a:ln>
          <a:effectLst/>
        </p:spPr>
        <p:style>
          <a:lnRef idx="1">
            <a:schemeClr val="accent1"/>
          </a:lnRef>
          <a:fillRef idx="3">
            <a:schemeClr val="accent1"/>
          </a:fillRef>
          <a:effectRef idx="2">
            <a:schemeClr val="accent1"/>
          </a:effectRef>
          <a:fontRef idx="minor">
            <a:schemeClr val="lt1"/>
          </a:fontRef>
        </p:style>
        <p:txBody>
          <a:bodyPr tIns="731520" rtlCol="0" anchor="t" anchorCtr="0"/>
          <a:lstStyle/>
          <a:p>
            <a:pPr marL="283464" lvl="2" indent="-283464" defTabSz="912841">
              <a:spcAft>
                <a:spcPts val="800"/>
              </a:spcAft>
              <a:buClr>
                <a:srgbClr val="00338D"/>
              </a:buClr>
              <a:buFont typeface="Arial" panose="020B0604020202020204" pitchFamily="34" charset="0"/>
              <a:buChar char="—"/>
              <a:defRPr/>
            </a:pPr>
            <a:r>
              <a:rPr lang="en-US" sz="1200" dirty="0">
                <a:solidFill>
                  <a:srgbClr val="000000"/>
                </a:solidFill>
              </a:rPr>
              <a:t>Conduct solution planning with the Innovation Team to develop end state architecture including user experience mock-ups to </a:t>
            </a:r>
            <a:br>
              <a:rPr lang="en-US" sz="1200" dirty="0">
                <a:solidFill>
                  <a:srgbClr val="000000"/>
                </a:solidFill>
              </a:rPr>
            </a:br>
            <a:r>
              <a:rPr lang="en-US" sz="1200" dirty="0">
                <a:solidFill>
                  <a:srgbClr val="000000"/>
                </a:solidFill>
              </a:rPr>
              <a:t>stream line serial number extraction and reporting processes</a:t>
            </a:r>
          </a:p>
          <a:p>
            <a:pPr marL="283464" lvl="2" indent="-283464" defTabSz="912841">
              <a:spcAft>
                <a:spcPts val="800"/>
              </a:spcAft>
              <a:buClr>
                <a:srgbClr val="00338D"/>
              </a:buClr>
              <a:buFont typeface="Arial" panose="020B0604020202020204" pitchFamily="34" charset="0"/>
              <a:buChar char="—"/>
              <a:defRPr/>
            </a:pPr>
            <a:r>
              <a:rPr lang="en-US" sz="1200" dirty="0">
                <a:solidFill>
                  <a:srgbClr val="000000"/>
                </a:solidFill>
              </a:rPr>
              <a:t>Improve the speed or velocity of acquiring / reading a weapon’s serial number</a:t>
            </a:r>
          </a:p>
          <a:p>
            <a:pPr marL="283464" lvl="2" indent="-283464" defTabSz="912841">
              <a:spcAft>
                <a:spcPts val="800"/>
              </a:spcAft>
              <a:buClr>
                <a:srgbClr val="00338D"/>
              </a:buClr>
              <a:buFont typeface="Arial" panose="020B0604020202020204" pitchFamily="34" charset="0"/>
              <a:buChar char="—"/>
              <a:defRPr/>
            </a:pPr>
            <a:r>
              <a:rPr lang="en-US" sz="1200" dirty="0">
                <a:solidFill>
                  <a:srgbClr val="000000"/>
                </a:solidFill>
              </a:rPr>
              <a:t>Digitize the recording of a weapon’s serial number / identity at the initial inventory step </a:t>
            </a:r>
            <a:br>
              <a:rPr lang="en-US" sz="1200" dirty="0">
                <a:solidFill>
                  <a:srgbClr val="000000"/>
                </a:solidFill>
              </a:rPr>
            </a:br>
            <a:r>
              <a:rPr lang="en-US" sz="1200" dirty="0">
                <a:solidFill>
                  <a:srgbClr val="000000"/>
                </a:solidFill>
              </a:rPr>
              <a:t>and use this digitized record through ingestion into GCSS</a:t>
            </a:r>
          </a:p>
          <a:p>
            <a:pPr marL="283464" lvl="2" indent="-283464" defTabSz="912841">
              <a:spcAft>
                <a:spcPts val="800"/>
              </a:spcAft>
              <a:buClr>
                <a:srgbClr val="00338D"/>
              </a:buClr>
              <a:buFont typeface="Arial" panose="020B0604020202020204" pitchFamily="34" charset="0"/>
              <a:buChar char="—"/>
              <a:defRPr/>
            </a:pPr>
            <a:r>
              <a:rPr lang="en-US" sz="1200" dirty="0">
                <a:solidFill>
                  <a:srgbClr val="000000"/>
                </a:solidFill>
              </a:rPr>
              <a:t>Enable the advancement of the “Smart Warehouse” concept by improving processes such as weapon’s inventory and processing</a:t>
            </a:r>
          </a:p>
        </p:txBody>
      </p:sp>
      <p:sp>
        <p:nvSpPr>
          <p:cNvPr id="14" name="Rectangle 13"/>
          <p:cNvSpPr/>
          <p:nvPr/>
        </p:nvSpPr>
        <p:spPr>
          <a:xfrm>
            <a:off x="9406168" y="993206"/>
            <a:ext cx="2313393" cy="2710115"/>
          </a:xfrm>
          <a:prstGeom prst="rect">
            <a:avLst/>
          </a:prstGeom>
          <a:noFill/>
          <a:ln w="28575">
            <a:solidFill>
              <a:srgbClr val="005EB8"/>
            </a:solidFill>
          </a:ln>
          <a:effectLst/>
        </p:spPr>
        <p:style>
          <a:lnRef idx="1">
            <a:schemeClr val="accent1"/>
          </a:lnRef>
          <a:fillRef idx="3">
            <a:schemeClr val="accent1"/>
          </a:fillRef>
          <a:effectRef idx="2">
            <a:schemeClr val="accent1"/>
          </a:effectRef>
          <a:fontRef idx="minor">
            <a:schemeClr val="lt1"/>
          </a:fontRef>
        </p:style>
        <p:txBody>
          <a:bodyPr tIns="731520" rtlCol="0" anchor="t" anchorCtr="0"/>
          <a:lstStyle/>
          <a:p>
            <a:pPr marL="283464" lvl="2" indent="-283464" defTabSz="912841">
              <a:spcAft>
                <a:spcPts val="600"/>
              </a:spcAft>
              <a:buClr>
                <a:srgbClr val="00338D"/>
              </a:buClr>
              <a:buFont typeface="Arial" panose="020B0604020202020204" pitchFamily="34" charset="0"/>
              <a:buChar char="—"/>
              <a:defRPr/>
            </a:pPr>
            <a:r>
              <a:rPr lang="en-US" sz="1100" dirty="0">
                <a:solidFill>
                  <a:srgbClr val="000000"/>
                </a:solidFill>
              </a:rPr>
              <a:t>Demonstrate the use of AI technologies, specifically Deep Learning to improve accuracy of Serial number extraction for in-scope weapon types and models as listed below</a:t>
            </a:r>
          </a:p>
          <a:p>
            <a:pPr marL="283464" lvl="2" indent="-283464" defTabSz="912841">
              <a:spcAft>
                <a:spcPts val="600"/>
              </a:spcAft>
              <a:buClr>
                <a:srgbClr val="00338D"/>
              </a:buClr>
              <a:buFont typeface="Arial" panose="020B0604020202020204" pitchFamily="34" charset="0"/>
              <a:buChar char="—"/>
              <a:defRPr/>
            </a:pPr>
            <a:r>
              <a:rPr lang="en-US" sz="1100" dirty="0">
                <a:solidFill>
                  <a:srgbClr val="000000"/>
                </a:solidFill>
              </a:rPr>
              <a:t>Improve the accuracy or yield to read a weapon’s serial number digitally to an acceptable value defined by LOGCOM Leadership</a:t>
            </a:r>
          </a:p>
        </p:txBody>
      </p:sp>
      <p:grpSp>
        <p:nvGrpSpPr>
          <p:cNvPr id="15" name="Group 14"/>
          <p:cNvGrpSpPr/>
          <p:nvPr/>
        </p:nvGrpSpPr>
        <p:grpSpPr>
          <a:xfrm>
            <a:off x="546704" y="1542350"/>
            <a:ext cx="634975" cy="513667"/>
            <a:chOff x="7300913" y="5327650"/>
            <a:chExt cx="531813" cy="430213"/>
          </a:xfrm>
          <a:solidFill>
            <a:schemeClr val="bg1"/>
          </a:solidFill>
        </p:grpSpPr>
        <p:sp>
          <p:nvSpPr>
            <p:cNvPr id="16" name="Freeform 15"/>
            <p:cNvSpPr>
              <a:spLocks/>
            </p:cNvSpPr>
            <p:nvPr/>
          </p:nvSpPr>
          <p:spPr bwMode="auto">
            <a:xfrm>
              <a:off x="7300913" y="5429250"/>
              <a:ext cx="382588" cy="328613"/>
            </a:xfrm>
            <a:custGeom>
              <a:avLst/>
              <a:gdLst>
                <a:gd name="T0" fmla="*/ 25 w 241"/>
                <a:gd name="T1" fmla="*/ 207 h 207"/>
                <a:gd name="T2" fmla="*/ 69 w 241"/>
                <a:gd name="T3" fmla="*/ 162 h 207"/>
                <a:gd name="T4" fmla="*/ 241 w 241"/>
                <a:gd name="T5" fmla="*/ 162 h 207"/>
                <a:gd name="T6" fmla="*/ 241 w 241"/>
                <a:gd name="T7" fmla="*/ 113 h 207"/>
                <a:gd name="T8" fmla="*/ 85 w 241"/>
                <a:gd name="T9" fmla="*/ 113 h 207"/>
                <a:gd name="T10" fmla="*/ 75 w 241"/>
                <a:gd name="T11" fmla="*/ 113 h 207"/>
                <a:gd name="T12" fmla="*/ 75 w 241"/>
                <a:gd name="T13" fmla="*/ 105 h 207"/>
                <a:gd name="T14" fmla="*/ 75 w 241"/>
                <a:gd name="T15" fmla="*/ 0 h 207"/>
                <a:gd name="T16" fmla="*/ 0 w 241"/>
                <a:gd name="T17" fmla="*/ 0 h 207"/>
                <a:gd name="T18" fmla="*/ 0 w 241"/>
                <a:gd name="T19" fmla="*/ 162 h 207"/>
                <a:gd name="T20" fmla="*/ 25 w 241"/>
                <a:gd name="T21" fmla="*/ 162 h 207"/>
                <a:gd name="T22" fmla="*/ 25 w 241"/>
                <a:gd name="T23"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1" h="207">
                  <a:moveTo>
                    <a:pt x="25" y="207"/>
                  </a:moveTo>
                  <a:lnTo>
                    <a:pt x="69" y="162"/>
                  </a:lnTo>
                  <a:lnTo>
                    <a:pt x="241" y="162"/>
                  </a:lnTo>
                  <a:lnTo>
                    <a:pt x="241" y="113"/>
                  </a:lnTo>
                  <a:lnTo>
                    <a:pt x="85" y="113"/>
                  </a:lnTo>
                  <a:lnTo>
                    <a:pt x="75" y="113"/>
                  </a:lnTo>
                  <a:lnTo>
                    <a:pt x="75" y="105"/>
                  </a:lnTo>
                  <a:lnTo>
                    <a:pt x="75" y="0"/>
                  </a:lnTo>
                  <a:lnTo>
                    <a:pt x="0" y="0"/>
                  </a:lnTo>
                  <a:lnTo>
                    <a:pt x="0" y="162"/>
                  </a:lnTo>
                  <a:lnTo>
                    <a:pt x="25" y="162"/>
                  </a:lnTo>
                  <a:lnTo>
                    <a:pt x="25"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82832" tIns="91416" rIns="182832" bIns="91416"/>
            <a:lstStyle/>
            <a:p>
              <a:pPr>
                <a:defRPr/>
              </a:pPr>
              <a:endParaRPr lang="en-US" dirty="0">
                <a:solidFill>
                  <a:srgbClr val="000000"/>
                </a:solidFill>
              </a:endParaRPr>
            </a:p>
          </p:txBody>
        </p:sp>
        <p:sp>
          <p:nvSpPr>
            <p:cNvPr id="17" name="Freeform 16"/>
            <p:cNvSpPr>
              <a:spLocks noEditPoints="1"/>
            </p:cNvSpPr>
            <p:nvPr/>
          </p:nvSpPr>
          <p:spPr bwMode="auto">
            <a:xfrm>
              <a:off x="7435851" y="5327650"/>
              <a:ext cx="396875" cy="344488"/>
            </a:xfrm>
            <a:custGeom>
              <a:avLst/>
              <a:gdLst>
                <a:gd name="T0" fmla="*/ 136 w 189"/>
                <a:gd name="T1" fmla="*/ 126 h 163"/>
                <a:gd name="T2" fmla="*/ 168 w 189"/>
                <a:gd name="T3" fmla="*/ 163 h 163"/>
                <a:gd name="T4" fmla="*/ 168 w 189"/>
                <a:gd name="T5" fmla="*/ 126 h 163"/>
                <a:gd name="T6" fmla="*/ 189 w 189"/>
                <a:gd name="T7" fmla="*/ 126 h 163"/>
                <a:gd name="T8" fmla="*/ 189 w 189"/>
                <a:gd name="T9" fmla="*/ 0 h 163"/>
                <a:gd name="T10" fmla="*/ 0 w 189"/>
                <a:gd name="T11" fmla="*/ 0 h 163"/>
                <a:gd name="T12" fmla="*/ 0 w 189"/>
                <a:gd name="T13" fmla="*/ 48 h 163"/>
                <a:gd name="T14" fmla="*/ 0 w 189"/>
                <a:gd name="T15" fmla="*/ 126 h 163"/>
                <a:gd name="T16" fmla="*/ 118 w 189"/>
                <a:gd name="T17" fmla="*/ 126 h 163"/>
                <a:gd name="T18" fmla="*/ 136 w 189"/>
                <a:gd name="T19" fmla="*/ 126 h 163"/>
                <a:gd name="T20" fmla="*/ 158 w 189"/>
                <a:gd name="T21" fmla="*/ 50 h 163"/>
                <a:gd name="T22" fmla="*/ 172 w 189"/>
                <a:gd name="T23" fmla="*/ 64 h 163"/>
                <a:gd name="T24" fmla="*/ 158 w 189"/>
                <a:gd name="T25" fmla="*/ 79 h 163"/>
                <a:gd name="T26" fmla="*/ 143 w 189"/>
                <a:gd name="T27" fmla="*/ 64 h 163"/>
                <a:gd name="T28" fmla="*/ 158 w 189"/>
                <a:gd name="T29" fmla="*/ 50 h 163"/>
                <a:gd name="T30" fmla="*/ 37 w 189"/>
                <a:gd name="T31" fmla="*/ 79 h 163"/>
                <a:gd name="T32" fmla="*/ 23 w 189"/>
                <a:gd name="T33" fmla="*/ 64 h 163"/>
                <a:gd name="T34" fmla="*/ 37 w 189"/>
                <a:gd name="T35" fmla="*/ 50 h 163"/>
                <a:gd name="T36" fmla="*/ 51 w 189"/>
                <a:gd name="T37" fmla="*/ 64 h 163"/>
                <a:gd name="T38" fmla="*/ 37 w 189"/>
                <a:gd name="T39" fmla="*/ 79 h 163"/>
                <a:gd name="T40" fmla="*/ 77 w 189"/>
                <a:gd name="T41" fmla="*/ 79 h 163"/>
                <a:gd name="T42" fmla="*/ 63 w 189"/>
                <a:gd name="T43" fmla="*/ 64 h 163"/>
                <a:gd name="T44" fmla="*/ 77 w 189"/>
                <a:gd name="T45" fmla="*/ 50 h 163"/>
                <a:gd name="T46" fmla="*/ 92 w 189"/>
                <a:gd name="T47" fmla="*/ 64 h 163"/>
                <a:gd name="T48" fmla="*/ 77 w 189"/>
                <a:gd name="T49" fmla="*/ 79 h 163"/>
                <a:gd name="T50" fmla="*/ 117 w 189"/>
                <a:gd name="T51" fmla="*/ 79 h 163"/>
                <a:gd name="T52" fmla="*/ 103 w 189"/>
                <a:gd name="T53" fmla="*/ 64 h 163"/>
                <a:gd name="T54" fmla="*/ 117 w 189"/>
                <a:gd name="T55" fmla="*/ 50 h 163"/>
                <a:gd name="T56" fmla="*/ 118 w 189"/>
                <a:gd name="T57" fmla="*/ 50 h 163"/>
                <a:gd name="T58" fmla="*/ 132 w 189"/>
                <a:gd name="T59" fmla="*/ 64 h 163"/>
                <a:gd name="T60" fmla="*/ 118 w 189"/>
                <a:gd name="T61" fmla="*/ 79 h 163"/>
                <a:gd name="T62" fmla="*/ 117 w 189"/>
                <a:gd name="T63" fmla="*/ 7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9" h="163">
                  <a:moveTo>
                    <a:pt x="136" y="126"/>
                  </a:moveTo>
                  <a:cubicBezTo>
                    <a:pt x="168" y="163"/>
                    <a:pt x="168" y="163"/>
                    <a:pt x="168" y="163"/>
                  </a:cubicBezTo>
                  <a:cubicBezTo>
                    <a:pt x="168" y="126"/>
                    <a:pt x="168" y="126"/>
                    <a:pt x="168" y="126"/>
                  </a:cubicBezTo>
                  <a:cubicBezTo>
                    <a:pt x="189" y="126"/>
                    <a:pt x="189" y="126"/>
                    <a:pt x="189" y="126"/>
                  </a:cubicBezTo>
                  <a:cubicBezTo>
                    <a:pt x="189" y="0"/>
                    <a:pt x="189" y="0"/>
                    <a:pt x="189" y="0"/>
                  </a:cubicBezTo>
                  <a:cubicBezTo>
                    <a:pt x="0" y="0"/>
                    <a:pt x="0" y="0"/>
                    <a:pt x="0" y="0"/>
                  </a:cubicBezTo>
                  <a:cubicBezTo>
                    <a:pt x="0" y="48"/>
                    <a:pt x="0" y="48"/>
                    <a:pt x="0" y="48"/>
                  </a:cubicBezTo>
                  <a:cubicBezTo>
                    <a:pt x="0" y="126"/>
                    <a:pt x="0" y="126"/>
                    <a:pt x="0" y="126"/>
                  </a:cubicBezTo>
                  <a:cubicBezTo>
                    <a:pt x="118" y="126"/>
                    <a:pt x="118" y="126"/>
                    <a:pt x="118" y="126"/>
                  </a:cubicBezTo>
                  <a:lnTo>
                    <a:pt x="136" y="126"/>
                  </a:lnTo>
                  <a:close/>
                  <a:moveTo>
                    <a:pt x="158" y="50"/>
                  </a:moveTo>
                  <a:cubicBezTo>
                    <a:pt x="166" y="50"/>
                    <a:pt x="172" y="57"/>
                    <a:pt x="172" y="64"/>
                  </a:cubicBezTo>
                  <a:cubicBezTo>
                    <a:pt x="172" y="72"/>
                    <a:pt x="166" y="79"/>
                    <a:pt x="158" y="79"/>
                  </a:cubicBezTo>
                  <a:cubicBezTo>
                    <a:pt x="150" y="79"/>
                    <a:pt x="143" y="72"/>
                    <a:pt x="143" y="64"/>
                  </a:cubicBezTo>
                  <a:cubicBezTo>
                    <a:pt x="143" y="57"/>
                    <a:pt x="150" y="50"/>
                    <a:pt x="158" y="50"/>
                  </a:cubicBezTo>
                  <a:close/>
                  <a:moveTo>
                    <a:pt x="37" y="79"/>
                  </a:moveTo>
                  <a:cubicBezTo>
                    <a:pt x="29" y="79"/>
                    <a:pt x="23" y="72"/>
                    <a:pt x="23" y="64"/>
                  </a:cubicBezTo>
                  <a:cubicBezTo>
                    <a:pt x="23" y="57"/>
                    <a:pt x="29" y="50"/>
                    <a:pt x="37" y="50"/>
                  </a:cubicBezTo>
                  <a:cubicBezTo>
                    <a:pt x="45" y="50"/>
                    <a:pt x="51" y="57"/>
                    <a:pt x="51" y="64"/>
                  </a:cubicBezTo>
                  <a:cubicBezTo>
                    <a:pt x="51" y="72"/>
                    <a:pt x="45" y="79"/>
                    <a:pt x="37" y="79"/>
                  </a:cubicBezTo>
                  <a:close/>
                  <a:moveTo>
                    <a:pt x="77" y="79"/>
                  </a:moveTo>
                  <a:cubicBezTo>
                    <a:pt x="69" y="79"/>
                    <a:pt x="63" y="72"/>
                    <a:pt x="63" y="64"/>
                  </a:cubicBezTo>
                  <a:cubicBezTo>
                    <a:pt x="63" y="57"/>
                    <a:pt x="69" y="50"/>
                    <a:pt x="77" y="50"/>
                  </a:cubicBezTo>
                  <a:cubicBezTo>
                    <a:pt x="85" y="50"/>
                    <a:pt x="92" y="57"/>
                    <a:pt x="92" y="64"/>
                  </a:cubicBezTo>
                  <a:cubicBezTo>
                    <a:pt x="92" y="72"/>
                    <a:pt x="85" y="79"/>
                    <a:pt x="77" y="79"/>
                  </a:cubicBezTo>
                  <a:close/>
                  <a:moveTo>
                    <a:pt x="117" y="79"/>
                  </a:moveTo>
                  <a:cubicBezTo>
                    <a:pt x="110" y="79"/>
                    <a:pt x="103" y="72"/>
                    <a:pt x="103" y="64"/>
                  </a:cubicBezTo>
                  <a:cubicBezTo>
                    <a:pt x="103" y="57"/>
                    <a:pt x="110" y="50"/>
                    <a:pt x="117" y="50"/>
                  </a:cubicBezTo>
                  <a:cubicBezTo>
                    <a:pt x="118" y="50"/>
                    <a:pt x="118" y="50"/>
                    <a:pt x="118" y="50"/>
                  </a:cubicBezTo>
                  <a:cubicBezTo>
                    <a:pt x="126" y="51"/>
                    <a:pt x="132" y="57"/>
                    <a:pt x="132" y="64"/>
                  </a:cubicBezTo>
                  <a:cubicBezTo>
                    <a:pt x="132" y="72"/>
                    <a:pt x="126" y="78"/>
                    <a:pt x="118" y="79"/>
                  </a:cubicBezTo>
                  <a:cubicBezTo>
                    <a:pt x="118" y="79"/>
                    <a:pt x="118" y="79"/>
                    <a:pt x="117"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82832" tIns="91416" rIns="182832" bIns="91416"/>
            <a:lstStyle/>
            <a:p>
              <a:pPr>
                <a:defRPr/>
              </a:pPr>
              <a:endParaRPr lang="en-US" dirty="0">
                <a:solidFill>
                  <a:srgbClr val="000000"/>
                </a:solidFill>
              </a:endParaRPr>
            </a:p>
          </p:txBody>
        </p:sp>
      </p:grpSp>
      <p:sp>
        <p:nvSpPr>
          <p:cNvPr id="18" name="TextBox 17">
            <a:extLst>
              <a:ext uri="{FF2B5EF4-FFF2-40B4-BE49-F238E27FC236}">
                <a16:creationId xmlns:a16="http://schemas.microsoft.com/office/drawing/2014/main" id="{9E5E3EEF-9B4C-E84F-9D13-3061BDBC8E9F}"/>
              </a:ext>
            </a:extLst>
          </p:cNvPr>
          <p:cNvSpPr txBox="1"/>
          <p:nvPr/>
        </p:nvSpPr>
        <p:spPr>
          <a:xfrm>
            <a:off x="608142" y="2227507"/>
            <a:ext cx="2200083" cy="2893100"/>
          </a:xfrm>
          <a:prstGeom prst="rect">
            <a:avLst/>
          </a:prstGeom>
          <a:noFill/>
        </p:spPr>
        <p:txBody>
          <a:bodyPr wrap="square" rtlCol="0">
            <a:spAutoFit/>
          </a:bodyPr>
          <a:lstStyle/>
          <a:p>
            <a:pPr>
              <a:spcAft>
                <a:spcPts val="600"/>
              </a:spcAft>
            </a:pPr>
            <a:r>
              <a:rPr lang="en-US" sz="1400" dirty="0">
                <a:solidFill>
                  <a:srgbClr val="49494B">
                    <a:lumMod val="50000"/>
                  </a:srgbClr>
                </a:solidFill>
                <a:latin typeface="Arial" panose="020B0604020202020204" pitchFamily="34" charset="0"/>
                <a:ea typeface="Helvetica Neue Medium" panose="02000503000000020004" pitchFamily="2" charset="0"/>
                <a:cs typeface="Arial" panose="020B0604020202020204" pitchFamily="34" charset="0"/>
              </a:rPr>
              <a:t>The ability to digitally read Serial Numbers on Weapons and Gear creates a fundamental shift in performance leading to a highly functioning Warehouse Operation enabled by Technology.  Additionally, this enablement sets the foundation for one of the key elements of a </a:t>
            </a:r>
            <a:br>
              <a:rPr lang="en-US" sz="1400" dirty="0">
                <a:solidFill>
                  <a:srgbClr val="49494B">
                    <a:lumMod val="50000"/>
                  </a:srgbClr>
                </a:solidFill>
                <a:latin typeface="Arial" panose="020B0604020202020204" pitchFamily="34" charset="0"/>
                <a:ea typeface="Helvetica Neue Medium" panose="02000503000000020004" pitchFamily="2" charset="0"/>
                <a:cs typeface="Arial" panose="020B0604020202020204" pitchFamily="34" charset="0"/>
              </a:rPr>
            </a:br>
            <a:r>
              <a:rPr lang="en-US" sz="1400" dirty="0">
                <a:solidFill>
                  <a:srgbClr val="49494B">
                    <a:lumMod val="50000"/>
                  </a:srgbClr>
                </a:solidFill>
                <a:latin typeface="Arial" panose="020B0604020202020204" pitchFamily="34" charset="0"/>
                <a:ea typeface="Helvetica Neue Medium" panose="02000503000000020004" pitchFamily="2" charset="0"/>
                <a:cs typeface="Arial" panose="020B0604020202020204" pitchFamily="34" charset="0"/>
              </a:rPr>
              <a:t>Smart Warehouse.</a:t>
            </a:r>
          </a:p>
        </p:txBody>
      </p:sp>
      <p:graphicFrame>
        <p:nvGraphicFramePr>
          <p:cNvPr id="19" name="Table 18">
            <a:extLst>
              <a:ext uri="{FF2B5EF4-FFF2-40B4-BE49-F238E27FC236}">
                <a16:creationId xmlns:a16="http://schemas.microsoft.com/office/drawing/2014/main" id="{9A02F659-8F2F-CD4F-9128-38711FC936F2}"/>
              </a:ext>
            </a:extLst>
          </p:cNvPr>
          <p:cNvGraphicFramePr>
            <a:graphicFrameLocks noGrp="1"/>
          </p:cNvGraphicFramePr>
          <p:nvPr>
            <p:extLst>
              <p:ext uri="{D42A27DB-BD31-4B8C-83A1-F6EECF244321}">
                <p14:modId xmlns:p14="http://schemas.microsoft.com/office/powerpoint/2010/main" val="1685363997"/>
              </p:ext>
            </p:extLst>
          </p:nvPr>
        </p:nvGraphicFramePr>
        <p:xfrm>
          <a:off x="8195206" y="3931918"/>
          <a:ext cx="3600554" cy="2586137"/>
        </p:xfrm>
        <a:graphic>
          <a:graphicData uri="http://schemas.openxmlformats.org/drawingml/2006/table">
            <a:tbl>
              <a:tblPr firstRow="1" bandRow="1"/>
              <a:tblGrid>
                <a:gridCol w="425879">
                  <a:extLst>
                    <a:ext uri="{9D8B030D-6E8A-4147-A177-3AD203B41FA5}">
                      <a16:colId xmlns:a16="http://schemas.microsoft.com/office/drawing/2014/main" val="1575346370"/>
                    </a:ext>
                  </a:extLst>
                </a:gridCol>
                <a:gridCol w="1678192">
                  <a:extLst>
                    <a:ext uri="{9D8B030D-6E8A-4147-A177-3AD203B41FA5}">
                      <a16:colId xmlns:a16="http://schemas.microsoft.com/office/drawing/2014/main" val="180663947"/>
                    </a:ext>
                  </a:extLst>
                </a:gridCol>
                <a:gridCol w="1496483">
                  <a:extLst>
                    <a:ext uri="{9D8B030D-6E8A-4147-A177-3AD203B41FA5}">
                      <a16:colId xmlns:a16="http://schemas.microsoft.com/office/drawing/2014/main" val="4059044376"/>
                    </a:ext>
                  </a:extLst>
                </a:gridCol>
              </a:tblGrid>
              <a:tr h="543253">
                <a:tc>
                  <a:txBody>
                    <a:bodyPr/>
                    <a:lstStyle>
                      <a:lvl1pPr marL="0" algn="l" defTabSz="914400" rtl="0" eaLnBrk="1" latinLnBrk="0" hangingPunct="1">
                        <a:defRPr sz="1800" b="1" kern="1200">
                          <a:solidFill>
                            <a:schemeClr val="lt1"/>
                          </a:solidFill>
                          <a:latin typeface="Source Sans Pro"/>
                        </a:defRPr>
                      </a:lvl1pPr>
                      <a:lvl2pPr marL="457200" algn="l" defTabSz="914400" rtl="0" eaLnBrk="1" latinLnBrk="0" hangingPunct="1">
                        <a:defRPr sz="1800" b="1" kern="1200">
                          <a:solidFill>
                            <a:schemeClr val="lt1"/>
                          </a:solidFill>
                          <a:latin typeface="Source Sans Pro"/>
                        </a:defRPr>
                      </a:lvl2pPr>
                      <a:lvl3pPr marL="914400" algn="l" defTabSz="914400" rtl="0" eaLnBrk="1" latinLnBrk="0" hangingPunct="1">
                        <a:defRPr sz="1800" b="1" kern="1200">
                          <a:solidFill>
                            <a:schemeClr val="lt1"/>
                          </a:solidFill>
                          <a:latin typeface="Source Sans Pro"/>
                        </a:defRPr>
                      </a:lvl3pPr>
                      <a:lvl4pPr marL="1371600" algn="l" defTabSz="914400" rtl="0" eaLnBrk="1" latinLnBrk="0" hangingPunct="1">
                        <a:defRPr sz="1800" b="1" kern="1200">
                          <a:solidFill>
                            <a:schemeClr val="lt1"/>
                          </a:solidFill>
                          <a:latin typeface="Source Sans Pro"/>
                        </a:defRPr>
                      </a:lvl4pPr>
                      <a:lvl5pPr marL="1828800" algn="l" defTabSz="914400" rtl="0" eaLnBrk="1" latinLnBrk="0" hangingPunct="1">
                        <a:defRPr sz="1800" b="1" kern="1200">
                          <a:solidFill>
                            <a:schemeClr val="lt1"/>
                          </a:solidFill>
                          <a:latin typeface="Source Sans Pro"/>
                        </a:defRPr>
                      </a:lvl5pPr>
                      <a:lvl6pPr marL="2286000" algn="l" defTabSz="914400" rtl="0" eaLnBrk="1" latinLnBrk="0" hangingPunct="1">
                        <a:defRPr sz="1800" b="1" kern="1200">
                          <a:solidFill>
                            <a:schemeClr val="lt1"/>
                          </a:solidFill>
                          <a:latin typeface="Source Sans Pro"/>
                        </a:defRPr>
                      </a:lvl6pPr>
                      <a:lvl7pPr marL="2743200" algn="l" defTabSz="914400" rtl="0" eaLnBrk="1" latinLnBrk="0" hangingPunct="1">
                        <a:defRPr sz="1800" b="1" kern="1200">
                          <a:solidFill>
                            <a:schemeClr val="lt1"/>
                          </a:solidFill>
                          <a:latin typeface="Source Sans Pro"/>
                        </a:defRPr>
                      </a:lvl7pPr>
                      <a:lvl8pPr marL="3200400" algn="l" defTabSz="914400" rtl="0" eaLnBrk="1" latinLnBrk="0" hangingPunct="1">
                        <a:defRPr sz="1800" b="1" kern="1200">
                          <a:solidFill>
                            <a:schemeClr val="lt1"/>
                          </a:solidFill>
                          <a:latin typeface="Source Sans Pro"/>
                        </a:defRPr>
                      </a:lvl8pPr>
                      <a:lvl9pPr marL="3657600" algn="l" defTabSz="914400" rtl="0" eaLnBrk="1" latinLnBrk="0" hangingPunct="1">
                        <a:defRPr sz="1800" b="1" kern="1200">
                          <a:solidFill>
                            <a:schemeClr val="lt1"/>
                          </a:solidFill>
                          <a:latin typeface="Source Sans Pro"/>
                        </a:defRPr>
                      </a:lvl9pPr>
                    </a:lstStyle>
                    <a:p>
                      <a:r>
                        <a:rPr lang="en-US" sz="1200" dirty="0">
                          <a:latin typeface="Calibri" panose="020F0502020204030204" pitchFamily="34" charset="0"/>
                          <a:cs typeface="Calibri" panose="020F0502020204030204" pitchFamily="34" charset="0"/>
                        </a:rPr>
                        <a:t>No</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338D"/>
                    </a:solidFill>
                  </a:tcPr>
                </a:tc>
                <a:tc>
                  <a:txBody>
                    <a:bodyPr/>
                    <a:lstStyle>
                      <a:lvl1pPr marL="0" algn="l" defTabSz="914400" rtl="0" eaLnBrk="1" latinLnBrk="0" hangingPunct="1">
                        <a:defRPr sz="1800" b="1" kern="1200">
                          <a:solidFill>
                            <a:schemeClr val="lt1"/>
                          </a:solidFill>
                          <a:latin typeface="Source Sans Pro"/>
                        </a:defRPr>
                      </a:lvl1pPr>
                      <a:lvl2pPr marL="457200" algn="l" defTabSz="914400" rtl="0" eaLnBrk="1" latinLnBrk="0" hangingPunct="1">
                        <a:defRPr sz="1800" b="1" kern="1200">
                          <a:solidFill>
                            <a:schemeClr val="lt1"/>
                          </a:solidFill>
                          <a:latin typeface="Source Sans Pro"/>
                        </a:defRPr>
                      </a:lvl2pPr>
                      <a:lvl3pPr marL="914400" algn="l" defTabSz="914400" rtl="0" eaLnBrk="1" latinLnBrk="0" hangingPunct="1">
                        <a:defRPr sz="1800" b="1" kern="1200">
                          <a:solidFill>
                            <a:schemeClr val="lt1"/>
                          </a:solidFill>
                          <a:latin typeface="Source Sans Pro"/>
                        </a:defRPr>
                      </a:lvl3pPr>
                      <a:lvl4pPr marL="1371600" algn="l" defTabSz="914400" rtl="0" eaLnBrk="1" latinLnBrk="0" hangingPunct="1">
                        <a:defRPr sz="1800" b="1" kern="1200">
                          <a:solidFill>
                            <a:schemeClr val="lt1"/>
                          </a:solidFill>
                          <a:latin typeface="Source Sans Pro"/>
                        </a:defRPr>
                      </a:lvl4pPr>
                      <a:lvl5pPr marL="1828800" algn="l" defTabSz="914400" rtl="0" eaLnBrk="1" latinLnBrk="0" hangingPunct="1">
                        <a:defRPr sz="1800" b="1" kern="1200">
                          <a:solidFill>
                            <a:schemeClr val="lt1"/>
                          </a:solidFill>
                          <a:latin typeface="Source Sans Pro"/>
                        </a:defRPr>
                      </a:lvl5pPr>
                      <a:lvl6pPr marL="2286000" algn="l" defTabSz="914400" rtl="0" eaLnBrk="1" latinLnBrk="0" hangingPunct="1">
                        <a:defRPr sz="1800" b="1" kern="1200">
                          <a:solidFill>
                            <a:schemeClr val="lt1"/>
                          </a:solidFill>
                          <a:latin typeface="Source Sans Pro"/>
                        </a:defRPr>
                      </a:lvl6pPr>
                      <a:lvl7pPr marL="2743200" algn="l" defTabSz="914400" rtl="0" eaLnBrk="1" latinLnBrk="0" hangingPunct="1">
                        <a:defRPr sz="1800" b="1" kern="1200">
                          <a:solidFill>
                            <a:schemeClr val="lt1"/>
                          </a:solidFill>
                          <a:latin typeface="Source Sans Pro"/>
                        </a:defRPr>
                      </a:lvl7pPr>
                      <a:lvl8pPr marL="3200400" algn="l" defTabSz="914400" rtl="0" eaLnBrk="1" latinLnBrk="0" hangingPunct="1">
                        <a:defRPr sz="1800" b="1" kern="1200">
                          <a:solidFill>
                            <a:schemeClr val="lt1"/>
                          </a:solidFill>
                          <a:latin typeface="Source Sans Pro"/>
                        </a:defRPr>
                      </a:lvl8pPr>
                      <a:lvl9pPr marL="3657600" algn="l" defTabSz="914400" rtl="0" eaLnBrk="1" latinLnBrk="0" hangingPunct="1">
                        <a:defRPr sz="1800" b="1" kern="1200">
                          <a:solidFill>
                            <a:schemeClr val="lt1"/>
                          </a:solidFill>
                          <a:latin typeface="Source Sans Pro"/>
                        </a:defRPr>
                      </a:lvl9pPr>
                    </a:lstStyle>
                    <a:p>
                      <a:r>
                        <a:rPr lang="en-US" sz="1200" dirty="0">
                          <a:latin typeface="Calibri" panose="020F0502020204030204" pitchFamily="34" charset="0"/>
                          <a:cs typeface="Calibri" panose="020F0502020204030204" pitchFamily="34" charset="0"/>
                        </a:rPr>
                        <a:t>Weapon Type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338D"/>
                    </a:solidFill>
                  </a:tcPr>
                </a:tc>
                <a:tc>
                  <a:txBody>
                    <a:bodyPr/>
                    <a:lstStyle>
                      <a:lvl1pPr marL="0" algn="l" defTabSz="914400" rtl="0" eaLnBrk="1" latinLnBrk="0" hangingPunct="1">
                        <a:defRPr sz="1800" b="1" kern="1200">
                          <a:solidFill>
                            <a:schemeClr val="lt1"/>
                          </a:solidFill>
                          <a:latin typeface="Source Sans Pro"/>
                        </a:defRPr>
                      </a:lvl1pPr>
                      <a:lvl2pPr marL="457200" algn="l" defTabSz="914400" rtl="0" eaLnBrk="1" latinLnBrk="0" hangingPunct="1">
                        <a:defRPr sz="1800" b="1" kern="1200">
                          <a:solidFill>
                            <a:schemeClr val="lt1"/>
                          </a:solidFill>
                          <a:latin typeface="Source Sans Pro"/>
                        </a:defRPr>
                      </a:lvl2pPr>
                      <a:lvl3pPr marL="914400" algn="l" defTabSz="914400" rtl="0" eaLnBrk="1" latinLnBrk="0" hangingPunct="1">
                        <a:defRPr sz="1800" b="1" kern="1200">
                          <a:solidFill>
                            <a:schemeClr val="lt1"/>
                          </a:solidFill>
                          <a:latin typeface="Source Sans Pro"/>
                        </a:defRPr>
                      </a:lvl3pPr>
                      <a:lvl4pPr marL="1371600" algn="l" defTabSz="914400" rtl="0" eaLnBrk="1" latinLnBrk="0" hangingPunct="1">
                        <a:defRPr sz="1800" b="1" kern="1200">
                          <a:solidFill>
                            <a:schemeClr val="lt1"/>
                          </a:solidFill>
                          <a:latin typeface="Source Sans Pro"/>
                        </a:defRPr>
                      </a:lvl4pPr>
                      <a:lvl5pPr marL="1828800" algn="l" defTabSz="914400" rtl="0" eaLnBrk="1" latinLnBrk="0" hangingPunct="1">
                        <a:defRPr sz="1800" b="1" kern="1200">
                          <a:solidFill>
                            <a:schemeClr val="lt1"/>
                          </a:solidFill>
                          <a:latin typeface="Source Sans Pro"/>
                        </a:defRPr>
                      </a:lvl5pPr>
                      <a:lvl6pPr marL="2286000" algn="l" defTabSz="914400" rtl="0" eaLnBrk="1" latinLnBrk="0" hangingPunct="1">
                        <a:defRPr sz="1800" b="1" kern="1200">
                          <a:solidFill>
                            <a:schemeClr val="lt1"/>
                          </a:solidFill>
                          <a:latin typeface="Source Sans Pro"/>
                        </a:defRPr>
                      </a:lvl6pPr>
                      <a:lvl7pPr marL="2743200" algn="l" defTabSz="914400" rtl="0" eaLnBrk="1" latinLnBrk="0" hangingPunct="1">
                        <a:defRPr sz="1800" b="1" kern="1200">
                          <a:solidFill>
                            <a:schemeClr val="lt1"/>
                          </a:solidFill>
                          <a:latin typeface="Source Sans Pro"/>
                        </a:defRPr>
                      </a:lvl7pPr>
                      <a:lvl8pPr marL="3200400" algn="l" defTabSz="914400" rtl="0" eaLnBrk="1" latinLnBrk="0" hangingPunct="1">
                        <a:defRPr sz="1800" b="1" kern="1200">
                          <a:solidFill>
                            <a:schemeClr val="lt1"/>
                          </a:solidFill>
                          <a:latin typeface="Source Sans Pro"/>
                        </a:defRPr>
                      </a:lvl8pPr>
                      <a:lvl9pPr marL="3657600" algn="l" defTabSz="914400" rtl="0" eaLnBrk="1" latinLnBrk="0" hangingPunct="1">
                        <a:defRPr sz="1800" b="1" kern="1200">
                          <a:solidFill>
                            <a:schemeClr val="lt1"/>
                          </a:solidFill>
                          <a:latin typeface="Source Sans Pro"/>
                        </a:defRPr>
                      </a:lvl9pPr>
                    </a:lstStyle>
                    <a:p>
                      <a:r>
                        <a:rPr lang="en-US" sz="1200" dirty="0">
                          <a:latin typeface="Calibri" panose="020F0502020204030204" pitchFamily="34" charset="0"/>
                          <a:cs typeface="Calibri" panose="020F0502020204030204" pitchFamily="34" charset="0"/>
                        </a:rPr>
                        <a:t>NSN</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338D"/>
                    </a:solidFill>
                  </a:tcPr>
                </a:tc>
                <a:extLst>
                  <a:ext uri="{0D108BD9-81ED-4DB2-BD59-A6C34878D82A}">
                    <a16:rowId xmlns:a16="http://schemas.microsoft.com/office/drawing/2014/main" val="2681626438"/>
                  </a:ext>
                </a:extLst>
              </a:tr>
              <a:tr h="352562">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marL="0" algn="l" defTabSz="914400" rtl="0" eaLnBrk="1" fontAlgn="b" latinLnBrk="0" hangingPunct="1"/>
                      <a:r>
                        <a:rPr lang="en-US" sz="1200" u="none" strike="noStrike" kern="1200" dirty="0">
                          <a:solidFill>
                            <a:schemeClr val="dk1"/>
                          </a:solidFill>
                          <a:effectLst/>
                          <a:latin typeface="Calibri" panose="020F0502020204030204" pitchFamily="34" charset="0"/>
                          <a:ea typeface="+mn-ea"/>
                          <a:cs typeface="Calibri" panose="020F0502020204030204" pitchFamily="34" charset="0"/>
                        </a:rPr>
                        <a:t>1</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M16A4</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1005-01-383-2872</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extLst>
                  <a:ext uri="{0D108BD9-81ED-4DB2-BD59-A6C34878D82A}">
                    <a16:rowId xmlns:a16="http://schemas.microsoft.com/office/drawing/2014/main" val="3262436166"/>
                  </a:ext>
                </a:extLst>
              </a:tr>
              <a:tr h="352562">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marL="0" algn="l" defTabSz="914400" rtl="0" eaLnBrk="1" fontAlgn="b" latinLnBrk="0" hangingPunct="1"/>
                      <a:r>
                        <a:rPr lang="en-US" sz="1200" u="none" strike="noStrike" kern="1200" dirty="0">
                          <a:solidFill>
                            <a:schemeClr val="dk1"/>
                          </a:solidFill>
                          <a:effectLst/>
                          <a:latin typeface="Calibri" panose="020F0502020204030204" pitchFamily="34" charset="0"/>
                          <a:ea typeface="+mn-ea"/>
                          <a:cs typeface="Calibri" panose="020F0502020204030204" pitchFamily="34" charset="0"/>
                        </a:rPr>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2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81mm Mortar</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2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1015-01-164-6651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20000"/>
                      </a:srgbClr>
                    </a:solidFill>
                  </a:tcPr>
                </a:tc>
                <a:extLst>
                  <a:ext uri="{0D108BD9-81ED-4DB2-BD59-A6C34878D82A}">
                    <a16:rowId xmlns:a16="http://schemas.microsoft.com/office/drawing/2014/main" val="2456244559"/>
                  </a:ext>
                </a:extLst>
              </a:tr>
              <a:tr h="445920">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marL="0" algn="l" defTabSz="914400" rtl="0" eaLnBrk="1" fontAlgn="b" latinLnBrk="0" hangingPunct="1"/>
                      <a:r>
                        <a:rPr lang="en-US" sz="1200" u="none" strike="noStrike" kern="1200" dirty="0">
                          <a:solidFill>
                            <a:schemeClr val="dk1"/>
                          </a:solidFill>
                          <a:effectLst/>
                          <a:latin typeface="Calibri" panose="020F0502020204030204" pitchFamily="34" charset="0"/>
                          <a:ea typeface="+mn-ea"/>
                          <a:cs typeface="Calibri" panose="020F0502020204030204" pitchFamily="34" charset="0"/>
                        </a:rPr>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Pistol, Semiautomatic, M9</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1005-01-118-2640</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extLst>
                  <a:ext uri="{0D108BD9-81ED-4DB2-BD59-A6C34878D82A}">
                    <a16:rowId xmlns:a16="http://schemas.microsoft.com/office/drawing/2014/main" val="246944904"/>
                  </a:ext>
                </a:extLst>
              </a:tr>
              <a:tr h="445920">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marL="0" algn="l" defTabSz="914400" rtl="0" eaLnBrk="1" fontAlgn="b" latinLnBrk="0" hangingPunct="1"/>
                      <a:r>
                        <a:rPr lang="en-US" sz="1200" u="none" strike="noStrike" kern="1200" dirty="0">
                          <a:solidFill>
                            <a:schemeClr val="dk1"/>
                          </a:solidFill>
                          <a:effectLst/>
                          <a:latin typeface="Calibri" panose="020F0502020204030204" pitchFamily="34" charset="0"/>
                          <a:ea typeface="+mn-ea"/>
                          <a:cs typeface="Calibri" panose="020F0502020204030204" pitchFamily="34" charset="0"/>
                        </a:rPr>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2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Machine Gun, 7.62mm</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2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1005-01-412-3129</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20000"/>
                      </a:srgbClr>
                    </a:solidFill>
                  </a:tcPr>
                </a:tc>
                <a:extLst>
                  <a:ext uri="{0D108BD9-81ED-4DB2-BD59-A6C34878D82A}">
                    <a16:rowId xmlns:a16="http://schemas.microsoft.com/office/drawing/2014/main" val="2052848036"/>
                  </a:ext>
                </a:extLst>
              </a:tr>
              <a:tr h="445920">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marL="0" algn="l" defTabSz="914400" rtl="0" eaLnBrk="1" fontAlgn="b" latinLnBrk="0" hangingPunct="1"/>
                      <a:r>
                        <a:rPr lang="en-US" sz="1200" u="none" strike="noStrike" kern="1200" dirty="0">
                          <a:solidFill>
                            <a:schemeClr val="dk1"/>
                          </a:solidFill>
                          <a:effectLst/>
                          <a:latin typeface="Calibri" panose="020F0502020204030204" pitchFamily="34" charset="0"/>
                          <a:ea typeface="+mn-ea"/>
                          <a:cs typeface="Calibri" panose="020F0502020204030204" pitchFamily="34" charset="0"/>
                        </a:rPr>
                        <a:t>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Illuminator, Infrared (IR)</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5855-01-447-8992</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extLst>
                  <a:ext uri="{0D108BD9-81ED-4DB2-BD59-A6C34878D82A}">
                    <a16:rowId xmlns:a16="http://schemas.microsoft.com/office/drawing/2014/main" val="499624967"/>
                  </a:ext>
                </a:extLst>
              </a:tr>
            </a:tbl>
          </a:graphicData>
        </a:graphic>
      </p:graphicFrame>
    </p:spTree>
    <p:extLst>
      <p:ext uri="{BB962C8B-B14F-4D97-AF65-F5344CB8AC3E}">
        <p14:creationId xmlns:p14="http://schemas.microsoft.com/office/powerpoint/2010/main" val="4197299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8CFDCF0-46D6-C448-B629-89E6C33D5A85}"/>
              </a:ext>
            </a:extLst>
          </p:cNvPr>
          <p:cNvGraphicFramePr>
            <a:graphicFrameLocks noGrp="1"/>
          </p:cNvGraphicFramePr>
          <p:nvPr>
            <p:extLst>
              <p:ext uri="{D42A27DB-BD31-4B8C-83A1-F6EECF244321}">
                <p14:modId xmlns:p14="http://schemas.microsoft.com/office/powerpoint/2010/main" val="1557555489"/>
              </p:ext>
            </p:extLst>
          </p:nvPr>
        </p:nvGraphicFramePr>
        <p:xfrm>
          <a:off x="1578865" y="1325879"/>
          <a:ext cx="9034271" cy="4788134"/>
        </p:xfrm>
        <a:graphic>
          <a:graphicData uri="http://schemas.openxmlformats.org/drawingml/2006/table">
            <a:tbl>
              <a:tblPr firstRow="1" bandRow="1">
                <a:tableStyleId>{69012ECD-51FC-41F1-AA8D-1B2483CD663E}</a:tableStyleId>
              </a:tblPr>
              <a:tblGrid>
                <a:gridCol w="561064">
                  <a:extLst>
                    <a:ext uri="{9D8B030D-6E8A-4147-A177-3AD203B41FA5}">
                      <a16:colId xmlns:a16="http://schemas.microsoft.com/office/drawing/2014/main" val="760845195"/>
                    </a:ext>
                  </a:extLst>
                </a:gridCol>
                <a:gridCol w="2003799">
                  <a:extLst>
                    <a:ext uri="{9D8B030D-6E8A-4147-A177-3AD203B41FA5}">
                      <a16:colId xmlns:a16="http://schemas.microsoft.com/office/drawing/2014/main" val="1849958240"/>
                    </a:ext>
                  </a:extLst>
                </a:gridCol>
                <a:gridCol w="3023086">
                  <a:extLst>
                    <a:ext uri="{9D8B030D-6E8A-4147-A177-3AD203B41FA5}">
                      <a16:colId xmlns:a16="http://schemas.microsoft.com/office/drawing/2014/main" val="2320782397"/>
                    </a:ext>
                  </a:extLst>
                </a:gridCol>
                <a:gridCol w="3446322">
                  <a:extLst>
                    <a:ext uri="{9D8B030D-6E8A-4147-A177-3AD203B41FA5}">
                      <a16:colId xmlns:a16="http://schemas.microsoft.com/office/drawing/2014/main" val="3337281749"/>
                    </a:ext>
                  </a:extLst>
                </a:gridCol>
              </a:tblGrid>
              <a:tr h="524225">
                <a:tc>
                  <a:txBody>
                    <a:bodyPr/>
                    <a:lstStyle/>
                    <a:p>
                      <a:r>
                        <a:rPr lang="en-US" sz="1600" dirty="0"/>
                        <a:t>No</a:t>
                      </a:r>
                    </a:p>
                  </a:txBody>
                  <a:tcPr>
                    <a:solidFill>
                      <a:schemeClr val="accent2">
                        <a:lumMod val="75000"/>
                      </a:schemeClr>
                    </a:solidFill>
                  </a:tcPr>
                </a:tc>
                <a:tc>
                  <a:txBody>
                    <a:bodyPr/>
                    <a:lstStyle/>
                    <a:p>
                      <a:r>
                        <a:rPr lang="en-US" sz="1600" dirty="0"/>
                        <a:t>Deliverable</a:t>
                      </a:r>
                    </a:p>
                  </a:txBody>
                  <a:tcPr>
                    <a:solidFill>
                      <a:schemeClr val="accent2">
                        <a:lumMod val="75000"/>
                      </a:schemeClr>
                    </a:solidFill>
                  </a:tcPr>
                </a:tc>
                <a:tc>
                  <a:txBody>
                    <a:bodyPr/>
                    <a:lstStyle/>
                    <a:p>
                      <a:r>
                        <a:rPr lang="en-US" sz="1600" dirty="0"/>
                        <a:t>Measurements</a:t>
                      </a:r>
                    </a:p>
                  </a:txBody>
                  <a:tcPr>
                    <a:solidFill>
                      <a:schemeClr val="accent2">
                        <a:lumMod val="75000"/>
                      </a:schemeClr>
                    </a:solidFill>
                  </a:tcPr>
                </a:tc>
                <a:tc>
                  <a:txBody>
                    <a:bodyPr/>
                    <a:lstStyle/>
                    <a:p>
                      <a:r>
                        <a:rPr lang="en-US" sz="1600" dirty="0"/>
                        <a:t>Comments</a:t>
                      </a:r>
                    </a:p>
                  </a:txBody>
                  <a:tcPr>
                    <a:solidFill>
                      <a:schemeClr val="accent2">
                        <a:lumMod val="75000"/>
                      </a:schemeClr>
                    </a:solidFill>
                  </a:tcPr>
                </a:tc>
                <a:extLst>
                  <a:ext uri="{0D108BD9-81ED-4DB2-BD59-A6C34878D82A}">
                    <a16:rowId xmlns:a16="http://schemas.microsoft.com/office/drawing/2014/main" val="583284470"/>
                  </a:ext>
                </a:extLst>
              </a:tr>
              <a:tr h="1851482">
                <a:tc>
                  <a:txBody>
                    <a:bodyPr/>
                    <a:lstStyle/>
                    <a:p>
                      <a:r>
                        <a:rPr lang="en-US" sz="1600" dirty="0"/>
                        <a:t>1</a:t>
                      </a:r>
                    </a:p>
                  </a:txBody>
                  <a:tcPr/>
                </a:tc>
                <a:tc>
                  <a:txBody>
                    <a:bodyPr/>
                    <a:lstStyle/>
                    <a:p>
                      <a:r>
                        <a:rPr lang="en-US" sz="1600" dirty="0"/>
                        <a:t>Phase 1 </a:t>
                      </a:r>
                      <a:r>
                        <a:rPr lang="en-US" sz="1600" dirty="0" err="1"/>
                        <a:t>PoC</a:t>
                      </a:r>
                      <a:r>
                        <a:rPr lang="en-US" sz="1600" dirty="0"/>
                        <a:t> Software</a:t>
                      </a:r>
                    </a:p>
                  </a:txBody>
                  <a:tcPr/>
                </a:tc>
                <a:tc>
                  <a:txBody>
                    <a:bodyPr/>
                    <a:lstStyle/>
                    <a:p>
                      <a:r>
                        <a:rPr lang="en-US" sz="1600" dirty="0"/>
                        <a:t>Accuracy of Deep Learning Model for extracting serial number for 5 in-scope model weapons</a:t>
                      </a:r>
                    </a:p>
                  </a:txBody>
                  <a:tcPr/>
                </a:tc>
                <a:tc>
                  <a:txBody>
                    <a:bodyPr/>
                    <a:lstStyle/>
                    <a:p>
                      <a:r>
                        <a:rPr lang="en-US" sz="1600" dirty="0"/>
                        <a:t>KPMG team will use following  two measures for deriving accuracy of the Deep Learning Model.  KPMG will be able to provide methodology for predicting  accuracy after sprint 3</a:t>
                      </a:r>
                    </a:p>
                    <a:p>
                      <a:pPr marL="800100" lvl="1" indent="-342900">
                        <a:buAutoNum type="alphaLcParenR"/>
                      </a:pPr>
                      <a:r>
                        <a:rPr lang="en-US" sz="1600" dirty="0"/>
                        <a:t>Precision </a:t>
                      </a:r>
                    </a:p>
                    <a:p>
                      <a:pPr marL="800100" lvl="1" indent="-342900">
                        <a:buAutoNum type="alphaLcParenR"/>
                      </a:pPr>
                      <a:r>
                        <a:rPr lang="en-US" sz="1600" dirty="0"/>
                        <a:t>Recall </a:t>
                      </a:r>
                    </a:p>
                  </a:txBody>
                  <a:tcPr/>
                </a:tc>
                <a:extLst>
                  <a:ext uri="{0D108BD9-81ED-4DB2-BD59-A6C34878D82A}">
                    <a16:rowId xmlns:a16="http://schemas.microsoft.com/office/drawing/2014/main" val="3565280328"/>
                  </a:ext>
                </a:extLst>
              </a:tr>
              <a:tr h="847289">
                <a:tc>
                  <a:txBody>
                    <a:bodyPr/>
                    <a:lstStyle/>
                    <a:p>
                      <a:r>
                        <a:rPr lang="en-US" sz="16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End State Architecture</a:t>
                      </a:r>
                      <a:endParaRPr lang="en-US" sz="1600" kern="1200" dirty="0">
                        <a:solidFill>
                          <a:schemeClr val="tx1"/>
                        </a:solidFill>
                        <a:latin typeface="+mn-lt"/>
                        <a:ea typeface="+mn-ea"/>
                        <a:cs typeface="+mn-cs"/>
                      </a:endParaRPr>
                    </a:p>
                    <a:p>
                      <a:endParaRPr lang="en-US" sz="1600" dirty="0"/>
                    </a:p>
                  </a:txBody>
                  <a:tcPr/>
                </a:tc>
                <a:tc>
                  <a:txBody>
                    <a:bodyPr/>
                    <a:lstStyle/>
                    <a:p>
                      <a:r>
                        <a:rPr lang="en-US" sz="1600" dirty="0"/>
                        <a:t>Articulation of user experience</a:t>
                      </a:r>
                    </a:p>
                  </a:txBody>
                  <a:tcPr/>
                </a:tc>
                <a:tc>
                  <a:txBody>
                    <a:bodyPr/>
                    <a:lstStyle/>
                    <a:p>
                      <a:r>
                        <a:rPr lang="en-US" sz="1600" dirty="0"/>
                        <a:t>KPMG will be documenting user persona / skills and tasks required to support end state processes</a:t>
                      </a:r>
                    </a:p>
                  </a:txBody>
                  <a:tcPr/>
                </a:tc>
                <a:extLst>
                  <a:ext uri="{0D108BD9-81ED-4DB2-BD59-A6C34878D82A}">
                    <a16:rowId xmlns:a16="http://schemas.microsoft.com/office/drawing/2014/main" val="585304569"/>
                  </a:ext>
                </a:extLst>
              </a:tr>
              <a:tr h="1565138">
                <a:tc>
                  <a:txBody>
                    <a:bodyPr/>
                    <a:lstStyle/>
                    <a:p>
                      <a:r>
                        <a:rPr lang="en-US" sz="16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End State Architecture</a:t>
                      </a:r>
                      <a:endParaRPr lang="en-US" sz="1600" kern="1200" dirty="0">
                        <a:solidFill>
                          <a:schemeClr val="tx1"/>
                        </a:solidFill>
                        <a:latin typeface="+mn-lt"/>
                        <a:ea typeface="+mn-ea"/>
                        <a:cs typeface="+mn-cs"/>
                      </a:endParaRPr>
                    </a:p>
                    <a:p>
                      <a:endParaRPr lang="en-US" sz="1600" dirty="0"/>
                    </a:p>
                  </a:txBody>
                  <a:tcPr/>
                </a:tc>
                <a:tc>
                  <a:txBody>
                    <a:bodyPr/>
                    <a:lstStyle/>
                    <a:p>
                      <a:r>
                        <a:rPr lang="en-US" sz="1600" dirty="0"/>
                        <a:t>Roll out plan for moving from 5 in-scope model weapons to cover all 80+ weapon types </a:t>
                      </a:r>
                    </a:p>
                  </a:txBody>
                  <a:tcPr/>
                </a:tc>
                <a:tc>
                  <a:txBody>
                    <a:bodyPr/>
                    <a:lstStyle/>
                    <a:p>
                      <a:r>
                        <a:rPr lang="en-US" sz="1600" dirty="0"/>
                        <a:t>KPMG will provide end state architecture (application, information, technical and infrastructure) roadmap with implementation plan for rolling out serial number extraction application for all weapon types</a:t>
                      </a:r>
                    </a:p>
                  </a:txBody>
                  <a:tcPr/>
                </a:tc>
                <a:extLst>
                  <a:ext uri="{0D108BD9-81ED-4DB2-BD59-A6C34878D82A}">
                    <a16:rowId xmlns:a16="http://schemas.microsoft.com/office/drawing/2014/main" val="3209198524"/>
                  </a:ext>
                </a:extLst>
              </a:tr>
            </a:tbl>
          </a:graphicData>
        </a:graphic>
      </p:graphicFrame>
      <p:sp>
        <p:nvSpPr>
          <p:cNvPr id="2" name="Title 1"/>
          <p:cNvSpPr>
            <a:spLocks noGrp="1"/>
          </p:cNvSpPr>
          <p:nvPr>
            <p:ph type="ctrTitle"/>
          </p:nvPr>
        </p:nvSpPr>
        <p:spPr>
          <a:xfrm>
            <a:off x="2879035" y="0"/>
            <a:ext cx="6858000" cy="799202"/>
          </a:xfrm>
        </p:spPr>
        <p:txBody>
          <a:bodyPr/>
          <a:lstStyle/>
          <a:p>
            <a:r>
              <a:rPr lang="en-US" sz="3600" dirty="0" smtClean="0"/>
              <a:t>Phase I- Success Criteria</a:t>
            </a:r>
            <a:endParaRPr lang="en-US" sz="3600" dirty="0"/>
          </a:p>
        </p:txBody>
      </p:sp>
    </p:spTree>
    <p:extLst>
      <p:ext uri="{BB962C8B-B14F-4D97-AF65-F5344CB8AC3E}">
        <p14:creationId xmlns:p14="http://schemas.microsoft.com/office/powerpoint/2010/main" val="784075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0A833A5C-1D45-E946-9203-E2E797AD1C47}"/>
              </a:ext>
            </a:extLst>
          </p:cNvPr>
          <p:cNvSpPr txBox="1">
            <a:spLocks/>
          </p:cNvSpPr>
          <p:nvPr/>
        </p:nvSpPr>
        <p:spPr>
          <a:xfrm>
            <a:off x="1135910" y="422597"/>
            <a:ext cx="10195200" cy="533400"/>
          </a:xfrm>
          <a:prstGeom prst="rect">
            <a:avLst/>
          </a:prstGeom>
        </p:spPr>
        <p:txBody>
          <a:bodyPr anchor="b"/>
          <a:lstStyle>
            <a:lvl1pPr algn="ctr" defTabSz="685800" rtl="0" eaLnBrk="1" latinLnBrk="0" hangingPunct="1">
              <a:spcBef>
                <a:spcPct val="0"/>
              </a:spcBef>
              <a:buNone/>
              <a:defRPr sz="4500" kern="1200">
                <a:solidFill>
                  <a:schemeClr val="tx1"/>
                </a:solidFill>
                <a:latin typeface="+mj-lt"/>
                <a:ea typeface="+mj-ea"/>
                <a:cs typeface="+mj-cs"/>
              </a:defRPr>
            </a:lvl1pPr>
          </a:lstStyle>
          <a:p>
            <a:r>
              <a:rPr lang="en-US" sz="3600" dirty="0"/>
              <a:t>Overview</a:t>
            </a:r>
          </a:p>
        </p:txBody>
      </p:sp>
      <p:sp>
        <p:nvSpPr>
          <p:cNvPr id="6" name="Text Placeholder 3">
            <a:extLst>
              <a:ext uri="{FF2B5EF4-FFF2-40B4-BE49-F238E27FC236}">
                <a16:creationId xmlns:a16="http://schemas.microsoft.com/office/drawing/2014/main" id="{2A488852-3347-9549-B1A8-04B4B39B4B50}"/>
              </a:ext>
            </a:extLst>
          </p:cNvPr>
          <p:cNvSpPr txBox="1">
            <a:spLocks/>
          </p:cNvSpPr>
          <p:nvPr/>
        </p:nvSpPr>
        <p:spPr>
          <a:xfrm>
            <a:off x="2238936" y="69264"/>
            <a:ext cx="10195200" cy="1737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Deliverable 1: Serial Number Extraction </a:t>
            </a:r>
            <a:r>
              <a:rPr lang="en-US" dirty="0" err="1"/>
              <a:t>PoC</a:t>
            </a:r>
            <a:r>
              <a:rPr lang="en-US" dirty="0"/>
              <a:t> Software</a:t>
            </a:r>
          </a:p>
        </p:txBody>
      </p:sp>
      <p:sp>
        <p:nvSpPr>
          <p:cNvPr id="7" name="TextBox 6">
            <a:extLst>
              <a:ext uri="{FF2B5EF4-FFF2-40B4-BE49-F238E27FC236}">
                <a16:creationId xmlns:a16="http://schemas.microsoft.com/office/drawing/2014/main" id="{976EDB73-E04A-6748-A4CE-C887C3D19775}"/>
              </a:ext>
            </a:extLst>
          </p:cNvPr>
          <p:cNvSpPr txBox="1"/>
          <p:nvPr/>
        </p:nvSpPr>
        <p:spPr>
          <a:xfrm>
            <a:off x="132451" y="2040230"/>
            <a:ext cx="3278141" cy="1379298"/>
          </a:xfrm>
          <a:prstGeom prst="rect">
            <a:avLst/>
          </a:prstGeom>
          <a:noFill/>
          <a:ln>
            <a:solidFill>
              <a:schemeClr val="bg1"/>
            </a:solidFill>
          </a:ln>
        </p:spPr>
        <p:txBody>
          <a:bodyPr wrap="none" lIns="54610" tIns="54610" rIns="54610" bIns="54610" rtlCol="0">
            <a:noAutofit/>
          </a:bodyPr>
          <a:lstStyle/>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Resize Images so that serial number</a:t>
            </a:r>
          </a:p>
          <a:p>
            <a:r>
              <a:rPr lang="en-US" sz="1200" dirty="0">
                <a:latin typeface="Calibri" panose="020F0502020204030204" pitchFamily="34" charset="0"/>
                <a:cs typeface="Calibri" panose="020F0502020204030204" pitchFamily="34" charset="0"/>
              </a:rPr>
              <a:t>     information has same number of pixels.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Crop the images so that 90% is facing the label</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Store images on a common data store </a:t>
            </a:r>
          </a:p>
          <a:p>
            <a:r>
              <a:rPr lang="en-US" sz="1200" dirty="0">
                <a:latin typeface="Calibri" panose="020F0502020204030204" pitchFamily="34" charset="0"/>
                <a:cs typeface="Calibri" panose="020F0502020204030204" pitchFamily="34" charset="0"/>
              </a:rPr>
              <a:t>    accessible by project team</a:t>
            </a:r>
          </a:p>
          <a:p>
            <a:endParaRPr lang="en-US" sz="1200" dirty="0" err="1">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32822EE9-1F4F-E644-AFCF-27BB16E513D9}"/>
              </a:ext>
            </a:extLst>
          </p:cNvPr>
          <p:cNvGrpSpPr/>
          <p:nvPr/>
        </p:nvGrpSpPr>
        <p:grpSpPr>
          <a:xfrm>
            <a:off x="536485" y="3227413"/>
            <a:ext cx="11137355" cy="1024014"/>
            <a:chOff x="621829" y="4174157"/>
            <a:chExt cx="7395406" cy="1024014"/>
          </a:xfrm>
          <a:solidFill>
            <a:schemeClr val="accent2">
              <a:lumMod val="75000"/>
            </a:schemeClr>
          </a:solidFill>
        </p:grpSpPr>
        <p:sp>
          <p:nvSpPr>
            <p:cNvPr id="9" name="Rectangle 8">
              <a:extLst>
                <a:ext uri="{FF2B5EF4-FFF2-40B4-BE49-F238E27FC236}">
                  <a16:creationId xmlns:a16="http://schemas.microsoft.com/office/drawing/2014/main" id="{DC88B6F6-679E-6A40-A89F-DB4FF55A6844}"/>
                </a:ext>
              </a:extLst>
            </p:cNvPr>
            <p:cNvSpPr/>
            <p:nvPr/>
          </p:nvSpPr>
          <p:spPr>
            <a:xfrm>
              <a:off x="621829" y="4174157"/>
              <a:ext cx="1812758" cy="421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1. Image Processing</a:t>
              </a:r>
            </a:p>
          </p:txBody>
        </p:sp>
        <p:sp>
          <p:nvSpPr>
            <p:cNvPr id="10" name="Rectangle 9">
              <a:extLst>
                <a:ext uri="{FF2B5EF4-FFF2-40B4-BE49-F238E27FC236}">
                  <a16:creationId xmlns:a16="http://schemas.microsoft.com/office/drawing/2014/main" id="{3A3BCD6F-BF58-F947-9704-926C809627CD}"/>
                </a:ext>
              </a:extLst>
            </p:cNvPr>
            <p:cNvSpPr/>
            <p:nvPr/>
          </p:nvSpPr>
          <p:spPr>
            <a:xfrm>
              <a:off x="669957" y="4737628"/>
              <a:ext cx="1275347" cy="421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2. Develop CNN Model</a:t>
              </a:r>
            </a:p>
          </p:txBody>
        </p:sp>
        <p:sp>
          <p:nvSpPr>
            <p:cNvPr id="11" name="Rectangle 10">
              <a:extLst>
                <a:ext uri="{FF2B5EF4-FFF2-40B4-BE49-F238E27FC236}">
                  <a16:creationId xmlns:a16="http://schemas.microsoft.com/office/drawing/2014/main" id="{16066994-D0EF-2344-AADA-900A991A3901}"/>
                </a:ext>
              </a:extLst>
            </p:cNvPr>
            <p:cNvSpPr/>
            <p:nvPr/>
          </p:nvSpPr>
          <p:spPr>
            <a:xfrm>
              <a:off x="2220024" y="4777065"/>
              <a:ext cx="1275347" cy="421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3. Develop model for extraction rules</a:t>
              </a:r>
            </a:p>
          </p:txBody>
        </p:sp>
        <p:sp>
          <p:nvSpPr>
            <p:cNvPr id="12" name="Rectangle 11">
              <a:extLst>
                <a:ext uri="{FF2B5EF4-FFF2-40B4-BE49-F238E27FC236}">
                  <a16:creationId xmlns:a16="http://schemas.microsoft.com/office/drawing/2014/main" id="{D5C6CF20-243E-6B4A-86CA-D71827F6A441}"/>
                </a:ext>
              </a:extLst>
            </p:cNvPr>
            <p:cNvSpPr/>
            <p:nvPr/>
          </p:nvSpPr>
          <p:spPr>
            <a:xfrm>
              <a:off x="2723345" y="4192204"/>
              <a:ext cx="1544052" cy="421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4.Train DL Model</a:t>
              </a:r>
            </a:p>
          </p:txBody>
        </p:sp>
        <p:sp>
          <p:nvSpPr>
            <p:cNvPr id="13" name="Rectangle 12">
              <a:extLst>
                <a:ext uri="{FF2B5EF4-FFF2-40B4-BE49-F238E27FC236}">
                  <a16:creationId xmlns:a16="http://schemas.microsoft.com/office/drawing/2014/main" id="{199FD081-461F-DB42-A0DE-914AAAB4AA75}"/>
                </a:ext>
              </a:extLst>
            </p:cNvPr>
            <p:cNvSpPr/>
            <p:nvPr/>
          </p:nvSpPr>
          <p:spPr>
            <a:xfrm>
              <a:off x="4542117" y="4182174"/>
              <a:ext cx="1367588" cy="421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5. User Experience (</a:t>
              </a:r>
              <a:r>
                <a:rPr lang="en-US" sz="1500" dirty="0" err="1">
                  <a:solidFill>
                    <a:schemeClr val="bg1"/>
                  </a:solidFill>
                </a:rPr>
                <a:t>PoC</a:t>
              </a:r>
              <a:r>
                <a:rPr lang="en-US" sz="1500" dirty="0">
                  <a:solidFill>
                    <a:schemeClr val="bg1"/>
                  </a:solidFill>
                </a:rPr>
                <a:t> Portal)</a:t>
              </a:r>
            </a:p>
          </p:txBody>
        </p:sp>
        <p:sp>
          <p:nvSpPr>
            <p:cNvPr id="14" name="Rectangle 13">
              <a:extLst>
                <a:ext uri="{FF2B5EF4-FFF2-40B4-BE49-F238E27FC236}">
                  <a16:creationId xmlns:a16="http://schemas.microsoft.com/office/drawing/2014/main" id="{D3865154-B19B-8344-9457-B7C00B5625B4}"/>
                </a:ext>
              </a:extLst>
            </p:cNvPr>
            <p:cNvSpPr/>
            <p:nvPr/>
          </p:nvSpPr>
          <p:spPr>
            <a:xfrm>
              <a:off x="3770090" y="4777065"/>
              <a:ext cx="2183299" cy="421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6. Develop Performance Measurement  Report</a:t>
              </a:r>
            </a:p>
          </p:txBody>
        </p:sp>
        <p:cxnSp>
          <p:nvCxnSpPr>
            <p:cNvPr id="15" name="Straight Arrow Connector 14">
              <a:extLst>
                <a:ext uri="{FF2B5EF4-FFF2-40B4-BE49-F238E27FC236}">
                  <a16:creationId xmlns:a16="http://schemas.microsoft.com/office/drawing/2014/main" id="{080664D0-442F-7346-9F36-3CB302CE7A4F}"/>
                </a:ext>
              </a:extLst>
            </p:cNvPr>
            <p:cNvCxnSpPr>
              <a:cxnSpLocks/>
              <a:stCxn id="10" idx="3"/>
            </p:cNvCxnSpPr>
            <p:nvPr/>
          </p:nvCxnSpPr>
          <p:spPr>
            <a:xfrm>
              <a:off x="1945304" y="4948181"/>
              <a:ext cx="274720" cy="0"/>
            </a:xfrm>
            <a:prstGeom prst="straightConnector1">
              <a:avLst/>
            </a:prstGeom>
            <a:grpFill/>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AF4DC178-373B-A74E-9474-FCA5E76A9DDC}"/>
                </a:ext>
              </a:extLst>
            </p:cNvPr>
            <p:cNvCxnSpPr>
              <a:stCxn id="11" idx="3"/>
            </p:cNvCxnSpPr>
            <p:nvPr/>
          </p:nvCxnSpPr>
          <p:spPr>
            <a:xfrm flipV="1">
              <a:off x="3495371" y="4613310"/>
              <a:ext cx="146384" cy="374308"/>
            </a:xfrm>
            <a:prstGeom prst="bentConnector2">
              <a:avLst/>
            </a:prstGeom>
            <a:grpFill/>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FC65E9C-EAEA-0D49-9700-1BB00F2A818A}"/>
                </a:ext>
              </a:extLst>
            </p:cNvPr>
            <p:cNvCxnSpPr>
              <a:cxnSpLocks/>
            </p:cNvCxnSpPr>
            <p:nvPr/>
          </p:nvCxnSpPr>
          <p:spPr>
            <a:xfrm>
              <a:off x="2448625" y="4384710"/>
              <a:ext cx="274720" cy="0"/>
            </a:xfrm>
            <a:prstGeom prst="straightConnector1">
              <a:avLst/>
            </a:prstGeom>
            <a:grpFill/>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DC76CCA-D2D6-F349-ADD3-A9C070931DB8}"/>
                </a:ext>
              </a:extLst>
            </p:cNvPr>
            <p:cNvCxnSpPr>
              <a:cxnSpLocks/>
            </p:cNvCxnSpPr>
            <p:nvPr/>
          </p:nvCxnSpPr>
          <p:spPr>
            <a:xfrm>
              <a:off x="4267397" y="4384710"/>
              <a:ext cx="274720" cy="0"/>
            </a:xfrm>
            <a:prstGeom prst="straightConnector1">
              <a:avLst/>
            </a:prstGeom>
            <a:grpFill/>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33EA3E0-5763-CE48-B45F-A7B3822CC132}"/>
                </a:ext>
              </a:extLst>
            </p:cNvPr>
            <p:cNvCxnSpPr>
              <a:cxnSpLocks/>
            </p:cNvCxnSpPr>
            <p:nvPr/>
          </p:nvCxnSpPr>
          <p:spPr>
            <a:xfrm>
              <a:off x="3504395" y="5074722"/>
              <a:ext cx="274720" cy="0"/>
            </a:xfrm>
            <a:prstGeom prst="straightConnector1">
              <a:avLst/>
            </a:prstGeom>
            <a:grpFill/>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F430553-F674-CA42-8704-D444231E6CE4}"/>
                </a:ext>
              </a:extLst>
            </p:cNvPr>
            <p:cNvSpPr/>
            <p:nvPr/>
          </p:nvSpPr>
          <p:spPr>
            <a:xfrm>
              <a:off x="6184425" y="4197403"/>
              <a:ext cx="1832810" cy="421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7. Model Training with Business SME</a:t>
              </a:r>
            </a:p>
          </p:txBody>
        </p:sp>
        <p:cxnSp>
          <p:nvCxnSpPr>
            <p:cNvPr id="21" name="Straight Arrow Connector 20">
              <a:extLst>
                <a:ext uri="{FF2B5EF4-FFF2-40B4-BE49-F238E27FC236}">
                  <a16:creationId xmlns:a16="http://schemas.microsoft.com/office/drawing/2014/main" id="{1F0F5E24-8FBE-904C-A3BE-ADE595385863}"/>
                </a:ext>
              </a:extLst>
            </p:cNvPr>
            <p:cNvCxnSpPr>
              <a:cxnSpLocks/>
            </p:cNvCxnSpPr>
            <p:nvPr/>
          </p:nvCxnSpPr>
          <p:spPr>
            <a:xfrm>
              <a:off x="5885105" y="4384710"/>
              <a:ext cx="274720" cy="0"/>
            </a:xfrm>
            <a:prstGeom prst="straightConnector1">
              <a:avLst/>
            </a:prstGeom>
            <a:grpFill/>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3CFA1575-3828-1140-8809-37CFA2296CE7}"/>
                </a:ext>
              </a:extLst>
            </p:cNvPr>
            <p:cNvCxnSpPr>
              <a:cxnSpLocks/>
            </p:cNvCxnSpPr>
            <p:nvPr/>
          </p:nvCxnSpPr>
          <p:spPr>
            <a:xfrm rot="5400000" flipH="1" flipV="1">
              <a:off x="5895616" y="4690889"/>
              <a:ext cx="525618" cy="410073"/>
            </a:xfrm>
            <a:prstGeom prst="bentConnector3">
              <a:avLst>
                <a:gd name="adj1" fmla="val 50000"/>
              </a:avLst>
            </a:prstGeom>
            <a:grpFill/>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87DD5DD6-8193-F148-8770-DAB2830EA1A5}"/>
              </a:ext>
            </a:extLst>
          </p:cNvPr>
          <p:cNvSpPr txBox="1"/>
          <p:nvPr/>
        </p:nvSpPr>
        <p:spPr>
          <a:xfrm>
            <a:off x="6317222" y="1830969"/>
            <a:ext cx="2742915" cy="1271630"/>
          </a:xfrm>
          <a:prstGeom prst="rect">
            <a:avLst/>
          </a:prstGeom>
          <a:noFill/>
        </p:spPr>
        <p:txBody>
          <a:bodyPr wrap="none" lIns="54610" tIns="54610" rIns="54610" bIns="54610" rtlCol="0">
            <a:noAutofit/>
          </a:bodyPr>
          <a:lstStyle/>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Develop Log-in page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Allow User to load image/s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Display extracted SN data</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Develop screen to allow  SME to </a:t>
            </a:r>
          </a:p>
          <a:p>
            <a:r>
              <a:rPr lang="en-US" sz="1200" dirty="0">
                <a:latin typeface="Calibri" panose="020F0502020204030204" pitchFamily="34" charset="0"/>
                <a:cs typeface="Calibri" panose="020F0502020204030204" pitchFamily="34" charset="0"/>
              </a:rPr>
              <a:t>    accept or reject extracted SN data</a:t>
            </a:r>
          </a:p>
        </p:txBody>
      </p:sp>
      <p:sp>
        <p:nvSpPr>
          <p:cNvPr id="24" name="TextBox 23">
            <a:extLst>
              <a:ext uri="{FF2B5EF4-FFF2-40B4-BE49-F238E27FC236}">
                <a16:creationId xmlns:a16="http://schemas.microsoft.com/office/drawing/2014/main" id="{6FAD21EB-A26A-ED49-8558-DE25C2502BFA}"/>
              </a:ext>
            </a:extLst>
          </p:cNvPr>
          <p:cNvSpPr txBox="1"/>
          <p:nvPr/>
        </p:nvSpPr>
        <p:spPr>
          <a:xfrm>
            <a:off x="5243688" y="4415182"/>
            <a:ext cx="3939597" cy="946364"/>
          </a:xfrm>
          <a:prstGeom prst="rect">
            <a:avLst/>
          </a:prstGeom>
          <a:noFill/>
        </p:spPr>
        <p:txBody>
          <a:bodyPr wrap="none" lIns="54610" tIns="54610" rIns="54610" bIns="54610" rtlCol="0">
            <a:noAutofit/>
          </a:bodyPr>
          <a:lstStyle/>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Develop Confidence factor for extracted SN data</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Develop Performance Analysis report for test data set</a:t>
            </a:r>
          </a:p>
        </p:txBody>
      </p:sp>
      <p:sp>
        <p:nvSpPr>
          <p:cNvPr id="25" name="TextBox 24">
            <a:extLst>
              <a:ext uri="{FF2B5EF4-FFF2-40B4-BE49-F238E27FC236}">
                <a16:creationId xmlns:a16="http://schemas.microsoft.com/office/drawing/2014/main" id="{6989B129-6135-BA47-A941-DAFCA8419FBF}"/>
              </a:ext>
            </a:extLst>
          </p:cNvPr>
          <p:cNvSpPr txBox="1"/>
          <p:nvPr/>
        </p:nvSpPr>
        <p:spPr>
          <a:xfrm>
            <a:off x="8755550" y="1982285"/>
            <a:ext cx="2306987" cy="747595"/>
          </a:xfrm>
          <a:prstGeom prst="rect">
            <a:avLst/>
          </a:prstGeom>
          <a:noFill/>
        </p:spPr>
        <p:txBody>
          <a:bodyPr wrap="none" lIns="54610" tIns="54610" rIns="54610" bIns="54610" rtlCol="0">
            <a:noAutofit/>
          </a:bodyPr>
          <a:lstStyle/>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SME loads weapon image/s in  </a:t>
            </a:r>
            <a:r>
              <a:rPr lang="en-US" sz="1200" dirty="0" err="1">
                <a:latin typeface="Calibri" panose="020F0502020204030204" pitchFamily="34" charset="0"/>
                <a:cs typeface="Calibri" panose="020F0502020204030204" pitchFamily="34" charset="0"/>
              </a:rPr>
              <a:t>PoC</a:t>
            </a:r>
            <a:r>
              <a:rPr lang="en-US" sz="1200" dirty="0">
                <a:latin typeface="Calibri" panose="020F0502020204030204" pitchFamily="34" charset="0"/>
                <a:cs typeface="Calibri" panose="020F0502020204030204" pitchFamily="34" charset="0"/>
              </a:rPr>
              <a:t> SW</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SME views results of extraction</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If extracted outed is same as of image, </a:t>
            </a:r>
          </a:p>
          <a:p>
            <a:r>
              <a:rPr lang="en-US" sz="1200" dirty="0">
                <a:latin typeface="Calibri" panose="020F0502020204030204" pitchFamily="34" charset="0"/>
                <a:cs typeface="Calibri" panose="020F0502020204030204" pitchFamily="34" charset="0"/>
              </a:rPr>
              <a:t>     SME accepts the results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If extracted output is not correct, SME will </a:t>
            </a:r>
          </a:p>
          <a:p>
            <a:r>
              <a:rPr lang="en-US" sz="1200" dirty="0">
                <a:latin typeface="Calibri" panose="020F0502020204030204" pitchFamily="34" charset="0"/>
                <a:cs typeface="Calibri" panose="020F0502020204030204" pitchFamily="34" charset="0"/>
              </a:rPr>
              <a:t>     provide the correct results for training the model</a:t>
            </a:r>
          </a:p>
          <a:p>
            <a:pPr marL="171450"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3802932A-9237-F941-BE1F-0E176D566489}"/>
              </a:ext>
            </a:extLst>
          </p:cNvPr>
          <p:cNvSpPr txBox="1"/>
          <p:nvPr/>
        </p:nvSpPr>
        <p:spPr>
          <a:xfrm>
            <a:off x="3287609" y="1443385"/>
            <a:ext cx="2588675" cy="585531"/>
          </a:xfrm>
          <a:prstGeom prst="rect">
            <a:avLst/>
          </a:prstGeom>
          <a:noFill/>
          <a:ln>
            <a:solidFill>
              <a:schemeClr val="bg1"/>
            </a:solidFill>
          </a:ln>
        </p:spPr>
        <p:txBody>
          <a:bodyPr wrap="none" lIns="54610" tIns="54610" rIns="54610" bIns="54610" rtlCol="0">
            <a:noAutofit/>
          </a:bodyPr>
          <a:lstStyle/>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Team trains </a:t>
            </a:r>
            <a:r>
              <a:rPr lang="en-US" sz="1200" dirty="0" err="1">
                <a:latin typeface="Calibri" panose="020F0502020204030204" pitchFamily="34" charset="0"/>
                <a:cs typeface="Calibri" panose="020F0502020204030204" pitchFamily="34" charset="0"/>
              </a:rPr>
              <a:t>PoC</a:t>
            </a:r>
            <a:r>
              <a:rPr lang="en-US" sz="1200" dirty="0">
                <a:latin typeface="Calibri" panose="020F0502020204030204" pitchFamily="34" charset="0"/>
                <a:cs typeface="Calibri" panose="020F0502020204030204" pitchFamily="34" charset="0"/>
              </a:rPr>
              <a:t> Software using 80% </a:t>
            </a:r>
          </a:p>
          <a:p>
            <a:r>
              <a:rPr lang="en-US" sz="1200" dirty="0">
                <a:latin typeface="Calibri" panose="020F0502020204030204" pitchFamily="34" charset="0"/>
                <a:cs typeface="Calibri" panose="020F0502020204030204" pitchFamily="34" charset="0"/>
              </a:rPr>
              <a:t>     of tagged Images of  models from </a:t>
            </a:r>
          </a:p>
          <a:p>
            <a:r>
              <a:rPr lang="en-US" sz="1200" dirty="0">
                <a:latin typeface="Calibri" panose="020F0502020204030204" pitchFamily="34" charset="0"/>
                <a:cs typeface="Calibri" panose="020F0502020204030204" pitchFamily="34" charset="0"/>
              </a:rPr>
              <a:t>     repository</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Team utilizes remaining images of test </a:t>
            </a:r>
          </a:p>
          <a:p>
            <a:r>
              <a:rPr lang="en-US" sz="1200" dirty="0">
                <a:latin typeface="Calibri" panose="020F0502020204030204" pitchFamily="34" charset="0"/>
                <a:cs typeface="Calibri" panose="020F0502020204030204" pitchFamily="34" charset="0"/>
              </a:rPr>
              <a:t>     the accuracy of the model.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If desired precision and accuracy is not </a:t>
            </a:r>
          </a:p>
          <a:p>
            <a:r>
              <a:rPr lang="en-US" sz="1200" dirty="0">
                <a:latin typeface="Calibri" panose="020F0502020204030204" pitchFamily="34" charset="0"/>
                <a:cs typeface="Calibri" panose="020F0502020204030204" pitchFamily="34" charset="0"/>
              </a:rPr>
              <a:t>     achieved, team analyzes the quality of images</a:t>
            </a:r>
          </a:p>
          <a:p>
            <a:r>
              <a:rPr lang="en-US" sz="1200" dirty="0">
                <a:latin typeface="Calibri" panose="020F0502020204030204" pitchFamily="34" charset="0"/>
                <a:cs typeface="Calibri" panose="020F0502020204030204" pitchFamily="34" charset="0"/>
              </a:rPr>
              <a:t>     and defines the requirements for next set of </a:t>
            </a:r>
          </a:p>
          <a:p>
            <a:r>
              <a:rPr lang="en-US" sz="1200" dirty="0">
                <a:latin typeface="Calibri" panose="020F0502020204030204" pitchFamily="34" charset="0"/>
                <a:cs typeface="Calibri" panose="020F0502020204030204" pitchFamily="34" charset="0"/>
              </a:rPr>
              <a:t>     images for training</a:t>
            </a:r>
          </a:p>
        </p:txBody>
      </p:sp>
      <p:sp>
        <p:nvSpPr>
          <p:cNvPr id="27" name="TextBox 26">
            <a:extLst>
              <a:ext uri="{FF2B5EF4-FFF2-40B4-BE49-F238E27FC236}">
                <a16:creationId xmlns:a16="http://schemas.microsoft.com/office/drawing/2014/main" id="{C7ED491F-3372-384D-9489-5D7CF68749C6}"/>
              </a:ext>
            </a:extLst>
          </p:cNvPr>
          <p:cNvSpPr txBox="1"/>
          <p:nvPr/>
        </p:nvSpPr>
        <p:spPr>
          <a:xfrm>
            <a:off x="536484" y="4383107"/>
            <a:ext cx="4707204" cy="1370647"/>
          </a:xfrm>
          <a:prstGeom prst="rect">
            <a:avLst/>
          </a:prstGeom>
          <a:noFill/>
        </p:spPr>
        <p:txBody>
          <a:bodyPr wrap="none" lIns="54610" tIns="54610" rIns="54610" bIns="54610" rtlCol="0">
            <a:noAutofit/>
          </a:bodyPr>
          <a:lstStyle/>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Worked with various Neural net based technologies </a:t>
            </a:r>
          </a:p>
          <a:p>
            <a:r>
              <a:rPr lang="en-US" sz="1200" dirty="0">
                <a:latin typeface="Calibri" panose="020F0502020204030204" pitchFamily="34" charset="0"/>
                <a:cs typeface="Calibri" panose="020F0502020204030204" pitchFamily="34" charset="0"/>
              </a:rPr>
              <a:t>     to determine best one for the project</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Apply Serial number extraction rules to reduce the search space</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Play with different imaging pre-processing to determine best option for</a:t>
            </a:r>
          </a:p>
          <a:p>
            <a:r>
              <a:rPr lang="en-US" sz="1200" dirty="0">
                <a:latin typeface="Calibri" panose="020F0502020204030204" pitchFamily="34" charset="0"/>
                <a:cs typeface="Calibri" panose="020F0502020204030204" pitchFamily="34" charset="0"/>
              </a:rPr>
              <a:t>     Model to provide best yields</a:t>
            </a:r>
          </a:p>
          <a:p>
            <a:r>
              <a:rPr lang="en-US" sz="12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05546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B598C45-B35F-4A45-9D55-6AE8D070240A}"/>
              </a:ext>
            </a:extLst>
          </p:cNvPr>
          <p:cNvSpPr txBox="1">
            <a:spLocks/>
          </p:cNvSpPr>
          <p:nvPr/>
        </p:nvSpPr>
        <p:spPr>
          <a:xfrm>
            <a:off x="1510464" y="431960"/>
            <a:ext cx="10195200" cy="533400"/>
          </a:xfrm>
          <a:prstGeom prst="rect">
            <a:avLst/>
          </a:prstGeom>
        </p:spPr>
        <p:txBody>
          <a:bodyPr anchor="b"/>
          <a:lstStyle>
            <a:lvl1pPr algn="ctr" defTabSz="685800" rtl="0" eaLnBrk="1" latinLnBrk="0" hangingPunct="1">
              <a:spcBef>
                <a:spcPct val="0"/>
              </a:spcBef>
              <a:buNone/>
              <a:defRPr sz="4500" kern="1200">
                <a:solidFill>
                  <a:schemeClr val="tx1"/>
                </a:solidFill>
                <a:latin typeface="+mj-lt"/>
                <a:ea typeface="+mj-ea"/>
                <a:cs typeface="+mj-cs"/>
              </a:defRPr>
            </a:lvl1pPr>
          </a:lstStyle>
          <a:p>
            <a:r>
              <a:rPr lang="en-US" sz="3600" dirty="0" smtClean="0"/>
              <a:t>Step 1. Image Processing - Bounding Box Analysis</a:t>
            </a:r>
            <a:endParaRPr lang="en-US" sz="3600" dirty="0"/>
          </a:p>
        </p:txBody>
      </p:sp>
      <p:sp>
        <p:nvSpPr>
          <p:cNvPr id="7" name="Text Placeholder 3">
            <a:extLst>
              <a:ext uri="{FF2B5EF4-FFF2-40B4-BE49-F238E27FC236}">
                <a16:creationId xmlns:a16="http://schemas.microsoft.com/office/drawing/2014/main" id="{CF1A03F9-8566-1741-B74F-588E019BE0E3}"/>
              </a:ext>
            </a:extLst>
          </p:cNvPr>
          <p:cNvSpPr txBox="1">
            <a:spLocks/>
          </p:cNvSpPr>
          <p:nvPr/>
        </p:nvSpPr>
        <p:spPr>
          <a:xfrm>
            <a:off x="1996800" y="25313"/>
            <a:ext cx="10195200" cy="1737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Deliverable 1: Serial Number Extraction </a:t>
            </a:r>
            <a:r>
              <a:rPr lang="en-US" dirty="0" err="1" smtClean="0"/>
              <a:t>PoC</a:t>
            </a:r>
            <a:r>
              <a:rPr lang="en-US" dirty="0" smtClean="0"/>
              <a:t> Software</a:t>
            </a:r>
            <a:endParaRPr lang="en-US" dirty="0"/>
          </a:p>
        </p:txBody>
      </p:sp>
      <p:pic>
        <p:nvPicPr>
          <p:cNvPr id="8" name="Picture 7">
            <a:extLst>
              <a:ext uri="{FF2B5EF4-FFF2-40B4-BE49-F238E27FC236}">
                <a16:creationId xmlns:a16="http://schemas.microsoft.com/office/drawing/2014/main" id="{B40C9146-F61B-ED4E-A4A5-E69C0D766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6827" y="1269275"/>
            <a:ext cx="3490347" cy="2326898"/>
          </a:xfrm>
          <a:prstGeom prst="rect">
            <a:avLst/>
          </a:prstGeom>
        </p:spPr>
      </p:pic>
      <p:pic>
        <p:nvPicPr>
          <p:cNvPr id="9" name="Picture 2" descr="Image result for OpenCV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5418" y="4191131"/>
            <a:ext cx="1175374" cy="14476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ytho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3447" y="4256529"/>
            <a:ext cx="3492470" cy="15148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174" y="1300945"/>
            <a:ext cx="3471740" cy="231634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6806" y="1300945"/>
            <a:ext cx="3478387" cy="2320780"/>
          </a:xfrm>
          <a:prstGeom prst="rect">
            <a:avLst/>
          </a:prstGeom>
          <a:ln>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2901" y="4166788"/>
            <a:ext cx="3471740" cy="2316345"/>
          </a:xfrm>
          <a:prstGeom prst="rect">
            <a:avLst/>
          </a:prstGeom>
        </p:spPr>
      </p:pic>
      <p:sp>
        <p:nvSpPr>
          <p:cNvPr id="14" name="Rectangle 13"/>
          <p:cNvSpPr/>
          <p:nvPr/>
        </p:nvSpPr>
        <p:spPr>
          <a:xfrm>
            <a:off x="9661236" y="5144655"/>
            <a:ext cx="1099128" cy="988290"/>
          </a:xfrm>
          <a:prstGeom prst="rect">
            <a:avLst/>
          </a:prstGeom>
          <a:noFill/>
          <a:ln w="19050">
            <a:solidFill>
              <a:srgbClr val="56FA6A"/>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prstClr val="white"/>
              </a:solidFill>
            </a:endParaRPr>
          </a:p>
        </p:txBody>
      </p:sp>
      <p:sp>
        <p:nvSpPr>
          <p:cNvPr id="15" name="Isosceles Triangle 14"/>
          <p:cNvSpPr/>
          <p:nvPr/>
        </p:nvSpPr>
        <p:spPr>
          <a:xfrm rot="5400000">
            <a:off x="3828091" y="2371372"/>
            <a:ext cx="646536" cy="175491"/>
          </a:xfrm>
          <a:prstGeom prst="triangle">
            <a:avLst/>
          </a:prstGeom>
          <a:solidFill>
            <a:srgbClr val="56FA6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prstClr val="white"/>
              </a:solidFill>
            </a:endParaRPr>
          </a:p>
        </p:txBody>
      </p:sp>
      <p:sp>
        <p:nvSpPr>
          <p:cNvPr id="16" name="Isosceles Triangle 15"/>
          <p:cNvSpPr/>
          <p:nvPr/>
        </p:nvSpPr>
        <p:spPr>
          <a:xfrm rot="5400000">
            <a:off x="7797742" y="2371373"/>
            <a:ext cx="646536" cy="175491"/>
          </a:xfrm>
          <a:prstGeom prst="triangle">
            <a:avLst/>
          </a:prstGeom>
          <a:solidFill>
            <a:srgbClr val="56FA6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prstClr val="white"/>
              </a:solidFill>
            </a:endParaRPr>
          </a:p>
        </p:txBody>
      </p:sp>
      <p:sp>
        <p:nvSpPr>
          <p:cNvPr id="17" name="Isosceles Triangle 16"/>
          <p:cNvSpPr/>
          <p:nvPr/>
        </p:nvSpPr>
        <p:spPr>
          <a:xfrm rot="10800000">
            <a:off x="10019088" y="3793735"/>
            <a:ext cx="646536" cy="175491"/>
          </a:xfrm>
          <a:prstGeom prst="triangle">
            <a:avLst/>
          </a:prstGeom>
          <a:solidFill>
            <a:srgbClr val="56FA6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prstClr val="white"/>
              </a:solidFill>
            </a:endParaRPr>
          </a:p>
        </p:txBody>
      </p:sp>
    </p:spTree>
    <p:extLst>
      <p:ext uri="{BB962C8B-B14F-4D97-AF65-F5344CB8AC3E}">
        <p14:creationId xmlns:p14="http://schemas.microsoft.com/office/powerpoint/2010/main" val="80934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B598C45-B35F-4A45-9D55-6AE8D070240A}"/>
              </a:ext>
            </a:extLst>
          </p:cNvPr>
          <p:cNvSpPr txBox="1">
            <a:spLocks/>
          </p:cNvSpPr>
          <p:nvPr/>
        </p:nvSpPr>
        <p:spPr>
          <a:xfrm>
            <a:off x="2062737" y="471907"/>
            <a:ext cx="10195200" cy="522502"/>
          </a:xfrm>
          <a:prstGeom prst="rect">
            <a:avLst/>
          </a:prstGeom>
        </p:spPr>
        <p:txBody>
          <a:bodyPr anchor="b"/>
          <a:lstStyle>
            <a:lvl1pPr algn="ctr" defTabSz="685800" rtl="0" eaLnBrk="1" latinLnBrk="0" hangingPunct="1">
              <a:spcBef>
                <a:spcPct val="0"/>
              </a:spcBef>
              <a:buNone/>
              <a:defRPr sz="4500" kern="1200">
                <a:solidFill>
                  <a:schemeClr val="tx1"/>
                </a:solidFill>
                <a:latin typeface="+mj-lt"/>
                <a:ea typeface="+mj-ea"/>
                <a:cs typeface="+mj-cs"/>
              </a:defRPr>
            </a:lvl1pPr>
          </a:lstStyle>
          <a:p>
            <a:pPr algn="l"/>
            <a:r>
              <a:rPr lang="en-US" sz="3200" dirty="0" smtClean="0"/>
              <a:t>Step 2. Develop CNN Based Model</a:t>
            </a:r>
            <a:endParaRPr lang="en-US" sz="3200" dirty="0"/>
          </a:p>
          <a:p>
            <a:pPr algn="l"/>
            <a:r>
              <a:rPr lang="en-US" sz="3200" dirty="0" smtClean="0"/>
              <a:t> (for character recognition)</a:t>
            </a:r>
            <a:endParaRPr lang="en-US" sz="3200" dirty="0"/>
          </a:p>
        </p:txBody>
      </p:sp>
      <p:sp>
        <p:nvSpPr>
          <p:cNvPr id="7" name="Text Placeholder 3">
            <a:extLst>
              <a:ext uri="{FF2B5EF4-FFF2-40B4-BE49-F238E27FC236}">
                <a16:creationId xmlns:a16="http://schemas.microsoft.com/office/drawing/2014/main" id="{CF1A03F9-8566-1741-B74F-588E019BE0E3}"/>
              </a:ext>
            </a:extLst>
          </p:cNvPr>
          <p:cNvSpPr txBox="1">
            <a:spLocks/>
          </p:cNvSpPr>
          <p:nvPr/>
        </p:nvSpPr>
        <p:spPr>
          <a:xfrm>
            <a:off x="6605376" y="485959"/>
            <a:ext cx="10195200" cy="1737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Deliverable 1: Serial Number Extraction </a:t>
            </a:r>
            <a:r>
              <a:rPr lang="en-US" dirty="0" err="1" smtClean="0"/>
              <a:t>PoC</a:t>
            </a:r>
            <a:r>
              <a:rPr lang="en-US" dirty="0" smtClean="0"/>
              <a:t> Software</a:t>
            </a:r>
            <a:endParaRPr lang="en-US" dirty="0"/>
          </a:p>
        </p:txBody>
      </p:sp>
      <p:pic>
        <p:nvPicPr>
          <p:cNvPr id="8" name="Picture 7">
            <a:extLst>
              <a:ext uri="{FF2B5EF4-FFF2-40B4-BE49-F238E27FC236}">
                <a16:creationId xmlns:a16="http://schemas.microsoft.com/office/drawing/2014/main" id="{A085C3BD-5006-D144-8F54-07535FB72B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9673" y="1008461"/>
            <a:ext cx="5166668" cy="2791254"/>
          </a:xfrm>
          <a:prstGeom prst="rect">
            <a:avLst/>
          </a:prstGeom>
        </p:spPr>
      </p:pic>
      <p:pic>
        <p:nvPicPr>
          <p:cNvPr id="9" name="Picture 8">
            <a:extLst>
              <a:ext uri="{FF2B5EF4-FFF2-40B4-BE49-F238E27FC236}">
                <a16:creationId xmlns:a16="http://schemas.microsoft.com/office/drawing/2014/main" id="{90627885-1D11-AE46-810F-B09D2C6B4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604" y="1848305"/>
            <a:ext cx="5603712" cy="3000461"/>
          </a:xfrm>
          <a:prstGeom prst="rect">
            <a:avLst/>
          </a:prstGeom>
        </p:spPr>
      </p:pic>
      <p:pic>
        <p:nvPicPr>
          <p:cNvPr id="10" name="Picture 9">
            <a:extLst>
              <a:ext uri="{FF2B5EF4-FFF2-40B4-BE49-F238E27FC236}">
                <a16:creationId xmlns:a16="http://schemas.microsoft.com/office/drawing/2014/main" id="{D4EDD2B0-0096-F94A-BB7D-36DABBD62D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376" y="4021882"/>
            <a:ext cx="4224809" cy="2362781"/>
          </a:xfrm>
          <a:prstGeom prst="rect">
            <a:avLst/>
          </a:prstGeom>
        </p:spPr>
      </p:pic>
    </p:spTree>
    <p:extLst>
      <p:ext uri="{BB962C8B-B14F-4D97-AF65-F5344CB8AC3E}">
        <p14:creationId xmlns:p14="http://schemas.microsoft.com/office/powerpoint/2010/main" val="278284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A833A5C-1D45-E946-9203-E2E797AD1C47}"/>
              </a:ext>
            </a:extLst>
          </p:cNvPr>
          <p:cNvSpPr txBox="1">
            <a:spLocks/>
          </p:cNvSpPr>
          <p:nvPr/>
        </p:nvSpPr>
        <p:spPr>
          <a:xfrm>
            <a:off x="1973714" y="416350"/>
            <a:ext cx="10274093" cy="533400"/>
          </a:xfrm>
          <a:prstGeom prst="rect">
            <a:avLst/>
          </a:prstGeom>
        </p:spPr>
        <p:txBody>
          <a:bodyPr anchor="b"/>
          <a:lstStyle>
            <a:lvl1pPr algn="ctr" defTabSz="685800" rtl="0" eaLnBrk="1" latinLnBrk="0" hangingPunct="1">
              <a:spcBef>
                <a:spcPct val="0"/>
              </a:spcBef>
              <a:buNone/>
              <a:defRPr sz="4500" kern="1200">
                <a:solidFill>
                  <a:schemeClr val="tx1"/>
                </a:solidFill>
                <a:latin typeface="+mj-lt"/>
                <a:ea typeface="+mj-ea"/>
                <a:cs typeface="+mj-cs"/>
              </a:defRPr>
            </a:lvl1pPr>
          </a:lstStyle>
          <a:p>
            <a:r>
              <a:rPr lang="en-US" sz="2800" dirty="0" smtClean="0"/>
              <a:t>Step 3. Develop model for applying Serial Number extraction rules</a:t>
            </a:r>
            <a:endParaRPr lang="en-US" sz="2800" dirty="0"/>
          </a:p>
        </p:txBody>
      </p:sp>
      <p:sp>
        <p:nvSpPr>
          <p:cNvPr id="7" name="Text Placeholder 3">
            <a:extLst>
              <a:ext uri="{FF2B5EF4-FFF2-40B4-BE49-F238E27FC236}">
                <a16:creationId xmlns:a16="http://schemas.microsoft.com/office/drawing/2014/main" id="{2A488852-3347-9549-B1A8-04B4B39B4B50}"/>
              </a:ext>
            </a:extLst>
          </p:cNvPr>
          <p:cNvSpPr txBox="1">
            <a:spLocks/>
          </p:cNvSpPr>
          <p:nvPr/>
        </p:nvSpPr>
        <p:spPr>
          <a:xfrm>
            <a:off x="1803391" y="61510"/>
            <a:ext cx="10195200" cy="1737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Deliverable 1: Serial Number Extraction </a:t>
            </a:r>
            <a:r>
              <a:rPr lang="en-US" dirty="0" err="1" smtClean="0"/>
              <a:t>PoC</a:t>
            </a:r>
            <a:r>
              <a:rPr lang="en-US" dirty="0" smtClean="0"/>
              <a:t> Software</a:t>
            </a:r>
            <a:endParaRPr lang="en-US" dirty="0"/>
          </a:p>
        </p:txBody>
      </p:sp>
      <p:graphicFrame>
        <p:nvGraphicFramePr>
          <p:cNvPr id="8" name="Table 7">
            <a:extLst>
              <a:ext uri="{FF2B5EF4-FFF2-40B4-BE49-F238E27FC236}">
                <a16:creationId xmlns:a16="http://schemas.microsoft.com/office/drawing/2014/main" id="{439F4BAD-DD87-A84B-896C-DADBBB100A5E}"/>
              </a:ext>
            </a:extLst>
          </p:cNvPr>
          <p:cNvGraphicFramePr>
            <a:graphicFrameLocks noGrp="1"/>
          </p:cNvGraphicFramePr>
          <p:nvPr>
            <p:extLst>
              <p:ext uri="{D42A27DB-BD31-4B8C-83A1-F6EECF244321}">
                <p14:modId xmlns:p14="http://schemas.microsoft.com/office/powerpoint/2010/main" val="2972468835"/>
              </p:ext>
            </p:extLst>
          </p:nvPr>
        </p:nvGraphicFramePr>
        <p:xfrm>
          <a:off x="93385" y="1000351"/>
          <a:ext cx="6830569" cy="2333625"/>
        </p:xfrm>
        <a:graphic>
          <a:graphicData uri="http://schemas.openxmlformats.org/drawingml/2006/table">
            <a:tbl>
              <a:tblPr firstRow="1" bandRow="1"/>
              <a:tblGrid>
                <a:gridCol w="500975">
                  <a:extLst>
                    <a:ext uri="{9D8B030D-6E8A-4147-A177-3AD203B41FA5}">
                      <a16:colId xmlns:a16="http://schemas.microsoft.com/office/drawing/2014/main" val="1575346370"/>
                    </a:ext>
                  </a:extLst>
                </a:gridCol>
                <a:gridCol w="1174999">
                  <a:extLst>
                    <a:ext uri="{9D8B030D-6E8A-4147-A177-3AD203B41FA5}">
                      <a16:colId xmlns:a16="http://schemas.microsoft.com/office/drawing/2014/main" val="180663947"/>
                    </a:ext>
                  </a:extLst>
                </a:gridCol>
                <a:gridCol w="1103639">
                  <a:extLst>
                    <a:ext uri="{9D8B030D-6E8A-4147-A177-3AD203B41FA5}">
                      <a16:colId xmlns:a16="http://schemas.microsoft.com/office/drawing/2014/main" val="4059044376"/>
                    </a:ext>
                  </a:extLst>
                </a:gridCol>
                <a:gridCol w="767235">
                  <a:extLst>
                    <a:ext uri="{9D8B030D-6E8A-4147-A177-3AD203B41FA5}">
                      <a16:colId xmlns:a16="http://schemas.microsoft.com/office/drawing/2014/main" val="1940726146"/>
                    </a:ext>
                  </a:extLst>
                </a:gridCol>
                <a:gridCol w="3283721">
                  <a:extLst>
                    <a:ext uri="{9D8B030D-6E8A-4147-A177-3AD203B41FA5}">
                      <a16:colId xmlns:a16="http://schemas.microsoft.com/office/drawing/2014/main" val="1080838009"/>
                    </a:ext>
                  </a:extLst>
                </a:gridCol>
              </a:tblGrid>
              <a:tr h="0">
                <a:tc>
                  <a:txBody>
                    <a:bodyPr/>
                    <a:lstStyle>
                      <a:lvl1pPr marL="0" algn="l" defTabSz="914400" rtl="0" eaLnBrk="1" latinLnBrk="0" hangingPunct="1">
                        <a:defRPr sz="1800" b="1" kern="1200">
                          <a:solidFill>
                            <a:schemeClr val="lt1"/>
                          </a:solidFill>
                          <a:latin typeface="Source Sans Pro"/>
                        </a:defRPr>
                      </a:lvl1pPr>
                      <a:lvl2pPr marL="457200" algn="l" defTabSz="914400" rtl="0" eaLnBrk="1" latinLnBrk="0" hangingPunct="1">
                        <a:defRPr sz="1800" b="1" kern="1200">
                          <a:solidFill>
                            <a:schemeClr val="lt1"/>
                          </a:solidFill>
                          <a:latin typeface="Source Sans Pro"/>
                        </a:defRPr>
                      </a:lvl2pPr>
                      <a:lvl3pPr marL="914400" algn="l" defTabSz="914400" rtl="0" eaLnBrk="1" latinLnBrk="0" hangingPunct="1">
                        <a:defRPr sz="1800" b="1" kern="1200">
                          <a:solidFill>
                            <a:schemeClr val="lt1"/>
                          </a:solidFill>
                          <a:latin typeface="Source Sans Pro"/>
                        </a:defRPr>
                      </a:lvl3pPr>
                      <a:lvl4pPr marL="1371600" algn="l" defTabSz="914400" rtl="0" eaLnBrk="1" latinLnBrk="0" hangingPunct="1">
                        <a:defRPr sz="1800" b="1" kern="1200">
                          <a:solidFill>
                            <a:schemeClr val="lt1"/>
                          </a:solidFill>
                          <a:latin typeface="Source Sans Pro"/>
                        </a:defRPr>
                      </a:lvl4pPr>
                      <a:lvl5pPr marL="1828800" algn="l" defTabSz="914400" rtl="0" eaLnBrk="1" latinLnBrk="0" hangingPunct="1">
                        <a:defRPr sz="1800" b="1" kern="1200">
                          <a:solidFill>
                            <a:schemeClr val="lt1"/>
                          </a:solidFill>
                          <a:latin typeface="Source Sans Pro"/>
                        </a:defRPr>
                      </a:lvl5pPr>
                      <a:lvl6pPr marL="2286000" algn="l" defTabSz="914400" rtl="0" eaLnBrk="1" latinLnBrk="0" hangingPunct="1">
                        <a:defRPr sz="1800" b="1" kern="1200">
                          <a:solidFill>
                            <a:schemeClr val="lt1"/>
                          </a:solidFill>
                          <a:latin typeface="Source Sans Pro"/>
                        </a:defRPr>
                      </a:lvl6pPr>
                      <a:lvl7pPr marL="2743200" algn="l" defTabSz="914400" rtl="0" eaLnBrk="1" latinLnBrk="0" hangingPunct="1">
                        <a:defRPr sz="1800" b="1" kern="1200">
                          <a:solidFill>
                            <a:schemeClr val="lt1"/>
                          </a:solidFill>
                          <a:latin typeface="Source Sans Pro"/>
                        </a:defRPr>
                      </a:lvl7pPr>
                      <a:lvl8pPr marL="3200400" algn="l" defTabSz="914400" rtl="0" eaLnBrk="1" latinLnBrk="0" hangingPunct="1">
                        <a:defRPr sz="1800" b="1" kern="1200">
                          <a:solidFill>
                            <a:schemeClr val="lt1"/>
                          </a:solidFill>
                          <a:latin typeface="Source Sans Pro"/>
                        </a:defRPr>
                      </a:lvl8pPr>
                      <a:lvl9pPr marL="3657600" algn="l" defTabSz="914400" rtl="0" eaLnBrk="1" latinLnBrk="0" hangingPunct="1">
                        <a:defRPr sz="1800" b="1" kern="1200">
                          <a:solidFill>
                            <a:schemeClr val="lt1"/>
                          </a:solidFill>
                          <a:latin typeface="Source Sans Pro"/>
                        </a:defRPr>
                      </a:lvl9pPr>
                    </a:lstStyle>
                    <a:p>
                      <a:r>
                        <a:rPr lang="en-US" sz="1200" dirty="0">
                          <a:latin typeface="Calibri" panose="020F0502020204030204" pitchFamily="34" charset="0"/>
                          <a:cs typeface="Calibri" panose="020F0502020204030204" pitchFamily="34" charset="0"/>
                        </a:rPr>
                        <a:t>No</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338D"/>
                    </a:solidFill>
                  </a:tcPr>
                </a:tc>
                <a:tc>
                  <a:txBody>
                    <a:bodyPr/>
                    <a:lstStyle>
                      <a:lvl1pPr marL="0" algn="l" defTabSz="914400" rtl="0" eaLnBrk="1" latinLnBrk="0" hangingPunct="1">
                        <a:defRPr sz="1800" b="1" kern="1200">
                          <a:solidFill>
                            <a:schemeClr val="lt1"/>
                          </a:solidFill>
                          <a:latin typeface="Source Sans Pro"/>
                        </a:defRPr>
                      </a:lvl1pPr>
                      <a:lvl2pPr marL="457200" algn="l" defTabSz="914400" rtl="0" eaLnBrk="1" latinLnBrk="0" hangingPunct="1">
                        <a:defRPr sz="1800" b="1" kern="1200">
                          <a:solidFill>
                            <a:schemeClr val="lt1"/>
                          </a:solidFill>
                          <a:latin typeface="Source Sans Pro"/>
                        </a:defRPr>
                      </a:lvl2pPr>
                      <a:lvl3pPr marL="914400" algn="l" defTabSz="914400" rtl="0" eaLnBrk="1" latinLnBrk="0" hangingPunct="1">
                        <a:defRPr sz="1800" b="1" kern="1200">
                          <a:solidFill>
                            <a:schemeClr val="lt1"/>
                          </a:solidFill>
                          <a:latin typeface="Source Sans Pro"/>
                        </a:defRPr>
                      </a:lvl3pPr>
                      <a:lvl4pPr marL="1371600" algn="l" defTabSz="914400" rtl="0" eaLnBrk="1" latinLnBrk="0" hangingPunct="1">
                        <a:defRPr sz="1800" b="1" kern="1200">
                          <a:solidFill>
                            <a:schemeClr val="lt1"/>
                          </a:solidFill>
                          <a:latin typeface="Source Sans Pro"/>
                        </a:defRPr>
                      </a:lvl4pPr>
                      <a:lvl5pPr marL="1828800" algn="l" defTabSz="914400" rtl="0" eaLnBrk="1" latinLnBrk="0" hangingPunct="1">
                        <a:defRPr sz="1800" b="1" kern="1200">
                          <a:solidFill>
                            <a:schemeClr val="lt1"/>
                          </a:solidFill>
                          <a:latin typeface="Source Sans Pro"/>
                        </a:defRPr>
                      </a:lvl5pPr>
                      <a:lvl6pPr marL="2286000" algn="l" defTabSz="914400" rtl="0" eaLnBrk="1" latinLnBrk="0" hangingPunct="1">
                        <a:defRPr sz="1800" b="1" kern="1200">
                          <a:solidFill>
                            <a:schemeClr val="lt1"/>
                          </a:solidFill>
                          <a:latin typeface="Source Sans Pro"/>
                        </a:defRPr>
                      </a:lvl6pPr>
                      <a:lvl7pPr marL="2743200" algn="l" defTabSz="914400" rtl="0" eaLnBrk="1" latinLnBrk="0" hangingPunct="1">
                        <a:defRPr sz="1800" b="1" kern="1200">
                          <a:solidFill>
                            <a:schemeClr val="lt1"/>
                          </a:solidFill>
                          <a:latin typeface="Source Sans Pro"/>
                        </a:defRPr>
                      </a:lvl7pPr>
                      <a:lvl8pPr marL="3200400" algn="l" defTabSz="914400" rtl="0" eaLnBrk="1" latinLnBrk="0" hangingPunct="1">
                        <a:defRPr sz="1800" b="1" kern="1200">
                          <a:solidFill>
                            <a:schemeClr val="lt1"/>
                          </a:solidFill>
                          <a:latin typeface="Source Sans Pro"/>
                        </a:defRPr>
                      </a:lvl8pPr>
                      <a:lvl9pPr marL="3657600" algn="l" defTabSz="914400" rtl="0" eaLnBrk="1" latinLnBrk="0" hangingPunct="1">
                        <a:defRPr sz="1800" b="1" kern="1200">
                          <a:solidFill>
                            <a:schemeClr val="lt1"/>
                          </a:solidFill>
                          <a:latin typeface="Source Sans Pro"/>
                        </a:defRPr>
                      </a:lvl9pPr>
                    </a:lstStyle>
                    <a:p>
                      <a:r>
                        <a:rPr lang="en-US" sz="1200" dirty="0">
                          <a:latin typeface="Calibri" panose="020F0502020204030204" pitchFamily="34" charset="0"/>
                          <a:cs typeface="Calibri" panose="020F0502020204030204" pitchFamily="34" charset="0"/>
                        </a:rPr>
                        <a:t>Weapon Type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338D"/>
                    </a:solidFill>
                  </a:tcPr>
                </a:tc>
                <a:tc>
                  <a:txBody>
                    <a:bodyPr/>
                    <a:lstStyle>
                      <a:lvl1pPr marL="0" algn="l" defTabSz="914400" rtl="0" eaLnBrk="1" latinLnBrk="0" hangingPunct="1">
                        <a:defRPr sz="1800" b="1" kern="1200">
                          <a:solidFill>
                            <a:schemeClr val="lt1"/>
                          </a:solidFill>
                          <a:latin typeface="Source Sans Pro"/>
                        </a:defRPr>
                      </a:lvl1pPr>
                      <a:lvl2pPr marL="457200" algn="l" defTabSz="914400" rtl="0" eaLnBrk="1" latinLnBrk="0" hangingPunct="1">
                        <a:defRPr sz="1800" b="1" kern="1200">
                          <a:solidFill>
                            <a:schemeClr val="lt1"/>
                          </a:solidFill>
                          <a:latin typeface="Source Sans Pro"/>
                        </a:defRPr>
                      </a:lvl2pPr>
                      <a:lvl3pPr marL="914400" algn="l" defTabSz="914400" rtl="0" eaLnBrk="1" latinLnBrk="0" hangingPunct="1">
                        <a:defRPr sz="1800" b="1" kern="1200">
                          <a:solidFill>
                            <a:schemeClr val="lt1"/>
                          </a:solidFill>
                          <a:latin typeface="Source Sans Pro"/>
                        </a:defRPr>
                      </a:lvl3pPr>
                      <a:lvl4pPr marL="1371600" algn="l" defTabSz="914400" rtl="0" eaLnBrk="1" latinLnBrk="0" hangingPunct="1">
                        <a:defRPr sz="1800" b="1" kern="1200">
                          <a:solidFill>
                            <a:schemeClr val="lt1"/>
                          </a:solidFill>
                          <a:latin typeface="Source Sans Pro"/>
                        </a:defRPr>
                      </a:lvl4pPr>
                      <a:lvl5pPr marL="1828800" algn="l" defTabSz="914400" rtl="0" eaLnBrk="1" latinLnBrk="0" hangingPunct="1">
                        <a:defRPr sz="1800" b="1" kern="1200">
                          <a:solidFill>
                            <a:schemeClr val="lt1"/>
                          </a:solidFill>
                          <a:latin typeface="Source Sans Pro"/>
                        </a:defRPr>
                      </a:lvl5pPr>
                      <a:lvl6pPr marL="2286000" algn="l" defTabSz="914400" rtl="0" eaLnBrk="1" latinLnBrk="0" hangingPunct="1">
                        <a:defRPr sz="1800" b="1" kern="1200">
                          <a:solidFill>
                            <a:schemeClr val="lt1"/>
                          </a:solidFill>
                          <a:latin typeface="Source Sans Pro"/>
                        </a:defRPr>
                      </a:lvl6pPr>
                      <a:lvl7pPr marL="2743200" algn="l" defTabSz="914400" rtl="0" eaLnBrk="1" latinLnBrk="0" hangingPunct="1">
                        <a:defRPr sz="1800" b="1" kern="1200">
                          <a:solidFill>
                            <a:schemeClr val="lt1"/>
                          </a:solidFill>
                          <a:latin typeface="Source Sans Pro"/>
                        </a:defRPr>
                      </a:lvl7pPr>
                      <a:lvl8pPr marL="3200400" algn="l" defTabSz="914400" rtl="0" eaLnBrk="1" latinLnBrk="0" hangingPunct="1">
                        <a:defRPr sz="1800" b="1" kern="1200">
                          <a:solidFill>
                            <a:schemeClr val="lt1"/>
                          </a:solidFill>
                          <a:latin typeface="Source Sans Pro"/>
                        </a:defRPr>
                      </a:lvl8pPr>
                      <a:lvl9pPr marL="3657600" algn="l" defTabSz="914400" rtl="0" eaLnBrk="1" latinLnBrk="0" hangingPunct="1">
                        <a:defRPr sz="1800" b="1" kern="1200">
                          <a:solidFill>
                            <a:schemeClr val="lt1"/>
                          </a:solidFill>
                          <a:latin typeface="Source Sans Pro"/>
                        </a:defRPr>
                      </a:lvl9pPr>
                    </a:lstStyle>
                    <a:p>
                      <a:r>
                        <a:rPr lang="en-US" sz="1200" dirty="0">
                          <a:solidFill>
                            <a:schemeClr val="bg1"/>
                          </a:solidFill>
                          <a:latin typeface="Calibri" panose="020F0502020204030204" pitchFamily="34" charset="0"/>
                          <a:cs typeface="Calibri" panose="020F0502020204030204" pitchFamily="34" charset="0"/>
                        </a:rPr>
                        <a:t>NSN</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338D"/>
                    </a:solidFill>
                  </a:tcPr>
                </a:tc>
                <a:tc>
                  <a:txBody>
                    <a:bodyPr/>
                    <a:lstStyle/>
                    <a:p>
                      <a:r>
                        <a:rPr lang="en-US" sz="1200" dirty="0">
                          <a:solidFill>
                            <a:schemeClr val="bg1"/>
                          </a:solidFill>
                          <a:latin typeface="Calibri" panose="020F0502020204030204" pitchFamily="34" charset="0"/>
                          <a:cs typeface="Calibri" panose="020F0502020204030204" pitchFamily="34" charset="0"/>
                        </a:rPr>
                        <a:t>NIIN</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r>
                        <a:rPr lang="en-US" sz="1200" dirty="0">
                          <a:solidFill>
                            <a:schemeClr val="bg1"/>
                          </a:solidFill>
                          <a:latin typeface="Calibri" panose="020F0502020204030204" pitchFamily="34" charset="0"/>
                          <a:cs typeface="Calibri" panose="020F0502020204030204" pitchFamily="34" charset="0"/>
                        </a:rPr>
                        <a:t>Serial Number extraction Rules</a:t>
                      </a: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8D"/>
                    </a:solidFill>
                  </a:tcPr>
                </a:tc>
                <a:extLst>
                  <a:ext uri="{0D108BD9-81ED-4DB2-BD59-A6C34878D82A}">
                    <a16:rowId xmlns:a16="http://schemas.microsoft.com/office/drawing/2014/main" val="2681626438"/>
                  </a:ext>
                </a:extLst>
              </a:tr>
              <a:tr h="125924">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marL="0" algn="l" defTabSz="914400" rtl="0" eaLnBrk="1" fontAlgn="b" latinLnBrk="0" hangingPunct="1"/>
                      <a:r>
                        <a:rPr lang="en-US" sz="1200" u="none" strike="noStrike" kern="1200" dirty="0">
                          <a:solidFill>
                            <a:schemeClr val="dk1"/>
                          </a:solidFill>
                          <a:effectLst/>
                          <a:latin typeface="Calibri" panose="020F0502020204030204" pitchFamily="34" charset="0"/>
                          <a:ea typeface="+mn-ea"/>
                          <a:cs typeface="Calibri" panose="020F0502020204030204" pitchFamily="34" charset="0"/>
                        </a:rPr>
                        <a:t>1</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M16A4</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1005-01-383-2872</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01-383-2872</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C4EBC">
                        <a:tint val="40000"/>
                      </a:srgb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cs typeface="Calibri" panose="020F0502020204030204" pitchFamily="34" charset="0"/>
                        </a:rPr>
                        <a:t>Always 8 digit numeric code</a:t>
                      </a: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C4EBC">
                        <a:tint val="40000"/>
                      </a:srgbClr>
                    </a:solidFill>
                  </a:tcPr>
                </a:tc>
                <a:extLst>
                  <a:ext uri="{0D108BD9-81ED-4DB2-BD59-A6C34878D82A}">
                    <a16:rowId xmlns:a16="http://schemas.microsoft.com/office/drawing/2014/main" val="3262436166"/>
                  </a:ext>
                </a:extLst>
              </a:tr>
              <a:tr h="125924">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marL="0" algn="l" defTabSz="914400" rtl="0" eaLnBrk="1" fontAlgn="b" latinLnBrk="0" hangingPunct="1"/>
                      <a:r>
                        <a:rPr lang="en-US" sz="1200" u="none" strike="noStrike" kern="1200" dirty="0">
                          <a:solidFill>
                            <a:schemeClr val="dk1"/>
                          </a:solidFill>
                          <a:effectLst/>
                          <a:latin typeface="Calibri" panose="020F0502020204030204" pitchFamily="34" charset="0"/>
                          <a:ea typeface="+mn-ea"/>
                          <a:cs typeface="Calibri" panose="020F0502020204030204" pitchFamily="34" charset="0"/>
                        </a:rPr>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2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81mm Mortar</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2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1015-01-164-6651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2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01-164-6651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C4EBC">
                        <a:tint val="20000"/>
                      </a:srgbClr>
                    </a:solidFill>
                  </a:tcPr>
                </a:tc>
                <a:tc>
                  <a:txBody>
                    <a:bodyPr/>
                    <a:lstStyle/>
                    <a:p>
                      <a:pPr algn="l" fontAlgn="b"/>
                      <a:r>
                        <a:rPr lang="en-US" sz="1200" b="0" i="0" u="none" strike="noStrike" dirty="0">
                          <a:solidFill>
                            <a:srgbClr val="000000"/>
                          </a:solidFill>
                          <a:effectLst/>
                          <a:latin typeface="Calibri" panose="020F0502020204030204" pitchFamily="34" charset="0"/>
                          <a:cs typeface="Calibri" panose="020F0502020204030204" pitchFamily="34" charset="0"/>
                        </a:rPr>
                        <a:t>Not available in master file digits, examples 133780 or 1332693</a:t>
                      </a: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C4EBC">
                        <a:tint val="20000"/>
                      </a:srgbClr>
                    </a:solidFill>
                  </a:tcPr>
                </a:tc>
                <a:extLst>
                  <a:ext uri="{0D108BD9-81ED-4DB2-BD59-A6C34878D82A}">
                    <a16:rowId xmlns:a16="http://schemas.microsoft.com/office/drawing/2014/main" val="2456244559"/>
                  </a:ext>
                </a:extLst>
              </a:tr>
              <a:tr h="125924">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marL="0" algn="l" defTabSz="914400" rtl="0" eaLnBrk="1" fontAlgn="b" latinLnBrk="0" hangingPunct="1"/>
                      <a:r>
                        <a:rPr lang="en-US" sz="1200" u="none" strike="noStrike" kern="1200" dirty="0">
                          <a:solidFill>
                            <a:schemeClr val="dk1"/>
                          </a:solidFill>
                          <a:effectLst/>
                          <a:latin typeface="Calibri" panose="020F0502020204030204" pitchFamily="34" charset="0"/>
                          <a:ea typeface="+mn-ea"/>
                          <a:cs typeface="Calibri" panose="020F0502020204030204" pitchFamily="34" charset="0"/>
                        </a:rPr>
                        <a:t>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Pistol, Semiautomatic, M9</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1005-01-118-2640</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01-118-2640</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C4EBC">
                        <a:tint val="40000"/>
                      </a:srgb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cs typeface="Calibri" panose="020F0502020204030204" pitchFamily="34" charset="0"/>
                        </a:rPr>
                        <a:t>Always 7 digit numeric, occasionally 7 digit followed by 8 digit as alpha</a:t>
                      </a: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C4EBC">
                        <a:tint val="40000"/>
                      </a:srgbClr>
                    </a:solidFill>
                  </a:tcPr>
                </a:tc>
                <a:extLst>
                  <a:ext uri="{0D108BD9-81ED-4DB2-BD59-A6C34878D82A}">
                    <a16:rowId xmlns:a16="http://schemas.microsoft.com/office/drawing/2014/main" val="246944904"/>
                  </a:ext>
                </a:extLst>
              </a:tr>
              <a:tr h="125924">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marL="0" algn="l" defTabSz="914400" rtl="0" eaLnBrk="1" fontAlgn="b" latinLnBrk="0" hangingPunct="1"/>
                      <a:r>
                        <a:rPr lang="en-US" sz="1200" u="none" strike="noStrike" kern="1200" dirty="0">
                          <a:solidFill>
                            <a:schemeClr val="dk1"/>
                          </a:solidFill>
                          <a:effectLst/>
                          <a:latin typeface="Calibri" panose="020F0502020204030204" pitchFamily="34" charset="0"/>
                          <a:ea typeface="+mn-ea"/>
                          <a:cs typeface="Calibri" panose="020F0502020204030204" pitchFamily="34" charset="0"/>
                        </a:rPr>
                        <a:t>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2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Machine Gun, 7.62mm</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2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1005-01-412-3129</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2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01-412-3129</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C4EBC">
                        <a:tint val="20000"/>
                      </a:srgbClr>
                    </a:solidFill>
                  </a:tcPr>
                </a:tc>
                <a:tc>
                  <a:txBody>
                    <a:bodyPr/>
                    <a:lstStyle/>
                    <a:p>
                      <a:pPr algn="l" fontAlgn="b"/>
                      <a:r>
                        <a:rPr lang="en-US" sz="1200" b="0" i="0" u="none" strike="noStrike" dirty="0">
                          <a:solidFill>
                            <a:srgbClr val="000000"/>
                          </a:solidFill>
                          <a:effectLst/>
                          <a:latin typeface="Calibri" panose="020F0502020204030204" pitchFamily="34" charset="0"/>
                          <a:cs typeface="Calibri" panose="020F0502020204030204" pitchFamily="34" charset="0"/>
                        </a:rPr>
                        <a:t>1 or 2 alpha followed by 5 or 6 numeric, example CD19409 or U101114</a:t>
                      </a: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C4EBC">
                        <a:tint val="20000"/>
                      </a:srgbClr>
                    </a:solidFill>
                  </a:tcPr>
                </a:tc>
                <a:extLst>
                  <a:ext uri="{0D108BD9-81ED-4DB2-BD59-A6C34878D82A}">
                    <a16:rowId xmlns:a16="http://schemas.microsoft.com/office/drawing/2014/main" val="2052848036"/>
                  </a:ext>
                </a:extLst>
              </a:tr>
              <a:tr h="125924">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marL="0" algn="l" defTabSz="914400" rtl="0" eaLnBrk="1" fontAlgn="b" latinLnBrk="0" hangingPunct="1"/>
                      <a:r>
                        <a:rPr lang="en-US" sz="1200" u="none" strike="noStrike" kern="1200" dirty="0">
                          <a:solidFill>
                            <a:schemeClr val="dk1"/>
                          </a:solidFill>
                          <a:effectLst/>
                          <a:latin typeface="Calibri" panose="020F0502020204030204" pitchFamily="34" charset="0"/>
                          <a:ea typeface="+mn-ea"/>
                          <a:cs typeface="Calibri" panose="020F0502020204030204" pitchFamily="34" charset="0"/>
                        </a:rPr>
                        <a:t>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Illuminator, Infrared (IR)</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5855-01-447-8992</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C4EBC">
                        <a:tint val="40000"/>
                      </a:srgbClr>
                    </a:solidFill>
                  </a:tcPr>
                </a:tc>
                <a:tc>
                  <a:txBody>
                    <a:bodyPr/>
                    <a:lstStyle>
                      <a:lvl1pPr marL="0" algn="l" defTabSz="914400" rtl="0" eaLnBrk="1" latinLnBrk="0" hangingPunct="1">
                        <a:defRPr sz="1800" kern="1200">
                          <a:solidFill>
                            <a:schemeClr val="dk1"/>
                          </a:solidFill>
                          <a:latin typeface="Source Sans Pro"/>
                        </a:defRPr>
                      </a:lvl1pPr>
                      <a:lvl2pPr marL="457200" algn="l" defTabSz="914400" rtl="0" eaLnBrk="1" latinLnBrk="0" hangingPunct="1">
                        <a:defRPr sz="1800" kern="1200">
                          <a:solidFill>
                            <a:schemeClr val="dk1"/>
                          </a:solidFill>
                          <a:latin typeface="Source Sans Pro"/>
                        </a:defRPr>
                      </a:lvl2pPr>
                      <a:lvl3pPr marL="914400" algn="l" defTabSz="914400" rtl="0" eaLnBrk="1" latinLnBrk="0" hangingPunct="1">
                        <a:defRPr sz="1800" kern="1200">
                          <a:solidFill>
                            <a:schemeClr val="dk1"/>
                          </a:solidFill>
                          <a:latin typeface="Source Sans Pro"/>
                        </a:defRPr>
                      </a:lvl3pPr>
                      <a:lvl4pPr marL="1371600" algn="l" defTabSz="914400" rtl="0" eaLnBrk="1" latinLnBrk="0" hangingPunct="1">
                        <a:defRPr sz="1800" kern="1200">
                          <a:solidFill>
                            <a:schemeClr val="dk1"/>
                          </a:solidFill>
                          <a:latin typeface="Source Sans Pro"/>
                        </a:defRPr>
                      </a:lvl4pPr>
                      <a:lvl5pPr marL="1828800" algn="l" defTabSz="914400" rtl="0" eaLnBrk="1" latinLnBrk="0" hangingPunct="1">
                        <a:defRPr sz="1800" kern="1200">
                          <a:solidFill>
                            <a:schemeClr val="dk1"/>
                          </a:solidFill>
                          <a:latin typeface="Source Sans Pro"/>
                        </a:defRPr>
                      </a:lvl5pPr>
                      <a:lvl6pPr marL="2286000" algn="l" defTabSz="914400" rtl="0" eaLnBrk="1" latinLnBrk="0" hangingPunct="1">
                        <a:defRPr sz="1800" kern="1200">
                          <a:solidFill>
                            <a:schemeClr val="dk1"/>
                          </a:solidFill>
                          <a:latin typeface="Source Sans Pro"/>
                        </a:defRPr>
                      </a:lvl6pPr>
                      <a:lvl7pPr marL="2743200" algn="l" defTabSz="914400" rtl="0" eaLnBrk="1" latinLnBrk="0" hangingPunct="1">
                        <a:defRPr sz="1800" kern="1200">
                          <a:solidFill>
                            <a:schemeClr val="dk1"/>
                          </a:solidFill>
                          <a:latin typeface="Source Sans Pro"/>
                        </a:defRPr>
                      </a:lvl7pPr>
                      <a:lvl8pPr marL="3200400" algn="l" defTabSz="914400" rtl="0" eaLnBrk="1" latinLnBrk="0" hangingPunct="1">
                        <a:defRPr sz="1800" kern="1200">
                          <a:solidFill>
                            <a:schemeClr val="dk1"/>
                          </a:solidFill>
                          <a:latin typeface="Source Sans Pro"/>
                        </a:defRPr>
                      </a:lvl8pPr>
                      <a:lvl9pPr marL="3657600" algn="l" defTabSz="914400" rtl="0" eaLnBrk="1" latinLnBrk="0" hangingPunct="1">
                        <a:defRPr sz="1800" kern="1200">
                          <a:solidFill>
                            <a:schemeClr val="dk1"/>
                          </a:solidFill>
                          <a:latin typeface="Source Sans Pro"/>
                        </a:defRPr>
                      </a:lvl9pPr>
                    </a:lstStyle>
                    <a:p>
                      <a:pPr algn="l" fontAlgn="b"/>
                      <a:r>
                        <a:rPr lang="en-US" sz="1200" u="none" strike="noStrike" dirty="0">
                          <a:effectLst/>
                          <a:latin typeface="Calibri" panose="020F0502020204030204" pitchFamily="34" charset="0"/>
                          <a:cs typeface="Calibri" panose="020F0502020204030204" pitchFamily="34" charset="0"/>
                        </a:rPr>
                        <a:t>01-447-8992</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C4EBC">
                        <a:tint val="40000"/>
                      </a:srgbClr>
                    </a:solidFill>
                  </a:tcPr>
                </a:tc>
                <a:tc>
                  <a:txBody>
                    <a:bodyPr/>
                    <a:lstStyle/>
                    <a:p>
                      <a:pPr algn="l" fontAlgn="b"/>
                      <a:r>
                        <a:rPr lang="en-US" sz="1200" b="0" i="0" u="none" strike="noStrike" dirty="0">
                          <a:solidFill>
                            <a:srgbClr val="000000"/>
                          </a:solidFill>
                          <a:effectLst/>
                          <a:latin typeface="Calibri" panose="020F0502020204030204" pitchFamily="34" charset="0"/>
                          <a:cs typeface="Calibri" panose="020F0502020204030204" pitchFamily="34" charset="0"/>
                        </a:rPr>
                        <a:t>4 to 6 numeric followed by 1 to 2 alphas, example 4634A, 158999A or 146373AA</a:t>
                      </a: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C4EBC">
                        <a:tint val="40000"/>
                      </a:srgbClr>
                    </a:solidFill>
                  </a:tcPr>
                </a:tc>
                <a:extLst>
                  <a:ext uri="{0D108BD9-81ED-4DB2-BD59-A6C34878D82A}">
                    <a16:rowId xmlns:a16="http://schemas.microsoft.com/office/drawing/2014/main" val="499624967"/>
                  </a:ext>
                </a:extLst>
              </a:tr>
            </a:tbl>
          </a:graphicData>
        </a:graphic>
      </p:graphicFrame>
      <p:grpSp>
        <p:nvGrpSpPr>
          <p:cNvPr id="9" name="Group 8">
            <a:extLst>
              <a:ext uri="{FF2B5EF4-FFF2-40B4-BE49-F238E27FC236}">
                <a16:creationId xmlns:a16="http://schemas.microsoft.com/office/drawing/2014/main" id="{FAE109C4-C53E-F54C-844E-1479EF13EF34}"/>
              </a:ext>
            </a:extLst>
          </p:cNvPr>
          <p:cNvGrpSpPr/>
          <p:nvPr/>
        </p:nvGrpSpPr>
        <p:grpSpPr>
          <a:xfrm>
            <a:off x="7004304" y="1275114"/>
            <a:ext cx="5029200" cy="1844274"/>
            <a:chOff x="1428244" y="4201160"/>
            <a:chExt cx="5866726" cy="2248952"/>
          </a:xfrm>
        </p:grpSpPr>
        <p:sp>
          <p:nvSpPr>
            <p:cNvPr id="10" name="TextBox 9">
              <a:extLst>
                <a:ext uri="{FF2B5EF4-FFF2-40B4-BE49-F238E27FC236}">
                  <a16:creationId xmlns:a16="http://schemas.microsoft.com/office/drawing/2014/main" id="{14920046-5D97-C74F-882E-8A2106BDDB0E}"/>
                </a:ext>
              </a:extLst>
            </p:cNvPr>
            <p:cNvSpPr txBox="1"/>
            <p:nvPr/>
          </p:nvSpPr>
          <p:spPr>
            <a:xfrm>
              <a:off x="4763512" y="5535712"/>
              <a:ext cx="914399" cy="914400"/>
            </a:xfrm>
            <a:prstGeom prst="rect">
              <a:avLst/>
            </a:prstGeom>
            <a:noFill/>
          </p:spPr>
          <p:txBody>
            <a:bodyPr wrap="none" lIns="54610" tIns="54610" rIns="54610" bIns="54610" rtlCol="0">
              <a:noAutofit/>
            </a:bodyPr>
            <a:lstStyle/>
            <a:p>
              <a:pPr algn="ctr"/>
              <a:r>
                <a:rPr lang="en-US" sz="1000" dirty="0"/>
                <a:t>213 unique NIINs</a:t>
              </a:r>
            </a:p>
            <a:p>
              <a:pPr algn="ctr"/>
              <a:r>
                <a:rPr lang="en-US" sz="1000" dirty="0"/>
                <a:t>(from Master Weapon file in GCSS)</a:t>
              </a:r>
            </a:p>
          </p:txBody>
        </p:sp>
        <p:sp>
          <p:nvSpPr>
            <p:cNvPr id="11" name="Oval 10">
              <a:extLst>
                <a:ext uri="{FF2B5EF4-FFF2-40B4-BE49-F238E27FC236}">
                  <a16:creationId xmlns:a16="http://schemas.microsoft.com/office/drawing/2014/main" id="{B39D0391-F6B9-5247-BAD6-B31198EAFF7E}"/>
                </a:ext>
              </a:extLst>
            </p:cNvPr>
            <p:cNvSpPr/>
            <p:nvPr/>
          </p:nvSpPr>
          <p:spPr>
            <a:xfrm>
              <a:off x="1428244" y="4201160"/>
              <a:ext cx="1015552" cy="4955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000" dirty="0">
                  <a:solidFill>
                    <a:schemeClr val="bg1"/>
                  </a:solidFill>
                </a:rPr>
                <a:t>Manu-</a:t>
              </a:r>
              <a:r>
                <a:rPr lang="en-US" sz="1000" dirty="0" err="1">
                  <a:solidFill>
                    <a:schemeClr val="bg1"/>
                  </a:solidFill>
                </a:rPr>
                <a:t>facturer</a:t>
              </a:r>
              <a:endParaRPr lang="en-US" sz="1000" dirty="0">
                <a:solidFill>
                  <a:schemeClr val="bg1"/>
                </a:solidFill>
              </a:endParaRPr>
            </a:p>
          </p:txBody>
        </p:sp>
        <p:sp>
          <p:nvSpPr>
            <p:cNvPr id="12" name="Oval 11">
              <a:extLst>
                <a:ext uri="{FF2B5EF4-FFF2-40B4-BE49-F238E27FC236}">
                  <a16:creationId xmlns:a16="http://schemas.microsoft.com/office/drawing/2014/main" id="{71DF714F-130C-D446-946A-52BE2B36CF39}"/>
                </a:ext>
              </a:extLst>
            </p:cNvPr>
            <p:cNvSpPr/>
            <p:nvPr/>
          </p:nvSpPr>
          <p:spPr>
            <a:xfrm>
              <a:off x="3045302" y="4201160"/>
              <a:ext cx="1015552" cy="4955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000" dirty="0">
                  <a:solidFill>
                    <a:schemeClr val="bg1"/>
                  </a:solidFill>
                </a:rPr>
                <a:t>Weapon</a:t>
              </a:r>
            </a:p>
            <a:p>
              <a:pPr algn="l"/>
              <a:r>
                <a:rPr lang="en-US" sz="1000" dirty="0">
                  <a:solidFill>
                    <a:schemeClr val="bg1"/>
                  </a:solidFill>
                </a:rPr>
                <a:t>Type</a:t>
              </a:r>
            </a:p>
          </p:txBody>
        </p:sp>
        <p:sp>
          <p:nvSpPr>
            <p:cNvPr id="13" name="Oval 12">
              <a:extLst>
                <a:ext uri="{FF2B5EF4-FFF2-40B4-BE49-F238E27FC236}">
                  <a16:creationId xmlns:a16="http://schemas.microsoft.com/office/drawing/2014/main" id="{00C1DDEE-D632-DE4D-9B3D-49F9A3B0BA74}"/>
                </a:ext>
              </a:extLst>
            </p:cNvPr>
            <p:cNvSpPr/>
            <p:nvPr/>
          </p:nvSpPr>
          <p:spPr>
            <a:xfrm>
              <a:off x="4662360" y="4210960"/>
              <a:ext cx="1015552" cy="4955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000" dirty="0">
                  <a:solidFill>
                    <a:schemeClr val="bg1"/>
                  </a:solidFill>
                </a:rPr>
                <a:t>NSN</a:t>
              </a:r>
            </a:p>
          </p:txBody>
        </p:sp>
        <p:sp>
          <p:nvSpPr>
            <p:cNvPr id="14" name="Oval 13">
              <a:extLst>
                <a:ext uri="{FF2B5EF4-FFF2-40B4-BE49-F238E27FC236}">
                  <a16:creationId xmlns:a16="http://schemas.microsoft.com/office/drawing/2014/main" id="{CDD61062-C2C0-9741-8C43-015E2DC92373}"/>
                </a:ext>
              </a:extLst>
            </p:cNvPr>
            <p:cNvSpPr/>
            <p:nvPr/>
          </p:nvSpPr>
          <p:spPr>
            <a:xfrm>
              <a:off x="4662360" y="4954348"/>
              <a:ext cx="1015552" cy="4955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000" dirty="0">
                  <a:solidFill>
                    <a:schemeClr val="bg1"/>
                  </a:solidFill>
                </a:rPr>
                <a:t>NIIN</a:t>
              </a:r>
            </a:p>
          </p:txBody>
        </p:sp>
        <p:sp>
          <p:nvSpPr>
            <p:cNvPr id="15" name="Oval 14">
              <a:extLst>
                <a:ext uri="{FF2B5EF4-FFF2-40B4-BE49-F238E27FC236}">
                  <a16:creationId xmlns:a16="http://schemas.microsoft.com/office/drawing/2014/main" id="{549D0562-9FFA-8542-B0B1-8CE841E77037}"/>
                </a:ext>
              </a:extLst>
            </p:cNvPr>
            <p:cNvSpPr/>
            <p:nvPr/>
          </p:nvSpPr>
          <p:spPr>
            <a:xfrm>
              <a:off x="6279418" y="4210960"/>
              <a:ext cx="1015552" cy="4955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000" dirty="0">
                  <a:solidFill>
                    <a:schemeClr val="bg1"/>
                  </a:solidFill>
                </a:rPr>
                <a:t>Serial</a:t>
              </a:r>
            </a:p>
            <a:p>
              <a:pPr algn="l"/>
              <a:r>
                <a:rPr lang="en-US" sz="1000" dirty="0">
                  <a:solidFill>
                    <a:schemeClr val="bg1"/>
                  </a:solidFill>
                </a:rPr>
                <a:t>Number</a:t>
              </a:r>
            </a:p>
          </p:txBody>
        </p:sp>
        <p:cxnSp>
          <p:nvCxnSpPr>
            <p:cNvPr id="16" name="Straight Arrow Connector 15">
              <a:extLst>
                <a:ext uri="{FF2B5EF4-FFF2-40B4-BE49-F238E27FC236}">
                  <a16:creationId xmlns:a16="http://schemas.microsoft.com/office/drawing/2014/main" id="{C4A2D9E1-0DD7-AE46-AAC3-2BAACF47F9CE}"/>
                </a:ext>
              </a:extLst>
            </p:cNvPr>
            <p:cNvCxnSpPr>
              <a:cxnSpLocks/>
              <a:stCxn id="11" idx="6"/>
              <a:endCxn id="12" idx="2"/>
            </p:cNvCxnSpPr>
            <p:nvPr/>
          </p:nvCxnSpPr>
          <p:spPr>
            <a:xfrm>
              <a:off x="2443796" y="4448956"/>
              <a:ext cx="601506"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9DCE3EA-C0FA-6945-8BDC-B4BA1400BCB4}"/>
                </a:ext>
              </a:extLst>
            </p:cNvPr>
            <p:cNvCxnSpPr>
              <a:cxnSpLocks/>
            </p:cNvCxnSpPr>
            <p:nvPr/>
          </p:nvCxnSpPr>
          <p:spPr>
            <a:xfrm>
              <a:off x="4060854" y="4458756"/>
              <a:ext cx="601506"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F83F591-D2E2-D147-91BC-1B9A53BB408D}"/>
                </a:ext>
              </a:extLst>
            </p:cNvPr>
            <p:cNvCxnSpPr>
              <a:cxnSpLocks/>
            </p:cNvCxnSpPr>
            <p:nvPr/>
          </p:nvCxnSpPr>
          <p:spPr>
            <a:xfrm>
              <a:off x="5677912" y="4448956"/>
              <a:ext cx="601506"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29AE59-C05F-FC4C-9DD6-436756CBE6E6}"/>
                </a:ext>
              </a:extLst>
            </p:cNvPr>
            <p:cNvCxnSpPr>
              <a:stCxn id="13" idx="4"/>
              <a:endCxn id="14" idx="0"/>
            </p:cNvCxnSpPr>
            <p:nvPr/>
          </p:nvCxnSpPr>
          <p:spPr>
            <a:xfrm>
              <a:off x="5170136" y="4706552"/>
              <a:ext cx="0" cy="24779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20" name="Table 19">
            <a:extLst>
              <a:ext uri="{FF2B5EF4-FFF2-40B4-BE49-F238E27FC236}">
                <a16:creationId xmlns:a16="http://schemas.microsoft.com/office/drawing/2014/main" id="{321CEFAE-42FB-D042-803F-165EDD3C4CF2}"/>
              </a:ext>
            </a:extLst>
          </p:cNvPr>
          <p:cNvGraphicFramePr>
            <a:graphicFrameLocks noGrp="1"/>
          </p:cNvGraphicFramePr>
          <p:nvPr>
            <p:extLst>
              <p:ext uri="{D42A27DB-BD31-4B8C-83A1-F6EECF244321}">
                <p14:modId xmlns:p14="http://schemas.microsoft.com/office/powerpoint/2010/main" val="1045266423"/>
              </p:ext>
            </p:extLst>
          </p:nvPr>
        </p:nvGraphicFramePr>
        <p:xfrm>
          <a:off x="1523912" y="3515080"/>
          <a:ext cx="1850224" cy="2754630"/>
        </p:xfrm>
        <a:graphic>
          <a:graphicData uri="http://schemas.openxmlformats.org/drawingml/2006/table">
            <a:tbl>
              <a:tblPr firstRow="1" bandRow="1">
                <a:tableStyleId>{69012ECD-51FC-41F1-AA8D-1B2483CD663E}</a:tableStyleId>
              </a:tblPr>
              <a:tblGrid>
                <a:gridCol w="1850224">
                  <a:extLst>
                    <a:ext uri="{9D8B030D-6E8A-4147-A177-3AD203B41FA5}">
                      <a16:colId xmlns:a16="http://schemas.microsoft.com/office/drawing/2014/main" val="2728160213"/>
                    </a:ext>
                  </a:extLst>
                </a:gridCol>
              </a:tblGrid>
              <a:tr h="269774">
                <a:tc>
                  <a:txBody>
                    <a:bodyPr/>
                    <a:lstStyle/>
                    <a:p>
                      <a:r>
                        <a:rPr lang="en-US" sz="1200" dirty="0"/>
                        <a:t>Serial # - M16A4</a:t>
                      </a:r>
                    </a:p>
                  </a:txBody>
                  <a:tcPr/>
                </a:tc>
                <a:extLst>
                  <a:ext uri="{0D108BD9-81ED-4DB2-BD59-A6C34878D82A}">
                    <a16:rowId xmlns:a16="http://schemas.microsoft.com/office/drawing/2014/main" val="14264707"/>
                  </a:ext>
                </a:extLst>
              </a:tr>
              <a:tr h="136832">
                <a:tc>
                  <a:txBody>
                    <a:bodyPr/>
                    <a:lstStyle/>
                    <a:p>
                      <a:pPr algn="ctr" fontAlgn="b"/>
                      <a:r>
                        <a:rPr lang="en-US" sz="1100" b="0" i="0" u="none" strike="noStrike" dirty="0">
                          <a:solidFill>
                            <a:srgbClr val="000000"/>
                          </a:solidFill>
                          <a:effectLst/>
                          <a:latin typeface="Calibri" panose="020F0502020204030204" pitchFamily="34" charset="0"/>
                        </a:rPr>
                        <a:t>10100172</a:t>
                      </a:r>
                    </a:p>
                  </a:txBody>
                  <a:tcPr marL="9525" marR="9525" marT="9525" marB="0" anchor="b"/>
                </a:tc>
                <a:extLst>
                  <a:ext uri="{0D108BD9-81ED-4DB2-BD59-A6C34878D82A}">
                    <a16:rowId xmlns:a16="http://schemas.microsoft.com/office/drawing/2014/main" val="91579202"/>
                  </a:ext>
                </a:extLst>
              </a:tr>
              <a:tr h="136832">
                <a:tc>
                  <a:txBody>
                    <a:bodyPr/>
                    <a:lstStyle/>
                    <a:p>
                      <a:pPr algn="ctr" fontAlgn="b"/>
                      <a:r>
                        <a:rPr lang="en-US" sz="1100" b="0" i="0" u="none" strike="noStrike" dirty="0">
                          <a:solidFill>
                            <a:srgbClr val="000000"/>
                          </a:solidFill>
                          <a:effectLst/>
                          <a:latin typeface="Calibri" panose="020F0502020204030204" pitchFamily="34" charset="0"/>
                        </a:rPr>
                        <a:t>10100205</a:t>
                      </a:r>
                    </a:p>
                  </a:txBody>
                  <a:tcPr marL="9525" marR="9525" marT="9525" marB="0" anchor="b"/>
                </a:tc>
                <a:extLst>
                  <a:ext uri="{0D108BD9-81ED-4DB2-BD59-A6C34878D82A}">
                    <a16:rowId xmlns:a16="http://schemas.microsoft.com/office/drawing/2014/main" val="902521103"/>
                  </a:ext>
                </a:extLst>
              </a:tr>
              <a:tr h="136832">
                <a:tc>
                  <a:txBody>
                    <a:bodyPr/>
                    <a:lstStyle/>
                    <a:p>
                      <a:pPr algn="ctr" fontAlgn="b"/>
                      <a:r>
                        <a:rPr lang="en-US" sz="1100" b="0" i="0" u="none" strike="noStrike" dirty="0">
                          <a:solidFill>
                            <a:srgbClr val="000000"/>
                          </a:solidFill>
                          <a:effectLst/>
                          <a:latin typeface="Calibri" panose="020F0502020204030204" pitchFamily="34" charset="0"/>
                        </a:rPr>
                        <a:t>10100463</a:t>
                      </a:r>
                    </a:p>
                  </a:txBody>
                  <a:tcPr marL="9525" marR="9525" marT="9525" marB="0" anchor="b"/>
                </a:tc>
                <a:extLst>
                  <a:ext uri="{0D108BD9-81ED-4DB2-BD59-A6C34878D82A}">
                    <a16:rowId xmlns:a16="http://schemas.microsoft.com/office/drawing/2014/main" val="1602228331"/>
                  </a:ext>
                </a:extLst>
              </a:tr>
              <a:tr h="136832">
                <a:tc>
                  <a:txBody>
                    <a:bodyPr/>
                    <a:lstStyle/>
                    <a:p>
                      <a:pPr algn="ctr" fontAlgn="b"/>
                      <a:r>
                        <a:rPr lang="en-US" sz="1100" b="0" i="0" u="none" strike="noStrike">
                          <a:solidFill>
                            <a:srgbClr val="000000"/>
                          </a:solidFill>
                          <a:effectLst/>
                          <a:latin typeface="Calibri" panose="020F0502020204030204" pitchFamily="34" charset="0"/>
                        </a:rPr>
                        <a:t>10106543</a:t>
                      </a:r>
                    </a:p>
                  </a:txBody>
                  <a:tcPr marL="9525" marR="9525" marT="9525" marB="0" anchor="b"/>
                </a:tc>
                <a:extLst>
                  <a:ext uri="{0D108BD9-81ED-4DB2-BD59-A6C34878D82A}">
                    <a16:rowId xmlns:a16="http://schemas.microsoft.com/office/drawing/2014/main" val="2477046340"/>
                  </a:ext>
                </a:extLst>
              </a:tr>
              <a:tr h="136832">
                <a:tc>
                  <a:txBody>
                    <a:bodyPr/>
                    <a:lstStyle/>
                    <a:p>
                      <a:pPr algn="ctr" fontAlgn="b"/>
                      <a:r>
                        <a:rPr lang="en-US" sz="1100" b="0" i="0" u="none" strike="noStrike">
                          <a:solidFill>
                            <a:srgbClr val="000000"/>
                          </a:solidFill>
                          <a:effectLst/>
                          <a:latin typeface="Calibri" panose="020F0502020204030204" pitchFamily="34" charset="0"/>
                        </a:rPr>
                        <a:t>10128336</a:t>
                      </a:r>
                    </a:p>
                  </a:txBody>
                  <a:tcPr marL="9525" marR="9525" marT="9525" marB="0" anchor="b"/>
                </a:tc>
                <a:extLst>
                  <a:ext uri="{0D108BD9-81ED-4DB2-BD59-A6C34878D82A}">
                    <a16:rowId xmlns:a16="http://schemas.microsoft.com/office/drawing/2014/main" val="3556507424"/>
                  </a:ext>
                </a:extLst>
              </a:tr>
              <a:tr h="136832">
                <a:tc>
                  <a:txBody>
                    <a:bodyPr/>
                    <a:lstStyle/>
                    <a:p>
                      <a:pPr algn="ctr" fontAlgn="b"/>
                      <a:r>
                        <a:rPr lang="en-US" sz="1100" b="0" i="0" u="none" strike="noStrike" dirty="0">
                          <a:solidFill>
                            <a:srgbClr val="000000"/>
                          </a:solidFill>
                          <a:effectLst/>
                          <a:latin typeface="Calibri" panose="020F0502020204030204" pitchFamily="34" charset="0"/>
                        </a:rPr>
                        <a:t>10146812</a:t>
                      </a:r>
                    </a:p>
                  </a:txBody>
                  <a:tcPr marL="9525" marR="9525" marT="9525" marB="0" anchor="b"/>
                </a:tc>
                <a:extLst>
                  <a:ext uri="{0D108BD9-81ED-4DB2-BD59-A6C34878D82A}">
                    <a16:rowId xmlns:a16="http://schemas.microsoft.com/office/drawing/2014/main" val="1849293953"/>
                  </a:ext>
                </a:extLst>
              </a:tr>
              <a:tr h="136832">
                <a:tc>
                  <a:txBody>
                    <a:bodyPr/>
                    <a:lstStyle/>
                    <a:p>
                      <a:pPr algn="ctr" fontAlgn="b"/>
                      <a:r>
                        <a:rPr lang="en-US" sz="1100" b="0" i="0" u="none" strike="noStrike" dirty="0">
                          <a:solidFill>
                            <a:srgbClr val="000000"/>
                          </a:solidFill>
                          <a:effectLst/>
                          <a:latin typeface="Calibri" panose="020F0502020204030204" pitchFamily="34" charset="0"/>
                        </a:rPr>
                        <a:t>10154541</a:t>
                      </a:r>
                    </a:p>
                  </a:txBody>
                  <a:tcPr marL="9525" marR="9525" marT="9525" marB="0" anchor="b"/>
                </a:tc>
                <a:extLst>
                  <a:ext uri="{0D108BD9-81ED-4DB2-BD59-A6C34878D82A}">
                    <a16:rowId xmlns:a16="http://schemas.microsoft.com/office/drawing/2014/main" val="55383988"/>
                  </a:ext>
                </a:extLst>
              </a:tr>
              <a:tr h="136832">
                <a:tc>
                  <a:txBody>
                    <a:bodyPr/>
                    <a:lstStyle/>
                    <a:p>
                      <a:pPr algn="ctr" fontAlgn="b"/>
                      <a:r>
                        <a:rPr lang="en-US" sz="1100" b="0" i="0" u="none" strike="noStrike" dirty="0">
                          <a:solidFill>
                            <a:srgbClr val="000000"/>
                          </a:solidFill>
                          <a:effectLst/>
                          <a:latin typeface="Calibri" panose="020F0502020204030204" pitchFamily="34" charset="0"/>
                        </a:rPr>
                        <a:t>10154723</a:t>
                      </a:r>
                    </a:p>
                  </a:txBody>
                  <a:tcPr marL="9525" marR="9525" marT="9525" marB="0" anchor="b"/>
                </a:tc>
                <a:extLst>
                  <a:ext uri="{0D108BD9-81ED-4DB2-BD59-A6C34878D82A}">
                    <a16:rowId xmlns:a16="http://schemas.microsoft.com/office/drawing/2014/main" val="1184876392"/>
                  </a:ext>
                </a:extLst>
              </a:tr>
              <a:tr h="136832">
                <a:tc>
                  <a:txBody>
                    <a:bodyPr/>
                    <a:lstStyle/>
                    <a:p>
                      <a:pPr algn="ctr" fontAlgn="b"/>
                      <a:r>
                        <a:rPr lang="en-US" sz="1100" b="0" i="0" u="none" strike="noStrike" dirty="0">
                          <a:solidFill>
                            <a:srgbClr val="000000"/>
                          </a:solidFill>
                          <a:effectLst/>
                          <a:latin typeface="Calibri" panose="020F0502020204030204" pitchFamily="34" charset="0"/>
                        </a:rPr>
                        <a:t>10155004</a:t>
                      </a:r>
                    </a:p>
                  </a:txBody>
                  <a:tcPr marL="9525" marR="9525" marT="9525" marB="0" anchor="b"/>
                </a:tc>
                <a:extLst>
                  <a:ext uri="{0D108BD9-81ED-4DB2-BD59-A6C34878D82A}">
                    <a16:rowId xmlns:a16="http://schemas.microsoft.com/office/drawing/2014/main" val="562745277"/>
                  </a:ext>
                </a:extLst>
              </a:tr>
              <a:tr h="136832">
                <a:tc>
                  <a:txBody>
                    <a:bodyPr/>
                    <a:lstStyle/>
                    <a:p>
                      <a:pPr algn="ctr" fontAlgn="b"/>
                      <a:r>
                        <a:rPr lang="en-US" sz="1100" b="0" i="0" u="none" strike="noStrike" dirty="0">
                          <a:solidFill>
                            <a:srgbClr val="000000"/>
                          </a:solidFill>
                          <a:effectLst/>
                          <a:latin typeface="Calibri" panose="020F0502020204030204" pitchFamily="34" charset="0"/>
                        </a:rPr>
                        <a:t>10155033</a:t>
                      </a:r>
                    </a:p>
                  </a:txBody>
                  <a:tcPr marL="9525" marR="9525" marT="9525" marB="0" anchor="b"/>
                </a:tc>
                <a:extLst>
                  <a:ext uri="{0D108BD9-81ED-4DB2-BD59-A6C34878D82A}">
                    <a16:rowId xmlns:a16="http://schemas.microsoft.com/office/drawing/2014/main" val="4214228982"/>
                  </a:ext>
                </a:extLst>
              </a:tr>
              <a:tr h="136832">
                <a:tc>
                  <a:txBody>
                    <a:bodyPr/>
                    <a:lstStyle/>
                    <a:p>
                      <a:pPr algn="ctr" fontAlgn="b"/>
                      <a:r>
                        <a:rPr lang="en-US" sz="1100" b="0" i="0" u="none" strike="noStrike" dirty="0">
                          <a:solidFill>
                            <a:srgbClr val="000000"/>
                          </a:solidFill>
                          <a:effectLst/>
                          <a:latin typeface="Calibri" panose="020F0502020204030204" pitchFamily="34" charset="0"/>
                        </a:rPr>
                        <a:t>10155634</a:t>
                      </a:r>
                    </a:p>
                  </a:txBody>
                  <a:tcPr marL="9525" marR="9525" marT="9525" marB="0" anchor="b"/>
                </a:tc>
                <a:extLst>
                  <a:ext uri="{0D108BD9-81ED-4DB2-BD59-A6C34878D82A}">
                    <a16:rowId xmlns:a16="http://schemas.microsoft.com/office/drawing/2014/main" val="2656325802"/>
                  </a:ext>
                </a:extLst>
              </a:tr>
              <a:tr h="136832">
                <a:tc>
                  <a:txBody>
                    <a:bodyPr/>
                    <a:lstStyle/>
                    <a:p>
                      <a:pPr algn="ctr" fontAlgn="b"/>
                      <a:r>
                        <a:rPr lang="en-US" sz="1100" b="0" i="0" u="none" strike="noStrike" dirty="0">
                          <a:solidFill>
                            <a:srgbClr val="000000"/>
                          </a:solidFill>
                          <a:effectLst/>
                          <a:latin typeface="Calibri" panose="020F0502020204030204" pitchFamily="34" charset="0"/>
                        </a:rPr>
                        <a:t>10161020</a:t>
                      </a:r>
                    </a:p>
                  </a:txBody>
                  <a:tcPr marL="9525" marR="9525" marT="9525" marB="0" anchor="b"/>
                </a:tc>
                <a:extLst>
                  <a:ext uri="{0D108BD9-81ED-4DB2-BD59-A6C34878D82A}">
                    <a16:rowId xmlns:a16="http://schemas.microsoft.com/office/drawing/2014/main" val="110545221"/>
                  </a:ext>
                </a:extLst>
              </a:tr>
              <a:tr h="136832">
                <a:tc>
                  <a:txBody>
                    <a:bodyPr/>
                    <a:lstStyle/>
                    <a:p>
                      <a:pPr algn="ctr" fontAlgn="b"/>
                      <a:r>
                        <a:rPr lang="en-US" sz="1100" b="0" i="0" u="none" strike="noStrike" dirty="0">
                          <a:solidFill>
                            <a:srgbClr val="000000"/>
                          </a:solidFill>
                          <a:effectLst/>
                          <a:latin typeface="Calibri" panose="020F0502020204030204" pitchFamily="34" charset="0"/>
                        </a:rPr>
                        <a:t>10161063</a:t>
                      </a:r>
                    </a:p>
                  </a:txBody>
                  <a:tcPr marL="9525" marR="9525" marT="9525" marB="0" anchor="b"/>
                </a:tc>
                <a:extLst>
                  <a:ext uri="{0D108BD9-81ED-4DB2-BD59-A6C34878D82A}">
                    <a16:rowId xmlns:a16="http://schemas.microsoft.com/office/drawing/2014/main" val="73420395"/>
                  </a:ext>
                </a:extLst>
              </a:tr>
              <a:tr h="136832">
                <a:tc>
                  <a:txBody>
                    <a:bodyPr/>
                    <a:lstStyle/>
                    <a:p>
                      <a:pPr algn="ctr" fontAlgn="b"/>
                      <a:r>
                        <a:rPr lang="en-US" sz="1100" b="0" i="0" u="none" strike="noStrike" dirty="0">
                          <a:solidFill>
                            <a:srgbClr val="000000"/>
                          </a:solidFill>
                          <a:effectLst/>
                          <a:latin typeface="Calibri" panose="020F0502020204030204" pitchFamily="34" charset="0"/>
                        </a:rPr>
                        <a:t>10161103</a:t>
                      </a:r>
                    </a:p>
                  </a:txBody>
                  <a:tcPr marL="9525" marR="9525" marT="9525" marB="0" anchor="b"/>
                </a:tc>
                <a:extLst>
                  <a:ext uri="{0D108BD9-81ED-4DB2-BD59-A6C34878D82A}">
                    <a16:rowId xmlns:a16="http://schemas.microsoft.com/office/drawing/2014/main" val="3276964147"/>
                  </a:ext>
                </a:extLst>
              </a:tr>
            </a:tbl>
          </a:graphicData>
        </a:graphic>
      </p:graphicFrame>
      <p:graphicFrame>
        <p:nvGraphicFramePr>
          <p:cNvPr id="21" name="Table 20">
            <a:extLst>
              <a:ext uri="{FF2B5EF4-FFF2-40B4-BE49-F238E27FC236}">
                <a16:creationId xmlns:a16="http://schemas.microsoft.com/office/drawing/2014/main" id="{C849C744-2249-4241-BB22-8FEEF25B1ADB}"/>
              </a:ext>
            </a:extLst>
          </p:cNvPr>
          <p:cNvGraphicFramePr>
            <a:graphicFrameLocks noGrp="1"/>
          </p:cNvGraphicFramePr>
          <p:nvPr>
            <p:extLst>
              <p:ext uri="{D42A27DB-BD31-4B8C-83A1-F6EECF244321}">
                <p14:modId xmlns:p14="http://schemas.microsoft.com/office/powerpoint/2010/main" val="2584744520"/>
              </p:ext>
            </p:extLst>
          </p:nvPr>
        </p:nvGraphicFramePr>
        <p:xfrm>
          <a:off x="3916289" y="3515080"/>
          <a:ext cx="1850224" cy="2754630"/>
        </p:xfrm>
        <a:graphic>
          <a:graphicData uri="http://schemas.openxmlformats.org/drawingml/2006/table">
            <a:tbl>
              <a:tblPr firstRow="1" bandRow="1">
                <a:tableStyleId>{69012ECD-51FC-41F1-AA8D-1B2483CD663E}</a:tableStyleId>
              </a:tblPr>
              <a:tblGrid>
                <a:gridCol w="1850224">
                  <a:extLst>
                    <a:ext uri="{9D8B030D-6E8A-4147-A177-3AD203B41FA5}">
                      <a16:colId xmlns:a16="http://schemas.microsoft.com/office/drawing/2014/main" val="2728160213"/>
                    </a:ext>
                  </a:extLst>
                </a:gridCol>
              </a:tblGrid>
              <a:tr h="224790">
                <a:tc>
                  <a:txBody>
                    <a:bodyPr/>
                    <a:lstStyle/>
                    <a:p>
                      <a:r>
                        <a:rPr lang="en-US" sz="1200" dirty="0"/>
                        <a:t>Serial # - Pistol M9</a:t>
                      </a:r>
                    </a:p>
                  </a:txBody>
                  <a:tcPr/>
                </a:tc>
                <a:extLst>
                  <a:ext uri="{0D108BD9-81ED-4DB2-BD59-A6C34878D82A}">
                    <a16:rowId xmlns:a16="http://schemas.microsoft.com/office/drawing/2014/main" val="14264707"/>
                  </a:ext>
                </a:extLst>
              </a:tr>
              <a:tr h="136832">
                <a:tc>
                  <a:txBody>
                    <a:bodyPr/>
                    <a:lstStyle/>
                    <a:p>
                      <a:pPr algn="ctr" fontAlgn="b"/>
                      <a:r>
                        <a:rPr lang="en-US" sz="1100" b="0" i="0" u="none" strike="noStrike">
                          <a:solidFill>
                            <a:srgbClr val="000000"/>
                          </a:solidFill>
                          <a:effectLst/>
                          <a:latin typeface="Calibri" panose="020F0502020204030204" pitchFamily="34" charset="0"/>
                        </a:rPr>
                        <a:t>1001062</a:t>
                      </a:r>
                    </a:p>
                  </a:txBody>
                  <a:tcPr marL="9525" marR="9525" marT="9525" marB="0" anchor="b"/>
                </a:tc>
                <a:extLst>
                  <a:ext uri="{0D108BD9-81ED-4DB2-BD59-A6C34878D82A}">
                    <a16:rowId xmlns:a16="http://schemas.microsoft.com/office/drawing/2014/main" val="91579202"/>
                  </a:ext>
                </a:extLst>
              </a:tr>
              <a:tr h="136832">
                <a:tc>
                  <a:txBody>
                    <a:bodyPr/>
                    <a:lstStyle/>
                    <a:p>
                      <a:pPr algn="ctr" fontAlgn="b"/>
                      <a:r>
                        <a:rPr lang="en-US" sz="1100" b="0" i="0" u="none" strike="noStrike">
                          <a:solidFill>
                            <a:srgbClr val="000000"/>
                          </a:solidFill>
                          <a:effectLst/>
                          <a:latin typeface="Calibri" panose="020F0502020204030204" pitchFamily="34" charset="0"/>
                        </a:rPr>
                        <a:t>1001915</a:t>
                      </a:r>
                    </a:p>
                  </a:txBody>
                  <a:tcPr marL="9525" marR="9525" marT="9525" marB="0" anchor="b"/>
                </a:tc>
                <a:extLst>
                  <a:ext uri="{0D108BD9-81ED-4DB2-BD59-A6C34878D82A}">
                    <a16:rowId xmlns:a16="http://schemas.microsoft.com/office/drawing/2014/main" val="902521103"/>
                  </a:ext>
                </a:extLst>
              </a:tr>
              <a:tr h="136832">
                <a:tc>
                  <a:txBody>
                    <a:bodyPr/>
                    <a:lstStyle/>
                    <a:p>
                      <a:pPr algn="ctr" fontAlgn="b"/>
                      <a:r>
                        <a:rPr lang="en-US" sz="1100" b="0" i="0" u="none" strike="noStrike">
                          <a:solidFill>
                            <a:srgbClr val="000000"/>
                          </a:solidFill>
                          <a:effectLst/>
                          <a:latin typeface="Calibri" panose="020F0502020204030204" pitchFamily="34" charset="0"/>
                        </a:rPr>
                        <a:t>1001926</a:t>
                      </a:r>
                    </a:p>
                  </a:txBody>
                  <a:tcPr marL="9525" marR="9525" marT="9525" marB="0" anchor="b"/>
                </a:tc>
                <a:extLst>
                  <a:ext uri="{0D108BD9-81ED-4DB2-BD59-A6C34878D82A}">
                    <a16:rowId xmlns:a16="http://schemas.microsoft.com/office/drawing/2014/main" val="1602228331"/>
                  </a:ext>
                </a:extLst>
              </a:tr>
              <a:tr h="136832">
                <a:tc>
                  <a:txBody>
                    <a:bodyPr/>
                    <a:lstStyle/>
                    <a:p>
                      <a:pPr algn="ctr" fontAlgn="b"/>
                      <a:r>
                        <a:rPr lang="en-US" sz="1100" b="0" i="0" u="none" strike="noStrike">
                          <a:solidFill>
                            <a:srgbClr val="000000"/>
                          </a:solidFill>
                          <a:effectLst/>
                          <a:latin typeface="Calibri" panose="020F0502020204030204" pitchFamily="34" charset="0"/>
                        </a:rPr>
                        <a:t>1001930</a:t>
                      </a:r>
                    </a:p>
                  </a:txBody>
                  <a:tcPr marL="9525" marR="9525" marT="9525" marB="0" anchor="b"/>
                </a:tc>
                <a:extLst>
                  <a:ext uri="{0D108BD9-81ED-4DB2-BD59-A6C34878D82A}">
                    <a16:rowId xmlns:a16="http://schemas.microsoft.com/office/drawing/2014/main" val="2477046340"/>
                  </a:ext>
                </a:extLst>
              </a:tr>
              <a:tr h="136832">
                <a:tc>
                  <a:txBody>
                    <a:bodyPr/>
                    <a:lstStyle/>
                    <a:p>
                      <a:pPr algn="ctr" fontAlgn="b"/>
                      <a:r>
                        <a:rPr lang="en-US" sz="1100" b="0" i="0" u="none" strike="noStrike">
                          <a:solidFill>
                            <a:srgbClr val="000000"/>
                          </a:solidFill>
                          <a:effectLst/>
                          <a:latin typeface="Calibri" panose="020F0502020204030204" pitchFamily="34" charset="0"/>
                        </a:rPr>
                        <a:t>1001933</a:t>
                      </a:r>
                    </a:p>
                  </a:txBody>
                  <a:tcPr marL="9525" marR="9525" marT="9525" marB="0" anchor="b"/>
                </a:tc>
                <a:extLst>
                  <a:ext uri="{0D108BD9-81ED-4DB2-BD59-A6C34878D82A}">
                    <a16:rowId xmlns:a16="http://schemas.microsoft.com/office/drawing/2014/main" val="3556507424"/>
                  </a:ext>
                </a:extLst>
              </a:tr>
              <a:tr h="136832">
                <a:tc>
                  <a:txBody>
                    <a:bodyPr/>
                    <a:lstStyle/>
                    <a:p>
                      <a:pPr algn="ctr" fontAlgn="b"/>
                      <a:r>
                        <a:rPr lang="en-US" sz="1100" b="0" i="0" u="none" strike="noStrike">
                          <a:solidFill>
                            <a:srgbClr val="000000"/>
                          </a:solidFill>
                          <a:effectLst/>
                          <a:latin typeface="Calibri" panose="020F0502020204030204" pitchFamily="34" charset="0"/>
                        </a:rPr>
                        <a:t>1001934</a:t>
                      </a:r>
                    </a:p>
                  </a:txBody>
                  <a:tcPr marL="9525" marR="9525" marT="9525" marB="0" anchor="b"/>
                </a:tc>
                <a:extLst>
                  <a:ext uri="{0D108BD9-81ED-4DB2-BD59-A6C34878D82A}">
                    <a16:rowId xmlns:a16="http://schemas.microsoft.com/office/drawing/2014/main" val="1849293953"/>
                  </a:ext>
                </a:extLst>
              </a:tr>
              <a:tr h="136832">
                <a:tc>
                  <a:txBody>
                    <a:bodyPr/>
                    <a:lstStyle/>
                    <a:p>
                      <a:pPr algn="ctr" fontAlgn="b"/>
                      <a:r>
                        <a:rPr lang="en-US" sz="1100" b="0" i="0" u="none" strike="noStrike">
                          <a:solidFill>
                            <a:srgbClr val="000000"/>
                          </a:solidFill>
                          <a:effectLst/>
                          <a:latin typeface="Calibri" panose="020F0502020204030204" pitchFamily="34" charset="0"/>
                        </a:rPr>
                        <a:t>1001948</a:t>
                      </a:r>
                    </a:p>
                  </a:txBody>
                  <a:tcPr marL="9525" marR="9525" marT="9525" marB="0" anchor="b"/>
                </a:tc>
                <a:extLst>
                  <a:ext uri="{0D108BD9-81ED-4DB2-BD59-A6C34878D82A}">
                    <a16:rowId xmlns:a16="http://schemas.microsoft.com/office/drawing/2014/main" val="55383988"/>
                  </a:ext>
                </a:extLst>
              </a:tr>
              <a:tr h="136832">
                <a:tc>
                  <a:txBody>
                    <a:bodyPr/>
                    <a:lstStyle/>
                    <a:p>
                      <a:pPr algn="ctr" fontAlgn="b"/>
                      <a:r>
                        <a:rPr lang="en-US" sz="1100" b="0" i="0" u="none" strike="noStrike">
                          <a:solidFill>
                            <a:srgbClr val="000000"/>
                          </a:solidFill>
                          <a:effectLst/>
                          <a:latin typeface="Calibri" panose="020F0502020204030204" pitchFamily="34" charset="0"/>
                        </a:rPr>
                        <a:t>1001949</a:t>
                      </a:r>
                    </a:p>
                  </a:txBody>
                  <a:tcPr marL="9525" marR="9525" marT="9525" marB="0" anchor="b"/>
                </a:tc>
                <a:extLst>
                  <a:ext uri="{0D108BD9-81ED-4DB2-BD59-A6C34878D82A}">
                    <a16:rowId xmlns:a16="http://schemas.microsoft.com/office/drawing/2014/main" val="1184876392"/>
                  </a:ext>
                </a:extLst>
              </a:tr>
              <a:tr h="136832">
                <a:tc>
                  <a:txBody>
                    <a:bodyPr/>
                    <a:lstStyle/>
                    <a:p>
                      <a:pPr algn="ctr" fontAlgn="b"/>
                      <a:r>
                        <a:rPr lang="en-US" sz="1100" b="0" i="0" u="none" strike="noStrike">
                          <a:solidFill>
                            <a:srgbClr val="000000"/>
                          </a:solidFill>
                          <a:effectLst/>
                          <a:latin typeface="Calibri" panose="020F0502020204030204" pitchFamily="34" charset="0"/>
                        </a:rPr>
                        <a:t>1001951</a:t>
                      </a:r>
                    </a:p>
                  </a:txBody>
                  <a:tcPr marL="9525" marR="9525" marT="9525" marB="0" anchor="b"/>
                </a:tc>
                <a:extLst>
                  <a:ext uri="{0D108BD9-81ED-4DB2-BD59-A6C34878D82A}">
                    <a16:rowId xmlns:a16="http://schemas.microsoft.com/office/drawing/2014/main" val="562745277"/>
                  </a:ext>
                </a:extLst>
              </a:tr>
              <a:tr h="136832">
                <a:tc>
                  <a:txBody>
                    <a:bodyPr/>
                    <a:lstStyle/>
                    <a:p>
                      <a:pPr algn="ctr" fontAlgn="b"/>
                      <a:r>
                        <a:rPr lang="en-US" sz="1100" b="0" i="0" u="none" strike="noStrike">
                          <a:solidFill>
                            <a:srgbClr val="000000"/>
                          </a:solidFill>
                          <a:effectLst/>
                          <a:latin typeface="Calibri" panose="020F0502020204030204" pitchFamily="34" charset="0"/>
                        </a:rPr>
                        <a:t>1002074</a:t>
                      </a:r>
                    </a:p>
                  </a:txBody>
                  <a:tcPr marL="9525" marR="9525" marT="9525" marB="0" anchor="b"/>
                </a:tc>
                <a:extLst>
                  <a:ext uri="{0D108BD9-81ED-4DB2-BD59-A6C34878D82A}">
                    <a16:rowId xmlns:a16="http://schemas.microsoft.com/office/drawing/2014/main" val="4214228982"/>
                  </a:ext>
                </a:extLst>
              </a:tr>
              <a:tr h="136832">
                <a:tc>
                  <a:txBody>
                    <a:bodyPr/>
                    <a:lstStyle/>
                    <a:p>
                      <a:pPr algn="ctr" fontAlgn="b"/>
                      <a:r>
                        <a:rPr lang="en-US" sz="1100" b="0" i="0" u="none" strike="noStrike">
                          <a:solidFill>
                            <a:srgbClr val="000000"/>
                          </a:solidFill>
                          <a:effectLst/>
                          <a:latin typeface="Calibri" panose="020F0502020204030204" pitchFamily="34" charset="0"/>
                        </a:rPr>
                        <a:t>1002091</a:t>
                      </a:r>
                    </a:p>
                  </a:txBody>
                  <a:tcPr marL="9525" marR="9525" marT="9525" marB="0" anchor="b"/>
                </a:tc>
                <a:extLst>
                  <a:ext uri="{0D108BD9-81ED-4DB2-BD59-A6C34878D82A}">
                    <a16:rowId xmlns:a16="http://schemas.microsoft.com/office/drawing/2014/main" val="2656325802"/>
                  </a:ext>
                </a:extLst>
              </a:tr>
              <a:tr h="136832">
                <a:tc>
                  <a:txBody>
                    <a:bodyPr/>
                    <a:lstStyle/>
                    <a:p>
                      <a:pPr algn="ctr" fontAlgn="b"/>
                      <a:r>
                        <a:rPr lang="en-US" sz="1100" b="0" i="0" u="none" strike="noStrike">
                          <a:solidFill>
                            <a:srgbClr val="000000"/>
                          </a:solidFill>
                          <a:effectLst/>
                          <a:latin typeface="Calibri" panose="020F0502020204030204" pitchFamily="34" charset="0"/>
                        </a:rPr>
                        <a:t>1002615</a:t>
                      </a:r>
                    </a:p>
                  </a:txBody>
                  <a:tcPr marL="9525" marR="9525" marT="9525" marB="0" anchor="b"/>
                </a:tc>
                <a:extLst>
                  <a:ext uri="{0D108BD9-81ED-4DB2-BD59-A6C34878D82A}">
                    <a16:rowId xmlns:a16="http://schemas.microsoft.com/office/drawing/2014/main" val="110545221"/>
                  </a:ext>
                </a:extLst>
              </a:tr>
              <a:tr h="136832">
                <a:tc>
                  <a:txBody>
                    <a:bodyPr/>
                    <a:lstStyle/>
                    <a:p>
                      <a:pPr algn="ctr" fontAlgn="b"/>
                      <a:r>
                        <a:rPr lang="en-US" sz="1100" b="0" i="0" u="none" strike="noStrike">
                          <a:solidFill>
                            <a:srgbClr val="000000"/>
                          </a:solidFill>
                          <a:effectLst/>
                          <a:latin typeface="Calibri" panose="020F0502020204030204" pitchFamily="34" charset="0"/>
                        </a:rPr>
                        <a:t>1002692</a:t>
                      </a:r>
                    </a:p>
                  </a:txBody>
                  <a:tcPr marL="9525" marR="9525" marT="9525" marB="0" anchor="b"/>
                </a:tc>
                <a:extLst>
                  <a:ext uri="{0D108BD9-81ED-4DB2-BD59-A6C34878D82A}">
                    <a16:rowId xmlns:a16="http://schemas.microsoft.com/office/drawing/2014/main" val="73420395"/>
                  </a:ext>
                </a:extLst>
              </a:tr>
              <a:tr h="136832">
                <a:tc>
                  <a:txBody>
                    <a:bodyPr/>
                    <a:lstStyle/>
                    <a:p>
                      <a:pPr algn="ctr" fontAlgn="b"/>
                      <a:r>
                        <a:rPr lang="en-US" sz="1100" b="0" i="0" u="none" strike="noStrike" dirty="0">
                          <a:solidFill>
                            <a:srgbClr val="000000"/>
                          </a:solidFill>
                          <a:effectLst/>
                          <a:latin typeface="Calibri" panose="020F0502020204030204" pitchFamily="34" charset="0"/>
                        </a:rPr>
                        <a:t>1002745</a:t>
                      </a:r>
                    </a:p>
                  </a:txBody>
                  <a:tcPr marL="9525" marR="9525" marT="9525" marB="0" anchor="b"/>
                </a:tc>
                <a:extLst>
                  <a:ext uri="{0D108BD9-81ED-4DB2-BD59-A6C34878D82A}">
                    <a16:rowId xmlns:a16="http://schemas.microsoft.com/office/drawing/2014/main" val="3276964147"/>
                  </a:ext>
                </a:extLst>
              </a:tr>
            </a:tbl>
          </a:graphicData>
        </a:graphic>
      </p:graphicFrame>
      <p:graphicFrame>
        <p:nvGraphicFramePr>
          <p:cNvPr id="22" name="Table 21">
            <a:extLst>
              <a:ext uri="{FF2B5EF4-FFF2-40B4-BE49-F238E27FC236}">
                <a16:creationId xmlns:a16="http://schemas.microsoft.com/office/drawing/2014/main" id="{5786B872-BCCC-5C4A-BF1F-2747AF038244}"/>
              </a:ext>
            </a:extLst>
          </p:cNvPr>
          <p:cNvGraphicFramePr>
            <a:graphicFrameLocks noGrp="1"/>
          </p:cNvGraphicFramePr>
          <p:nvPr>
            <p:extLst>
              <p:ext uri="{D42A27DB-BD31-4B8C-83A1-F6EECF244321}">
                <p14:modId xmlns:p14="http://schemas.microsoft.com/office/powerpoint/2010/main" val="622694236"/>
              </p:ext>
            </p:extLst>
          </p:nvPr>
        </p:nvGraphicFramePr>
        <p:xfrm>
          <a:off x="8934242" y="3482485"/>
          <a:ext cx="1850224" cy="2781429"/>
        </p:xfrm>
        <a:graphic>
          <a:graphicData uri="http://schemas.openxmlformats.org/drawingml/2006/table">
            <a:tbl>
              <a:tblPr firstRow="1" bandRow="1">
                <a:tableStyleId>{69012ECD-51FC-41F1-AA8D-1B2483CD663E}</a:tableStyleId>
              </a:tblPr>
              <a:tblGrid>
                <a:gridCol w="1850224">
                  <a:extLst>
                    <a:ext uri="{9D8B030D-6E8A-4147-A177-3AD203B41FA5}">
                      <a16:colId xmlns:a16="http://schemas.microsoft.com/office/drawing/2014/main" val="2728160213"/>
                    </a:ext>
                  </a:extLst>
                </a:gridCol>
              </a:tblGrid>
              <a:tr h="301119">
                <a:tc>
                  <a:txBody>
                    <a:bodyPr/>
                    <a:lstStyle/>
                    <a:p>
                      <a:r>
                        <a:rPr lang="en-US" sz="1200" dirty="0"/>
                        <a:t>Serial # - Infrared</a:t>
                      </a:r>
                    </a:p>
                  </a:txBody>
                  <a:tcPr/>
                </a:tc>
                <a:extLst>
                  <a:ext uri="{0D108BD9-81ED-4DB2-BD59-A6C34878D82A}">
                    <a16:rowId xmlns:a16="http://schemas.microsoft.com/office/drawing/2014/main" val="14264707"/>
                  </a:ext>
                </a:extLst>
              </a:tr>
              <a:tr h="136832">
                <a:tc>
                  <a:txBody>
                    <a:bodyPr/>
                    <a:lstStyle/>
                    <a:p>
                      <a:pPr algn="ctr" fontAlgn="b"/>
                      <a:r>
                        <a:rPr lang="en-US" sz="1100" b="0" i="0" u="none" strike="noStrike" dirty="0">
                          <a:solidFill>
                            <a:srgbClr val="000000"/>
                          </a:solidFill>
                          <a:effectLst/>
                          <a:latin typeface="Calibri" panose="020F0502020204030204" pitchFamily="34" charset="0"/>
                        </a:rPr>
                        <a:t>085620A</a:t>
                      </a:r>
                    </a:p>
                  </a:txBody>
                  <a:tcPr marL="9525" marR="9525" marT="9525" marB="0" anchor="b"/>
                </a:tc>
                <a:extLst>
                  <a:ext uri="{0D108BD9-81ED-4DB2-BD59-A6C34878D82A}">
                    <a16:rowId xmlns:a16="http://schemas.microsoft.com/office/drawing/2014/main" val="91579202"/>
                  </a:ext>
                </a:extLst>
              </a:tr>
              <a:tr h="136832">
                <a:tc>
                  <a:txBody>
                    <a:bodyPr/>
                    <a:lstStyle/>
                    <a:p>
                      <a:pPr algn="ctr" fontAlgn="b"/>
                      <a:r>
                        <a:rPr lang="en-US" sz="1100" b="0" i="0" u="none" strike="noStrike" dirty="0">
                          <a:solidFill>
                            <a:srgbClr val="000000"/>
                          </a:solidFill>
                          <a:effectLst/>
                          <a:latin typeface="Calibri" panose="020F0502020204030204" pitchFamily="34" charset="0"/>
                        </a:rPr>
                        <a:t>088035A</a:t>
                      </a:r>
                    </a:p>
                  </a:txBody>
                  <a:tcPr marL="9525" marR="9525" marT="9525" marB="0" anchor="b"/>
                </a:tc>
                <a:extLst>
                  <a:ext uri="{0D108BD9-81ED-4DB2-BD59-A6C34878D82A}">
                    <a16:rowId xmlns:a16="http://schemas.microsoft.com/office/drawing/2014/main" val="902521103"/>
                  </a:ext>
                </a:extLst>
              </a:tr>
              <a:tr h="136832">
                <a:tc>
                  <a:txBody>
                    <a:bodyPr/>
                    <a:lstStyle/>
                    <a:p>
                      <a:pPr algn="ctr" fontAlgn="b"/>
                      <a:r>
                        <a:rPr lang="en-US" sz="1100" b="0" i="0" u="none" strike="noStrike" dirty="0">
                          <a:solidFill>
                            <a:srgbClr val="000000"/>
                          </a:solidFill>
                          <a:effectLst/>
                          <a:latin typeface="Calibri" panose="020F0502020204030204" pitchFamily="34" charset="0"/>
                        </a:rPr>
                        <a:t>094649A</a:t>
                      </a:r>
                    </a:p>
                  </a:txBody>
                  <a:tcPr marL="9525" marR="9525" marT="9525" marB="0" anchor="b"/>
                </a:tc>
                <a:extLst>
                  <a:ext uri="{0D108BD9-81ED-4DB2-BD59-A6C34878D82A}">
                    <a16:rowId xmlns:a16="http://schemas.microsoft.com/office/drawing/2014/main" val="1602228331"/>
                  </a:ext>
                </a:extLst>
              </a:tr>
              <a:tr h="136832">
                <a:tc>
                  <a:txBody>
                    <a:bodyPr/>
                    <a:lstStyle/>
                    <a:p>
                      <a:pPr algn="ctr" fontAlgn="b"/>
                      <a:r>
                        <a:rPr lang="en-US" sz="1100" b="0" i="0" u="none" strike="noStrike" dirty="0">
                          <a:solidFill>
                            <a:srgbClr val="000000"/>
                          </a:solidFill>
                          <a:effectLst/>
                          <a:latin typeface="Calibri" panose="020F0502020204030204" pitchFamily="34" charset="0"/>
                        </a:rPr>
                        <a:t>097252A</a:t>
                      </a:r>
                    </a:p>
                  </a:txBody>
                  <a:tcPr marL="9525" marR="9525" marT="9525" marB="0" anchor="b"/>
                </a:tc>
                <a:extLst>
                  <a:ext uri="{0D108BD9-81ED-4DB2-BD59-A6C34878D82A}">
                    <a16:rowId xmlns:a16="http://schemas.microsoft.com/office/drawing/2014/main" val="2477046340"/>
                  </a:ext>
                </a:extLst>
              </a:tr>
              <a:tr h="136832">
                <a:tc>
                  <a:txBody>
                    <a:bodyPr/>
                    <a:lstStyle/>
                    <a:p>
                      <a:pPr algn="ctr" fontAlgn="b"/>
                      <a:r>
                        <a:rPr lang="en-US" sz="1100" b="0" i="0" u="none" strike="noStrike" dirty="0">
                          <a:solidFill>
                            <a:srgbClr val="000000"/>
                          </a:solidFill>
                          <a:effectLst/>
                          <a:latin typeface="Calibri" panose="020F0502020204030204" pitchFamily="34" charset="0"/>
                        </a:rPr>
                        <a:t>146373AA</a:t>
                      </a:r>
                    </a:p>
                  </a:txBody>
                  <a:tcPr marL="9525" marR="9525" marT="9525" marB="0" anchor="b"/>
                </a:tc>
                <a:extLst>
                  <a:ext uri="{0D108BD9-81ED-4DB2-BD59-A6C34878D82A}">
                    <a16:rowId xmlns:a16="http://schemas.microsoft.com/office/drawing/2014/main" val="3556507424"/>
                  </a:ext>
                </a:extLst>
              </a:tr>
              <a:tr h="136832">
                <a:tc>
                  <a:txBody>
                    <a:bodyPr/>
                    <a:lstStyle/>
                    <a:p>
                      <a:pPr algn="ctr" fontAlgn="b"/>
                      <a:r>
                        <a:rPr lang="en-US" sz="1100" b="0" i="0" u="none" strike="noStrike" dirty="0">
                          <a:solidFill>
                            <a:srgbClr val="000000"/>
                          </a:solidFill>
                          <a:effectLst/>
                          <a:latin typeface="Calibri" panose="020F0502020204030204" pitchFamily="34" charset="0"/>
                        </a:rPr>
                        <a:t>158999A</a:t>
                      </a:r>
                    </a:p>
                  </a:txBody>
                  <a:tcPr marL="9525" marR="9525" marT="9525" marB="0" anchor="b"/>
                </a:tc>
                <a:extLst>
                  <a:ext uri="{0D108BD9-81ED-4DB2-BD59-A6C34878D82A}">
                    <a16:rowId xmlns:a16="http://schemas.microsoft.com/office/drawing/2014/main" val="1849293953"/>
                  </a:ext>
                </a:extLst>
              </a:tr>
              <a:tr h="136832">
                <a:tc>
                  <a:txBody>
                    <a:bodyPr/>
                    <a:lstStyle/>
                    <a:p>
                      <a:pPr algn="ctr" fontAlgn="b"/>
                      <a:r>
                        <a:rPr lang="en-US" sz="1100" b="0" i="0" u="none" strike="noStrike" dirty="0">
                          <a:solidFill>
                            <a:srgbClr val="000000"/>
                          </a:solidFill>
                          <a:effectLst/>
                          <a:latin typeface="Calibri" panose="020F0502020204030204" pitchFamily="34" charset="0"/>
                        </a:rPr>
                        <a:t>159342A</a:t>
                      </a:r>
                    </a:p>
                  </a:txBody>
                  <a:tcPr marL="9525" marR="9525" marT="9525" marB="0" anchor="b"/>
                </a:tc>
                <a:extLst>
                  <a:ext uri="{0D108BD9-81ED-4DB2-BD59-A6C34878D82A}">
                    <a16:rowId xmlns:a16="http://schemas.microsoft.com/office/drawing/2014/main" val="55383988"/>
                  </a:ext>
                </a:extLst>
              </a:tr>
              <a:tr h="136832">
                <a:tc>
                  <a:txBody>
                    <a:bodyPr/>
                    <a:lstStyle/>
                    <a:p>
                      <a:pPr algn="ctr" fontAlgn="b"/>
                      <a:r>
                        <a:rPr lang="en-US" sz="1100" b="0" i="0" u="none" strike="noStrike">
                          <a:solidFill>
                            <a:srgbClr val="000000"/>
                          </a:solidFill>
                          <a:effectLst/>
                          <a:latin typeface="Calibri" panose="020F0502020204030204" pitchFamily="34" charset="0"/>
                        </a:rPr>
                        <a:t>159886A</a:t>
                      </a:r>
                    </a:p>
                  </a:txBody>
                  <a:tcPr marL="9525" marR="9525" marT="9525" marB="0" anchor="b"/>
                </a:tc>
                <a:extLst>
                  <a:ext uri="{0D108BD9-81ED-4DB2-BD59-A6C34878D82A}">
                    <a16:rowId xmlns:a16="http://schemas.microsoft.com/office/drawing/2014/main" val="1184876392"/>
                  </a:ext>
                </a:extLst>
              </a:tr>
              <a:tr h="136832">
                <a:tc>
                  <a:txBody>
                    <a:bodyPr/>
                    <a:lstStyle/>
                    <a:p>
                      <a:pPr algn="ctr" fontAlgn="b"/>
                      <a:r>
                        <a:rPr lang="en-US" sz="1100" b="0" i="0" u="none" strike="noStrike">
                          <a:solidFill>
                            <a:srgbClr val="000000"/>
                          </a:solidFill>
                          <a:effectLst/>
                          <a:latin typeface="Calibri" panose="020F0502020204030204" pitchFamily="34" charset="0"/>
                        </a:rPr>
                        <a:t>169247A</a:t>
                      </a:r>
                    </a:p>
                  </a:txBody>
                  <a:tcPr marL="9525" marR="9525" marT="9525" marB="0" anchor="b"/>
                </a:tc>
                <a:extLst>
                  <a:ext uri="{0D108BD9-81ED-4DB2-BD59-A6C34878D82A}">
                    <a16:rowId xmlns:a16="http://schemas.microsoft.com/office/drawing/2014/main" val="562745277"/>
                  </a:ext>
                </a:extLst>
              </a:tr>
              <a:tr h="136832">
                <a:tc>
                  <a:txBody>
                    <a:bodyPr/>
                    <a:lstStyle/>
                    <a:p>
                      <a:pPr algn="ctr" fontAlgn="b"/>
                      <a:r>
                        <a:rPr lang="en-US" sz="1100" b="0" i="0" u="none" strike="noStrike">
                          <a:solidFill>
                            <a:srgbClr val="000000"/>
                          </a:solidFill>
                          <a:effectLst/>
                          <a:latin typeface="Calibri" panose="020F0502020204030204" pitchFamily="34" charset="0"/>
                        </a:rPr>
                        <a:t>169292A</a:t>
                      </a:r>
                    </a:p>
                  </a:txBody>
                  <a:tcPr marL="9525" marR="9525" marT="9525" marB="0" anchor="b"/>
                </a:tc>
                <a:extLst>
                  <a:ext uri="{0D108BD9-81ED-4DB2-BD59-A6C34878D82A}">
                    <a16:rowId xmlns:a16="http://schemas.microsoft.com/office/drawing/2014/main" val="4214228982"/>
                  </a:ext>
                </a:extLst>
              </a:tr>
              <a:tr h="136832">
                <a:tc>
                  <a:txBody>
                    <a:bodyPr/>
                    <a:lstStyle/>
                    <a:p>
                      <a:pPr algn="ctr" fontAlgn="b"/>
                      <a:r>
                        <a:rPr lang="en-US" sz="1100" b="0" i="0" u="none" strike="noStrike">
                          <a:solidFill>
                            <a:srgbClr val="000000"/>
                          </a:solidFill>
                          <a:effectLst/>
                          <a:latin typeface="Calibri" panose="020F0502020204030204" pitchFamily="34" charset="0"/>
                        </a:rPr>
                        <a:t>169541A</a:t>
                      </a:r>
                    </a:p>
                  </a:txBody>
                  <a:tcPr marL="9525" marR="9525" marT="9525" marB="0" anchor="b"/>
                </a:tc>
                <a:extLst>
                  <a:ext uri="{0D108BD9-81ED-4DB2-BD59-A6C34878D82A}">
                    <a16:rowId xmlns:a16="http://schemas.microsoft.com/office/drawing/2014/main" val="2656325802"/>
                  </a:ext>
                </a:extLst>
              </a:tr>
              <a:tr h="136832">
                <a:tc>
                  <a:txBody>
                    <a:bodyPr/>
                    <a:lstStyle/>
                    <a:p>
                      <a:pPr algn="ctr" fontAlgn="b"/>
                      <a:r>
                        <a:rPr lang="en-US" sz="1100" b="0" i="0" u="none" strike="noStrike">
                          <a:solidFill>
                            <a:srgbClr val="000000"/>
                          </a:solidFill>
                          <a:effectLst/>
                          <a:latin typeface="Calibri" panose="020F0502020204030204" pitchFamily="34" charset="0"/>
                        </a:rPr>
                        <a:t>178321A</a:t>
                      </a:r>
                    </a:p>
                  </a:txBody>
                  <a:tcPr marL="9525" marR="9525" marT="9525" marB="0" anchor="b"/>
                </a:tc>
                <a:extLst>
                  <a:ext uri="{0D108BD9-81ED-4DB2-BD59-A6C34878D82A}">
                    <a16:rowId xmlns:a16="http://schemas.microsoft.com/office/drawing/2014/main" val="110545221"/>
                  </a:ext>
                </a:extLst>
              </a:tr>
              <a:tr h="136832">
                <a:tc>
                  <a:txBody>
                    <a:bodyPr/>
                    <a:lstStyle/>
                    <a:p>
                      <a:pPr algn="ctr" fontAlgn="b"/>
                      <a:r>
                        <a:rPr lang="en-US" sz="1100" b="0" i="0" u="none" strike="noStrike">
                          <a:solidFill>
                            <a:srgbClr val="000000"/>
                          </a:solidFill>
                          <a:effectLst/>
                          <a:latin typeface="Calibri" panose="020F0502020204030204" pitchFamily="34" charset="0"/>
                        </a:rPr>
                        <a:t>178709A</a:t>
                      </a:r>
                    </a:p>
                  </a:txBody>
                  <a:tcPr marL="9525" marR="9525" marT="9525" marB="0" anchor="b"/>
                </a:tc>
                <a:extLst>
                  <a:ext uri="{0D108BD9-81ED-4DB2-BD59-A6C34878D82A}">
                    <a16:rowId xmlns:a16="http://schemas.microsoft.com/office/drawing/2014/main" val="73420395"/>
                  </a:ext>
                </a:extLst>
              </a:tr>
              <a:tr h="136832">
                <a:tc>
                  <a:txBody>
                    <a:bodyPr/>
                    <a:lstStyle/>
                    <a:p>
                      <a:pPr algn="ctr" fontAlgn="b"/>
                      <a:r>
                        <a:rPr lang="en-US" sz="1100" b="0" i="0" u="none" strike="noStrike" dirty="0">
                          <a:solidFill>
                            <a:srgbClr val="000000"/>
                          </a:solidFill>
                          <a:effectLst/>
                          <a:latin typeface="Calibri" panose="020F0502020204030204" pitchFamily="34" charset="0"/>
                        </a:rPr>
                        <a:t>4634A</a:t>
                      </a:r>
                    </a:p>
                  </a:txBody>
                  <a:tcPr marL="9525" marR="9525" marT="9525" marB="0" anchor="b"/>
                </a:tc>
                <a:extLst>
                  <a:ext uri="{0D108BD9-81ED-4DB2-BD59-A6C34878D82A}">
                    <a16:rowId xmlns:a16="http://schemas.microsoft.com/office/drawing/2014/main" val="3276964147"/>
                  </a:ext>
                </a:extLst>
              </a:tr>
            </a:tbl>
          </a:graphicData>
        </a:graphic>
      </p:graphicFrame>
      <p:sp>
        <p:nvSpPr>
          <p:cNvPr id="23" name="TextBox 22">
            <a:extLst>
              <a:ext uri="{FF2B5EF4-FFF2-40B4-BE49-F238E27FC236}">
                <a16:creationId xmlns:a16="http://schemas.microsoft.com/office/drawing/2014/main" id="{27A9DA93-71A6-B74E-AAEF-C33A42EB44A9}"/>
              </a:ext>
            </a:extLst>
          </p:cNvPr>
          <p:cNvSpPr txBox="1"/>
          <p:nvPr/>
        </p:nvSpPr>
        <p:spPr>
          <a:xfrm>
            <a:off x="4410047" y="6297037"/>
            <a:ext cx="914400" cy="307553"/>
          </a:xfrm>
          <a:prstGeom prst="rect">
            <a:avLst/>
          </a:prstGeom>
          <a:solidFill>
            <a:schemeClr val="accent1"/>
          </a:solidFill>
        </p:spPr>
        <p:txBody>
          <a:bodyPr wrap="none" lIns="54610" tIns="54610" rIns="54610" bIns="54610" rtlCol="0">
            <a:noAutofit/>
          </a:bodyPr>
          <a:lstStyle/>
          <a:p>
            <a:pPr algn="ctr">
              <a:spcAft>
                <a:spcPts val="600"/>
              </a:spcAft>
            </a:pPr>
            <a:r>
              <a:rPr lang="en-US" sz="1400" b="1" dirty="0">
                <a:solidFill>
                  <a:schemeClr val="bg1"/>
                </a:solidFill>
              </a:rPr>
              <a:t>1069 SNs</a:t>
            </a:r>
          </a:p>
        </p:txBody>
      </p:sp>
      <p:sp>
        <p:nvSpPr>
          <p:cNvPr id="24" name="TextBox 23">
            <a:extLst>
              <a:ext uri="{FF2B5EF4-FFF2-40B4-BE49-F238E27FC236}">
                <a16:creationId xmlns:a16="http://schemas.microsoft.com/office/drawing/2014/main" id="{59B28D1C-44F5-CD48-8A6A-2516E19CB646}"/>
              </a:ext>
            </a:extLst>
          </p:cNvPr>
          <p:cNvSpPr txBox="1"/>
          <p:nvPr/>
        </p:nvSpPr>
        <p:spPr>
          <a:xfrm>
            <a:off x="1973715" y="6297037"/>
            <a:ext cx="914400" cy="307553"/>
          </a:xfrm>
          <a:prstGeom prst="rect">
            <a:avLst/>
          </a:prstGeom>
          <a:solidFill>
            <a:schemeClr val="accent1"/>
          </a:solidFill>
        </p:spPr>
        <p:txBody>
          <a:bodyPr wrap="none" lIns="54610" tIns="54610" rIns="54610" bIns="54610" rtlCol="0">
            <a:noAutofit/>
          </a:bodyPr>
          <a:lstStyle/>
          <a:p>
            <a:pPr algn="ctr">
              <a:spcAft>
                <a:spcPts val="600"/>
              </a:spcAft>
            </a:pPr>
            <a:r>
              <a:rPr lang="en-US" sz="1400" b="1" dirty="0">
                <a:solidFill>
                  <a:schemeClr val="bg1"/>
                </a:solidFill>
              </a:rPr>
              <a:t>3378 SNs</a:t>
            </a:r>
          </a:p>
        </p:txBody>
      </p:sp>
      <p:sp>
        <p:nvSpPr>
          <p:cNvPr id="25" name="TextBox 24">
            <a:extLst>
              <a:ext uri="{FF2B5EF4-FFF2-40B4-BE49-F238E27FC236}">
                <a16:creationId xmlns:a16="http://schemas.microsoft.com/office/drawing/2014/main" id="{CCB4D217-F372-CA43-A376-9A1A1EBA20A3}"/>
              </a:ext>
            </a:extLst>
          </p:cNvPr>
          <p:cNvSpPr txBox="1"/>
          <p:nvPr/>
        </p:nvSpPr>
        <p:spPr>
          <a:xfrm>
            <a:off x="9513439" y="6269605"/>
            <a:ext cx="914400" cy="307553"/>
          </a:xfrm>
          <a:prstGeom prst="rect">
            <a:avLst/>
          </a:prstGeom>
          <a:solidFill>
            <a:schemeClr val="accent1"/>
          </a:solidFill>
        </p:spPr>
        <p:txBody>
          <a:bodyPr wrap="none" lIns="54610" tIns="54610" rIns="54610" bIns="54610" rtlCol="0">
            <a:noAutofit/>
          </a:bodyPr>
          <a:lstStyle/>
          <a:p>
            <a:pPr algn="ctr">
              <a:spcAft>
                <a:spcPts val="600"/>
              </a:spcAft>
            </a:pPr>
            <a:r>
              <a:rPr lang="en-US" sz="1400" b="1" dirty="0">
                <a:solidFill>
                  <a:schemeClr val="bg1"/>
                </a:solidFill>
              </a:rPr>
              <a:t>14 SNs</a:t>
            </a:r>
          </a:p>
        </p:txBody>
      </p:sp>
      <p:graphicFrame>
        <p:nvGraphicFramePr>
          <p:cNvPr id="28" name="Table 27">
            <a:extLst>
              <a:ext uri="{FF2B5EF4-FFF2-40B4-BE49-F238E27FC236}">
                <a16:creationId xmlns:a16="http://schemas.microsoft.com/office/drawing/2014/main" id="{8DF48386-7794-BA4D-9D72-74E65A0D4AC3}"/>
              </a:ext>
            </a:extLst>
          </p:cNvPr>
          <p:cNvGraphicFramePr>
            <a:graphicFrameLocks noGrp="1"/>
          </p:cNvGraphicFramePr>
          <p:nvPr>
            <p:extLst>
              <p:ext uri="{D42A27DB-BD31-4B8C-83A1-F6EECF244321}">
                <p14:modId xmlns:p14="http://schemas.microsoft.com/office/powerpoint/2010/main" val="1514790005"/>
              </p:ext>
            </p:extLst>
          </p:nvPr>
        </p:nvGraphicFramePr>
        <p:xfrm>
          <a:off x="6414791" y="3488281"/>
          <a:ext cx="1850224" cy="2781429"/>
        </p:xfrm>
        <a:graphic>
          <a:graphicData uri="http://schemas.openxmlformats.org/drawingml/2006/table">
            <a:tbl>
              <a:tblPr firstRow="1" bandRow="1">
                <a:tableStyleId>{69012ECD-51FC-41F1-AA8D-1B2483CD663E}</a:tableStyleId>
              </a:tblPr>
              <a:tblGrid>
                <a:gridCol w="1850224">
                  <a:extLst>
                    <a:ext uri="{9D8B030D-6E8A-4147-A177-3AD203B41FA5}">
                      <a16:colId xmlns:a16="http://schemas.microsoft.com/office/drawing/2014/main" val="2728160213"/>
                    </a:ext>
                  </a:extLst>
                </a:gridCol>
              </a:tblGrid>
              <a:tr h="301119">
                <a:tc>
                  <a:txBody>
                    <a:bodyPr/>
                    <a:lstStyle/>
                    <a:p>
                      <a:pPr algn="ctr"/>
                      <a:r>
                        <a:rPr lang="en-US" sz="1200" dirty="0"/>
                        <a:t>Serial # - Machine Gun</a:t>
                      </a:r>
                    </a:p>
                  </a:txBody>
                  <a:tcPr/>
                </a:tc>
                <a:extLst>
                  <a:ext uri="{0D108BD9-81ED-4DB2-BD59-A6C34878D82A}">
                    <a16:rowId xmlns:a16="http://schemas.microsoft.com/office/drawing/2014/main" val="14264707"/>
                  </a:ext>
                </a:extLst>
              </a:tr>
              <a:tr h="136832">
                <a:tc>
                  <a:txBody>
                    <a:bodyPr/>
                    <a:lstStyle/>
                    <a:p>
                      <a:pPr algn="ctr" fontAlgn="b"/>
                      <a:r>
                        <a:rPr lang="en-US" sz="1100" b="0" i="0" u="none" strike="noStrike" dirty="0">
                          <a:solidFill>
                            <a:srgbClr val="000000"/>
                          </a:solidFill>
                          <a:effectLst/>
                          <a:latin typeface="Calibri" panose="020F0502020204030204" pitchFamily="34" charset="0"/>
                        </a:rPr>
                        <a:t>CD19233</a:t>
                      </a:r>
                    </a:p>
                  </a:txBody>
                  <a:tcPr marL="9525" marR="9525" marT="9525" marB="0" anchor="b"/>
                </a:tc>
                <a:extLst>
                  <a:ext uri="{0D108BD9-81ED-4DB2-BD59-A6C34878D82A}">
                    <a16:rowId xmlns:a16="http://schemas.microsoft.com/office/drawing/2014/main" val="91579202"/>
                  </a:ext>
                </a:extLst>
              </a:tr>
              <a:tr h="136832">
                <a:tc>
                  <a:txBody>
                    <a:bodyPr/>
                    <a:lstStyle/>
                    <a:p>
                      <a:pPr algn="ctr" fontAlgn="b"/>
                      <a:r>
                        <a:rPr lang="en-US" sz="1100" b="0" i="0" u="none" strike="noStrike">
                          <a:solidFill>
                            <a:srgbClr val="000000"/>
                          </a:solidFill>
                          <a:effectLst/>
                          <a:latin typeface="Calibri" panose="020F0502020204030204" pitchFamily="34" charset="0"/>
                        </a:rPr>
                        <a:t>CD19281</a:t>
                      </a:r>
                    </a:p>
                  </a:txBody>
                  <a:tcPr marL="9525" marR="9525" marT="9525" marB="0" anchor="b"/>
                </a:tc>
                <a:extLst>
                  <a:ext uri="{0D108BD9-81ED-4DB2-BD59-A6C34878D82A}">
                    <a16:rowId xmlns:a16="http://schemas.microsoft.com/office/drawing/2014/main" val="2418486044"/>
                  </a:ext>
                </a:extLst>
              </a:tr>
              <a:tr h="136832">
                <a:tc>
                  <a:txBody>
                    <a:bodyPr/>
                    <a:lstStyle/>
                    <a:p>
                      <a:pPr algn="ctr" fontAlgn="b"/>
                      <a:r>
                        <a:rPr lang="en-US" sz="1100" b="0" i="0" u="none" strike="noStrike">
                          <a:solidFill>
                            <a:srgbClr val="000000"/>
                          </a:solidFill>
                          <a:effectLst/>
                          <a:latin typeface="Calibri" panose="020F0502020204030204" pitchFamily="34" charset="0"/>
                        </a:rPr>
                        <a:t>CD19282</a:t>
                      </a:r>
                    </a:p>
                  </a:txBody>
                  <a:tcPr marL="9525" marR="9525" marT="9525" marB="0" anchor="b"/>
                </a:tc>
                <a:extLst>
                  <a:ext uri="{0D108BD9-81ED-4DB2-BD59-A6C34878D82A}">
                    <a16:rowId xmlns:a16="http://schemas.microsoft.com/office/drawing/2014/main" val="1704841434"/>
                  </a:ext>
                </a:extLst>
              </a:tr>
              <a:tr h="136832">
                <a:tc>
                  <a:txBody>
                    <a:bodyPr/>
                    <a:lstStyle/>
                    <a:p>
                      <a:pPr algn="ctr" fontAlgn="b"/>
                      <a:r>
                        <a:rPr lang="en-US" sz="1100" b="0" i="0" u="none" strike="noStrike">
                          <a:solidFill>
                            <a:srgbClr val="000000"/>
                          </a:solidFill>
                          <a:effectLst/>
                          <a:latin typeface="Calibri" panose="020F0502020204030204" pitchFamily="34" charset="0"/>
                        </a:rPr>
                        <a:t>CD19283</a:t>
                      </a:r>
                    </a:p>
                  </a:txBody>
                  <a:tcPr marL="9525" marR="9525" marT="9525" marB="0" anchor="b"/>
                </a:tc>
                <a:extLst>
                  <a:ext uri="{0D108BD9-81ED-4DB2-BD59-A6C34878D82A}">
                    <a16:rowId xmlns:a16="http://schemas.microsoft.com/office/drawing/2014/main" val="1046597701"/>
                  </a:ext>
                </a:extLst>
              </a:tr>
              <a:tr h="136832">
                <a:tc>
                  <a:txBody>
                    <a:bodyPr/>
                    <a:lstStyle/>
                    <a:p>
                      <a:pPr algn="ctr" fontAlgn="b"/>
                      <a:r>
                        <a:rPr lang="en-US" sz="1100" b="0" i="0" u="none" strike="noStrike">
                          <a:solidFill>
                            <a:srgbClr val="000000"/>
                          </a:solidFill>
                          <a:effectLst/>
                          <a:latin typeface="Calibri" panose="020F0502020204030204" pitchFamily="34" charset="0"/>
                        </a:rPr>
                        <a:t>CD19284</a:t>
                      </a:r>
                    </a:p>
                  </a:txBody>
                  <a:tcPr marL="9525" marR="9525" marT="9525" marB="0" anchor="b"/>
                </a:tc>
                <a:extLst>
                  <a:ext uri="{0D108BD9-81ED-4DB2-BD59-A6C34878D82A}">
                    <a16:rowId xmlns:a16="http://schemas.microsoft.com/office/drawing/2014/main" val="2432657989"/>
                  </a:ext>
                </a:extLst>
              </a:tr>
              <a:tr h="136832">
                <a:tc>
                  <a:txBody>
                    <a:bodyPr/>
                    <a:lstStyle/>
                    <a:p>
                      <a:pPr algn="ctr" fontAlgn="b"/>
                      <a:r>
                        <a:rPr lang="en-US" sz="1100" b="0" i="0" u="none" strike="noStrike">
                          <a:solidFill>
                            <a:srgbClr val="000000"/>
                          </a:solidFill>
                          <a:effectLst/>
                          <a:latin typeface="Calibri" panose="020F0502020204030204" pitchFamily="34" charset="0"/>
                        </a:rPr>
                        <a:t>CD19285</a:t>
                      </a:r>
                    </a:p>
                  </a:txBody>
                  <a:tcPr marL="9525" marR="9525" marT="9525" marB="0" anchor="b"/>
                </a:tc>
                <a:extLst>
                  <a:ext uri="{0D108BD9-81ED-4DB2-BD59-A6C34878D82A}">
                    <a16:rowId xmlns:a16="http://schemas.microsoft.com/office/drawing/2014/main" val="993441438"/>
                  </a:ext>
                </a:extLst>
              </a:tr>
              <a:tr h="136832">
                <a:tc>
                  <a:txBody>
                    <a:bodyPr/>
                    <a:lstStyle/>
                    <a:p>
                      <a:pPr algn="ctr" fontAlgn="b"/>
                      <a:r>
                        <a:rPr lang="en-US" sz="1100" b="0" i="0" u="none" strike="noStrike">
                          <a:solidFill>
                            <a:srgbClr val="000000"/>
                          </a:solidFill>
                          <a:effectLst/>
                          <a:latin typeface="Calibri" panose="020F0502020204030204" pitchFamily="34" charset="0"/>
                        </a:rPr>
                        <a:t>CD19322</a:t>
                      </a:r>
                    </a:p>
                  </a:txBody>
                  <a:tcPr marL="9525" marR="9525" marT="9525" marB="0" anchor="b"/>
                </a:tc>
                <a:extLst>
                  <a:ext uri="{0D108BD9-81ED-4DB2-BD59-A6C34878D82A}">
                    <a16:rowId xmlns:a16="http://schemas.microsoft.com/office/drawing/2014/main" val="2574897998"/>
                  </a:ext>
                </a:extLst>
              </a:tr>
              <a:tr h="136832">
                <a:tc>
                  <a:txBody>
                    <a:bodyPr/>
                    <a:lstStyle/>
                    <a:p>
                      <a:pPr algn="ctr" fontAlgn="b"/>
                      <a:r>
                        <a:rPr lang="en-US" sz="1100" b="0" i="0" u="none" strike="noStrike">
                          <a:solidFill>
                            <a:srgbClr val="000000"/>
                          </a:solidFill>
                          <a:effectLst/>
                          <a:latin typeface="Calibri" panose="020F0502020204030204" pitchFamily="34" charset="0"/>
                        </a:rPr>
                        <a:t>CD19323</a:t>
                      </a:r>
                    </a:p>
                  </a:txBody>
                  <a:tcPr marL="9525" marR="9525" marT="9525" marB="0" anchor="b"/>
                </a:tc>
                <a:extLst>
                  <a:ext uri="{0D108BD9-81ED-4DB2-BD59-A6C34878D82A}">
                    <a16:rowId xmlns:a16="http://schemas.microsoft.com/office/drawing/2014/main" val="902521103"/>
                  </a:ext>
                </a:extLst>
              </a:tr>
              <a:tr h="136832">
                <a:tc>
                  <a:txBody>
                    <a:bodyPr/>
                    <a:lstStyle/>
                    <a:p>
                      <a:pPr algn="ctr" fontAlgn="b"/>
                      <a:r>
                        <a:rPr lang="en-US" sz="1100" b="0" i="0" u="none" strike="noStrike">
                          <a:solidFill>
                            <a:srgbClr val="000000"/>
                          </a:solidFill>
                          <a:effectLst/>
                          <a:latin typeface="Calibri" panose="020F0502020204030204" pitchFamily="34" charset="0"/>
                        </a:rPr>
                        <a:t>CD19324</a:t>
                      </a:r>
                    </a:p>
                  </a:txBody>
                  <a:tcPr marL="9525" marR="9525" marT="9525" marB="0" anchor="b"/>
                </a:tc>
                <a:extLst>
                  <a:ext uri="{0D108BD9-81ED-4DB2-BD59-A6C34878D82A}">
                    <a16:rowId xmlns:a16="http://schemas.microsoft.com/office/drawing/2014/main" val="1602228331"/>
                  </a:ext>
                </a:extLst>
              </a:tr>
              <a:tr h="136832">
                <a:tc>
                  <a:txBody>
                    <a:bodyPr/>
                    <a:lstStyle/>
                    <a:p>
                      <a:pPr algn="ctr" fontAlgn="b"/>
                      <a:r>
                        <a:rPr lang="en-US" sz="1100" b="0" i="0" u="none" strike="noStrike">
                          <a:solidFill>
                            <a:srgbClr val="000000"/>
                          </a:solidFill>
                          <a:effectLst/>
                          <a:latin typeface="Calibri" panose="020F0502020204030204" pitchFamily="34" charset="0"/>
                        </a:rPr>
                        <a:t>CD19326</a:t>
                      </a:r>
                    </a:p>
                  </a:txBody>
                  <a:tcPr marL="9525" marR="9525" marT="9525" marB="0" anchor="b"/>
                </a:tc>
                <a:extLst>
                  <a:ext uri="{0D108BD9-81ED-4DB2-BD59-A6C34878D82A}">
                    <a16:rowId xmlns:a16="http://schemas.microsoft.com/office/drawing/2014/main" val="2477046340"/>
                  </a:ext>
                </a:extLst>
              </a:tr>
              <a:tr h="136832">
                <a:tc>
                  <a:txBody>
                    <a:bodyPr/>
                    <a:lstStyle/>
                    <a:p>
                      <a:pPr algn="ctr" fontAlgn="b"/>
                      <a:r>
                        <a:rPr lang="en-US" sz="1100" b="0" i="0" u="none" strike="noStrike">
                          <a:solidFill>
                            <a:srgbClr val="000000"/>
                          </a:solidFill>
                          <a:effectLst/>
                          <a:latin typeface="Calibri" panose="020F0502020204030204" pitchFamily="34" charset="0"/>
                        </a:rPr>
                        <a:t>CD19327</a:t>
                      </a:r>
                    </a:p>
                  </a:txBody>
                  <a:tcPr marL="9525" marR="9525" marT="9525" marB="0" anchor="b"/>
                </a:tc>
                <a:extLst>
                  <a:ext uri="{0D108BD9-81ED-4DB2-BD59-A6C34878D82A}">
                    <a16:rowId xmlns:a16="http://schemas.microsoft.com/office/drawing/2014/main" val="3556507424"/>
                  </a:ext>
                </a:extLst>
              </a:tr>
              <a:tr h="136832">
                <a:tc>
                  <a:txBody>
                    <a:bodyPr/>
                    <a:lstStyle/>
                    <a:p>
                      <a:pPr algn="ctr" fontAlgn="b"/>
                      <a:r>
                        <a:rPr lang="en-US" sz="1100" b="0" i="0" u="none" strike="noStrike">
                          <a:solidFill>
                            <a:srgbClr val="000000"/>
                          </a:solidFill>
                          <a:effectLst/>
                          <a:latin typeface="Calibri" panose="020F0502020204030204" pitchFamily="34" charset="0"/>
                        </a:rPr>
                        <a:t>CD19328</a:t>
                      </a:r>
                    </a:p>
                  </a:txBody>
                  <a:tcPr marL="9525" marR="9525" marT="9525" marB="0" anchor="b"/>
                </a:tc>
                <a:extLst>
                  <a:ext uri="{0D108BD9-81ED-4DB2-BD59-A6C34878D82A}">
                    <a16:rowId xmlns:a16="http://schemas.microsoft.com/office/drawing/2014/main" val="1849293953"/>
                  </a:ext>
                </a:extLst>
              </a:tr>
              <a:tr h="136832">
                <a:tc>
                  <a:txBody>
                    <a:bodyPr/>
                    <a:lstStyle/>
                    <a:p>
                      <a:pPr algn="ctr" fontAlgn="b"/>
                      <a:r>
                        <a:rPr lang="en-US" sz="1100" b="0" i="0" u="none" strike="noStrike">
                          <a:solidFill>
                            <a:srgbClr val="000000"/>
                          </a:solidFill>
                          <a:effectLst/>
                          <a:latin typeface="Calibri" panose="020F0502020204030204" pitchFamily="34" charset="0"/>
                        </a:rPr>
                        <a:t>CD19340</a:t>
                      </a:r>
                    </a:p>
                  </a:txBody>
                  <a:tcPr marL="9525" marR="9525" marT="9525" marB="0" anchor="b"/>
                </a:tc>
                <a:extLst>
                  <a:ext uri="{0D108BD9-81ED-4DB2-BD59-A6C34878D82A}">
                    <a16:rowId xmlns:a16="http://schemas.microsoft.com/office/drawing/2014/main" val="55383988"/>
                  </a:ext>
                </a:extLst>
              </a:tr>
              <a:tr h="136832">
                <a:tc>
                  <a:txBody>
                    <a:bodyPr/>
                    <a:lstStyle/>
                    <a:p>
                      <a:pPr algn="ctr" fontAlgn="b"/>
                      <a:r>
                        <a:rPr lang="en-US" sz="1100" b="0" i="0" u="none" strike="noStrike" dirty="0">
                          <a:solidFill>
                            <a:srgbClr val="000000"/>
                          </a:solidFill>
                          <a:effectLst/>
                          <a:latin typeface="Calibri" panose="020F0502020204030204" pitchFamily="34" charset="0"/>
                        </a:rPr>
                        <a:t>CD19341</a:t>
                      </a:r>
                    </a:p>
                  </a:txBody>
                  <a:tcPr marL="9525" marR="9525" marT="9525" marB="0" anchor="b"/>
                </a:tc>
                <a:extLst>
                  <a:ext uri="{0D108BD9-81ED-4DB2-BD59-A6C34878D82A}">
                    <a16:rowId xmlns:a16="http://schemas.microsoft.com/office/drawing/2014/main" val="1184876392"/>
                  </a:ext>
                </a:extLst>
              </a:tr>
            </a:tbl>
          </a:graphicData>
        </a:graphic>
      </p:graphicFrame>
      <p:sp>
        <p:nvSpPr>
          <p:cNvPr id="29" name="TextBox 28">
            <a:extLst>
              <a:ext uri="{FF2B5EF4-FFF2-40B4-BE49-F238E27FC236}">
                <a16:creationId xmlns:a16="http://schemas.microsoft.com/office/drawing/2014/main" id="{AD5E7A31-72D7-BC45-A91F-3D3AF7D50755}"/>
              </a:ext>
            </a:extLst>
          </p:cNvPr>
          <p:cNvSpPr txBox="1"/>
          <p:nvPr/>
        </p:nvSpPr>
        <p:spPr>
          <a:xfrm>
            <a:off x="6900991" y="6286133"/>
            <a:ext cx="914400" cy="307553"/>
          </a:xfrm>
          <a:prstGeom prst="rect">
            <a:avLst/>
          </a:prstGeom>
          <a:solidFill>
            <a:schemeClr val="accent1"/>
          </a:solidFill>
        </p:spPr>
        <p:txBody>
          <a:bodyPr wrap="none" lIns="54610" tIns="54610" rIns="54610" bIns="54610" rtlCol="0">
            <a:noAutofit/>
          </a:bodyPr>
          <a:lstStyle/>
          <a:p>
            <a:pPr algn="ctr">
              <a:spcAft>
                <a:spcPts val="600"/>
              </a:spcAft>
            </a:pPr>
            <a:r>
              <a:rPr lang="en-US" sz="1400" b="1" dirty="0">
                <a:solidFill>
                  <a:schemeClr val="bg1"/>
                </a:solidFill>
              </a:rPr>
              <a:t>768 SNs</a:t>
            </a:r>
          </a:p>
        </p:txBody>
      </p:sp>
    </p:spTree>
    <p:extLst>
      <p:ext uri="{BB962C8B-B14F-4D97-AF65-F5344CB8AC3E}">
        <p14:creationId xmlns:p14="http://schemas.microsoft.com/office/powerpoint/2010/main" val="28488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a:extLst>
              <a:ext uri="{FF2B5EF4-FFF2-40B4-BE49-F238E27FC236}">
                <a16:creationId xmlns:a16="http://schemas.microsoft.com/office/drawing/2014/main" id="{0A833A5C-1D45-E946-9203-E2E797AD1C47}"/>
              </a:ext>
            </a:extLst>
          </p:cNvPr>
          <p:cNvSpPr txBox="1">
            <a:spLocks/>
          </p:cNvSpPr>
          <p:nvPr/>
        </p:nvSpPr>
        <p:spPr>
          <a:xfrm>
            <a:off x="0" y="384213"/>
            <a:ext cx="10195200" cy="533400"/>
          </a:xfrm>
          <a:prstGeom prst="rect">
            <a:avLst/>
          </a:prstGeom>
        </p:spPr>
        <p:txBody>
          <a:bodyPr anchor="b"/>
          <a:lstStyle>
            <a:lvl1pPr algn="ctr" defTabSz="685800" rtl="0" eaLnBrk="1" latinLnBrk="0" hangingPunct="1">
              <a:spcBef>
                <a:spcPct val="0"/>
              </a:spcBef>
              <a:buNone/>
              <a:defRPr sz="4500" kern="1200">
                <a:solidFill>
                  <a:schemeClr val="tx1"/>
                </a:solidFill>
                <a:latin typeface="+mj-lt"/>
                <a:ea typeface="+mj-ea"/>
                <a:cs typeface="+mj-cs"/>
              </a:defRPr>
            </a:lvl1pPr>
          </a:lstStyle>
          <a:p>
            <a:r>
              <a:rPr lang="en-US" sz="3200" dirty="0" smtClean="0"/>
              <a:t>Step 4: User Experience</a:t>
            </a:r>
            <a:endParaRPr lang="en-US" sz="3200" dirty="0"/>
          </a:p>
        </p:txBody>
      </p:sp>
      <p:sp>
        <p:nvSpPr>
          <p:cNvPr id="27" name="Text Placeholder 3">
            <a:extLst>
              <a:ext uri="{FF2B5EF4-FFF2-40B4-BE49-F238E27FC236}">
                <a16:creationId xmlns:a16="http://schemas.microsoft.com/office/drawing/2014/main" id="{2A488852-3347-9549-B1A8-04B4B39B4B50}"/>
              </a:ext>
            </a:extLst>
          </p:cNvPr>
          <p:cNvSpPr txBox="1">
            <a:spLocks/>
          </p:cNvSpPr>
          <p:nvPr/>
        </p:nvSpPr>
        <p:spPr>
          <a:xfrm>
            <a:off x="1577298" y="-17607"/>
            <a:ext cx="10195200" cy="1737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Deliverable 1: Serial Number Extraction </a:t>
            </a:r>
            <a:r>
              <a:rPr lang="en-US" dirty="0" err="1" smtClean="0"/>
              <a:t>PoC</a:t>
            </a:r>
            <a:r>
              <a:rPr lang="en-US" dirty="0" smtClean="0"/>
              <a:t> Software</a:t>
            </a:r>
            <a:endParaRPr lang="en-US" dirty="0"/>
          </a:p>
        </p:txBody>
      </p:sp>
      <p:sp>
        <p:nvSpPr>
          <p:cNvPr id="30" name="Rounded Rectangle 29"/>
          <p:cNvSpPr/>
          <p:nvPr/>
        </p:nvSpPr>
        <p:spPr>
          <a:xfrm>
            <a:off x="1775191" y="1994647"/>
            <a:ext cx="1497106"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   Load Image</a:t>
            </a:r>
          </a:p>
        </p:txBody>
      </p:sp>
      <p:sp>
        <p:nvSpPr>
          <p:cNvPr id="31" name="Flowchart: Alternate Process 30"/>
          <p:cNvSpPr/>
          <p:nvPr/>
        </p:nvSpPr>
        <p:spPr>
          <a:xfrm>
            <a:off x="3841443" y="1515542"/>
            <a:ext cx="2357719" cy="1552870"/>
          </a:xfrm>
          <a:prstGeom prst="flowChartAlternate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32" name="TextBox 31"/>
          <p:cNvSpPr txBox="1"/>
          <p:nvPr/>
        </p:nvSpPr>
        <p:spPr>
          <a:xfrm flipH="1">
            <a:off x="3888452" y="1540822"/>
            <a:ext cx="2244421" cy="1573120"/>
          </a:xfrm>
          <a:prstGeom prst="rect">
            <a:avLst/>
          </a:prstGeom>
          <a:noFill/>
        </p:spPr>
        <p:txBody>
          <a:bodyPr wrap="square" lIns="54610" tIns="54610" rIns="54610" bIns="54610" rtlCol="0">
            <a:noAutofit/>
          </a:bodyPr>
          <a:lstStyle/>
          <a:p>
            <a:r>
              <a:rPr lang="en-US" sz="1500" dirty="0"/>
              <a:t>1. Weapon Classification</a:t>
            </a:r>
          </a:p>
          <a:p>
            <a:r>
              <a:rPr lang="en-US" sz="1500" dirty="0"/>
              <a:t>   AI Model</a:t>
            </a:r>
          </a:p>
          <a:p>
            <a:r>
              <a:rPr lang="en-US" sz="1500" dirty="0"/>
              <a:t>2. SN Extraction AI       </a:t>
            </a:r>
          </a:p>
          <a:p>
            <a:r>
              <a:rPr lang="en-US" sz="1500" dirty="0"/>
              <a:t>    Model</a:t>
            </a:r>
          </a:p>
          <a:p>
            <a:r>
              <a:rPr lang="en-US" sz="1500" dirty="0"/>
              <a:t>3. Rule Pattern Matching </a:t>
            </a:r>
          </a:p>
          <a:p>
            <a:r>
              <a:rPr lang="en-US" sz="1500" dirty="0"/>
              <a:t>    AI Engine</a:t>
            </a:r>
          </a:p>
        </p:txBody>
      </p:sp>
      <p:sp>
        <p:nvSpPr>
          <p:cNvPr id="33" name="Rounded Rectangle 32"/>
          <p:cNvSpPr/>
          <p:nvPr/>
        </p:nvSpPr>
        <p:spPr>
          <a:xfrm>
            <a:off x="6768308" y="1844897"/>
            <a:ext cx="1497106" cy="8993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   Display Serial Number</a:t>
            </a:r>
          </a:p>
          <a:p>
            <a:pPr algn="l"/>
            <a:r>
              <a:rPr lang="en-US" sz="1500" dirty="0">
                <a:solidFill>
                  <a:schemeClr val="bg1"/>
                </a:solidFill>
              </a:rPr>
              <a:t>  Weapon Type</a:t>
            </a:r>
          </a:p>
        </p:txBody>
      </p:sp>
      <p:sp>
        <p:nvSpPr>
          <p:cNvPr id="34" name="Rounded Rectangle 33"/>
          <p:cNvSpPr/>
          <p:nvPr/>
        </p:nvSpPr>
        <p:spPr>
          <a:xfrm>
            <a:off x="8920397" y="967966"/>
            <a:ext cx="1996216"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      Collect Feedback</a:t>
            </a:r>
          </a:p>
        </p:txBody>
      </p:sp>
      <p:sp>
        <p:nvSpPr>
          <p:cNvPr id="35" name="Right Arrow 34"/>
          <p:cNvSpPr/>
          <p:nvPr/>
        </p:nvSpPr>
        <p:spPr>
          <a:xfrm>
            <a:off x="3286752" y="2194112"/>
            <a:ext cx="475128" cy="31824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36" name="Right Arrow 35"/>
          <p:cNvSpPr/>
          <p:nvPr/>
        </p:nvSpPr>
        <p:spPr>
          <a:xfrm>
            <a:off x="3319306" y="2203676"/>
            <a:ext cx="475128" cy="31824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37" name="Right Arrow 36"/>
          <p:cNvSpPr/>
          <p:nvPr/>
        </p:nvSpPr>
        <p:spPr>
          <a:xfrm>
            <a:off x="8359432" y="2142788"/>
            <a:ext cx="475128" cy="31824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38" name="Right Arrow 37"/>
          <p:cNvSpPr/>
          <p:nvPr/>
        </p:nvSpPr>
        <p:spPr>
          <a:xfrm>
            <a:off x="6312573" y="2128895"/>
            <a:ext cx="475128" cy="31824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39" name="Flowchart: Alternate Process 38"/>
          <p:cNvSpPr/>
          <p:nvPr/>
        </p:nvSpPr>
        <p:spPr>
          <a:xfrm>
            <a:off x="1081938" y="3589180"/>
            <a:ext cx="1340112" cy="48006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Load Image</a:t>
            </a:r>
          </a:p>
        </p:txBody>
      </p:sp>
      <p:sp>
        <p:nvSpPr>
          <p:cNvPr id="40" name="Rounded Rectangle 39"/>
          <p:cNvSpPr/>
          <p:nvPr/>
        </p:nvSpPr>
        <p:spPr>
          <a:xfrm>
            <a:off x="8928578" y="2403213"/>
            <a:ext cx="1996216"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     Export Results</a:t>
            </a:r>
          </a:p>
        </p:txBody>
      </p:sp>
      <p:sp>
        <p:nvSpPr>
          <p:cNvPr id="41" name="Rounded Rectangle 40"/>
          <p:cNvSpPr/>
          <p:nvPr/>
        </p:nvSpPr>
        <p:spPr>
          <a:xfrm>
            <a:off x="4672756" y="3611880"/>
            <a:ext cx="1603786" cy="5448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      Verify Result</a:t>
            </a:r>
          </a:p>
        </p:txBody>
      </p:sp>
      <p:sp>
        <p:nvSpPr>
          <p:cNvPr id="42" name="Rounded Rectangle 41"/>
          <p:cNvSpPr/>
          <p:nvPr/>
        </p:nvSpPr>
        <p:spPr>
          <a:xfrm>
            <a:off x="8329173" y="3472511"/>
            <a:ext cx="2020725" cy="5772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     Run Performance Analysis</a:t>
            </a:r>
          </a:p>
        </p:txBody>
      </p:sp>
      <p:sp>
        <p:nvSpPr>
          <p:cNvPr id="43" name="TextBox 42"/>
          <p:cNvSpPr txBox="1"/>
          <p:nvPr/>
        </p:nvSpPr>
        <p:spPr>
          <a:xfrm>
            <a:off x="4053853" y="4790816"/>
            <a:ext cx="2487139" cy="747804"/>
          </a:xfrm>
          <a:prstGeom prst="rect">
            <a:avLst/>
          </a:prstGeom>
          <a:noFill/>
        </p:spPr>
        <p:txBody>
          <a:bodyPr wrap="square" lIns="54610" tIns="54610" rIns="54610" bIns="54610" rtlCol="0">
            <a:noAutofit/>
          </a:bodyPr>
          <a:lstStyle/>
          <a:p>
            <a:pPr>
              <a:spcAft>
                <a:spcPts val="600"/>
              </a:spcAft>
            </a:pPr>
            <a:r>
              <a:rPr lang="en-US" sz="1500" dirty="0"/>
              <a:t>Weapon Type:  M614 </a:t>
            </a:r>
          </a:p>
          <a:p>
            <a:pPr>
              <a:spcAft>
                <a:spcPts val="600"/>
              </a:spcAft>
            </a:pPr>
            <a:r>
              <a:rPr lang="en-US" sz="1500" dirty="0"/>
              <a:t>Serial Number: O21304</a:t>
            </a:r>
          </a:p>
          <a:p>
            <a:pPr>
              <a:spcAft>
                <a:spcPts val="600"/>
              </a:spcAft>
            </a:pPr>
            <a:endParaRPr lang="en-US" sz="1500" dirty="0" err="1"/>
          </a:p>
        </p:txBody>
      </p:sp>
      <p:sp>
        <p:nvSpPr>
          <p:cNvPr id="44" name="Right Arrow 43"/>
          <p:cNvSpPr/>
          <p:nvPr/>
        </p:nvSpPr>
        <p:spPr>
          <a:xfrm>
            <a:off x="3321775" y="4947285"/>
            <a:ext cx="628650" cy="3238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45" name="Action Button: Custom 44">
            <a:hlinkClick r:id="" action="ppaction://noaction" highlightClick="1"/>
          </p:cNvPr>
          <p:cNvSpPr/>
          <p:nvPr/>
        </p:nvSpPr>
        <p:spPr>
          <a:xfrm>
            <a:off x="6276540" y="4661535"/>
            <a:ext cx="942863" cy="447675"/>
          </a:xfrm>
          <a:prstGeom prst="actionButtonBlank">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Accept</a:t>
            </a:r>
          </a:p>
        </p:txBody>
      </p:sp>
      <p:sp>
        <p:nvSpPr>
          <p:cNvPr id="46" name="Rectangle 45"/>
          <p:cNvSpPr/>
          <p:nvPr/>
        </p:nvSpPr>
        <p:spPr>
          <a:xfrm>
            <a:off x="5651006" y="3244334"/>
            <a:ext cx="889987" cy="369332"/>
          </a:xfrm>
          <a:prstGeom prst="rect">
            <a:avLst/>
          </a:prstGeom>
        </p:spPr>
        <p:txBody>
          <a:bodyPr wrap="none">
            <a:spAutoFit/>
          </a:bodyPr>
          <a:lstStyle/>
          <a:p>
            <a:r>
              <a:rPr lang="en-US" dirty="0">
                <a:solidFill>
                  <a:schemeClr val="bg1"/>
                </a:solidFill>
              </a:rPr>
              <a:t>Accept</a:t>
            </a:r>
            <a:endParaRPr lang="en-US" dirty="0"/>
          </a:p>
        </p:txBody>
      </p:sp>
      <p:sp>
        <p:nvSpPr>
          <p:cNvPr id="47" name="Action Button: Custom 46">
            <a:hlinkClick r:id="" action="ppaction://noaction" highlightClick="1"/>
          </p:cNvPr>
          <p:cNvSpPr/>
          <p:nvPr/>
        </p:nvSpPr>
        <p:spPr>
          <a:xfrm>
            <a:off x="6276541" y="5285367"/>
            <a:ext cx="942863" cy="447675"/>
          </a:xfrm>
          <a:prstGeom prst="actionButtonBlank">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1500" dirty="0">
                <a:solidFill>
                  <a:schemeClr val="bg1"/>
                </a:solidFill>
              </a:rPr>
              <a:t>Reject</a:t>
            </a:r>
          </a:p>
        </p:txBody>
      </p:sp>
      <p:pic>
        <p:nvPicPr>
          <p:cNvPr id="48" name="Picture 47"/>
          <p:cNvPicPr>
            <a:picLocks noChangeAspect="1"/>
          </p:cNvPicPr>
          <p:nvPr/>
        </p:nvPicPr>
        <p:blipFill>
          <a:blip r:embed="rId2"/>
          <a:stretch>
            <a:fillRect/>
          </a:stretch>
        </p:blipFill>
        <p:spPr>
          <a:xfrm>
            <a:off x="824992" y="4403376"/>
            <a:ext cx="1874072" cy="1522683"/>
          </a:xfrm>
          <a:prstGeom prst="rect">
            <a:avLst/>
          </a:prstGeom>
        </p:spPr>
      </p:pic>
      <p:cxnSp>
        <p:nvCxnSpPr>
          <p:cNvPr id="49" name="Straight Connector 48">
            <a:extLst>
              <a:ext uri="{FF2B5EF4-FFF2-40B4-BE49-F238E27FC236}">
                <a16:creationId xmlns:a16="http://schemas.microsoft.com/office/drawing/2014/main" id="{50015E82-8E34-1043-827B-4AFBC711524B}"/>
              </a:ext>
            </a:extLst>
          </p:cNvPr>
          <p:cNvCxnSpPr/>
          <p:nvPr/>
        </p:nvCxnSpPr>
        <p:spPr>
          <a:xfrm flipV="1">
            <a:off x="360932" y="3159435"/>
            <a:ext cx="11168743" cy="8708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Rounded Rectangle 49">
            <a:extLst>
              <a:ext uri="{FF2B5EF4-FFF2-40B4-BE49-F238E27FC236}">
                <a16:creationId xmlns:a16="http://schemas.microsoft.com/office/drawing/2014/main" id="{65EB0261-30CB-6C45-9020-1F7386BCAAF0}"/>
              </a:ext>
            </a:extLst>
          </p:cNvPr>
          <p:cNvSpPr/>
          <p:nvPr/>
        </p:nvSpPr>
        <p:spPr>
          <a:xfrm>
            <a:off x="3950425" y="3430576"/>
            <a:ext cx="3590476" cy="2708967"/>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51" name="Rounded Rectangle 50">
            <a:extLst>
              <a:ext uri="{FF2B5EF4-FFF2-40B4-BE49-F238E27FC236}">
                <a16:creationId xmlns:a16="http://schemas.microsoft.com/office/drawing/2014/main" id="{1C2001C9-D39E-904D-946A-66A62E33B71E}"/>
              </a:ext>
            </a:extLst>
          </p:cNvPr>
          <p:cNvSpPr/>
          <p:nvPr/>
        </p:nvSpPr>
        <p:spPr>
          <a:xfrm>
            <a:off x="598714" y="3473917"/>
            <a:ext cx="2619632" cy="258270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52" name="Rounded Rectangle 51">
            <a:extLst>
              <a:ext uri="{FF2B5EF4-FFF2-40B4-BE49-F238E27FC236}">
                <a16:creationId xmlns:a16="http://schemas.microsoft.com/office/drawing/2014/main" id="{F2A777BB-8E14-7D4B-B5B3-8640F9B01A76}"/>
              </a:ext>
            </a:extLst>
          </p:cNvPr>
          <p:cNvSpPr/>
          <p:nvPr/>
        </p:nvSpPr>
        <p:spPr>
          <a:xfrm>
            <a:off x="8928578" y="1662596"/>
            <a:ext cx="1996216"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a:solidFill>
                  <a:schemeClr val="bg1"/>
                </a:solidFill>
              </a:rPr>
              <a:t>     Run Performance Analysis</a:t>
            </a:r>
          </a:p>
        </p:txBody>
      </p:sp>
      <p:sp>
        <p:nvSpPr>
          <p:cNvPr id="53" name="TextBox 52">
            <a:extLst>
              <a:ext uri="{FF2B5EF4-FFF2-40B4-BE49-F238E27FC236}">
                <a16:creationId xmlns:a16="http://schemas.microsoft.com/office/drawing/2014/main" id="{7C2AC5A0-7676-1344-9D23-30CD777BEFB0}"/>
              </a:ext>
            </a:extLst>
          </p:cNvPr>
          <p:cNvSpPr txBox="1"/>
          <p:nvPr/>
        </p:nvSpPr>
        <p:spPr>
          <a:xfrm>
            <a:off x="1676235" y="1468473"/>
            <a:ext cx="1783680" cy="300164"/>
          </a:xfrm>
          <a:prstGeom prst="rect">
            <a:avLst/>
          </a:prstGeom>
          <a:solidFill>
            <a:schemeClr val="accent3">
              <a:lumMod val="20000"/>
              <a:lumOff val="80000"/>
            </a:schemeClr>
          </a:solidFill>
        </p:spPr>
        <p:txBody>
          <a:bodyPr wrap="none" lIns="54610" tIns="54610" rIns="54610" bIns="54610" rtlCol="0">
            <a:noAutofit/>
          </a:bodyPr>
          <a:lstStyle/>
          <a:p>
            <a:pPr>
              <a:spcAft>
                <a:spcPts val="600"/>
              </a:spcAft>
            </a:pPr>
            <a:r>
              <a:rPr lang="en-US" sz="1500" b="1" dirty="0"/>
              <a:t>Image Processing </a:t>
            </a:r>
          </a:p>
        </p:txBody>
      </p:sp>
      <p:sp>
        <p:nvSpPr>
          <p:cNvPr id="54" name="TextBox 53">
            <a:extLst>
              <a:ext uri="{FF2B5EF4-FFF2-40B4-BE49-F238E27FC236}">
                <a16:creationId xmlns:a16="http://schemas.microsoft.com/office/drawing/2014/main" id="{EC9992A4-18A4-1F4B-8E0A-A09638B730A1}"/>
              </a:ext>
            </a:extLst>
          </p:cNvPr>
          <p:cNvSpPr txBox="1"/>
          <p:nvPr/>
        </p:nvSpPr>
        <p:spPr>
          <a:xfrm>
            <a:off x="4216256" y="1112371"/>
            <a:ext cx="1131257" cy="300164"/>
          </a:xfrm>
          <a:prstGeom prst="rect">
            <a:avLst/>
          </a:prstGeom>
          <a:solidFill>
            <a:schemeClr val="accent3">
              <a:lumMod val="20000"/>
              <a:lumOff val="80000"/>
            </a:schemeClr>
          </a:solidFill>
        </p:spPr>
        <p:txBody>
          <a:bodyPr wrap="none" lIns="54610" tIns="54610" rIns="54610" bIns="54610" rtlCol="0">
            <a:noAutofit/>
          </a:bodyPr>
          <a:lstStyle/>
          <a:p>
            <a:pPr>
              <a:spcAft>
                <a:spcPts val="600"/>
              </a:spcAft>
            </a:pPr>
            <a:r>
              <a:rPr lang="en-US" sz="1500" b="1" dirty="0"/>
              <a:t>AI Models</a:t>
            </a:r>
          </a:p>
        </p:txBody>
      </p:sp>
      <p:sp>
        <p:nvSpPr>
          <p:cNvPr id="55" name="TextBox 54">
            <a:extLst>
              <a:ext uri="{FF2B5EF4-FFF2-40B4-BE49-F238E27FC236}">
                <a16:creationId xmlns:a16="http://schemas.microsoft.com/office/drawing/2014/main" id="{C742A505-D7AB-2747-A958-9210481A5522}"/>
              </a:ext>
            </a:extLst>
          </p:cNvPr>
          <p:cNvSpPr txBox="1"/>
          <p:nvPr/>
        </p:nvSpPr>
        <p:spPr>
          <a:xfrm>
            <a:off x="6854345" y="1207703"/>
            <a:ext cx="1222583" cy="560934"/>
          </a:xfrm>
          <a:prstGeom prst="rect">
            <a:avLst/>
          </a:prstGeom>
          <a:solidFill>
            <a:schemeClr val="accent3">
              <a:lumMod val="20000"/>
              <a:lumOff val="80000"/>
            </a:schemeClr>
          </a:solidFill>
        </p:spPr>
        <p:txBody>
          <a:bodyPr wrap="none" lIns="54610" tIns="54610" rIns="54610" bIns="54610" rtlCol="0">
            <a:noAutofit/>
          </a:bodyPr>
          <a:lstStyle/>
          <a:p>
            <a:r>
              <a:rPr lang="en-US" sz="1500" b="1" dirty="0"/>
              <a:t>Extraction </a:t>
            </a:r>
          </a:p>
          <a:p>
            <a:r>
              <a:rPr lang="en-US" sz="1500" b="1" dirty="0"/>
              <a:t>Results</a:t>
            </a:r>
          </a:p>
        </p:txBody>
      </p:sp>
      <p:sp>
        <p:nvSpPr>
          <p:cNvPr id="56" name="TextBox 55">
            <a:extLst>
              <a:ext uri="{FF2B5EF4-FFF2-40B4-BE49-F238E27FC236}">
                <a16:creationId xmlns:a16="http://schemas.microsoft.com/office/drawing/2014/main" id="{73629EB4-E8F0-8643-98CF-513BA91C31F3}"/>
              </a:ext>
            </a:extLst>
          </p:cNvPr>
          <p:cNvSpPr txBox="1"/>
          <p:nvPr/>
        </p:nvSpPr>
        <p:spPr>
          <a:xfrm>
            <a:off x="9205660" y="359351"/>
            <a:ext cx="1580341" cy="560934"/>
          </a:xfrm>
          <a:prstGeom prst="rect">
            <a:avLst/>
          </a:prstGeom>
          <a:solidFill>
            <a:schemeClr val="accent3">
              <a:lumMod val="20000"/>
              <a:lumOff val="80000"/>
            </a:schemeClr>
          </a:solidFill>
        </p:spPr>
        <p:txBody>
          <a:bodyPr wrap="none" lIns="54610" tIns="54610" rIns="54610" bIns="54610" rtlCol="0">
            <a:noAutofit/>
          </a:bodyPr>
          <a:lstStyle/>
          <a:p>
            <a:r>
              <a:rPr lang="en-US" sz="1500" b="1" dirty="0"/>
              <a:t>Learning &amp; </a:t>
            </a:r>
          </a:p>
          <a:p>
            <a:r>
              <a:rPr lang="en-US" sz="1500" b="1" dirty="0"/>
              <a:t>Measurements</a:t>
            </a:r>
          </a:p>
        </p:txBody>
      </p:sp>
      <p:pic>
        <p:nvPicPr>
          <p:cNvPr id="57" name="Picture 56">
            <a:extLst>
              <a:ext uri="{FF2B5EF4-FFF2-40B4-BE49-F238E27FC236}">
                <a16:creationId xmlns:a16="http://schemas.microsoft.com/office/drawing/2014/main" id="{D15133FC-3DE1-5849-98BF-FD12317F1C61}"/>
              </a:ext>
            </a:extLst>
          </p:cNvPr>
          <p:cNvPicPr>
            <a:picLocks noChangeAspect="1"/>
          </p:cNvPicPr>
          <p:nvPr/>
        </p:nvPicPr>
        <p:blipFill>
          <a:blip r:embed="rId3"/>
          <a:stretch>
            <a:fillRect/>
          </a:stretch>
        </p:blipFill>
        <p:spPr>
          <a:xfrm>
            <a:off x="8072160" y="4166027"/>
            <a:ext cx="2946716" cy="1542933"/>
          </a:xfrm>
          <a:prstGeom prst="rect">
            <a:avLst/>
          </a:prstGeom>
        </p:spPr>
      </p:pic>
      <p:sp>
        <p:nvSpPr>
          <p:cNvPr id="58" name="Rounded Rectangle 57">
            <a:extLst>
              <a:ext uri="{FF2B5EF4-FFF2-40B4-BE49-F238E27FC236}">
                <a16:creationId xmlns:a16="http://schemas.microsoft.com/office/drawing/2014/main" id="{319CAD78-A995-A247-939C-C166E0588851}"/>
              </a:ext>
            </a:extLst>
          </p:cNvPr>
          <p:cNvSpPr/>
          <p:nvPr/>
        </p:nvSpPr>
        <p:spPr>
          <a:xfrm>
            <a:off x="7697104" y="3356210"/>
            <a:ext cx="3590476" cy="2708967"/>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Tree>
    <p:extLst>
      <p:ext uri="{BB962C8B-B14F-4D97-AF65-F5344CB8AC3E}">
        <p14:creationId xmlns:p14="http://schemas.microsoft.com/office/powerpoint/2010/main" val="58476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2">
            <a:extLst>
              <a:ext uri="{FF2B5EF4-FFF2-40B4-BE49-F238E27FC236}">
                <a16:creationId xmlns:a16="http://schemas.microsoft.com/office/drawing/2014/main" id="{0A833A5C-1D45-E946-9203-E2E797AD1C47}"/>
              </a:ext>
            </a:extLst>
          </p:cNvPr>
          <p:cNvSpPr txBox="1">
            <a:spLocks/>
          </p:cNvSpPr>
          <p:nvPr/>
        </p:nvSpPr>
        <p:spPr>
          <a:xfrm>
            <a:off x="1152564" y="429178"/>
            <a:ext cx="10195200" cy="533400"/>
          </a:xfrm>
          <a:prstGeom prst="rect">
            <a:avLst/>
          </a:prstGeom>
        </p:spPr>
        <p:txBody>
          <a:bodyPr anchor="b"/>
          <a:lstStyle>
            <a:lvl1pPr algn="ctr" defTabSz="685800" rtl="0" eaLnBrk="1" latinLnBrk="0" hangingPunct="1">
              <a:spcBef>
                <a:spcPct val="0"/>
              </a:spcBef>
              <a:buNone/>
              <a:defRPr sz="4500" kern="1200">
                <a:solidFill>
                  <a:schemeClr val="tx1"/>
                </a:solidFill>
                <a:latin typeface="+mj-lt"/>
                <a:ea typeface="+mj-ea"/>
                <a:cs typeface="+mj-cs"/>
              </a:defRPr>
            </a:lvl1pPr>
          </a:lstStyle>
          <a:p>
            <a:r>
              <a:rPr lang="en-US" sz="3200" dirty="0" smtClean="0"/>
              <a:t>Step 5: Develop Performance Measurement Report</a:t>
            </a:r>
            <a:endParaRPr lang="en-US" sz="3200" dirty="0"/>
          </a:p>
        </p:txBody>
      </p:sp>
      <p:sp>
        <p:nvSpPr>
          <p:cNvPr id="60" name="Text Placeholder 3">
            <a:extLst>
              <a:ext uri="{FF2B5EF4-FFF2-40B4-BE49-F238E27FC236}">
                <a16:creationId xmlns:a16="http://schemas.microsoft.com/office/drawing/2014/main" id="{2A488852-3347-9549-B1A8-04B4B39B4B50}"/>
              </a:ext>
            </a:extLst>
          </p:cNvPr>
          <p:cNvSpPr txBox="1">
            <a:spLocks/>
          </p:cNvSpPr>
          <p:nvPr/>
        </p:nvSpPr>
        <p:spPr>
          <a:xfrm>
            <a:off x="1876224" y="89571"/>
            <a:ext cx="10195200" cy="1737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Deliverable 1: Serial Number Extraction </a:t>
            </a:r>
            <a:r>
              <a:rPr lang="en-US" dirty="0" err="1" smtClean="0"/>
              <a:t>PoC</a:t>
            </a:r>
            <a:r>
              <a:rPr lang="en-US" dirty="0" smtClean="0"/>
              <a:t> Software</a:t>
            </a:r>
            <a:endParaRPr lang="en-US" dirty="0"/>
          </a:p>
        </p:txBody>
      </p:sp>
      <p:pic>
        <p:nvPicPr>
          <p:cNvPr id="61" name="Picture 60">
            <a:extLst>
              <a:ext uri="{FF2B5EF4-FFF2-40B4-BE49-F238E27FC236}">
                <a16:creationId xmlns:a16="http://schemas.microsoft.com/office/drawing/2014/main" id="{E544E091-4FA0-EB41-8C14-70ABD9D45B8F}"/>
              </a:ext>
            </a:extLst>
          </p:cNvPr>
          <p:cNvPicPr>
            <a:picLocks noChangeAspect="1"/>
          </p:cNvPicPr>
          <p:nvPr/>
        </p:nvPicPr>
        <p:blipFill>
          <a:blip r:embed="rId2"/>
          <a:stretch>
            <a:fillRect/>
          </a:stretch>
        </p:blipFill>
        <p:spPr>
          <a:xfrm>
            <a:off x="1152564" y="1128450"/>
            <a:ext cx="9658189" cy="5056769"/>
          </a:xfrm>
          <a:prstGeom prst="rect">
            <a:avLst/>
          </a:prstGeom>
        </p:spPr>
      </p:pic>
    </p:spTree>
    <p:extLst>
      <p:ext uri="{BB962C8B-B14F-4D97-AF65-F5344CB8AC3E}">
        <p14:creationId xmlns:p14="http://schemas.microsoft.com/office/powerpoint/2010/main" val="2312248344"/>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New Template Log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6065</TotalTime>
  <Words>1804</Words>
  <Application>Microsoft Office PowerPoint</Application>
  <PresentationFormat>Widescreen</PresentationFormat>
  <Paragraphs>465</Paragraphs>
  <Slides>17</Slides>
  <Notes>1</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Helvetica Neue Medium</vt:lpstr>
      <vt:lpstr>Times New Roman</vt:lpstr>
      <vt:lpstr>2_Custom Design</vt:lpstr>
      <vt:lpstr>4_New Template LogCom</vt:lpstr>
      <vt:lpstr>Weapon SN Extraction Accountability, Count with Technology (XACT) </vt:lpstr>
      <vt:lpstr>Phase I- POC</vt:lpstr>
      <vt:lpstr>Phase I- Success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LOGCOM Mixed Reality Exploration</dc:title>
  <dc:creator>Egan Maj Timothy B</dc:creator>
  <cp:lastModifiedBy>Langlais, Raymond R.</cp:lastModifiedBy>
  <cp:revision>218</cp:revision>
  <cp:lastPrinted>2019-07-12T13:05:43Z</cp:lastPrinted>
  <dcterms:created xsi:type="dcterms:W3CDTF">2018-01-05T18:15:32Z</dcterms:created>
  <dcterms:modified xsi:type="dcterms:W3CDTF">2019-07-19T11:33:31Z</dcterms:modified>
</cp:coreProperties>
</file>