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6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20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21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23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6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7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8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9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30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31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33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34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35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36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37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38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9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4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41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42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43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44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45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46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  <p:sldMasterId id="2147484401" r:id="rId2"/>
    <p:sldMasterId id="2147484413" r:id="rId3"/>
    <p:sldMasterId id="2147484451" r:id="rId4"/>
    <p:sldMasterId id="2147484486" r:id="rId5"/>
    <p:sldMasterId id="2147484513" r:id="rId6"/>
    <p:sldMasterId id="2147484521" r:id="rId7"/>
    <p:sldMasterId id="2147484610" r:id="rId8"/>
    <p:sldMasterId id="2147484618" r:id="rId9"/>
    <p:sldMasterId id="2147484638" r:id="rId10"/>
    <p:sldMasterId id="2147484664" r:id="rId11"/>
    <p:sldMasterId id="2147484789" r:id="rId12"/>
    <p:sldMasterId id="2147484828" r:id="rId13"/>
    <p:sldMasterId id="2147484835" r:id="rId14"/>
    <p:sldMasterId id="2147484856" r:id="rId15"/>
    <p:sldMasterId id="2147484933" r:id="rId16"/>
    <p:sldMasterId id="2147484956" r:id="rId17"/>
    <p:sldMasterId id="2147484983" r:id="rId18"/>
    <p:sldMasterId id="2147484991" r:id="rId19"/>
    <p:sldMasterId id="2147485000" r:id="rId20"/>
    <p:sldMasterId id="2147485022" r:id="rId21"/>
    <p:sldMasterId id="2147485133" r:id="rId22"/>
    <p:sldMasterId id="2147485153" r:id="rId23"/>
    <p:sldMasterId id="2147485178" r:id="rId24"/>
    <p:sldMasterId id="2147485219" r:id="rId25"/>
    <p:sldMasterId id="2147485230" r:id="rId26"/>
    <p:sldMasterId id="2147485238" r:id="rId27"/>
    <p:sldMasterId id="2147485274" r:id="rId28"/>
    <p:sldMasterId id="2147485286" r:id="rId29"/>
    <p:sldMasterId id="2147485327" r:id="rId30"/>
    <p:sldMasterId id="2147485348" r:id="rId31"/>
    <p:sldMasterId id="2147485381" r:id="rId32"/>
    <p:sldMasterId id="2147485390" r:id="rId33"/>
    <p:sldMasterId id="2147485402" r:id="rId34"/>
    <p:sldMasterId id="2147485430" r:id="rId35"/>
    <p:sldMasterId id="2147485486" r:id="rId36"/>
    <p:sldMasterId id="2147485508" r:id="rId37"/>
    <p:sldMasterId id="2147485517" r:id="rId38"/>
    <p:sldMasterId id="2147486093" r:id="rId39"/>
    <p:sldMasterId id="2147486100" r:id="rId40"/>
    <p:sldMasterId id="2147486108" r:id="rId41"/>
    <p:sldMasterId id="2147486113" r:id="rId42"/>
    <p:sldMasterId id="2147486131" r:id="rId43"/>
    <p:sldMasterId id="2147486138" r:id="rId44"/>
    <p:sldMasterId id="2147486150" r:id="rId45"/>
    <p:sldMasterId id="2147486162" r:id="rId46"/>
    <p:sldMasterId id="2147486181" r:id="rId47"/>
  </p:sldMasterIdLst>
  <p:notesMasterIdLst>
    <p:notesMasterId r:id="rId61"/>
  </p:notesMasterIdLst>
  <p:handoutMasterIdLst>
    <p:handoutMasterId r:id="rId62"/>
  </p:handoutMasterIdLst>
  <p:sldIdLst>
    <p:sldId id="1303" r:id="rId48"/>
    <p:sldId id="1315" r:id="rId49"/>
    <p:sldId id="1339" r:id="rId50"/>
    <p:sldId id="1332" r:id="rId51"/>
    <p:sldId id="1333" r:id="rId52"/>
    <p:sldId id="1334" r:id="rId53"/>
    <p:sldId id="1335" r:id="rId54"/>
    <p:sldId id="1338" r:id="rId55"/>
    <p:sldId id="1336" r:id="rId56"/>
    <p:sldId id="1316" r:id="rId57"/>
    <p:sldId id="1328" r:id="rId58"/>
    <p:sldId id="1340" r:id="rId59"/>
    <p:sldId id="1337" r:id="rId60"/>
  </p:sldIdLst>
  <p:sldSz cx="9144000" cy="6858000" type="letter"/>
  <p:notesSz cx="7010400" cy="9296400"/>
  <p:defaultTextStyle>
    <a:defPPr>
      <a:defRPr lang="en-US"/>
    </a:defPPr>
    <a:lvl1pPr algn="ctr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FF99"/>
    <a:srgbClr val="00FF00"/>
    <a:srgbClr val="FFFF99"/>
    <a:srgbClr val="FFCCCC"/>
    <a:srgbClr val="0033CC"/>
    <a:srgbClr val="6600FF"/>
    <a:srgbClr val="9933FF"/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6433" autoAdjust="0"/>
  </p:normalViewPr>
  <p:slideViewPr>
    <p:cSldViewPr snapToGrid="0" showGuides="1">
      <p:cViewPr varScale="1">
        <p:scale>
          <a:sx n="111" d="100"/>
          <a:sy n="111" d="100"/>
        </p:scale>
        <p:origin x="1632" y="90"/>
      </p:cViewPr>
      <p:guideLst>
        <p:guide orient="horz" pos="46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558"/>
    </p:cViewPr>
  </p:sorterViewPr>
  <p:notesViewPr>
    <p:cSldViewPr snapToGrid="0" showGuides="1">
      <p:cViewPr varScale="1">
        <p:scale>
          <a:sx n="82" d="100"/>
          <a:sy n="82" d="100"/>
        </p:scale>
        <p:origin x="-3090" y="-10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t" anchorCtr="0" compatLnSpc="1">
            <a:prstTxWarp prst="textNoShape">
              <a:avLst/>
            </a:prstTxWarp>
          </a:bodyPr>
          <a:lstStyle>
            <a:lvl1pPr algn="l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0"/>
            <a:ext cx="303688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t" anchorCtr="0" compatLnSpc="1">
            <a:prstTxWarp prst="textNoShape">
              <a:avLst/>
            </a:prstTxWarp>
          </a:bodyPr>
          <a:lstStyle>
            <a:lvl1pPr algn="r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b" anchorCtr="0" compatLnSpc="1">
            <a:prstTxWarp prst="textNoShape">
              <a:avLst/>
            </a:prstTxWarp>
          </a:bodyPr>
          <a:lstStyle>
            <a:lvl1pPr algn="l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2850"/>
            <a:ext cx="303688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b" anchorCtr="0" compatLnSpc="1">
            <a:prstTxWarp prst="textNoShape">
              <a:avLst/>
            </a:prstTxWarp>
          </a:bodyPr>
          <a:lstStyle>
            <a:lvl1pPr algn="r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56C57021-2208-4183-AF65-EB4AC1B035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79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t" anchorCtr="0" compatLnSpc="1">
            <a:prstTxWarp prst="textNoShape">
              <a:avLst/>
            </a:prstTxWarp>
          </a:bodyPr>
          <a:lstStyle>
            <a:lvl1pPr algn="l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0"/>
            <a:ext cx="30368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t" anchorCtr="0" compatLnSpc="1">
            <a:prstTxWarp prst="textNoShape">
              <a:avLst/>
            </a:prstTxWarp>
          </a:bodyPr>
          <a:lstStyle>
            <a:lvl1pPr algn="r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84213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8013"/>
            <a:ext cx="514032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1"/>
            <a:ext cx="303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b" anchorCtr="0" compatLnSpc="1">
            <a:prstTxWarp prst="textNoShape">
              <a:avLst/>
            </a:prstTxWarp>
          </a:bodyPr>
          <a:lstStyle>
            <a:lvl1pPr algn="l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9201"/>
            <a:ext cx="30368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3" tIns="45446" rIns="90893" bIns="45446" numCol="1" anchor="b" anchorCtr="0" compatLnSpc="1">
            <a:prstTxWarp prst="textNoShape">
              <a:avLst/>
            </a:prstTxWarp>
          </a:bodyPr>
          <a:lstStyle>
            <a:lvl1pPr algn="r" defTabSz="908111">
              <a:lnSpc>
                <a:spcPct val="100000"/>
              </a:lnSpc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92EC6F59-1632-4CBD-A046-D46B533A80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21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85000"/>
      </a:lnSpc>
      <a:spcBef>
        <a:spcPct val="0"/>
      </a:spcBef>
      <a:spcAft>
        <a:spcPct val="5000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5000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5000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5000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5000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C6F59-1632-4CBD-A046-D46B533A803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9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1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8C4B6E-0DF7-41AE-A2F9-2EFF771836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0811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85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Notes</a:t>
            </a:r>
            <a:r>
              <a:rPr lang="en-US" sz="1000" baseline="0" dirty="0" smtClean="0"/>
              <a:t> to Presenter - </a:t>
            </a:r>
            <a:r>
              <a:rPr lang="en-US" sz="1000" dirty="0" smtClean="0"/>
              <a:t>Key point: the 13 guidebooks/handbooks/manual</a:t>
            </a:r>
            <a:r>
              <a:rPr lang="en-US" sz="1000" baseline="0" dirty="0" smtClean="0"/>
              <a:t> are tightly aligned and mutually reinforcing.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1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EC6F59-1632-4CBD-A046-D46B533A80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0811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9D182-E069-4D62-8514-A3727CDB131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7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C6F59-1632-4CBD-A046-D46B533A803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22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9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9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1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1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2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2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3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3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3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3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6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7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43FF9-AEB8-4525-AA4F-6F92E338F3F5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73900" y="6632575"/>
            <a:ext cx="2133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E4A8-FA13-4B3F-9F5D-66FB42529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C162-CECA-4B77-93EC-070F1924D1F1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A074-AB45-4A77-98C2-24D514EAE1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347E8B1E-E6C1-4B14-A732-16B2871BFE0C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77A415-0964-4B08-93AF-4AC745F7C82A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653049-0051-49FE-B14E-FB7890D6A20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61662834-471F-4755-9C07-0451905A5810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C078CF4D-693A-4478-A4F1-82FE372A8E00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6DF93-3C01-425B-BF91-A68CF1ED0781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F79D0DE6-D346-44BB-A3F2-EC5734AD3013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739E38-99CF-473C-9E8A-247FBD0E185F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EB3BE110-3A7E-41E4-85F4-3306FF271EFA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6273BE5C-3521-4E16-9347-C065A165AEF7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6DDF-2607-4484-ADC9-40AC9367691F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69D475-7223-45B9-9854-B6C8C3FFDC3F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1FF0FC44-C810-4441-8C0F-BF2368550123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E050EC-9533-4DC9-B4A6-7AEBA1C264BA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0D247986-D810-44AA-B23D-84B12D91F062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8874286D-8C09-4567-99E5-04EB884A0413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D1A7-7448-4FF1-83C5-AF636CA52E3C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965911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16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78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42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2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49E1B4-6973-4331-8F1F-F935BCB34F81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446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655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688" y="6543675"/>
            <a:ext cx="1228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</a:rPr>
              <a:t>3 Oct 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43675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1DDC-5A67-48AE-ABE3-F358385D6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165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2075" y="6445250"/>
            <a:ext cx="1228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</a:rPr>
              <a:t>22 Feb 12</a:t>
            </a:r>
            <a:endParaRPr lang="en-US" sz="14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876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3401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86B9-B899-4B8D-B148-1371A72F2F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591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CE7F-C5C1-4F50-88EC-CB4C41961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54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4918-420B-4B8C-B37E-9A5C3E7A6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360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CF0F-41FB-428C-8283-C489D9239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230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6354D-5427-4BEE-A726-AAAC901A6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301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D328-74E1-4D01-9B39-2A8E6DF71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2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3B0A9-7ADC-4E5C-90ED-5BD287A1B25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F8E9-C8B8-416B-9933-563486E8F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229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DEED-08A4-4996-B5BC-1D59C2B20C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51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2577-93A5-4BFE-8B0D-02315DD744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015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98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0AF84ADA-73A3-4542-BE1C-70A45B0631ED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871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31E67-88B9-460D-A4CA-AF437C355F0E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500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097A968B-B3FE-4BCC-9763-713699F0A418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052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D738E2F3-A6AA-4AE6-9192-423B3F104930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61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3448F-92A4-499F-9E65-098281D31B73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7984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AB867-6A70-4784-95EB-9FEC4B62E198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625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184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66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37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50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25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  <a:latin typeface="Arial Narrow"/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03159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  <a:latin typeface="Arial Narrow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39739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  <a:latin typeface="Arial Narrow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583186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2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B2521-EFC6-46B9-B3C4-B967CBEDC56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  <a:latin typeface="Arial Narrow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31740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  <a:latin typeface="Arial Narrow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919982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  <a:latin typeface="Arial Narrow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565833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393177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045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613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409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354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106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9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99D295-C4D1-487E-A5BB-E9F02B3198FA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688" y="6543675"/>
            <a:ext cx="1228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</a:rPr>
              <a:t>3 Oct 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43675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1DDC-5A67-48AE-ABE3-F358385D6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259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2075" y="6445250"/>
            <a:ext cx="1228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</a:rPr>
              <a:t>6 Oct 11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876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9097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86B9-B899-4B8D-B148-1371A72F2F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064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CE7F-C5C1-4F50-88EC-CB4C419612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1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4918-420B-4B8C-B37E-9A5C3E7A6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173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CF0F-41FB-428C-8283-C489D9239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787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6354D-5427-4BEE-A726-AAAC901A6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69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D328-74E1-4D01-9B39-2A8E6DF71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279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7F8E9-C8B8-416B-9933-563486E8F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2889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DEED-08A4-4996-B5BC-1D59C2B20C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2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4571E-F2BA-43C4-9FCF-2D2FBFF01F9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22577-93A5-4BFE-8B0D-02315DD744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39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6649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1935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DED72F-6286-40BB-BD72-9A58A634FF4D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03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9A116B-8AE5-4DD8-AB31-AAB64CB2259C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51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47173C-86AD-4387-AFE0-BEA1149C6201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981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F6FFFD-0A6B-40A8-9B4D-F984C615E52A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624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44D49C-26B3-49BB-8046-23DBCC9942C9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554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39917-BA25-4003-9B70-14CED0A3960D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747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263EF0-8CD9-4ABE-9B4B-BB98713E7A63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99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9"/>
            <a:ext cx="6858000" cy="776922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5880"/>
            <a:ext cx="7772400" cy="48002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fld id="{8E6B4DDA-C30B-4BFF-861C-4BF350FDF7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217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08288-54E2-46AF-B311-22DD6A7B240C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455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8885EA-23E4-4644-BF42-91164A8E4DE5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46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78F9958-02CF-44E9-AAF3-DDDDE063D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274639"/>
            <a:ext cx="6858000" cy="77692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368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9"/>
            <a:ext cx="6858000" cy="776922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5880"/>
            <a:ext cx="7772400" cy="48002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8E6B4DDA-C30B-4BFF-861C-4BF350FDF77F}" type="slidenum">
              <a:rPr lang="en-US" sz="1800" b="0" smtClean="0">
                <a:solidFill>
                  <a:prstClr val="black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052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 sz="12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592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 sz="12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52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5066" y="500067"/>
            <a:ext cx="63230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i="1" dirty="0">
                <a:solidFill>
                  <a:srgbClr val="000000"/>
                </a:solidFill>
                <a:latin typeface="Arial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77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5129E95-3DB1-4E26-828F-B52689A1ADCE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0F34-147E-4566-BC2A-448293DE3CCA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461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BEDAD43-47B0-42DB-8932-23D52FE7AB4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7ED7-1753-4FEE-A29A-FBEDEAE3FFF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380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5109C70-9ED1-4BE9-B74E-AE5BD508218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B1B7-BEA4-4C17-9F8B-C3A9B8EE8B31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73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415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1F1261B-CA61-4AB0-81CA-06712E0BC5D1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091A-52EA-43D4-A3D8-E1DB88727AED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594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86C5484F-5047-4649-B862-534CDCCF753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9A09-94C0-4C15-8804-6A716C3FA2DA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3126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A746D-8330-4B03-BA60-05ADF93FC52B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9B46ED-4320-44E1-820C-017B78782B0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5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8540155-FFF5-477E-94EF-3A082D7B3A1B}" type="slidenum">
              <a:rPr lang="en-US" sz="1000" b="1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50EA60E-FC01-4F82-B4B9-75B8EC6630E8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F623-8882-488A-8822-99D727C206A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630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E5D36361-7D30-415E-9EEF-127727DFE081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9AA4-A975-4898-923C-18723D1AD679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806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5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2069406-43A3-407B-862E-F4D097F5EAA0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AA06-559F-489F-9ED3-DC73172F6C2E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224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FF33CC6-C420-4C8A-9380-AD1EE53BD56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4748-FB11-47BE-A3AB-01E99EC86323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717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AE0B8BB4-B09E-4D19-AE95-1CDC3A7E49D7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D38B-1C14-4AD6-8482-AC66EC647E05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88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40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D299C05-07E8-472A-95E9-686263B4D2FD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4A2C-27CF-49CC-AAA2-3BE10B77E4F8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8855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4810233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464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552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0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475D06-D736-4364-8802-F008814B6380}" type="slidenum">
              <a:rPr lang="en-US" sz="1000" b="1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177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6847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640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73900" y="6632575"/>
            <a:ext cx="2133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E4A8-FA13-4B3F-9F5D-66FB42529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9852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lnSpc>
                <a:spcPct val="100000"/>
              </a:lnSpc>
              <a:defRPr/>
            </a:pPr>
            <a:fld id="{0FF65736-1CC0-4BCA-BB79-9BC9C2018FD7}" type="datetime1">
              <a:rPr lang="en-US" sz="1800" b="0" smtClean="0">
                <a:solidFill>
                  <a:srgbClr val="000000"/>
                </a:solidFill>
                <a:latin typeface="Arial" charset="0"/>
              </a:rPr>
              <a:t>5/24/2019</a:t>
            </a:fld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lnSpc>
                <a:spcPct val="100000"/>
              </a:lnSpc>
              <a:defRPr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eaLnBrk="1" hangingPunct="1">
              <a:lnSpc>
                <a:spcPct val="100000"/>
              </a:lnSpc>
              <a:defRPr/>
            </a:pPr>
            <a:fld id="{1E124462-D9C3-408A-B99B-E051DF9587D9}" type="slidenum">
              <a:rPr lang="en-US" sz="1800" b="0">
                <a:solidFill>
                  <a:srgbClr val="000000"/>
                </a:solidFill>
                <a:latin typeface="Arial" charset="0"/>
              </a:rPr>
              <a:pPr algn="l" eaLnBrk="1" hangingPunct="1">
                <a:lnSpc>
                  <a:spcPct val="100000"/>
                </a:lnSpc>
                <a:defRPr/>
              </a:pPr>
              <a:t>‹#›</a:t>
            </a:fld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12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6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822251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7666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942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5905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3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FD7421A-E943-4B6D-A582-E6D40599F2A8}" type="slidenum">
              <a:rPr lang="en-US" sz="1000" b="1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856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3010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86" y="6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9362284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4804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6689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558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5922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160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" y="6618288"/>
            <a:ext cx="350837" cy="239712"/>
          </a:xfrm>
          <a:prstGeom prst="rect">
            <a:avLst/>
          </a:prstGeom>
          <a:ln/>
        </p:spPr>
        <p:txBody>
          <a:bodyPr lIns="91302" tIns="45653" rIns="91302" bIns="45653"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574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812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6AF2452-97C0-4C02-87A5-A983B5EDD434}" type="slidenum">
              <a:rPr lang="en-US" sz="1000" b="1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9712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302" tIns="45653" rIns="91302" bIns="45653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302" tIns="45653" rIns="91302" bIns="4565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768DCFA4-EC73-4521-AC64-EB71FB976119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5447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09B1C313-4FD9-461E-9644-75FA952C1190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0568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02" tIns="45653" rIns="91302" bIns="45653" anchor="b"/>
          <a:lstStyle>
            <a:lvl1pPr marL="0" indent="0">
              <a:buNone/>
              <a:defRPr sz="2400" b="1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8" indent="0">
              <a:buNone/>
              <a:defRPr sz="1600" b="1"/>
            </a:lvl4pPr>
            <a:lvl5pPr marL="1826065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5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02" tIns="45653" rIns="91302" bIns="45653" anchor="b"/>
          <a:lstStyle>
            <a:lvl1pPr marL="0" indent="0">
              <a:buNone/>
              <a:defRPr sz="2400" b="1"/>
            </a:lvl1pPr>
            <a:lvl2pPr marL="456516" indent="0">
              <a:buNone/>
              <a:defRPr sz="2000" b="1"/>
            </a:lvl2pPr>
            <a:lvl3pPr marL="913032" indent="0">
              <a:buNone/>
              <a:defRPr sz="1800" b="1"/>
            </a:lvl3pPr>
            <a:lvl4pPr marL="1369548" indent="0">
              <a:buNone/>
              <a:defRPr sz="1600" b="1"/>
            </a:lvl4pPr>
            <a:lvl5pPr marL="1826065" indent="0">
              <a:buNone/>
              <a:defRPr sz="1600" b="1"/>
            </a:lvl5pPr>
            <a:lvl6pPr marL="2282581" indent="0">
              <a:buNone/>
              <a:defRPr sz="1600" b="1"/>
            </a:lvl6pPr>
            <a:lvl7pPr marL="2739098" indent="0">
              <a:buNone/>
              <a:defRPr sz="1600" b="1"/>
            </a:lvl7pPr>
            <a:lvl8pPr marL="3195615" indent="0">
              <a:buNone/>
              <a:defRPr sz="1600" b="1"/>
            </a:lvl8pPr>
            <a:lvl9pPr marL="36521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425831C-1901-4F0E-9210-C7E447AFF0DF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9574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079BBE89-989C-498C-A923-7BF0A66552A3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9538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4EBEF202-A363-43BD-BAF7-0DF8F9149D9E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2297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lIns="91302" tIns="45653" rIns="91302" bIns="4565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0"/>
            <a:ext cx="3008313" cy="4691063"/>
          </a:xfrm>
          <a:prstGeom prst="rect">
            <a:avLst/>
          </a:prstGeom>
        </p:spPr>
        <p:txBody>
          <a:bodyPr lIns="91302" tIns="45653" rIns="91302" bIns="45653"/>
          <a:lstStyle>
            <a:lvl1pPr marL="0" indent="0">
              <a:buNone/>
              <a:defRPr sz="1400"/>
            </a:lvl1pPr>
            <a:lvl2pPr marL="456516" indent="0">
              <a:buNone/>
              <a:defRPr sz="1200"/>
            </a:lvl2pPr>
            <a:lvl3pPr marL="913032" indent="0">
              <a:buNone/>
              <a:defRPr sz="1000"/>
            </a:lvl3pPr>
            <a:lvl4pPr marL="1369548" indent="0">
              <a:buNone/>
              <a:defRPr sz="900"/>
            </a:lvl4pPr>
            <a:lvl5pPr marL="1826065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5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7396E46D-EC63-4014-AF7A-DE09839CE9DE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020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302" tIns="45653" rIns="91302" bIns="4565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02" tIns="45653" rIns="91302" bIns="45653"/>
          <a:lstStyle>
            <a:lvl1pPr marL="0" indent="0">
              <a:buNone/>
              <a:defRPr sz="3200"/>
            </a:lvl1pPr>
            <a:lvl2pPr marL="456516" indent="0">
              <a:buNone/>
              <a:defRPr sz="2800"/>
            </a:lvl2pPr>
            <a:lvl3pPr marL="913032" indent="0">
              <a:buNone/>
              <a:defRPr sz="2400"/>
            </a:lvl3pPr>
            <a:lvl4pPr marL="1369548" indent="0">
              <a:buNone/>
              <a:defRPr sz="2000"/>
            </a:lvl4pPr>
            <a:lvl5pPr marL="1826065" indent="0">
              <a:buNone/>
              <a:defRPr sz="2000"/>
            </a:lvl5pPr>
            <a:lvl6pPr marL="2282581" indent="0">
              <a:buNone/>
              <a:defRPr sz="2000"/>
            </a:lvl6pPr>
            <a:lvl7pPr marL="2739098" indent="0">
              <a:buNone/>
              <a:defRPr sz="2000"/>
            </a:lvl7pPr>
            <a:lvl8pPr marL="3195615" indent="0">
              <a:buNone/>
              <a:defRPr sz="2000"/>
            </a:lvl8pPr>
            <a:lvl9pPr marL="365213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02" tIns="45653" rIns="91302" bIns="45653"/>
          <a:lstStyle>
            <a:lvl1pPr marL="0" indent="0">
              <a:buNone/>
              <a:defRPr sz="1400"/>
            </a:lvl1pPr>
            <a:lvl2pPr marL="456516" indent="0">
              <a:buNone/>
              <a:defRPr sz="1200"/>
            </a:lvl2pPr>
            <a:lvl3pPr marL="913032" indent="0">
              <a:buNone/>
              <a:defRPr sz="1000"/>
            </a:lvl3pPr>
            <a:lvl4pPr marL="1369548" indent="0">
              <a:buNone/>
              <a:defRPr sz="900"/>
            </a:lvl4pPr>
            <a:lvl5pPr marL="1826065" indent="0">
              <a:buNone/>
              <a:defRPr sz="900"/>
            </a:lvl5pPr>
            <a:lvl6pPr marL="2282581" indent="0">
              <a:buNone/>
              <a:defRPr sz="900"/>
            </a:lvl6pPr>
            <a:lvl7pPr marL="2739098" indent="0">
              <a:buNone/>
              <a:defRPr sz="900"/>
            </a:lvl7pPr>
            <a:lvl8pPr marL="3195615" indent="0">
              <a:buNone/>
              <a:defRPr sz="900"/>
            </a:lvl8pPr>
            <a:lvl9pPr marL="36521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2933B99C-FF0D-47A5-BCA4-323F2125EA47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861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0FC206CE-E25A-4F1B-B7EA-F1ED54EBEB39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717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01288B1C-EDB1-4DCE-A449-86EBF6383EEC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lIns="91302" tIns="45653" rIns="91302" bIns="45653"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64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A9DBBF-1605-4024-9A58-587115E091BA}" type="slidenum">
              <a:rPr lang="en-US" sz="1000" b="1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02" tIns="45653" rIns="91302" bIns="45653"/>
          <a:lstStyle>
            <a:lvl1pPr marL="0" indent="0" algn="ctr">
              <a:buNone/>
              <a:defRPr/>
            </a:lvl1pPr>
            <a:lvl2pPr marL="456516" indent="0" algn="ctr">
              <a:buNone/>
              <a:defRPr/>
            </a:lvl2pPr>
            <a:lvl3pPr marL="913032" indent="0" algn="ctr">
              <a:buNone/>
              <a:defRPr/>
            </a:lvl3pPr>
            <a:lvl4pPr marL="1369548" indent="0" algn="ctr">
              <a:buNone/>
              <a:defRPr/>
            </a:lvl4pPr>
            <a:lvl5pPr marL="1826065" indent="0" algn="ctr">
              <a:buNone/>
              <a:defRPr/>
            </a:lvl5pPr>
            <a:lvl6pPr marL="2282581" indent="0" algn="ctr">
              <a:buNone/>
              <a:defRPr/>
            </a:lvl6pPr>
            <a:lvl7pPr marL="2739098" indent="0" algn="ctr">
              <a:buNone/>
              <a:defRPr/>
            </a:lvl7pPr>
            <a:lvl8pPr marL="3195615" indent="0" algn="ctr">
              <a:buNone/>
              <a:defRPr/>
            </a:lvl8pPr>
            <a:lvl9pPr marL="36521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0155-FFF5-477E-94EF-3A082D7B3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6375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5D06-D736-4364-8802-F008814B6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6829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421A-E943-4B6D-A582-E6D40599F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2452-97C0-4C02-87A5-A983B5EDD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135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DBBF-1605-4024-9A58-587115E09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2897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164F-B1B6-41E3-A08A-0DCC26EC1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99106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02" tIns="45653" rIns="91302" bIns="45653"/>
          <a:lstStyle>
            <a:lvl1pPr marL="0" indent="0" algn="ctr">
              <a:buNone/>
              <a:defRPr/>
            </a:lvl1pPr>
            <a:lvl2pPr marL="456516" indent="0" algn="ctr">
              <a:buNone/>
              <a:defRPr/>
            </a:lvl2pPr>
            <a:lvl3pPr marL="913032" indent="0" algn="ctr">
              <a:buNone/>
              <a:defRPr/>
            </a:lvl3pPr>
            <a:lvl4pPr marL="1369548" indent="0" algn="ctr">
              <a:buNone/>
              <a:defRPr/>
            </a:lvl4pPr>
            <a:lvl5pPr marL="1826065" indent="0" algn="ctr">
              <a:buNone/>
              <a:defRPr/>
            </a:lvl5pPr>
            <a:lvl6pPr marL="2282581" indent="0" algn="ctr">
              <a:buNone/>
              <a:defRPr/>
            </a:lvl6pPr>
            <a:lvl7pPr marL="2739098" indent="0" algn="ctr">
              <a:buNone/>
              <a:defRPr/>
            </a:lvl7pPr>
            <a:lvl8pPr marL="3195615" indent="0" algn="ctr">
              <a:buNone/>
              <a:defRPr/>
            </a:lvl8pPr>
            <a:lvl9pPr marL="365213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0155-FFF5-477E-94EF-3A082D7B3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5200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5D06-D736-4364-8802-F008814B6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5909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421A-E943-4B6D-A582-E6D40599F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271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2452-97C0-4C02-87A5-A983B5EDD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80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7AD164F-B1B6-41E3-A08A-0DCC26EC15E8}" type="slidenum">
              <a:rPr lang="en-US" sz="1000" b="1" kern="1200">
                <a:solidFill>
                  <a:srgbClr val="000000"/>
                </a:solidFill>
                <a:latin typeface="Arial Narrow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kern="1200" dirty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DBBF-1605-4024-9A58-587115E09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3236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02" tIns="45653" rIns="91302" bIns="4565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lIns="91302" tIns="45653" rIns="91302" bIns="4565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164F-B1B6-41E3-A08A-0DCC26EC1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02001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762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A0122921-697D-412F-A59E-DF274E42A623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3331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C5FB05-B465-47FA-A448-7EEE53A492A5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0744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534F3E99-A620-49D5-983C-E0A3D4E8A18F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98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A26D9B9D-819A-4D83-AE9C-9F15A6329DD2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018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3EFD4-A3E9-4961-9CC2-8DDCEAA6B8F1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4602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0155-FFF5-477E-94EF-3A082D7B3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0685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5D06-D736-4364-8802-F008814B6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1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421A-E943-4B6D-A582-E6D40599F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3168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2452-97C0-4C02-87A5-A983B5EDD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937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DBBF-1605-4024-9A58-587115E09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2340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164F-B1B6-41E3-A08A-0DCC26EC1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506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381000" y="990600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685800" y="152400"/>
            <a:ext cx="7696200" cy="47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98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814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12502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6A477-D224-4589-BB8A-03FD72313440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4150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2725AC-5CA0-4179-BB40-F6BE75B1BF88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7799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D91D9-5756-4128-A2C6-DA74E91FC5C8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62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35A45-3ED0-4931-AE66-582CE74C0E64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268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3B46F4-5304-406D-9F4B-27404081DC69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8295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CA1039-9651-4C8C-9508-3CBD6F5C3546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8128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B7A09-2A71-4ACE-A551-96367B1F7EE8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638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F770-87BB-4A56-B79A-1434E0F284A4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905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C64D1-C82E-4C35-A82F-34F1FA256BDF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9378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4294338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06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1039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3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750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4560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1646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02449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005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37214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EBE517-FC04-4CF8-A15A-F2D821773316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8065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6D64B0-2FC6-436A-869D-1D95E927E27B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3569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2A0137-8FDF-4DA1-AF5F-6AE688B1BA20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55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C3CF1-ABC0-4B54-AB41-6DFC3616C725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12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F7E40E-0C4F-405F-8F63-1B4CC517568F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7449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6CFE6-3F53-44A5-BBCD-DB25DAE8D49D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9041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AEF91-D248-494F-B6B6-B1EC5E86A8B2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992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2A4134-04E3-4DF0-81E9-B7AC84816F6C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4154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91A3B-B545-414D-A4F0-A329EDB12A8D}" type="datetime1">
              <a:rPr lang="en-US" smtClean="0">
                <a:solidFill>
                  <a:prstClr val="black"/>
                </a:solidFill>
              </a:rPr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1098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1464" y="6575952"/>
            <a:ext cx="533400" cy="24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+mn-lt"/>
              </a:defRPr>
            </a:lvl1pPr>
          </a:lstStyle>
          <a:p>
            <a:pPr algn="r">
              <a:defRPr/>
            </a:pPr>
            <a:fld id="{6248A81B-273D-4B3F-AEA7-75D6B4732AE9}" type="slidenum">
              <a:rPr lang="en-US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7072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6423599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646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097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2143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423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7184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5534686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5794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6005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7464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0523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434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8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6935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8956694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2587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2674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573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5331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3888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8275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5789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37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CD5DC858-933B-4FE8-B00B-CFCC0C3E4B28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0713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1B2CA6-B743-4004-A6C4-91933087DE3A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9272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1DD455A1-50AF-4ACB-9CBC-71A091453CD3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9991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70B1CBA8-3444-47D7-8AEB-31E705E6AD03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8404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E3A8-0439-48D2-8075-C30046CE1664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1163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0155-FFF5-477E-94EF-3A082D7B3A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5388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5D06-D736-4364-8802-F008814B63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774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421A-E943-4B6D-A582-E6D40599F2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4696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2452-97C0-4C02-87A5-A983B5EDD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9892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DBBF-1605-4024-9A58-587115E091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96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3D6B-9CE2-4CBE-AAD7-A690D665B4C3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72AA-3070-4B50-BAAF-A9CFD493C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164F-B1B6-41E3-A08A-0DCC26EC15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3914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381000" y="990600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685800" y="152401"/>
            <a:ext cx="7696200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1563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00600"/>
            <a:ext cx="3657600" cy="548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Date: 04.05.2014</a:t>
            </a:r>
          </a:p>
          <a:p>
            <a:r>
              <a:rPr lang="en-US" dirty="0" smtClean="0"/>
              <a:t>Presented by First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6263640"/>
            <a:ext cx="7467600" cy="611172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4724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40"/>
            <a:ext cx="6858000" cy="776922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5880"/>
            <a:ext cx="7772400" cy="48002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8E6B4DDA-C30B-4BFF-861C-4BF350FDF77F}" type="slidenum">
              <a:rPr lang="en-US" sz="1800" b="0" smtClean="0">
                <a:solidFill>
                  <a:prstClr val="black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9988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548640"/>
          </a:xfrm>
          <a:prstGeom prst="rect">
            <a:avLst/>
          </a:prstGeom>
        </p:spPr>
        <p:txBody>
          <a:bodyPr anchor="t"/>
          <a:lstStyle>
            <a:lvl1pPr algn="l">
              <a:defRPr sz="2333" b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78F9958-02CF-44E9-AAF3-DDDDE063D447}" type="slidenum">
              <a:rPr lang="en-US" sz="1800" b="0" smtClean="0">
                <a:solidFill>
                  <a:prstClr val="black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7178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548640"/>
          </a:xfrm>
          <a:prstGeom prst="rect">
            <a:avLst/>
          </a:prstGeom>
        </p:spPr>
        <p:txBody>
          <a:bodyPr anchor="t"/>
          <a:lstStyle>
            <a:lvl1pPr algn="l">
              <a:defRPr sz="2333" b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78F9958-02CF-44E9-AAF3-DDDDE063D447}" type="slidenum">
              <a:rPr lang="en-US" sz="1800" b="0" smtClean="0">
                <a:solidFill>
                  <a:prstClr val="black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1753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00600"/>
            <a:ext cx="3657600" cy="548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Date: 04.05.2014</a:t>
            </a:r>
          </a:p>
          <a:p>
            <a:r>
              <a:rPr lang="en-US" dirty="0" smtClean="0"/>
              <a:t>Presented by First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6263640"/>
            <a:ext cx="7467600" cy="61117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8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664" y="230429"/>
            <a:ext cx="6858000" cy="776922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5880"/>
            <a:ext cx="7772400" cy="480028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8E6B4DDA-C30B-4BFF-861C-4BF350FDF77F}" type="slidenum">
              <a:rPr lang="en-US" sz="1800" b="0" smtClean="0">
                <a:solidFill>
                  <a:prstClr val="black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40689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3664" y="230429"/>
            <a:ext cx="7086600" cy="548640"/>
          </a:xfrm>
          <a:prstGeom prst="rect">
            <a:avLst/>
          </a:prstGeo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78F9958-02CF-44E9-AAF3-DDDDE063D447}" type="slidenum">
              <a:rPr lang="en-US" sz="1800" b="0" smtClean="0">
                <a:solidFill>
                  <a:prstClr val="black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9684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534400" cy="548640"/>
          </a:xfrm>
          <a:prstGeom prst="rect">
            <a:avLst/>
          </a:prstGeo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78F9958-02CF-44E9-AAF3-DDDDE063D447}" type="slidenum">
              <a:rPr lang="en-US" sz="1800" b="0" smtClean="0">
                <a:solidFill>
                  <a:prstClr val="black"/>
                </a:solidFill>
                <a:latin typeface="Arial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53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D5F6-4E7D-4E7E-B345-FD69321BC99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4462-D9C3-408A-B99B-E051DF958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658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27CBD96B-083B-4A0B-BCB4-C1D69941E25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0284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F3A493-F75D-4307-A1E7-044085CD193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7490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5423F8F9-FD25-488C-BC0F-122639C58D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2012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1E6BD8A2-98E8-42AC-A76C-96E4853F01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3716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2D6A-131B-4AD2-BB45-A813E885F06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542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8900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9236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2369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23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FFBC-EB22-4AE2-ADB3-96FB6309C7B8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7AFF-2B26-4811-A08F-6B1D1AA42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467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9244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1466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0363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46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2173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10E3-3043-463B-A886-79F754037F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60AF-5DB2-4177-B971-D8B5028A0E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10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8918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5623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69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373A-CA50-4DBE-AB59-AAEAF897075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B8FD-2A8D-448D-B871-D7EC828B3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5027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9971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4191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4072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1470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3578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6779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88A1-15B4-4EAA-9D17-C78597444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5A8A-096A-4F46-954E-2CD7984D43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272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800600"/>
            <a:ext cx="3657600" cy="548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Date: 04.05.2014</a:t>
            </a:r>
          </a:p>
          <a:p>
            <a:r>
              <a:rPr lang="en-US" dirty="0" smtClean="0"/>
              <a:t>Presented by First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6263640"/>
            <a:ext cx="7467600" cy="61117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2692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9"/>
            <a:ext cx="6858000" cy="776922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5880"/>
            <a:ext cx="7772400" cy="48002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8E6B4DDA-C30B-4BFF-861C-4BF350FDF77F}" type="slidenum">
              <a:rPr lang="en-US" sz="1800" b="0" smtClean="0">
                <a:solidFill>
                  <a:prstClr val="black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56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4E89-B094-4D45-A884-4A5722E7FD25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EF99-7B83-40E2-B062-13C8C813C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548640"/>
          </a:xfrm>
          <a:prstGeom prst="rect">
            <a:avLst/>
          </a:prstGeom>
        </p:spPr>
        <p:txBody>
          <a:bodyPr anchor="t"/>
          <a:lstStyle>
            <a:lvl1pPr algn="l">
              <a:defRPr sz="2800" b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78F9958-02CF-44E9-AAF3-DDDDE063D447}" type="slidenum">
              <a:rPr lang="en-US" sz="1800" b="0" smtClean="0">
                <a:solidFill>
                  <a:prstClr val="black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0371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548640"/>
          </a:xfrm>
          <a:prstGeom prst="rect">
            <a:avLst/>
          </a:prstGeom>
        </p:spPr>
        <p:txBody>
          <a:bodyPr anchor="t"/>
          <a:lstStyle>
            <a:lvl1pPr algn="l">
              <a:defRPr sz="2800" b="0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364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378F9958-02CF-44E9-AAF3-DDDDE063D447}" type="slidenum">
              <a:rPr lang="en-US" sz="1800" b="0" smtClean="0">
                <a:solidFill>
                  <a:prstClr val="black"/>
                </a:solidFill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4603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562427-F60B-4994-8E29-F263415B97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4063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18844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8466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56A477-D224-4589-BB8A-03FD72313440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685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2725AC-5CA0-4179-BB40-F6BE75B1BF88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0585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D91D9-5756-4128-A2C6-DA74E91FC5C8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5807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35A45-3ED0-4931-AE66-582CE74C0E64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3221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3B46F4-5304-406D-9F4B-27404081DC69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6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42ACD-9B02-4E2E-81E7-63FEF069820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B3122-E59B-4A21-9AF0-A42C84785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CA1039-9651-4C8C-9508-3CBD6F5C3546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9272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B7A09-2A71-4ACE-A551-96367B1F7EE8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14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F770-87BB-4A56-B79A-1434E0F284A4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0545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C64D1-C82E-4C35-A82F-34F1FA256BDF}" type="datetime1">
              <a:rPr lang="en-US" smtClean="0">
                <a:solidFill>
                  <a:prstClr val="black"/>
                </a:solidFill>
              </a:rPr>
              <a:pPr/>
              <a:t>5/24/2019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45F7F-0CA6-445C-BA80-C4023CB23D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080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481" y="6629400"/>
            <a:ext cx="731520" cy="228600"/>
          </a:xfrm>
          <a:prstGeom prst="rect">
            <a:avLst/>
          </a:prstGeom>
        </p:spPr>
        <p:txBody>
          <a:bodyPr anchor="ctr"/>
          <a:lstStyle>
            <a:lvl1pPr algn="r">
              <a:defRPr sz="810">
                <a:solidFill>
                  <a:schemeClr val="bg1"/>
                </a:solidFill>
              </a:defRPr>
            </a:lvl1pPr>
          </a:lstStyle>
          <a:p>
            <a:fld id="{378F9958-02CF-44E9-AAF3-DDDDE063D4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251460" y="666718"/>
          <a:ext cx="8641084" cy="5943600"/>
        </p:xfrm>
        <a:graphic>
          <a:graphicData uri="http://schemas.openxmlformats.org/drawingml/2006/table">
            <a:tbl>
              <a:tblPr firstRow="1" bandRow="1"/>
              <a:tblGrid>
                <a:gridCol w="107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43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251460" y="242602"/>
            <a:ext cx="864108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 EVOLVING DOD PRODUCT SUPPORT ENVIRONMENT SINCE 2009 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1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481" y="6629400"/>
            <a:ext cx="731520" cy="228600"/>
          </a:xfrm>
          <a:prstGeom prst="rect">
            <a:avLst/>
          </a:prstGeom>
        </p:spPr>
        <p:txBody>
          <a:bodyPr anchor="ctr"/>
          <a:lstStyle>
            <a:lvl1pPr algn="r">
              <a:defRPr sz="810">
                <a:solidFill>
                  <a:schemeClr val="bg1"/>
                </a:solidFill>
              </a:defRPr>
            </a:lvl1pPr>
          </a:lstStyle>
          <a:p>
            <a:fld id="{378F9958-02CF-44E9-AAF3-DDDDE063D4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251460" y="666718"/>
          <a:ext cx="8641084" cy="5943600"/>
        </p:xfrm>
        <a:graphic>
          <a:graphicData uri="http://schemas.openxmlformats.org/drawingml/2006/table">
            <a:tbl>
              <a:tblPr firstRow="1" bandRow="1"/>
              <a:tblGrid>
                <a:gridCol w="107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5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436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rtl="0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251460" y="242602"/>
            <a:ext cx="8641081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 EVOLVING DOD PRODUCT SUPPORT ENVIRONMENT SINCE 2009 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6C58-9970-4199-A4C7-3398A0D70FC8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DE75-D650-4BD9-8C27-6BD8599B2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A4EB-B1C5-4786-9946-3DA327BD7C43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3FEB-C1C3-47A6-A45E-0C10005BB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409C4-B32F-4173-A479-E0781FE14231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0D14A-20A4-4DAA-9338-2607E2D5D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6DF8-A8C1-43BF-8A65-7809682E28B1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05F3-F59D-4E9F-A792-4B0427A6E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5E54-5C74-48A9-9D53-D070DFE3E604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8DC95-F787-4D0E-A1B1-02A9F299B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CA03-FA4E-4CA7-B0B1-1F35D6F96A2B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342D-3A13-4C40-80A2-08E0E5F44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FB5BD099-CB11-4BBA-B261-BB4B65E0AACC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C81CDD20-C1E7-4408-B9EB-B89E0997D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5602D0-5936-4F8F-8743-196FDDF758F6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F5A3E611-19CB-444A-9CCE-25EF7EBCB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617258E5-38EF-4B9F-8C34-CBE2EF067344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A08A0D29-B176-4BE1-B8F6-1597B6A368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B2950F1E-BF5F-490D-AA4C-4075B22CA15A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7FAA065-F3FF-44A0-B789-3A18C16FAB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8CA25-D967-4614-9C0A-0C656EE8145B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B139-1454-4677-91DF-1E7774686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71550" y="204788"/>
            <a:ext cx="75819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964332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B8A37FEA-BDB7-4B05-A5F3-8A6E9BB0FCA6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C15DD3-DFA9-4562-9096-59E2CE953A24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D3C1FE9A-0601-4785-8BB3-1259F250F201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CEEEDA18-0DFB-4D20-90A9-190B59BB3920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BF27-EAD0-4B2C-8D6F-2EDBD8784832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71550" y="204788"/>
            <a:ext cx="75819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459163" y="1841500"/>
            <a:ext cx="2225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46922"/>
            <a:ext cx="7772400" cy="675860"/>
          </a:xfrm>
          <a:prstGeom prst="rect">
            <a:avLst/>
          </a:prstGeom>
        </p:spPr>
        <p:txBody>
          <a:bodyPr anchor="ctr"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71749"/>
            <a:ext cx="6400800" cy="155920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27" y="1245704"/>
            <a:ext cx="7911547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8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/>
            </a:lvl2pPr>
            <a:lvl3pPr marL="466725" indent="-241300">
              <a:buFont typeface="Wingdings" pitchFamily="2" charset="2"/>
              <a:buChar char="§"/>
              <a:defRPr/>
            </a:lvl3pPr>
            <a:lvl4pPr marL="6858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B93CCF38-25CD-499D-B083-89D39FCA60A6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9BDCB59-3755-4A3F-8F14-125F2E283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24757" y="1235266"/>
            <a:ext cx="3915202" cy="48804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 sz="1600" b="1"/>
            </a:lvl1pPr>
            <a:lvl2pPr marL="231775" indent="-231775">
              <a:spcBef>
                <a:spcPts val="1200"/>
              </a:spcBef>
              <a:buFont typeface="Arial" pitchFamily="34" charset="0"/>
              <a:buChar char="–"/>
              <a:defRPr sz="1400"/>
            </a:lvl2pPr>
            <a:lvl3pPr marL="463550" indent="-231775">
              <a:buFont typeface="Wingdings" pitchFamily="2" charset="2"/>
              <a:buChar char="§"/>
              <a:defRPr sz="1200"/>
            </a:lvl3pPr>
            <a:lvl4pPr marL="688975" indent="-234950"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E78A39-4B24-420B-953A-59A8E8787861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513B6E1E-7A03-444D-BCEB-40FB64A7A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605092" cy="792162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44A44327-6E8B-4FB8-9801-54364CE0AAD8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BDD925F-8D9D-414C-9AE2-7178E6A5F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19150" y="2930155"/>
            <a:ext cx="7505700" cy="792162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D3B3B126-0C78-4EE0-A206-340D83BDF03F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71C1C66-0127-415A-BC7B-0602C77CF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7D7C-3621-44E2-AC3B-C2F9BF5C19AF}" type="datetime1">
              <a:rPr lang="en-US" smtClean="0">
                <a:solidFill>
                  <a:srgbClr val="000000"/>
                </a:solidFill>
              </a:rPr>
              <a:t>5/24/2019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9110-2D4D-4B1C-9EDC-AC75BA3308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rtm_wmf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1524000" y="6172200"/>
            <a:ext cx="602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45" bIns="0" anchor="ctr"/>
          <a:lstStyle/>
          <a:p>
            <a:pPr algn="l">
              <a:lnSpc>
                <a:spcPct val="100000"/>
              </a:lnSpc>
              <a:defRPr/>
            </a:pPr>
            <a:r>
              <a:rPr lang="en-US" sz="8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PRTM Report Template</a:t>
            </a:r>
            <a:r>
              <a:rPr lang="en-US" sz="8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" charset="0"/>
              </a:rPr>
              <a:t>—</a:t>
            </a:r>
            <a:r>
              <a:rPr lang="en-US" sz="8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30 September 2008 </a:t>
            </a:r>
            <a:r>
              <a:rPr lang="en-US" sz="800" b="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| © 2008 PRTM Proprietary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227013" y="228600"/>
            <a:ext cx="2422525" cy="5210175"/>
            <a:chOff x="143" y="144"/>
            <a:chExt cx="1526" cy="3282"/>
          </a:xfrm>
        </p:grpSpPr>
        <p:sp>
          <p:nvSpPr>
            <p:cNvPr id="7" name="Rectangle 62"/>
            <p:cNvSpPr>
              <a:spLocks noChangeArrowheads="1"/>
            </p:cNvSpPr>
            <p:nvPr/>
          </p:nvSpPr>
          <p:spPr bwMode="auto">
            <a:xfrm>
              <a:off x="949" y="3138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>
              <a:off x="143" y="2763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4"/>
            <p:cNvSpPr>
              <a:spLocks noChangeArrowheads="1"/>
            </p:cNvSpPr>
            <p:nvPr/>
          </p:nvSpPr>
          <p:spPr bwMode="auto">
            <a:xfrm>
              <a:off x="143" y="2015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66"/>
            <p:cNvSpPr>
              <a:spLocks noChangeArrowheads="1"/>
            </p:cNvSpPr>
            <p:nvPr/>
          </p:nvSpPr>
          <p:spPr bwMode="auto">
            <a:xfrm>
              <a:off x="949" y="2389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67"/>
            <p:cNvSpPr>
              <a:spLocks noChangeArrowheads="1"/>
            </p:cNvSpPr>
            <p:nvPr/>
          </p:nvSpPr>
          <p:spPr bwMode="auto">
            <a:xfrm>
              <a:off x="143" y="2389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68"/>
            <p:cNvSpPr>
              <a:spLocks noChangeArrowheads="1"/>
            </p:cNvSpPr>
            <p:nvPr/>
          </p:nvSpPr>
          <p:spPr bwMode="auto">
            <a:xfrm>
              <a:off x="143" y="1266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69"/>
            <p:cNvSpPr>
              <a:spLocks noChangeArrowheads="1"/>
            </p:cNvSpPr>
            <p:nvPr/>
          </p:nvSpPr>
          <p:spPr bwMode="auto">
            <a:xfrm>
              <a:off x="949" y="1266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70"/>
            <p:cNvSpPr>
              <a:spLocks noChangeArrowheads="1"/>
            </p:cNvSpPr>
            <p:nvPr/>
          </p:nvSpPr>
          <p:spPr bwMode="auto">
            <a:xfrm>
              <a:off x="949" y="1641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71"/>
            <p:cNvSpPr>
              <a:spLocks noChangeArrowheads="1"/>
            </p:cNvSpPr>
            <p:nvPr/>
          </p:nvSpPr>
          <p:spPr bwMode="auto">
            <a:xfrm>
              <a:off x="143" y="1641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Rectangle 72"/>
            <p:cNvSpPr>
              <a:spLocks noChangeArrowheads="1"/>
            </p:cNvSpPr>
            <p:nvPr/>
          </p:nvSpPr>
          <p:spPr bwMode="auto">
            <a:xfrm>
              <a:off x="143" y="518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73"/>
            <p:cNvSpPr>
              <a:spLocks noChangeArrowheads="1"/>
            </p:cNvSpPr>
            <p:nvPr/>
          </p:nvSpPr>
          <p:spPr bwMode="auto">
            <a:xfrm>
              <a:off x="949" y="518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949" y="892"/>
              <a:ext cx="720" cy="28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75"/>
            <p:cNvSpPr>
              <a:spLocks noChangeArrowheads="1"/>
            </p:cNvSpPr>
            <p:nvPr/>
          </p:nvSpPr>
          <p:spPr bwMode="auto">
            <a:xfrm>
              <a:off x="143" y="892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Rectangle 76"/>
            <p:cNvSpPr>
              <a:spLocks noChangeArrowheads="1"/>
            </p:cNvSpPr>
            <p:nvPr/>
          </p:nvSpPr>
          <p:spPr bwMode="auto">
            <a:xfrm>
              <a:off x="949" y="144"/>
              <a:ext cx="720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defRPr/>
              </a:pPr>
              <a:endParaRPr lang="en-US" sz="16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1" name="Text Box 19"/>
          <p:cNvSpPr txBox="1">
            <a:spLocks noChangeArrowheads="1"/>
          </p:cNvSpPr>
          <p:nvPr userDrawn="1"/>
        </p:nvSpPr>
        <p:spPr bwMode="auto">
          <a:xfrm>
            <a:off x="7229475" y="6216650"/>
            <a:ext cx="1233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1000" b="0" dirty="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en-US" sz="1400" b="0" dirty="0">
                <a:solidFill>
                  <a:srgbClr val="999999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|</a:t>
            </a:r>
            <a:r>
              <a:rPr lang="en-US" sz="10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 </a:t>
            </a:r>
            <a:fld id="{5AA39998-E1B2-4B3E-95B5-35BC2012829F}" type="slidenum">
              <a:rPr lang="en-US" sz="100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pPr algn="l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3A372F"/>
              </a:solidFill>
              <a:latin typeface="Arial" charset="0"/>
              <a:ea typeface="ＭＳ Ｐゴシック" pitchFamily="1" charset="-128"/>
              <a:cs typeface="Arial Unicode MS" pitchFamily="34" charset="-128"/>
            </a:endParaRP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3200400"/>
            <a:ext cx="5867400" cy="762000"/>
          </a:xfrm>
        </p:spPr>
        <p:txBody>
          <a:bodyPr lIns="228600"/>
          <a:lstStyle>
            <a:lvl1pPr>
              <a:defRPr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0825" y="1854200"/>
            <a:ext cx="5895975" cy="1035050"/>
          </a:xfrm>
        </p:spPr>
        <p:txBody>
          <a:bodyPr lIns="228557" bIns="0" anchor="t">
            <a:sp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50950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50950"/>
            <a:ext cx="4038600" cy="4679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79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50950"/>
            <a:ext cx="8229600" cy="4679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8FD2-C195-47F2-A019-BB07EA194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BEA5-4B6E-4C56-8794-6DAA0ADE2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2572-8D75-492F-B1CB-740B9D8CF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73900" y="6632575"/>
            <a:ext cx="21336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E4A8-FA13-4B3F-9F5D-66FB42529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AU-logo-logo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148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7B9D-EA62-4DA4-A594-FB7D1D42E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7DBCF-B9D6-4AA6-B479-743869E3C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3E4D-8A9B-4AF5-82BC-F501B5AD0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CD2-DC85-44BF-9E27-CAB3ED6C9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C5A9-BBE6-45A9-92EA-C72A40A6D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5601-7264-4CA2-A590-6DE71BA8C6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0E39-64B7-4CCB-A7E8-80137B902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8562-0624-4CEC-81C4-E2CD992D60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73FB-C0EA-403C-881E-7635B0C3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AC05-551E-4E89-8CDB-C4C64B7137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2B7D-3CAB-4D0C-9114-5A0CE8DEC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BCCD-3F35-4565-A667-BBA0727DF0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68B6-6AE6-4EC5-8589-944B260109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9D7C4-74B9-4C9D-996E-FBAC35F368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AF3C6-EA8A-4B04-ABD4-F8E372230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11AB-8112-4D8D-A6ED-F62B028BE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6" y="0"/>
            <a:ext cx="9145186" cy="12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7804-CA34-4AB0-B2DD-11C4F5E0A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6DB5-C223-4E9C-BD08-4F95DE83C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18288"/>
            <a:ext cx="350837" cy="2397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2B12B-4D85-491A-B721-4F2C51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8.xml"/><Relationship Id="rId9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9.xml"/><Relationship Id="rId9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6.xml"/><Relationship Id="rId9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13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0.xml"/><Relationship Id="rId10" Type="http://schemas.openxmlformats.org/officeDocument/2006/relationships/theme" Target="../theme/theme2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8.xml"/><Relationship Id="rId9" Type="http://schemas.openxmlformats.org/officeDocument/2006/relationships/image" Target="../media/image1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5.xml"/><Relationship Id="rId9" Type="http://schemas.openxmlformats.org/officeDocument/2006/relationships/image" Target="../media/image4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2.xml"/><Relationship Id="rId7" Type="http://schemas.openxmlformats.org/officeDocument/2006/relationships/theme" Target="../theme/theme29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8.xml"/><Relationship Id="rId7" Type="http://schemas.openxmlformats.org/officeDocument/2006/relationships/theme" Target="../theme/theme30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9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4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5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61.xml"/><Relationship Id="rId9" Type="http://schemas.openxmlformats.org/officeDocument/2006/relationships/image" Target="../media/image1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79.xml"/><Relationship Id="rId9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9.xml"/><Relationship Id="rId9" Type="http://schemas.openxmlformats.org/officeDocument/2006/relationships/image" Target="../media/image1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06.xml"/><Relationship Id="rId9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14.xml"/><Relationship Id="rId9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1.xml"/><Relationship Id="rId7" Type="http://schemas.openxmlformats.org/officeDocument/2006/relationships/theme" Target="../theme/theme39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jpe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8.xml"/><Relationship Id="rId9" Type="http://schemas.openxmlformats.org/officeDocument/2006/relationships/image" Target="../media/image1.jpe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image" Target="../media/image15.png"/><Relationship Id="rId5" Type="http://schemas.openxmlformats.org/officeDocument/2006/relationships/theme" Target="../theme/theme41.xml"/><Relationship Id="rId4" Type="http://schemas.openxmlformats.org/officeDocument/2006/relationships/slideLayout" Target="../slideLayouts/slideLayout335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image" Target="../media/image17.png"/><Relationship Id="rId5" Type="http://schemas.openxmlformats.org/officeDocument/2006/relationships/theme" Target="../theme/theme42.xml"/><Relationship Id="rId4" Type="http://schemas.openxmlformats.org/officeDocument/2006/relationships/slideLayout" Target="../slideLayouts/slideLayout339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2.xml"/><Relationship Id="rId7" Type="http://schemas.openxmlformats.org/officeDocument/2006/relationships/theme" Target="../theme/theme43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68.xml"/><Relationship Id="rId6" Type="http://schemas.openxmlformats.org/officeDocument/2006/relationships/theme" Target="../theme/theme46.xml"/><Relationship Id="rId5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1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theme" Target="../theme/theme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263" r:id="rId2"/>
    <p:sldLayoutId id="2147484265" r:id="rId3"/>
    <p:sldLayoutId id="2147484267" r:id="rId4"/>
    <p:sldLayoutId id="2147484268" r:id="rId5"/>
    <p:sldLayoutId id="2147484273" r:id="rId6"/>
    <p:sldLayoutId id="2147484275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3" y="6618288"/>
            <a:ext cx="3508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000"/>
            </a:lvl1pPr>
          </a:lstStyle>
          <a:p>
            <a:pPr>
              <a:defRPr/>
            </a:pPr>
            <a:fld id="{18052730-8FE3-45EA-BD75-8F290D32AA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19" name="Picture 5" descr="DAU-logo-only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" y="274638"/>
            <a:ext cx="1295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2454" name="Line 6"/>
          <p:cNvSpPr>
            <a:spLocks noChangeShapeType="1"/>
          </p:cNvSpPr>
          <p:nvPr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2455" name="Line 7"/>
          <p:cNvSpPr>
            <a:spLocks noChangeShapeType="1"/>
          </p:cNvSpPr>
          <p:nvPr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  <p:sldLayoutId id="2147484676" r:id="rId12"/>
    <p:sldLayoutId id="2147484677" r:id="rId13"/>
    <p:sldLayoutId id="2147484678" r:id="rId14"/>
    <p:sldLayoutId id="2147484679" r:id="rId15"/>
    <p:sldLayoutId id="2147484680" r:id="rId16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51C79D60-2958-469E-9175-0B1D9E8234FE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9" r:id="rId1"/>
    <p:sldLayoutId id="2147484830" r:id="rId2"/>
    <p:sldLayoutId id="2147484831" r:id="rId3"/>
    <p:sldLayoutId id="2147484832" r:id="rId4"/>
    <p:sldLayoutId id="2147484833" r:id="rId5"/>
    <p:sldLayoutId id="214748483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BF276681-A6ED-40F7-843F-5304BEA0DE7A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6ECB599F-83CB-473D-9517-D56D3AB27246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4840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</a:defRPr>
            </a:lvl1pPr>
          </a:lstStyle>
          <a:p>
            <a:pPr algn="l" eaLnBrk="1" hangingPunct="1">
              <a:lnSpc>
                <a:spcPct val="100000"/>
              </a:lnSpc>
              <a:defRPr/>
            </a:pPr>
            <a:fld id="{5312D23D-B4B7-4504-879F-DBD41324BA0E}" type="slidenum">
              <a:rPr lang="en-US">
                <a:solidFill>
                  <a:srgbClr val="000000"/>
                </a:solidFill>
              </a:rPr>
              <a:pPr algn="l" eaLnBrk="1" hangingPunct="1"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 descr="DAU-logo-only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6200" y="436563"/>
            <a:ext cx="1295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-6350" y="1146175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3608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E85AB8EC-A0F6-41F9-816C-E499AA3387F5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9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2" r:id="rId1"/>
    <p:sldLayoutId id="2147484993" r:id="rId2"/>
    <p:sldLayoutId id="2147484994" r:id="rId3"/>
    <p:sldLayoutId id="2147484995" r:id="rId4"/>
    <p:sldLayoutId id="2147484996" r:id="rId5"/>
    <p:sldLayoutId id="2147484997" r:id="rId6"/>
    <p:sldLayoutId id="2147484998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619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 Narrow"/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  <a:latin typeface="Arial Narrow"/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471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24840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</a:defRPr>
            </a:lvl1pPr>
          </a:lstStyle>
          <a:p>
            <a:pPr algn="l" eaLnBrk="1" hangingPunct="1">
              <a:lnSpc>
                <a:spcPct val="100000"/>
              </a:lnSpc>
              <a:defRPr/>
            </a:pPr>
            <a:fld id="{5312D23D-B4B7-4504-879F-DBD41324BA0E}" type="slidenum">
              <a:rPr lang="en-US">
                <a:solidFill>
                  <a:srgbClr val="000000"/>
                </a:solidFill>
              </a:rPr>
              <a:pPr algn="l" eaLnBrk="1" hangingPunct="1"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9" name="Picture 5" descr="DAU-logo-only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6200" y="436563"/>
            <a:ext cx="1295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-6350" y="1146175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555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  <p:sldLayoutId id="2147486196" r:id="rId12"/>
    <p:sldLayoutId id="214748619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969696"/>
                </a:solidFill>
              </a:defRPr>
            </a:lvl1pPr>
          </a:lstStyle>
          <a:p>
            <a:pPr>
              <a:lnSpc>
                <a:spcPct val="100000"/>
              </a:lnSpc>
              <a:defRPr/>
            </a:pPr>
            <a:fld id="{252EAD3B-5305-4D94-8F24-884B16B0F242}" type="datetime1">
              <a:rPr lang="en-US" b="0" smtClean="0">
                <a:latin typeface="Arial"/>
              </a:rPr>
              <a:t>5/24/2019</a:t>
            </a:fld>
            <a:endParaRPr lang="en-US" b="0" dirty="0">
              <a:latin typeface="Arial"/>
            </a:endParaRP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defRPr/>
            </a:pPr>
            <a:fld id="{B29B46ED-4320-44E1-820C-017B78782B0C}" type="slidenum">
              <a:rPr lang="en-US" b="0">
                <a:solidFill>
                  <a:srgbClr val="FFFFFF">
                    <a:lumMod val="50000"/>
                  </a:srgbClr>
                </a:solidFill>
                <a:latin typeface="Arial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600" i="1" dirty="0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 sz="12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en-US" sz="12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2" name="Picture 1037" descr="afsymbo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113" y="90491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356685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  <p:sldLayoutId id="2147485190" r:id="rId12"/>
  </p:sldLayoutIdLst>
  <p:hf sldNum="0"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7478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-6350" y="984252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6"/>
            <a:ext cx="355600" cy="249164"/>
          </a:xfrm>
          <a:prstGeom prst="rect">
            <a:avLst/>
          </a:prstGeom>
          <a:noFill/>
        </p:spPr>
        <p:txBody>
          <a:bodyPr wrap="square" lIns="91302" tIns="45653" rIns="91302" bIns="45653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1" r:id="rId1"/>
    <p:sldLayoutId id="2147485232" r:id="rId2"/>
    <p:sldLayoutId id="2147485233" r:id="rId3"/>
    <p:sldLayoutId id="2147485234" r:id="rId4"/>
    <p:sldLayoutId id="2147485235" r:id="rId5"/>
    <p:sldLayoutId id="2147485236" r:id="rId6"/>
    <p:sldLayoutId id="2147485237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6516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3032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69548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6065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388" indent="-342388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1840" indent="-285324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1290" indent="-228258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597806" indent="-228258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4323" indent="-22825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0839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67356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3872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0388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6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200" y="117478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 lIns="91302" tIns="45653" rIns="91302" bIns="45653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 lIns="91302" tIns="45653" rIns="91302" bIns="45653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88400" y="6595676"/>
            <a:ext cx="355600" cy="249164"/>
          </a:xfrm>
          <a:prstGeom prst="rect">
            <a:avLst/>
          </a:prstGeom>
          <a:noFill/>
        </p:spPr>
        <p:txBody>
          <a:bodyPr wrap="square" lIns="91302" tIns="45653" rIns="91302" bIns="45653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4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6516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3032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69548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6065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388" indent="-342388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1840" indent="-285324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1290" indent="-228258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597806" indent="-228258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4323" indent="-228258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0839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67356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3872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0388" indent="-228258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6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4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hf sldNum="0" hdr="0" ftr="0" dt="0"/>
  <p:txStyles>
    <p:titleStyle>
      <a:lvl1pPr algn="ctr" defTabSz="9130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8" indent="-342388" algn="l" defTabSz="9130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0" indent="-285324" algn="l" defTabSz="91303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90" indent="-228258" algn="l" defTabSz="9130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06" indent="-228258" algn="l" defTabSz="91303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23" indent="-228258" algn="l" defTabSz="91303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39" indent="-228258" algn="l" defTabSz="9130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6" indent="-228258" algn="l" defTabSz="9130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72" indent="-228258" algn="l" defTabSz="9130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88" indent="-228258" algn="l" defTabSz="9130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6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9" y="6618288"/>
            <a:ext cx="3508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2" tIns="45653" rIns="91302" bIns="45653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fld id="{08E2C1D3-C63D-4985-B9DB-905F79F92D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7" descr="DAU-logo-only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17478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 lIns="91302" tIns="45653" rIns="91302" bIns="45653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 lIns="91302" tIns="45653" rIns="91302" bIns="45653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5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6516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3032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69548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6065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388" indent="-3423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1840" indent="-28532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1290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597806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4323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0839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67356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3872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0388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6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3" y="6618288"/>
            <a:ext cx="3508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8E2C1D3-C63D-4985-B9DB-905F79F92D59}" type="slidenum">
              <a:rPr lang="en-US" b="1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1027" name="Picture 7" descr="DAU-logo-only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9" y="6618288"/>
            <a:ext cx="3508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2" tIns="45653" rIns="91302" bIns="45653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fld id="{08E2C1D3-C63D-4985-B9DB-905F79F92D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7" descr="DAU-logo-only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17478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 lIns="91302" tIns="45653" rIns="91302" bIns="45653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 lIns="91302" tIns="45653" rIns="91302" bIns="45653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6516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3032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69548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6065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388" indent="-3423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1840" indent="-28532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1290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597806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4323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0839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67356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3872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0388" indent="-22825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6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1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98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15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30" algn="l" defTabSz="913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5BA7080F-D3C3-43F5-AA46-12F9A254EAC5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9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  <p:sldLayoutId id="2147485352" r:id="rId4"/>
    <p:sldLayoutId id="2147485353" r:id="rId5"/>
    <p:sldLayoutId id="21474853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3" y="6618288"/>
            <a:ext cx="3508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fld id="{08E2C1D3-C63D-4985-B9DB-905F79F92D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7" descr="DAU-logo-onl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1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82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3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  <p:sldLayoutId id="2147485410" r:id="rId8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2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1" r:id="rId1"/>
    <p:sldLayoutId id="2147485432" r:id="rId2"/>
    <p:sldLayoutId id="2147485433" r:id="rId3"/>
    <p:sldLayoutId id="2147485434" r:id="rId4"/>
    <p:sldLayoutId id="2147485435" r:id="rId5"/>
    <p:sldLayoutId id="2147485436" r:id="rId6"/>
    <p:sldLayoutId id="2147485437" r:id="rId7"/>
    <p:sldLayoutId id="2147485438" r:id="rId8"/>
    <p:sldLayoutId id="2147485439" r:id="rId9"/>
    <p:sldLayoutId id="2147485440" r:id="rId10"/>
    <p:sldLayoutId id="2147485441" r:id="rId11"/>
    <p:sldLayoutId id="214748544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7" r:id="rId1"/>
    <p:sldLayoutId id="2147485488" r:id="rId2"/>
    <p:sldLayoutId id="2147485489" r:id="rId3"/>
    <p:sldLayoutId id="2147485490" r:id="rId4"/>
    <p:sldLayoutId id="2147485491" r:id="rId5"/>
    <p:sldLayoutId id="2147485492" r:id="rId6"/>
    <p:sldLayoutId id="2147485493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-6350" y="984250"/>
            <a:ext cx="9150350" cy="73025"/>
            <a:chOff x="-6350" y="984250"/>
            <a:chExt cx="9150350" cy="7302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1057275"/>
              <a:ext cx="9144000" cy="0"/>
            </a:xfrm>
            <a:prstGeom prst="line">
              <a:avLst/>
            </a:prstGeom>
            <a:noFill/>
            <a:ln w="28575">
              <a:solidFill>
                <a:srgbClr val="D21034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-6350" y="984250"/>
              <a:ext cx="9144000" cy="0"/>
            </a:xfrm>
            <a:prstGeom prst="line">
              <a:avLst/>
            </a:prstGeom>
            <a:noFill/>
            <a:ln w="57150">
              <a:solidFill>
                <a:srgbClr val="E4C19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9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D5F74EA1-54C3-44B0-889D-E258589D876D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4" r:id="rId1"/>
    <p:sldLayoutId id="2147486095" r:id="rId2"/>
    <p:sldLayoutId id="2147486096" r:id="rId3"/>
    <p:sldLayoutId id="2147486097" r:id="rId4"/>
    <p:sldLayoutId id="2147486098" r:id="rId5"/>
    <p:sldLayoutId id="214748609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AU-logo-only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1057275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</p:sldLayoutIdLst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5" y="6618288"/>
            <a:ext cx="3508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 Narrow" pitchFamily="34" charset="0"/>
              </a:defRPr>
            </a:lvl1pPr>
          </a:lstStyle>
          <a:p>
            <a:pPr>
              <a:defRPr/>
            </a:pPr>
            <a:fld id="{08E2C1D3-C63D-4985-B9DB-905F79F92D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7" descr="DAU-logo-onl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7475"/>
            <a:ext cx="15065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057276"/>
            <a:ext cx="9144000" cy="0"/>
          </a:xfrm>
          <a:prstGeom prst="line">
            <a:avLst/>
          </a:prstGeom>
          <a:noFill/>
          <a:ln w="28575">
            <a:solidFill>
              <a:srgbClr val="D210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-6350" y="984250"/>
            <a:ext cx="9144000" cy="0"/>
          </a:xfrm>
          <a:prstGeom prst="line">
            <a:avLst/>
          </a:prstGeom>
          <a:noFill/>
          <a:ln w="57150">
            <a:solidFill>
              <a:srgbClr val="E4C19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  <p:sldLayoutId id="2147486106" r:id="rId6"/>
    <p:sldLayoutId id="2147486107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3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4" r:id="rId1"/>
    <p:sldLayoutId id="2147486115" r:id="rId2"/>
    <p:sldLayoutId id="2147486116" r:id="rId3"/>
    <p:sldLayoutId id="214748611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B8ADEDFA-DC98-4D2F-9F1C-C56DB8D8B4D9}" type="datetime1">
              <a:rPr lang="en-US" b="0" smtClean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88400" y="6595674"/>
            <a:ext cx="3556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72BEB00-C7BA-49F0-86B2-023AD4AE668F}" type="slidenum">
              <a:rPr lang="en-US" sz="1200" smtClean="0">
                <a:solidFill>
                  <a:srgbClr val="000000"/>
                </a:solidFill>
              </a:rPr>
              <a:pPr algn="r"/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8F6010E3-3043-463B-A886-79F754037FA2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5/24/2019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7E4260AF-5DB2-4177-B971-D8B5028A0E1A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65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9" r:id="rId1"/>
    <p:sldLayoutId id="2147486140" r:id="rId2"/>
    <p:sldLayoutId id="2147486141" r:id="rId3"/>
    <p:sldLayoutId id="2147486142" r:id="rId4"/>
    <p:sldLayoutId id="2147486143" r:id="rId5"/>
    <p:sldLayoutId id="2147486144" r:id="rId6"/>
    <p:sldLayoutId id="2147486145" r:id="rId7"/>
    <p:sldLayoutId id="2147486146" r:id="rId8"/>
    <p:sldLayoutId id="2147486147" r:id="rId9"/>
    <p:sldLayoutId id="2147486148" r:id="rId10"/>
    <p:sldLayoutId id="21474861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00000"/>
              </a:lnSpc>
            </a:pPr>
            <a:fld id="{018288A1-15B4-4EAA-9D17-C7859744469A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1" hangingPunct="1">
                <a:lnSpc>
                  <a:spcPct val="100000"/>
                </a:lnSpc>
              </a:pPr>
              <a:t>5/24/2019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00000"/>
              </a:lnSpc>
            </a:pPr>
            <a:endParaRPr lang="en-US" b="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lnSpc>
                <a:spcPct val="100000"/>
              </a:lnSpc>
            </a:pPr>
            <a:fld id="{6A905A8A-096A-4F46-954E-2CD7984D432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1" hangingPunct="1">
                <a:lnSpc>
                  <a:spcPct val="100000"/>
                </a:lnSpc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1" r:id="rId1"/>
    <p:sldLayoutId id="2147486152" r:id="rId2"/>
    <p:sldLayoutId id="2147486153" r:id="rId3"/>
    <p:sldLayoutId id="2147486154" r:id="rId4"/>
    <p:sldLayoutId id="2147486155" r:id="rId5"/>
    <p:sldLayoutId id="2147486156" r:id="rId6"/>
    <p:sldLayoutId id="2147486157" r:id="rId7"/>
    <p:sldLayoutId id="2147486158" r:id="rId8"/>
    <p:sldLayoutId id="2147486159" r:id="rId9"/>
    <p:sldLayoutId id="2147486160" r:id="rId10"/>
    <p:sldLayoutId id="21474861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24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3" r:id="rId1"/>
    <p:sldLayoutId id="2147486164" r:id="rId2"/>
    <p:sldLayoutId id="2147486165" r:id="rId3"/>
    <p:sldLayoutId id="2147486166" r:id="rId4"/>
    <p:sldLayoutId id="21474861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94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2" r:id="rId1"/>
    <p:sldLayoutId id="2147486183" r:id="rId2"/>
    <p:sldLayoutId id="2147486184" r:id="rId3"/>
    <p:sldLayoutId id="2147486185" r:id="rId4"/>
    <p:sldLayoutId id="2147486186" r:id="rId5"/>
    <p:sldLayoutId id="2147486187" r:id="rId6"/>
    <p:sldLayoutId id="2147486188" r:id="rId7"/>
    <p:sldLayoutId id="2147486189" r:id="rId8"/>
    <p:sldLayoutId id="2147486190" r:id="rId9"/>
    <p:sldLayoutId id="2147486191" r:id="rId10"/>
    <p:sldLayoutId id="2147486192" r:id="rId11"/>
    <p:sldLayoutId id="2147486194" r:id="rId12"/>
    <p:sldLayoutId id="214748619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152400" y="50800"/>
            <a:ext cx="10556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1020763" y="1114425"/>
            <a:ext cx="7924800" cy="41275"/>
            <a:chOff x="368" y="846"/>
            <a:chExt cx="4992" cy="26"/>
          </a:xfrm>
        </p:grpSpPr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368" y="846"/>
              <a:ext cx="49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368" y="872"/>
              <a:ext cx="4992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lnSpc>
                  <a:spcPct val="100000"/>
                </a:lnSpc>
                <a:defRPr/>
              </a:pPr>
              <a:endParaRPr lang="en-US" sz="1800" b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368205D5-F465-464F-8944-12E40F5F132C}" type="datetime1">
              <a:rPr lang="en-US" smtClean="0"/>
              <a:t>5/24/2019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610F5D48-DBDA-453E-A9C1-EA649FAFA0AE}" type="slidenum">
              <a:rPr lang="en-US"/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493838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951038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08238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865438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37E51D9A-856F-446D-9D5E-889C692B61B6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C0B76D2C-DFA8-49F0-85C5-32BF2BA6C812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140A74E2-B407-4D45-AAE3-49B1112F170A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1EC505F0-C44E-453C-97A1-7924F351370D}" type="datetime1">
              <a:rPr lang="en-US" b="0" smtClean="0">
                <a:solidFill>
                  <a:srgbClr val="000000"/>
                </a:solidFill>
              </a:rPr>
              <a:t>5/24/2019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fld id="{9D664FD5-1CE6-48AC-8649-FE680029F780}" type="slidenum">
              <a:rPr lang="en-US" b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defRPr/>
              </a:pPr>
              <a:t>‹#›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207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3pPr>
      <a:lvl4pPr marL="792163" indent="-228600" algn="l" defTabSz="79533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036638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prtm_wmf_fin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7013"/>
            <a:ext cx="82296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1022350"/>
            <a:ext cx="8229600" cy="0"/>
          </a:xfrm>
          <a:prstGeom prst="line">
            <a:avLst/>
          </a:prstGeom>
          <a:noFill/>
          <a:ln w="19050">
            <a:solidFill>
              <a:srgbClr val="CCCCCC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defRPr/>
            </a:pPr>
            <a:endParaRPr lang="en-US" sz="1600" b="0" dirty="0">
              <a:solidFill>
                <a:srgbClr val="333333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0" y="6172200"/>
            <a:ext cx="602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45" bIns="0" anchor="ctr"/>
          <a:lstStyle/>
          <a:p>
            <a:pPr algn="l">
              <a:lnSpc>
                <a:spcPct val="100000"/>
              </a:lnSpc>
              <a:defRPr/>
            </a:pPr>
            <a:r>
              <a:rPr lang="en-US" sz="8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PRTM Report Template</a:t>
            </a:r>
            <a:r>
              <a:rPr lang="en-US" sz="8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" charset="0"/>
              </a:rPr>
              <a:t>—</a:t>
            </a:r>
            <a:r>
              <a:rPr lang="en-US" sz="8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30 September 2008 </a:t>
            </a:r>
            <a:r>
              <a:rPr lang="en-US" sz="800" b="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| © 2008 PRTM Proprietary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229600" y="6172200"/>
            <a:ext cx="423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1400" b="0" dirty="0">
                <a:solidFill>
                  <a:srgbClr val="999999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|</a:t>
            </a:r>
            <a:r>
              <a:rPr lang="en-US" sz="1000" dirty="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t> </a:t>
            </a:r>
            <a:fld id="{0D499EC2-61D2-43B5-891A-60495D882F02}" type="slidenum">
              <a:rPr lang="en-US" sz="1000">
                <a:solidFill>
                  <a:srgbClr val="3A372F"/>
                </a:solidFill>
                <a:latin typeface="Arial" charset="0"/>
                <a:ea typeface="ＭＳ Ｐゴシック" pitchFamily="1" charset="-128"/>
                <a:cs typeface="Arial Unicode MS" pitchFamily="34" charset="-128"/>
              </a:rPr>
              <a:pPr algn="l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3A372F"/>
              </a:solidFill>
              <a:latin typeface="Arial" charset="0"/>
              <a:ea typeface="ＭＳ Ｐゴシック" pitchFamily="1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5000"/>
        </a:spcBef>
        <a:spcAft>
          <a:spcPct val="20000"/>
        </a:spcAft>
        <a:defRPr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fontAlgn="base">
        <a:spcBef>
          <a:spcPct val="25000"/>
        </a:spcBef>
        <a:spcAft>
          <a:spcPct val="20000"/>
        </a:spcAft>
        <a:buClr>
          <a:srgbClr val="5B7893"/>
        </a:buClr>
        <a:buSzPct val="80000"/>
        <a:buFont typeface="Wingdings" pitchFamily="2" charset="2"/>
        <a:buChar char="§"/>
        <a:defRPr sz="1600">
          <a:solidFill>
            <a:srgbClr val="333333"/>
          </a:solidFill>
          <a:latin typeface="+mn-lt"/>
          <a:ea typeface="+mn-ea"/>
        </a:defRPr>
      </a:lvl2pPr>
      <a:lvl3pPr marL="574675" indent="-174625" algn="l" rtl="0" fontAlgn="base">
        <a:spcBef>
          <a:spcPct val="25000"/>
        </a:spcBef>
        <a:spcAft>
          <a:spcPct val="20000"/>
        </a:spcAft>
        <a:buClr>
          <a:schemeClr val="tx2"/>
        </a:buClr>
        <a:buFont typeface="Symbol" pitchFamily="18" charset="2"/>
        <a:buChar char=""/>
        <a:defRPr sz="1400">
          <a:solidFill>
            <a:srgbClr val="333333"/>
          </a:solidFill>
          <a:latin typeface="+mn-lt"/>
          <a:ea typeface="+mn-ea"/>
        </a:defRPr>
      </a:lvl3pPr>
      <a:lvl4pPr marL="855663" indent="-166688" algn="l" rtl="0" fontAlgn="base">
        <a:spcBef>
          <a:spcPct val="25000"/>
        </a:spcBef>
        <a:spcAft>
          <a:spcPct val="20000"/>
        </a:spcAft>
        <a:buClr>
          <a:srgbClr val="999999"/>
        </a:buClr>
        <a:buSzPct val="80000"/>
        <a:buFont typeface="Wingdings" pitchFamily="2" charset="2"/>
        <a:buChar char="§"/>
        <a:defRPr sz="1200">
          <a:solidFill>
            <a:srgbClr val="333333"/>
          </a:solidFill>
          <a:latin typeface="+mn-lt"/>
          <a:ea typeface="+mn-ea"/>
        </a:defRPr>
      </a:lvl4pPr>
      <a:lvl5pPr marL="1143000" indent="-173038" algn="l" rtl="0" fontAlgn="base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5pPr>
      <a:lvl6pPr marL="16002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6pPr>
      <a:lvl7pPr marL="20574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7pPr>
      <a:lvl8pPr marL="25146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8pPr>
      <a:lvl9pPr marL="29718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33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s://www.dau.mil/acquipedia/Pages/ArticleDetails.aspx?aid=e66a7450-cd0d-48e6-b662-318df2978b35" TargetMode="External"/><Relationship Id="rId1" Type="http://schemas.openxmlformats.org/officeDocument/2006/relationships/slideLayout" Target="../slideLayouts/slideLayout3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hyperlink" Target="https://www.dau.mil/cop/am" TargetMode="External"/><Relationship Id="rId7" Type="http://schemas.openxmlformats.org/officeDocument/2006/relationships/hyperlink" Target="https://www.dau.mil/events/Lunch-and-Learn---Additive-Manufacturing-using-3-D-Printing-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7.xml"/><Relationship Id="rId6" Type="http://schemas.openxmlformats.org/officeDocument/2006/relationships/hyperlink" Target="https://www.dau.mil/library/defense-atl/p/Previous-Issues" TargetMode="External"/><Relationship Id="rId5" Type="http://schemas.openxmlformats.org/officeDocument/2006/relationships/hyperlink" Target="https://shortcut.dau.mil/acq/am" TargetMode="External"/><Relationship Id="rId10" Type="http://schemas.openxmlformats.org/officeDocument/2006/relationships/image" Target="../media/image87.png"/><Relationship Id="rId4" Type="http://schemas.openxmlformats.org/officeDocument/2006/relationships/hyperlink" Target="https://media.dau.mil/channel/Life+Cycle+Logistics/62958791" TargetMode="External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hyperlink" Target="https://www.dau.mil/tools/p/integrated-Product-Support-Guidebook-Suite" TargetMode="External"/><Relationship Id="rId26" Type="http://schemas.openxmlformats.org/officeDocument/2006/relationships/image" Target="../media/image36.png"/><Relationship Id="rId3" Type="http://schemas.openxmlformats.org/officeDocument/2006/relationships/hyperlink" Target="http://www.dau.mil/consulting-services" TargetMode="External"/><Relationship Id="rId21" Type="http://schemas.openxmlformats.org/officeDocument/2006/relationships/image" Target="../media/image32.png"/><Relationship Id="rId7" Type="http://schemas.openxmlformats.org/officeDocument/2006/relationships/image" Target="../media/image22.png"/><Relationship Id="rId12" Type="http://schemas.openxmlformats.org/officeDocument/2006/relationships/hyperlink" Target="http://icatalog.dau.mil/onlinecatalog/tabnav.aspx?tab=LOG" TargetMode="External"/><Relationship Id="rId17" Type="http://schemas.openxmlformats.org/officeDocument/2006/relationships/image" Target="../media/image29.png"/><Relationship Id="rId25" Type="http://schemas.openxmlformats.org/officeDocument/2006/relationships/image" Target="../media/image35.png"/><Relationship Id="rId2" Type="http://schemas.openxmlformats.org/officeDocument/2006/relationships/image" Target="../media/image19.png"/><Relationship Id="rId16" Type="http://schemas.openxmlformats.org/officeDocument/2006/relationships/image" Target="../media/image28.jpeg"/><Relationship Id="rId20" Type="http://schemas.openxmlformats.org/officeDocument/2006/relationships/image" Target="../media/image31.png"/><Relationship Id="rId29" Type="http://schemas.openxmlformats.org/officeDocument/2006/relationships/image" Target="../media/image38.jpeg"/><Relationship Id="rId1" Type="http://schemas.openxmlformats.org/officeDocument/2006/relationships/slideLayout" Target="../slideLayouts/slideLayout333.xml"/><Relationship Id="rId6" Type="http://schemas.openxmlformats.org/officeDocument/2006/relationships/hyperlink" Target="https://shortcut.dau.mil/acq/acquipedia" TargetMode="External"/><Relationship Id="rId11" Type="http://schemas.openxmlformats.org/officeDocument/2006/relationships/image" Target="../media/image25.png"/><Relationship Id="rId24" Type="http://schemas.openxmlformats.org/officeDocument/2006/relationships/image" Target="../media/image34.png"/><Relationship Id="rId5" Type="http://schemas.openxmlformats.org/officeDocument/2006/relationships/image" Target="../media/image21.png"/><Relationship Id="rId15" Type="http://schemas.openxmlformats.org/officeDocument/2006/relationships/hyperlink" Target="http://icatalog.dau.mil/onlinecatalog/tabnavcl.aspx?tab=CLL" TargetMode="External"/><Relationship Id="rId23" Type="http://schemas.openxmlformats.org/officeDocument/2006/relationships/hyperlink" Target="https://www.dau.mil/training/career-development/logistics/p/Communities-of-Practice" TargetMode="External"/><Relationship Id="rId28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hyperlink" Target="https://www.dau.mil/tools/p/Integrated-Product-Support-Tools-and-Resources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3.png"/><Relationship Id="rId27" Type="http://schemas.openxmlformats.org/officeDocument/2006/relationships/hyperlink" Target="https://go.usa.gov/xXaF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cc.dau.mil/bca-guidebook" TargetMode="External"/><Relationship Id="rId13" Type="http://schemas.openxmlformats.org/officeDocument/2006/relationships/hyperlink" Target="https://acc.dau.mil/la-guidebook" TargetMode="External"/><Relationship Id="rId18" Type="http://schemas.openxmlformats.org/officeDocument/2006/relationships/image" Target="../media/image45.png"/><Relationship Id="rId26" Type="http://schemas.openxmlformats.org/officeDocument/2006/relationships/image" Target="../media/image50.png"/><Relationship Id="rId3" Type="http://schemas.openxmlformats.org/officeDocument/2006/relationships/notesSlide" Target="../notesSlides/notesSlide3.xml"/><Relationship Id="rId21" Type="http://schemas.openxmlformats.org/officeDocument/2006/relationships/hyperlink" Target="https://dap.dau.mil/dodpsroadmap/Pages/Default.aspx" TargetMode="External"/><Relationship Id="rId34" Type="http://schemas.openxmlformats.org/officeDocument/2006/relationships/image" Target="../media/image57.png"/><Relationship Id="rId7" Type="http://schemas.openxmlformats.org/officeDocument/2006/relationships/image" Target="../media/image40.png"/><Relationship Id="rId12" Type="http://schemas.openxmlformats.org/officeDocument/2006/relationships/hyperlink" Target="https://acc.dau.mil/cost-guidebook" TargetMode="External"/><Relationship Id="rId17" Type="http://schemas.openxmlformats.org/officeDocument/2006/relationships/hyperlink" Target="https://acc.dau.mil/CommunityBrowser.aspx?id=32543" TargetMode="External"/><Relationship Id="rId25" Type="http://schemas.openxmlformats.org/officeDocument/2006/relationships/image" Target="../media/image49.png"/><Relationship Id="rId33" Type="http://schemas.openxmlformats.org/officeDocument/2006/relationships/image" Target="../media/image56.png"/><Relationship Id="rId2" Type="http://schemas.openxmlformats.org/officeDocument/2006/relationships/slideLayout" Target="../slideLayouts/slideLayout346.xml"/><Relationship Id="rId16" Type="http://schemas.openxmlformats.org/officeDocument/2006/relationships/image" Target="../media/image44.jpeg"/><Relationship Id="rId20" Type="http://schemas.openxmlformats.org/officeDocument/2006/relationships/image" Target="../media/image46.png"/><Relationship Id="rId29" Type="http://schemas.openxmlformats.org/officeDocument/2006/relationships/image" Target="../media/image53.png"/><Relationship Id="rId1" Type="http://schemas.openxmlformats.org/officeDocument/2006/relationships/tags" Target="../tags/tag1.xml"/><Relationship Id="rId6" Type="http://schemas.openxmlformats.org/officeDocument/2006/relationships/hyperlink" Target="https://acc.dau.mil/pbl-guidebook" TargetMode="External"/><Relationship Id="rId11" Type="http://schemas.openxmlformats.org/officeDocument/2006/relationships/image" Target="../media/image42.png"/><Relationship Id="rId24" Type="http://schemas.openxmlformats.org/officeDocument/2006/relationships/image" Target="../media/image48.png"/><Relationship Id="rId32" Type="http://schemas.openxmlformats.org/officeDocument/2006/relationships/image" Target="../media/image55.png"/><Relationship Id="rId5" Type="http://schemas.openxmlformats.org/officeDocument/2006/relationships/image" Target="../media/image39.png"/><Relationship Id="rId15" Type="http://schemas.openxmlformats.org/officeDocument/2006/relationships/hyperlink" Target="http://www.acq.osd.mil/se/docs/DoD-RAM-C-Manual.pdf" TargetMode="External"/><Relationship Id="rId23" Type="http://schemas.openxmlformats.org/officeDocument/2006/relationships/hyperlink" Target="https://dag.dau.mil/Pages/Default.aspx" TargetMode="External"/><Relationship Id="rId28" Type="http://schemas.openxmlformats.org/officeDocument/2006/relationships/image" Target="../media/image52.png"/><Relationship Id="rId10" Type="http://schemas.openxmlformats.org/officeDocument/2006/relationships/hyperlink" Target="https://acc.dau.mil/ppp-guidebook" TargetMode="External"/><Relationship Id="rId19" Type="http://schemas.openxmlformats.org/officeDocument/2006/relationships/hyperlink" Target="https://dap.dau.mil/acquipedia/Pages/Default.aspx" TargetMode="External"/><Relationship Id="rId31" Type="http://schemas.openxmlformats.org/officeDocument/2006/relationships/image" Target="../media/image54.png"/><Relationship Id="rId4" Type="http://schemas.openxmlformats.org/officeDocument/2006/relationships/hyperlink" Target="https://acc.dau.mil/psm-guidebook" TargetMode="External"/><Relationship Id="rId9" Type="http://schemas.openxmlformats.org/officeDocument/2006/relationships/image" Target="../media/image41.png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51.png"/><Relationship Id="rId30" Type="http://schemas.openxmlformats.org/officeDocument/2006/relationships/hyperlink" Target="https://www.dau.mil/tools/p/integrated-Product-Support-Guidebook-Suite" TargetMode="External"/><Relationship Id="rId35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14399" y="4558145"/>
            <a:ext cx="4270443" cy="10390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 smtClean="0"/>
              <a:t>Bill Kobren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/>
              <a:t>Director, Logistics &amp; Sustainment Center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/>
              <a:t>Defense Acquisition University</a:t>
            </a:r>
          </a:p>
          <a:p>
            <a:pPr>
              <a:lnSpc>
                <a:spcPct val="100000"/>
              </a:lnSpc>
            </a:pPr>
            <a:r>
              <a:rPr lang="en-US" sz="1600" b="1" dirty="0" smtClean="0"/>
              <a:t>E-mail: bill.kobren@dau.mil</a:t>
            </a:r>
            <a:endParaRPr lang="en-US" sz="1600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33945" y="6247502"/>
            <a:ext cx="7710055" cy="384586"/>
          </a:xfrm>
        </p:spPr>
        <p:txBody>
          <a:bodyPr/>
          <a:lstStyle/>
          <a:p>
            <a:r>
              <a:rPr lang="en-US" sz="1600" dirty="0" smtClean="0"/>
              <a:t>Joint Technology Exchange Group (JTEG) Forum:</a:t>
            </a:r>
            <a:br>
              <a:rPr lang="en-US" sz="1600" dirty="0" smtClean="0"/>
            </a:br>
            <a:r>
              <a:rPr lang="en-US" sz="1600" dirty="0" smtClean="0"/>
              <a:t>How </a:t>
            </a:r>
            <a:r>
              <a:rPr lang="en-US" sz="1600" dirty="0"/>
              <a:t>the Acquisition Workforce is Being Trained on Supporting Sustainment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7646" y="5970494"/>
            <a:ext cx="2510118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Cleared for Public Release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0" y="2787162"/>
            <a:ext cx="8229600" cy="9319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solidFill>
                  <a:srgbClr val="C00000"/>
                </a:solidFill>
              </a:rPr>
              <a:t>BACK-UPS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73900" y="6632575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fld id="{EE8DC7CD-366B-4555-B3D4-2986ED50B19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133350" y="1358900"/>
            <a:ext cx="8880475" cy="4514850"/>
            <a:chOff x="133657" y="1718133"/>
            <a:chExt cx="8880117" cy="4513944"/>
          </a:xfrm>
        </p:grpSpPr>
        <p:grpSp>
          <p:nvGrpSpPr>
            <p:cNvPr id="4" name="Rounded Rectangle 27"/>
            <p:cNvGrpSpPr>
              <a:grpSpLocks/>
            </p:cNvGrpSpPr>
            <p:nvPr/>
          </p:nvGrpSpPr>
          <p:grpSpPr bwMode="auto">
            <a:xfrm>
              <a:off x="133657" y="1725744"/>
              <a:ext cx="2255514" cy="4500885"/>
              <a:chOff x="134112" y="1316736"/>
              <a:chExt cx="2255520" cy="5419344"/>
            </a:xfrm>
          </p:grpSpPr>
          <p:pic>
            <p:nvPicPr>
              <p:cNvPr id="78" name="Rounded Rectangle 27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4112" y="1316736"/>
                <a:ext cx="2255520" cy="541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 Box 5"/>
              <p:cNvSpPr txBox="1">
                <a:spLocks noChangeArrowheads="1"/>
              </p:cNvSpPr>
              <p:nvPr/>
            </p:nvSpPr>
            <p:spPr bwMode="auto">
              <a:xfrm>
                <a:off x="255267" y="1415373"/>
                <a:ext cx="2016095" cy="518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" name="Rounded Rectangle 4"/>
            <p:cNvSpPr/>
            <p:nvPr/>
          </p:nvSpPr>
          <p:spPr bwMode="auto">
            <a:xfrm>
              <a:off x="176518" y="3800515"/>
              <a:ext cx="2141451" cy="185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99568" rIns="45720" bIns="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Includes procurement to disposal of defense system material, and integration of multiple material sources and processes to meet war fighter requirements. </a:t>
              </a:r>
            </a:p>
          </p:txBody>
        </p:sp>
        <p:grpSp>
          <p:nvGrpSpPr>
            <p:cNvPr id="7" name="Oval 13"/>
            <p:cNvGrpSpPr>
              <a:grpSpLocks/>
            </p:cNvGrpSpPr>
            <p:nvPr/>
          </p:nvGrpSpPr>
          <p:grpSpPr bwMode="auto">
            <a:xfrm>
              <a:off x="482728" y="2550907"/>
              <a:ext cx="1360585" cy="1208291"/>
              <a:chOff x="200" y="1283"/>
              <a:chExt cx="1186" cy="1182"/>
            </a:xfrm>
          </p:grpSpPr>
          <p:pic>
            <p:nvPicPr>
              <p:cNvPr id="76" name="Oval 13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0" y="1283"/>
                <a:ext cx="1186" cy="1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Text Box 9"/>
              <p:cNvSpPr txBox="1">
                <a:spLocks noChangeArrowheads="1"/>
              </p:cNvSpPr>
              <p:nvPr/>
            </p:nvSpPr>
            <p:spPr bwMode="auto">
              <a:xfrm>
                <a:off x="401" y="1470"/>
                <a:ext cx="787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Rounded Rectangle 25"/>
            <p:cNvGrpSpPr>
              <a:grpSpLocks/>
            </p:cNvGrpSpPr>
            <p:nvPr/>
          </p:nvGrpSpPr>
          <p:grpSpPr bwMode="auto">
            <a:xfrm>
              <a:off x="2335148" y="1756228"/>
              <a:ext cx="2261610" cy="4441371"/>
              <a:chOff x="2334768" y="1335050"/>
              <a:chExt cx="2261616" cy="5527471"/>
            </a:xfrm>
          </p:grpSpPr>
          <p:pic>
            <p:nvPicPr>
              <p:cNvPr id="74" name="Rounded Rectangle 25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34768" y="1335050"/>
                <a:ext cx="2261616" cy="5527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Text Box 13"/>
              <p:cNvSpPr txBox="1">
                <a:spLocks noChangeArrowheads="1"/>
              </p:cNvSpPr>
              <p:nvPr/>
            </p:nvSpPr>
            <p:spPr bwMode="auto">
              <a:xfrm>
                <a:off x="2461057" y="1415373"/>
                <a:ext cx="2016095" cy="518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9" name="Rounded Rectangle 7"/>
            <p:cNvSpPr/>
            <p:nvPr/>
          </p:nvSpPr>
          <p:spPr bwMode="auto">
            <a:xfrm>
              <a:off x="2398929" y="3784643"/>
              <a:ext cx="2141451" cy="185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99568" rIns="45720" bIns="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</a:rPr>
                <a:t>Includes planning and executing maintenance, both scheduled and unscheduled, to defense system equipment. </a:t>
              </a:r>
            </a:p>
          </p:txBody>
        </p:sp>
        <p:grpSp>
          <p:nvGrpSpPr>
            <p:cNvPr id="10" name="Oval 15"/>
            <p:cNvGrpSpPr>
              <a:grpSpLocks/>
            </p:cNvGrpSpPr>
            <p:nvPr/>
          </p:nvGrpSpPr>
          <p:grpSpPr bwMode="auto">
            <a:xfrm>
              <a:off x="2718380" y="2608003"/>
              <a:ext cx="1273048" cy="1136682"/>
              <a:chOff x="1590" y="1283"/>
              <a:chExt cx="1186" cy="1182"/>
            </a:xfrm>
          </p:grpSpPr>
          <p:pic>
            <p:nvPicPr>
              <p:cNvPr id="72" name="Oval 15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90" y="1283"/>
                <a:ext cx="1186" cy="1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Text Box 17"/>
              <p:cNvSpPr txBox="1">
                <a:spLocks noChangeArrowheads="1"/>
              </p:cNvSpPr>
              <p:nvPr/>
            </p:nvSpPr>
            <p:spPr bwMode="auto">
              <a:xfrm>
                <a:off x="1790" y="1468"/>
                <a:ext cx="788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Rounded Rectangle 23"/>
            <p:cNvGrpSpPr>
              <a:grpSpLocks/>
            </p:cNvGrpSpPr>
            <p:nvPr/>
          </p:nvGrpSpPr>
          <p:grpSpPr bwMode="auto">
            <a:xfrm>
              <a:off x="4541147" y="1741511"/>
              <a:ext cx="2261611" cy="4398032"/>
              <a:chOff x="4541520" y="1316736"/>
              <a:chExt cx="2261616" cy="5419344"/>
            </a:xfrm>
          </p:grpSpPr>
          <p:pic>
            <p:nvPicPr>
              <p:cNvPr id="70" name="Rounded Rectangle 23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41520" y="1316736"/>
                <a:ext cx="2261616" cy="541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Text Box 21"/>
              <p:cNvSpPr txBox="1">
                <a:spLocks noChangeArrowheads="1"/>
              </p:cNvSpPr>
              <p:nvPr/>
            </p:nvSpPr>
            <p:spPr bwMode="auto">
              <a:xfrm>
                <a:off x="4666847" y="1415373"/>
                <a:ext cx="2016095" cy="518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Rounded Rectangle 10"/>
            <p:cNvSpPr/>
            <p:nvPr/>
          </p:nvSpPr>
          <p:spPr bwMode="auto">
            <a:xfrm>
              <a:off x="4603877" y="3719569"/>
              <a:ext cx="2141452" cy="185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99568" rIns="45720" bIns="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cs typeface="Arial" charset="0"/>
                </a:rPr>
                <a:t>Includes transportation, packaging, cargo scheduling, and dispatching of materials, support services, and personnel in response to customer requirements  to move and sustain the force.</a:t>
              </a:r>
            </a:p>
          </p:txBody>
        </p:sp>
        <p:grpSp>
          <p:nvGrpSpPr>
            <p:cNvPr id="13" name="Oval 17"/>
            <p:cNvGrpSpPr>
              <a:grpSpLocks/>
            </p:cNvGrpSpPr>
            <p:nvPr/>
          </p:nvGrpSpPr>
          <p:grpSpPr bwMode="auto">
            <a:xfrm>
              <a:off x="4978400" y="2691623"/>
              <a:ext cx="1291772" cy="1038546"/>
              <a:chOff x="2980" y="1283"/>
              <a:chExt cx="1005" cy="1149"/>
            </a:xfrm>
          </p:grpSpPr>
          <p:pic>
            <p:nvPicPr>
              <p:cNvPr id="68" name="Oval 17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80" y="1283"/>
                <a:ext cx="1005" cy="1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Text Box 25"/>
              <p:cNvSpPr txBox="1">
                <a:spLocks noChangeArrowheads="1"/>
              </p:cNvSpPr>
              <p:nvPr/>
            </p:nvSpPr>
            <p:spPr bwMode="auto">
              <a:xfrm>
                <a:off x="3180" y="1470"/>
                <a:ext cx="787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Rounded Rectangle 21"/>
            <p:cNvGrpSpPr>
              <a:grpSpLocks/>
            </p:cNvGrpSpPr>
            <p:nvPr/>
          </p:nvGrpSpPr>
          <p:grpSpPr bwMode="auto">
            <a:xfrm>
              <a:off x="6758259" y="1718133"/>
              <a:ext cx="2255515" cy="4513944"/>
              <a:chOff x="6748272" y="1281886"/>
              <a:chExt cx="2255520" cy="5419344"/>
            </a:xfrm>
          </p:grpSpPr>
          <p:pic>
            <p:nvPicPr>
              <p:cNvPr id="66" name="Rounded Rectangle 21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748272" y="1281886"/>
                <a:ext cx="2255520" cy="5419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auto">
              <a:xfrm>
                <a:off x="6872637" y="1415373"/>
                <a:ext cx="2016095" cy="518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" name="Rounded Rectangle 13"/>
            <p:cNvSpPr/>
            <p:nvPr/>
          </p:nvSpPr>
          <p:spPr bwMode="auto">
            <a:xfrm>
              <a:off x="6810413" y="3533869"/>
              <a:ext cx="2141452" cy="1041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tIns="99568" rIns="45720" bIns="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cs typeface="Arial" charset="0"/>
                </a:rPr>
                <a:t>Includes planning, development, implementation, and management of a comprehensive, affordable, and effective systems support strategy.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28734" y="1999020"/>
              <a:ext cx="17272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SUPPLY MANAGEMENT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540000" y="1976900"/>
              <a:ext cx="18605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MAINTENANCE SUPPORT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667250" y="1893760"/>
              <a:ext cx="189547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DEPLOYMENT/ DISTRIBUTION/ TRANSPORTATION</a:t>
              </a: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997591" y="1815678"/>
              <a:ext cx="171767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LIFE CYCLE LOGISTICS</a:t>
              </a:r>
            </a:p>
            <a:p>
              <a:endParaRPr lang="en-US" sz="140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0" name="Picture 21" descr="DF-SD-03-00883.jpg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38339" y="2537515"/>
              <a:ext cx="1050915" cy="105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4559481" y="5455984"/>
              <a:ext cx="2188946" cy="336632"/>
              <a:chOff x="2888" y="2838"/>
              <a:chExt cx="1394" cy="330"/>
            </a:xfrm>
          </p:grpSpPr>
          <p:pic>
            <p:nvPicPr>
              <p:cNvPr id="64" name="AutoShape 6"/>
              <p:cNvPicPr>
                <a:picLocks noChangeArrowheads="1"/>
              </p:cNvPicPr>
              <p:nvPr/>
            </p:nvPicPr>
            <p:blipFill>
              <a:blip r:embed="rId11" cstate="print"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2888" y="2838"/>
                <a:ext cx="139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Text Box 44"/>
              <p:cNvSpPr txBox="1">
                <a:spLocks noChangeArrowheads="1"/>
              </p:cNvSpPr>
              <p:nvPr/>
            </p:nvSpPr>
            <p:spPr bwMode="auto">
              <a:xfrm>
                <a:off x="2938" y="2866"/>
                <a:ext cx="129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Deployment Planning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2" name="Group 45"/>
            <p:cNvGrpSpPr>
              <a:grpSpLocks/>
            </p:cNvGrpSpPr>
            <p:nvPr/>
          </p:nvGrpSpPr>
          <p:grpSpPr bwMode="auto">
            <a:xfrm>
              <a:off x="4559481" y="5032644"/>
              <a:ext cx="2188946" cy="513564"/>
              <a:chOff x="2888" y="2423"/>
              <a:chExt cx="1394" cy="484"/>
            </a:xfrm>
          </p:grpSpPr>
          <p:pic>
            <p:nvPicPr>
              <p:cNvPr id="62" name="AutoShape 7"/>
              <p:cNvPicPr>
                <a:picLocks noChangeArrowheads="1"/>
              </p:cNvPicPr>
              <p:nvPr/>
            </p:nvPicPr>
            <p:blipFill>
              <a:blip r:embed="rId12" cstate="print"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2888" y="2423"/>
                <a:ext cx="1394" cy="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Text Box 47"/>
              <p:cNvSpPr txBox="1">
                <a:spLocks noChangeArrowheads="1"/>
              </p:cNvSpPr>
              <p:nvPr/>
            </p:nvSpPr>
            <p:spPr bwMode="auto">
              <a:xfrm>
                <a:off x="2942" y="2453"/>
                <a:ext cx="1291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Physical Distribution/</a:t>
                </a:r>
              </a:p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Transportation Operations</a:t>
                </a:r>
                <a:endParaRPr lang="en-US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3" name="AutoShape 11"/>
            <p:cNvGrpSpPr>
              <a:grpSpLocks/>
            </p:cNvGrpSpPr>
            <p:nvPr/>
          </p:nvGrpSpPr>
          <p:grpSpPr bwMode="auto">
            <a:xfrm>
              <a:off x="2370535" y="4816465"/>
              <a:ext cx="2188946" cy="496787"/>
              <a:chOff x="1494" y="2412"/>
              <a:chExt cx="1394" cy="487"/>
            </a:xfrm>
          </p:grpSpPr>
          <p:pic>
            <p:nvPicPr>
              <p:cNvPr id="60" name="AutoShape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94" y="2412"/>
                <a:ext cx="1394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1546" y="2452"/>
                <a:ext cx="1291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Maintenance Operations</a:t>
                </a:r>
              </a:p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(includes depot maintenance)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4" name="AutoShape 12"/>
            <p:cNvGrpSpPr>
              <a:grpSpLocks/>
            </p:cNvGrpSpPr>
            <p:nvPr/>
          </p:nvGrpSpPr>
          <p:grpSpPr bwMode="auto">
            <a:xfrm>
              <a:off x="2370535" y="5251026"/>
              <a:ext cx="2188946" cy="336632"/>
              <a:chOff x="1494" y="2838"/>
              <a:chExt cx="1394" cy="330"/>
            </a:xfrm>
          </p:grpSpPr>
          <p:pic>
            <p:nvPicPr>
              <p:cNvPr id="58" name="AutoShape 12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494" y="2838"/>
                <a:ext cx="139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Text Box 53"/>
              <p:cNvSpPr txBox="1">
                <a:spLocks noChangeArrowheads="1"/>
              </p:cNvSpPr>
              <p:nvPr/>
            </p:nvSpPr>
            <p:spPr bwMode="auto">
              <a:xfrm>
                <a:off x="1542" y="2865"/>
                <a:ext cx="12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Production &amp; Support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5" name="AutoShape 16"/>
            <p:cNvGrpSpPr>
              <a:grpSpLocks/>
            </p:cNvGrpSpPr>
            <p:nvPr/>
          </p:nvGrpSpPr>
          <p:grpSpPr bwMode="auto">
            <a:xfrm>
              <a:off x="159541" y="4802600"/>
              <a:ext cx="2188946" cy="474345"/>
              <a:chOff x="96" y="2419"/>
              <a:chExt cx="1394" cy="465"/>
            </a:xfrm>
          </p:grpSpPr>
          <p:pic>
            <p:nvPicPr>
              <p:cNvPr id="56" name="AutoShape 16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6" y="2419"/>
                <a:ext cx="1394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Text Box 56"/>
              <p:cNvSpPr txBox="1">
                <a:spLocks noChangeArrowheads="1"/>
              </p:cNvSpPr>
              <p:nvPr/>
            </p:nvSpPr>
            <p:spPr bwMode="auto">
              <a:xfrm>
                <a:off x="150" y="2451"/>
                <a:ext cx="1291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Forecasting and Demand Planning 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6" name="AutoShape 17"/>
            <p:cNvGrpSpPr>
              <a:grpSpLocks/>
            </p:cNvGrpSpPr>
            <p:nvPr/>
          </p:nvGrpSpPr>
          <p:grpSpPr bwMode="auto">
            <a:xfrm>
              <a:off x="159541" y="5230020"/>
              <a:ext cx="2188946" cy="340712"/>
              <a:chOff x="96" y="2838"/>
              <a:chExt cx="1394" cy="334"/>
            </a:xfrm>
          </p:grpSpPr>
          <p:pic>
            <p:nvPicPr>
              <p:cNvPr id="54" name="AutoShape 17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96" y="2838"/>
                <a:ext cx="1394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Text Box 59"/>
              <p:cNvSpPr txBox="1">
                <a:spLocks noChangeArrowheads="1"/>
              </p:cNvSpPr>
              <p:nvPr/>
            </p:nvSpPr>
            <p:spPr bwMode="auto">
              <a:xfrm>
                <a:off x="146" y="2864"/>
                <a:ext cx="1299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Supply Planning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7" name="AutoShape 18"/>
            <p:cNvGrpSpPr>
              <a:grpSpLocks/>
            </p:cNvGrpSpPr>
            <p:nvPr/>
          </p:nvGrpSpPr>
          <p:grpSpPr bwMode="auto">
            <a:xfrm>
              <a:off x="159541" y="5530949"/>
              <a:ext cx="2188946" cy="337652"/>
              <a:chOff x="96" y="3133"/>
              <a:chExt cx="1394" cy="331"/>
            </a:xfrm>
          </p:grpSpPr>
          <p:pic>
            <p:nvPicPr>
              <p:cNvPr id="52" name="AutoShape 18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96" y="3133"/>
                <a:ext cx="1394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 Box 62"/>
              <p:cNvSpPr txBox="1">
                <a:spLocks noChangeArrowheads="1"/>
              </p:cNvSpPr>
              <p:nvPr/>
            </p:nvSpPr>
            <p:spPr bwMode="auto">
              <a:xfrm>
                <a:off x="146" y="3159"/>
                <a:ext cx="1299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Sourcing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8" name="AutoShape 19"/>
            <p:cNvGrpSpPr>
              <a:grpSpLocks/>
            </p:cNvGrpSpPr>
            <p:nvPr/>
          </p:nvGrpSpPr>
          <p:grpSpPr bwMode="auto">
            <a:xfrm>
              <a:off x="159541" y="5809435"/>
              <a:ext cx="2188946" cy="340712"/>
              <a:chOff x="96" y="3406"/>
              <a:chExt cx="1394" cy="334"/>
            </a:xfrm>
          </p:grpSpPr>
          <p:pic>
            <p:nvPicPr>
              <p:cNvPr id="50" name="AutoShape 19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96" y="3406"/>
                <a:ext cx="1394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Text Box 65"/>
              <p:cNvSpPr txBox="1">
                <a:spLocks noChangeArrowheads="1"/>
              </p:cNvSpPr>
              <p:nvPr/>
            </p:nvSpPr>
            <p:spPr bwMode="auto">
              <a:xfrm>
                <a:off x="146" y="3432"/>
                <a:ext cx="1299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Inventory Management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29" name="AutoShape 24"/>
            <p:cNvGrpSpPr>
              <a:grpSpLocks/>
            </p:cNvGrpSpPr>
            <p:nvPr/>
          </p:nvGrpSpPr>
          <p:grpSpPr bwMode="auto">
            <a:xfrm>
              <a:off x="6782166" y="4693347"/>
              <a:ext cx="2220352" cy="380496"/>
              <a:chOff x="4285" y="2688"/>
              <a:chExt cx="1414" cy="373"/>
            </a:xfrm>
          </p:grpSpPr>
          <p:pic>
            <p:nvPicPr>
              <p:cNvPr id="48" name="AutoShape 24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285" y="2688"/>
                <a:ext cx="141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xt Box 71"/>
              <p:cNvSpPr txBox="1">
                <a:spLocks noChangeArrowheads="1"/>
              </p:cNvSpPr>
              <p:nvPr/>
            </p:nvSpPr>
            <p:spPr bwMode="auto">
              <a:xfrm>
                <a:off x="4335" y="2708"/>
                <a:ext cx="1297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Integrated </a:t>
                </a:r>
                <a:r>
                  <a:rPr lang="en-US" sz="1000" dirty="0" smtClean="0">
                    <a:solidFill>
                      <a:srgbClr val="000000"/>
                    </a:solidFill>
                    <a:latin typeface="Arial" charset="0"/>
                  </a:rPr>
                  <a:t>Product Support 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Planning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" name="AutoShape 25"/>
            <p:cNvGrpSpPr>
              <a:grpSpLocks/>
            </p:cNvGrpSpPr>
            <p:nvPr/>
          </p:nvGrpSpPr>
          <p:grpSpPr bwMode="auto">
            <a:xfrm>
              <a:off x="6782166" y="4964849"/>
              <a:ext cx="2188946" cy="297868"/>
              <a:chOff x="4285" y="2999"/>
              <a:chExt cx="1394" cy="292"/>
            </a:xfrm>
          </p:grpSpPr>
          <p:pic>
            <p:nvPicPr>
              <p:cNvPr id="46" name="AutoShape 25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285" y="3031"/>
                <a:ext cx="1394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Text Box 74"/>
              <p:cNvSpPr txBox="1">
                <a:spLocks noChangeArrowheads="1"/>
              </p:cNvSpPr>
              <p:nvPr/>
            </p:nvSpPr>
            <p:spPr bwMode="auto">
              <a:xfrm>
                <a:off x="4335" y="2999"/>
                <a:ext cx="1297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Product Support &amp; Sustainment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1" name="AutoShape 26"/>
            <p:cNvGrpSpPr>
              <a:grpSpLocks/>
            </p:cNvGrpSpPr>
            <p:nvPr/>
          </p:nvGrpSpPr>
          <p:grpSpPr bwMode="auto">
            <a:xfrm>
              <a:off x="6782166" y="5214843"/>
              <a:ext cx="2188946" cy="246863"/>
              <a:chOff x="4285" y="3245"/>
              <a:chExt cx="1394" cy="242"/>
            </a:xfrm>
          </p:grpSpPr>
          <p:pic>
            <p:nvPicPr>
              <p:cNvPr id="44" name="AutoShape 26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285" y="3245"/>
                <a:ext cx="1394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Text Box 77"/>
              <p:cNvSpPr txBox="1">
                <a:spLocks noChangeArrowheads="1"/>
              </p:cNvSpPr>
              <p:nvPr/>
            </p:nvSpPr>
            <p:spPr bwMode="auto">
              <a:xfrm>
                <a:off x="4331" y="3287"/>
                <a:ext cx="1305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Configuration Management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2" name="AutoShape 27"/>
            <p:cNvGrpSpPr>
              <a:grpSpLocks/>
            </p:cNvGrpSpPr>
            <p:nvPr/>
          </p:nvGrpSpPr>
          <p:grpSpPr bwMode="auto">
            <a:xfrm>
              <a:off x="6737341" y="5398307"/>
              <a:ext cx="2273741" cy="379476"/>
              <a:chOff x="4266" y="3468"/>
              <a:chExt cx="1448" cy="372"/>
            </a:xfrm>
          </p:grpSpPr>
          <p:pic>
            <p:nvPicPr>
              <p:cNvPr id="42" name="AutoShape 27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266" y="3468"/>
                <a:ext cx="144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Text Box 80"/>
              <p:cNvSpPr txBox="1">
                <a:spLocks noChangeArrowheads="1"/>
              </p:cNvSpPr>
              <p:nvPr/>
            </p:nvSpPr>
            <p:spPr bwMode="auto">
              <a:xfrm>
                <a:off x="4335" y="3516"/>
                <a:ext cx="1297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Reliability &amp; Maintainability Analysis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3" name="AutoShape 28"/>
            <p:cNvGrpSpPr>
              <a:grpSpLocks/>
            </p:cNvGrpSpPr>
            <p:nvPr/>
          </p:nvGrpSpPr>
          <p:grpSpPr bwMode="auto">
            <a:xfrm>
              <a:off x="6782166" y="5696678"/>
              <a:ext cx="2188946" cy="380496"/>
              <a:chOff x="4285" y="3667"/>
              <a:chExt cx="1394" cy="373"/>
            </a:xfrm>
          </p:grpSpPr>
          <p:pic>
            <p:nvPicPr>
              <p:cNvPr id="40" name="AutoShape 28"/>
              <p:cNvPicPr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285" y="3667"/>
                <a:ext cx="1394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Text Box 83"/>
              <p:cNvSpPr txBox="1">
                <a:spLocks noChangeArrowheads="1"/>
              </p:cNvSpPr>
              <p:nvPr/>
            </p:nvSpPr>
            <p:spPr bwMode="auto">
              <a:xfrm>
                <a:off x="4335" y="3702"/>
                <a:ext cx="1297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Technical/Product Data Management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4" name="AutoShape 29"/>
            <p:cNvGrpSpPr>
              <a:grpSpLocks/>
            </p:cNvGrpSpPr>
            <p:nvPr/>
          </p:nvGrpSpPr>
          <p:grpSpPr bwMode="auto">
            <a:xfrm>
              <a:off x="6782166" y="5984413"/>
              <a:ext cx="2188946" cy="246863"/>
              <a:chOff x="4285" y="3963"/>
              <a:chExt cx="1394" cy="242"/>
            </a:xfrm>
          </p:grpSpPr>
          <p:pic>
            <p:nvPicPr>
              <p:cNvPr id="38" name="AutoShape 29"/>
              <p:cNvPicPr>
                <a:picLocks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285" y="3963"/>
                <a:ext cx="1394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 Box 86"/>
              <p:cNvSpPr txBox="1">
                <a:spLocks noChangeArrowheads="1"/>
              </p:cNvSpPr>
              <p:nvPr/>
            </p:nvSpPr>
            <p:spPr bwMode="auto">
              <a:xfrm>
                <a:off x="4331" y="4005"/>
                <a:ext cx="130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Supportability Analysis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5" name="Group 98"/>
            <p:cNvGrpSpPr>
              <a:grpSpLocks/>
            </p:cNvGrpSpPr>
            <p:nvPr/>
          </p:nvGrpSpPr>
          <p:grpSpPr bwMode="auto">
            <a:xfrm>
              <a:off x="6786002" y="4490691"/>
              <a:ext cx="2188946" cy="250944"/>
              <a:chOff x="9409252" y="3480929"/>
              <a:chExt cx="2188946" cy="250944"/>
            </a:xfrm>
          </p:grpSpPr>
          <p:pic>
            <p:nvPicPr>
              <p:cNvPr id="36" name="AutoShape 23"/>
              <p:cNvPicPr>
                <a:picLocks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9409252" y="3480929"/>
                <a:ext cx="2188946" cy="250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68"/>
              <p:cNvSpPr txBox="1">
                <a:spLocks noChangeArrowheads="1"/>
              </p:cNvSpPr>
              <p:nvPr/>
            </p:nvSpPr>
            <p:spPr bwMode="auto">
              <a:xfrm>
                <a:off x="9481484" y="3526589"/>
                <a:ext cx="2049193" cy="133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576" tIns="0" rIns="36576" bIns="0" anchor="ctr" anchorCtr="1"/>
              <a:lstStyle/>
              <a:p>
                <a:r>
                  <a:rPr lang="en-US" sz="1000" dirty="0">
                    <a:solidFill>
                      <a:srgbClr val="000000"/>
                    </a:solidFill>
                    <a:latin typeface="Arial" charset="0"/>
                  </a:rPr>
                  <a:t>Logistics Design Influence</a:t>
                </a:r>
                <a:endParaRPr lang="en-US" sz="1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80" name="Group 85"/>
          <p:cNvGrpSpPr>
            <a:grpSpLocks/>
          </p:cNvGrpSpPr>
          <p:nvPr/>
        </p:nvGrpSpPr>
        <p:grpSpPr bwMode="auto">
          <a:xfrm>
            <a:off x="476250" y="5819775"/>
            <a:ext cx="8180388" cy="908050"/>
            <a:chOff x="476250" y="5684838"/>
            <a:chExt cx="8180388" cy="908050"/>
          </a:xfrm>
        </p:grpSpPr>
        <p:grpSp>
          <p:nvGrpSpPr>
            <p:cNvPr id="81" name="Left-Right Arrow 20"/>
            <p:cNvGrpSpPr>
              <a:grpSpLocks/>
            </p:cNvGrpSpPr>
            <p:nvPr/>
          </p:nvGrpSpPr>
          <p:grpSpPr bwMode="auto">
            <a:xfrm>
              <a:off x="476250" y="5684838"/>
              <a:ext cx="8180388" cy="908050"/>
              <a:chOff x="300" y="3629"/>
              <a:chExt cx="5153" cy="572"/>
            </a:xfrm>
          </p:grpSpPr>
          <p:pic>
            <p:nvPicPr>
              <p:cNvPr id="83" name="Left-Right Arrow 20"/>
              <p:cNvPicPr>
                <a:picLocks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300" y="3629"/>
                <a:ext cx="5153" cy="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Text Box 33"/>
              <p:cNvSpPr txBox="1">
                <a:spLocks noChangeArrowheads="1"/>
              </p:cNvSpPr>
              <p:nvPr/>
            </p:nvSpPr>
            <p:spPr bwMode="auto">
              <a:xfrm>
                <a:off x="465" y="3778"/>
                <a:ext cx="48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82" name="TextBox 11"/>
            <p:cNvSpPr txBox="1">
              <a:spLocks noChangeArrowheads="1"/>
            </p:cNvSpPr>
            <p:nvPr/>
          </p:nvSpPr>
          <p:spPr bwMode="auto">
            <a:xfrm>
              <a:off x="1028700" y="5937687"/>
              <a:ext cx="7188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Bottom line:  Support the Warfighter!</a:t>
              </a:r>
            </a:p>
          </p:txBody>
        </p:sp>
      </p:grpSp>
      <p:sp>
        <p:nvSpPr>
          <p:cNvPr id="85" name="Rectangle 90"/>
          <p:cNvSpPr>
            <a:spLocks noChangeArrowheads="1"/>
          </p:cNvSpPr>
          <p:nvPr/>
        </p:nvSpPr>
        <p:spPr bwMode="auto">
          <a:xfrm>
            <a:off x="1903295" y="80126"/>
            <a:ext cx="684033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5988"/>
            <a:r>
              <a:rPr lang="en-US" i="1" dirty="0">
                <a:solidFill>
                  <a:srgbClr val="0000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Four Logistics Workforce Categories </a:t>
            </a:r>
          </a:p>
          <a:p>
            <a:pPr defTabSz="915988"/>
            <a:r>
              <a:rPr lang="en-US" i="1" dirty="0">
                <a:solidFill>
                  <a:srgbClr val="0000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i="1" dirty="0" smtClean="0">
                <a:solidFill>
                  <a:srgbClr val="0000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rom 2008 DoD Logistics Human Capital Strategy (HCS)</a:t>
            </a:r>
            <a:endParaRPr lang="en-US" i="1" dirty="0">
              <a:solidFill>
                <a:srgbClr val="00009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133600" y="723890"/>
            <a:ext cx="6099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Shortcut Link - </a:t>
            </a:r>
            <a:r>
              <a:rPr lang="en-US" sz="1400" u="sng" dirty="0" smtClean="0">
                <a:solidFill>
                  <a:srgbClr val="0000FF"/>
                </a:solidFill>
                <a:latin typeface="Arial" charset="0"/>
              </a:rPr>
              <a:t>http</a:t>
            </a:r>
            <a:r>
              <a:rPr lang="en-US" sz="1400" u="sng" dirty="0">
                <a:solidFill>
                  <a:srgbClr val="0000FF"/>
                </a:solidFill>
                <a:latin typeface="Arial" charset="0"/>
              </a:rPr>
              <a:t>://www.acq.osd.mil/log/sci/log_human_capital.html</a:t>
            </a:r>
          </a:p>
        </p:txBody>
      </p:sp>
    </p:spTree>
    <p:extLst>
      <p:ext uri="{BB962C8B-B14F-4D97-AF65-F5344CB8AC3E}">
        <p14:creationId xmlns:p14="http://schemas.microsoft.com/office/powerpoint/2010/main" val="37821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195"/>
    </mc:Choice>
    <mc:Fallback xmlns="">
      <p:transition spd="slow" advTm="919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42" y="67597"/>
            <a:ext cx="6858000" cy="776922"/>
          </a:xfrm>
        </p:spPr>
        <p:txBody>
          <a:bodyPr/>
          <a:lstStyle/>
          <a:p>
            <a:pPr algn="ctr"/>
            <a:r>
              <a:rPr lang="en-US" sz="2800" b="1" i="1" kern="0" dirty="0">
                <a:solidFill>
                  <a:srgbClr val="000099"/>
                </a:solidFill>
                <a:latin typeface="Arial Narrow" pitchFamily="34" charset="0"/>
                <a:cs typeface="+mj-cs"/>
              </a:rPr>
              <a:t>Product Support Statutory </a:t>
            </a:r>
            <a:r>
              <a:rPr lang="en-US" sz="2800" b="1" i="1" kern="0" dirty="0" smtClean="0">
                <a:solidFill>
                  <a:srgbClr val="000099"/>
                </a:solidFill>
                <a:latin typeface="Arial Narrow" pitchFamily="34" charset="0"/>
                <a:cs typeface="+mj-cs"/>
              </a:rPr>
              <a:t>Framework</a:t>
            </a:r>
            <a:br>
              <a:rPr lang="en-US" sz="2800" b="1" i="1" kern="0" dirty="0" smtClean="0">
                <a:solidFill>
                  <a:srgbClr val="000099"/>
                </a:solidFill>
                <a:latin typeface="Arial Narrow" pitchFamily="34" charset="0"/>
                <a:cs typeface="+mj-cs"/>
              </a:rPr>
            </a:br>
            <a:r>
              <a:rPr lang="en-US" sz="1200" b="1" i="1" kern="0" dirty="0" smtClean="0">
                <a:solidFill>
                  <a:srgbClr val="000099"/>
                </a:solidFill>
                <a:latin typeface="Arial Narrow" pitchFamily="34" charset="0"/>
                <a:cs typeface="+mj-cs"/>
              </a:rPr>
              <a:t>(See “Product Support Statutes” ACQuipedia Article for additional details at </a:t>
            </a:r>
            <a:r>
              <a:rPr lang="en-US" sz="1200" b="1" i="1" kern="0" dirty="0">
                <a:solidFill>
                  <a:srgbClr val="000099"/>
                </a:solidFill>
                <a:latin typeface="Arial Narrow" pitchFamily="34" charset="0"/>
                <a:cs typeface="+mj-cs"/>
                <a:hlinkClick r:id="rId2"/>
              </a:rPr>
              <a:t>https://</a:t>
            </a:r>
            <a:r>
              <a:rPr lang="en-US" sz="1200" b="1" i="1" kern="0" dirty="0" smtClean="0">
                <a:solidFill>
                  <a:srgbClr val="000099"/>
                </a:solidFill>
                <a:latin typeface="Arial Narrow" pitchFamily="34" charset="0"/>
                <a:cs typeface="+mj-cs"/>
                <a:hlinkClick r:id="rId2"/>
              </a:rPr>
              <a:t>www.dau.mil/acquipedia/Pages/ArticleDetails.aspx?aid=e66a7450-cd0d-48e6-b662-318df2978b35</a:t>
            </a:r>
            <a:r>
              <a:rPr lang="en-US" sz="1200" b="1" i="1" kern="0" dirty="0" smtClean="0">
                <a:solidFill>
                  <a:srgbClr val="000099"/>
                </a:solidFill>
                <a:latin typeface="Arial Narrow" pitchFamily="34" charset="0"/>
                <a:cs typeface="+mj-cs"/>
              </a:rPr>
              <a:t>) </a:t>
            </a:r>
            <a:endParaRPr lang="en-US" sz="1200" b="1" i="1" kern="0" dirty="0">
              <a:solidFill>
                <a:srgbClr val="000099"/>
              </a:solidFill>
              <a:latin typeface="Arial Narrow" pitchFamily="34" charset="0"/>
              <a:cs typeface="+mj-cs"/>
            </a:endParaRPr>
          </a:p>
        </p:txBody>
      </p:sp>
      <p:pic>
        <p:nvPicPr>
          <p:cNvPr id="4" name="Picture 2" descr="C:\Users\wakobren\AppData\Local\Microsoft\Windows\Temporary Internet Files\Content.Outlook\ELN5175W\PSBM updated v3 (4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5986" y="2679377"/>
            <a:ext cx="4040397" cy="236415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49867" y="1042916"/>
            <a:ext cx="12063378" cy="4502573"/>
            <a:chOff x="-1449867" y="1042916"/>
            <a:chExt cx="12063378" cy="4502573"/>
          </a:xfrm>
        </p:grpSpPr>
        <p:grpSp>
          <p:nvGrpSpPr>
            <p:cNvPr id="3" name="Group 2"/>
            <p:cNvGrpSpPr/>
            <p:nvPr/>
          </p:nvGrpSpPr>
          <p:grpSpPr>
            <a:xfrm>
              <a:off x="906522" y="1174698"/>
              <a:ext cx="4572000" cy="1490673"/>
              <a:chOff x="1877785" y="1041348"/>
              <a:chExt cx="4572000" cy="1490673"/>
            </a:xfrm>
          </p:grpSpPr>
          <p:sp>
            <p:nvSpPr>
              <p:cNvPr id="15" name="8-Point Star 14"/>
              <p:cNvSpPr/>
              <p:nvPr/>
            </p:nvSpPr>
            <p:spPr>
              <a:xfrm>
                <a:off x="3623899" y="1041348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28763" y="1292691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§2208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77785" y="2125756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“Working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3399"/>
                    </a:solidFill>
                  </a:rPr>
                  <a:t>Capital Funds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638142" y="1174698"/>
              <a:ext cx="4572000" cy="1490673"/>
              <a:chOff x="-155644" y="1901977"/>
              <a:chExt cx="4572000" cy="1490673"/>
            </a:xfrm>
          </p:grpSpPr>
          <p:sp>
            <p:nvSpPr>
              <p:cNvPr id="25" name="8-Point Star 24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</a:t>
                </a:r>
                <a:r>
                  <a:rPr kumimoji="0" lang="en-US" sz="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2337a</a:t>
                </a:r>
                <a:endPara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“Operating &amp; Support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Costs &amp; ILAs”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-493465" y="1483284"/>
              <a:ext cx="4572000" cy="1490673"/>
              <a:chOff x="-155644" y="1901977"/>
              <a:chExt cx="4572000" cy="1490673"/>
            </a:xfrm>
          </p:grpSpPr>
          <p:sp>
            <p:nvSpPr>
              <p:cNvPr id="29" name="8-Point Star 28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§2320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“Rights in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Technical Data”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00170" y="1487933"/>
              <a:ext cx="4572000" cy="1490673"/>
              <a:chOff x="-155644" y="1901977"/>
              <a:chExt cx="4572000" cy="1490673"/>
            </a:xfrm>
          </p:grpSpPr>
          <p:sp>
            <p:nvSpPr>
              <p:cNvPr id="33" name="8-Point Star 32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§2441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“Sustainment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Reviews”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-1440008" y="2518492"/>
              <a:ext cx="4572000" cy="1490673"/>
              <a:chOff x="-155644" y="1901977"/>
              <a:chExt cx="4572000" cy="1490673"/>
            </a:xfrm>
          </p:grpSpPr>
          <p:sp>
            <p:nvSpPr>
              <p:cNvPr id="41" name="8-Point Star 40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95334" y="2094952"/>
                <a:ext cx="1011677" cy="77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§2366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a+b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“Milestones A &amp; B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Approval Certifications”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008344" y="2507536"/>
              <a:ext cx="4572000" cy="1490673"/>
              <a:chOff x="-173750" y="1901977"/>
              <a:chExt cx="4572000" cy="1490673"/>
            </a:xfrm>
          </p:grpSpPr>
          <p:sp>
            <p:nvSpPr>
              <p:cNvPr id="61" name="8-Point Star 60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§2443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-173750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“Sustainment Factors in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Weapon System Design”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041511" y="4054816"/>
              <a:ext cx="4572000" cy="1490673"/>
              <a:chOff x="-155644" y="1901977"/>
              <a:chExt cx="4572000" cy="1490673"/>
            </a:xfrm>
          </p:grpSpPr>
          <p:sp>
            <p:nvSpPr>
              <p:cNvPr id="37" name="8-Point Star 36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§2437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“Replaced</a:t>
                </a:r>
                <a:r>
                  <a:rPr kumimoji="0" lang="en-US" sz="12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System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 smtClean="0">
                    <a:solidFill>
                      <a:srgbClr val="003399"/>
                    </a:solidFill>
                  </a:rPr>
                  <a:t>Sustainment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-1449867" y="4050028"/>
              <a:ext cx="4572000" cy="1490673"/>
              <a:chOff x="-155644" y="1901977"/>
              <a:chExt cx="4572000" cy="1490673"/>
            </a:xfrm>
          </p:grpSpPr>
          <p:sp>
            <p:nvSpPr>
              <p:cNvPr id="45" name="8-Point Star 44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§2474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“Public-Private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3399"/>
                    </a:solidFill>
                  </a:rPr>
                  <a:t>Partnerships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272042" y="1042916"/>
              <a:ext cx="4572000" cy="1490673"/>
              <a:chOff x="-155644" y="1901977"/>
              <a:chExt cx="4572000" cy="1490673"/>
            </a:xfrm>
          </p:grpSpPr>
          <p:sp>
            <p:nvSpPr>
              <p:cNvPr id="69" name="8-Point Star 68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</a:t>
                </a:r>
                <a:r>
                  <a:rPr kumimoji="0" lang="en-US" sz="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2337</a:t>
                </a:r>
                <a:endPara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“Life Cycle Mgmt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3399"/>
                    </a:solidFill>
                  </a:rPr>
                  <a:t>&amp; Product Support”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460784" y="4985955"/>
            <a:ext cx="10142682" cy="1700470"/>
            <a:chOff x="-460784" y="4985955"/>
            <a:chExt cx="10142682" cy="1700470"/>
          </a:xfrm>
        </p:grpSpPr>
        <p:grpSp>
          <p:nvGrpSpPr>
            <p:cNvPr id="48" name="Group 47"/>
            <p:cNvGrpSpPr/>
            <p:nvPr/>
          </p:nvGrpSpPr>
          <p:grpSpPr>
            <a:xfrm>
              <a:off x="5109898" y="4985955"/>
              <a:ext cx="4572000" cy="1433753"/>
              <a:chOff x="-155644" y="1958897"/>
              <a:chExt cx="4572000" cy="1433753"/>
            </a:xfrm>
          </p:grpSpPr>
          <p:sp>
            <p:nvSpPr>
              <p:cNvPr id="49" name="8-Point Star 48"/>
              <p:cNvSpPr/>
              <p:nvPr/>
            </p:nvSpPr>
            <p:spPr>
              <a:xfrm>
                <a:off x="1580742" y="1958897"/>
                <a:ext cx="1006813" cy="1070520"/>
              </a:xfrm>
              <a:prstGeom prst="star8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§2563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“Industrial Facilities’ Sales to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Persons Outside of DoD”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-460784" y="4985955"/>
              <a:ext cx="4572000" cy="1490673"/>
              <a:chOff x="-155644" y="1901977"/>
              <a:chExt cx="4572000" cy="1490673"/>
            </a:xfrm>
          </p:grpSpPr>
          <p:sp>
            <p:nvSpPr>
              <p:cNvPr id="53" name="8-Point Star 52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§2464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-155644" y="2986385"/>
                <a:ext cx="4572000" cy="4062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“Core Logistics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>
                    <a:solidFill>
                      <a:srgbClr val="003399"/>
                    </a:solidFill>
                  </a:rPr>
                  <a:t>Capabilities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52303" y="5198750"/>
              <a:ext cx="4572000" cy="1333707"/>
              <a:chOff x="-155644" y="1901977"/>
              <a:chExt cx="4572000" cy="1333707"/>
            </a:xfrm>
          </p:grpSpPr>
          <p:sp>
            <p:nvSpPr>
              <p:cNvPr id="57" name="8-Point Star 56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§2466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-155644" y="2986385"/>
                <a:ext cx="4572000" cy="2492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“50-50 Rule”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735874" y="5200318"/>
              <a:ext cx="4572000" cy="1333707"/>
              <a:chOff x="-155644" y="1901977"/>
              <a:chExt cx="4572000" cy="1333707"/>
            </a:xfrm>
          </p:grpSpPr>
          <p:sp>
            <p:nvSpPr>
              <p:cNvPr id="65" name="8-Point Star 64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§2469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-155644" y="2986385"/>
                <a:ext cx="4572000" cy="2492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“$3M Rule”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354749" y="5352718"/>
              <a:ext cx="4572000" cy="1333707"/>
              <a:chOff x="-155644" y="1901977"/>
              <a:chExt cx="4572000" cy="1333707"/>
            </a:xfrm>
          </p:grpSpPr>
          <p:sp>
            <p:nvSpPr>
              <p:cNvPr id="101" name="8-Point Star 100"/>
              <p:cNvSpPr/>
              <p:nvPr/>
            </p:nvSpPr>
            <p:spPr>
              <a:xfrm>
                <a:off x="1590470" y="1901977"/>
                <a:ext cx="1006813" cy="1070520"/>
              </a:xfrm>
              <a:prstGeom prst="star8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595334" y="2153320"/>
                <a:ext cx="10116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Title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10 U.S.C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. 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§2460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-155644" y="2986385"/>
                <a:ext cx="4572000" cy="2492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“Depot</a:t>
                </a:r>
                <a:r>
                  <a:rPr kumimoji="0" lang="en-US" sz="12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Mainteance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”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4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277" y="81591"/>
            <a:ext cx="7438292" cy="776922"/>
          </a:xfrm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sz="2800" b="1" i="1" dirty="0">
                <a:solidFill>
                  <a:srgbClr val="000099"/>
                </a:solidFill>
                <a:latin typeface="Arial Narrow" panose="020B0606020202030204" pitchFamily="34" charset="0"/>
              </a:rPr>
              <a:t>DAU Additive Manufacturing</a:t>
            </a:r>
            <a:br>
              <a:rPr lang="en-US" sz="2800" b="1" i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en-US" sz="2800" b="1" i="1" dirty="0">
                <a:solidFill>
                  <a:srgbClr val="000099"/>
                </a:solidFill>
                <a:latin typeface="Arial Narrow" panose="020B0606020202030204" pitchFamily="34" charset="0"/>
              </a:rPr>
              <a:t>(3D Printing) </a:t>
            </a:r>
            <a:r>
              <a:rPr lang="en-US" sz="2800" b="1" i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Learning Assets</a:t>
            </a:r>
            <a:endParaRPr lang="en-US" sz="2800" b="1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77" y="2931221"/>
            <a:ext cx="8097252" cy="5557612"/>
          </a:xfrm>
        </p:spPr>
        <p:txBody>
          <a:bodyPr/>
          <a:lstStyle/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 smtClean="0"/>
              <a:t>Additive Manufacturing Community of Practice (AM CoP) </a:t>
            </a:r>
            <a:r>
              <a:rPr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hlinkClick r:id="rId3"/>
              </a:rPr>
              <a:t>https://www.dau.mil/cop/am</a:t>
            </a:r>
            <a:r>
              <a:rPr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</a:rPr>
              <a:t> 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</a:endParaRPr>
          </a:p>
          <a:p>
            <a:pPr lvl="1">
              <a:spcBef>
                <a:spcPts val="0"/>
              </a:spcBef>
            </a:pPr>
            <a:r>
              <a:rPr lang="en-US" sz="1200" dirty="0"/>
              <a:t>Interdisciplinary focus - logistics, </a:t>
            </a:r>
            <a:r>
              <a:rPr lang="en-US" sz="1200" dirty="0" smtClean="0"/>
              <a:t>manufacturing</a:t>
            </a:r>
            <a:r>
              <a:rPr lang="en-US" sz="1200" dirty="0"/>
              <a:t>, engineering, acquisition law</a:t>
            </a: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/>
              <a:t>Twenty-six Additive Manufacturing training video vignettes in DAU Video Library </a:t>
            </a: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hlinkClick r:id="rId4"/>
              </a:rPr>
              <a:t>https://media.dau.mil/channel/Life%2BCycle%2BLogistics/62958791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</a:endParaRP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 smtClean="0"/>
              <a:t>Additive </a:t>
            </a:r>
            <a:r>
              <a:rPr lang="en-US" sz="1400" b="1" dirty="0"/>
              <a:t>Manufacturing ACQuipedia Article </a:t>
            </a: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hlinkClick r:id="rId5"/>
              </a:rPr>
              <a:t>https://</a:t>
            </a:r>
            <a:r>
              <a:rPr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hlinkClick r:id="rId5"/>
              </a:rPr>
              <a:t>shortcut.dau.mil/acq/am</a:t>
            </a:r>
            <a:r>
              <a:rPr lang="en-US" sz="14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</a:rPr>
              <a:t>  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Arial Narrow"/>
            </a:endParaRP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 smtClean="0"/>
              <a:t>Special AM-focused Nov-Dec 2016 Defense </a:t>
            </a:r>
            <a:r>
              <a:rPr lang="en-US" sz="1400" b="1" dirty="0"/>
              <a:t>AT&amp;L </a:t>
            </a:r>
            <a:r>
              <a:rPr lang="en-US" sz="1400" b="1" dirty="0" smtClean="0"/>
              <a:t>Magazine                     </a:t>
            </a:r>
            <a:r>
              <a:rPr lang="en-US" sz="1400" u="sng" kern="0" dirty="0" smtClean="0">
                <a:solidFill>
                  <a:srgbClr val="0000FF"/>
                </a:solidFill>
                <a:latin typeface="Arial Narrow"/>
                <a:hlinkClick r:id="rId6"/>
              </a:rPr>
              <a:t>https</a:t>
            </a:r>
            <a:r>
              <a:rPr lang="en-US" sz="1400" u="sng" kern="0" dirty="0">
                <a:solidFill>
                  <a:srgbClr val="0000FF"/>
                </a:solidFill>
                <a:latin typeface="Arial Narrow"/>
                <a:hlinkClick r:id="rId6"/>
              </a:rPr>
              <a:t>://</a:t>
            </a:r>
            <a:r>
              <a:rPr lang="en-US" sz="1400" u="sng" kern="0" dirty="0" smtClean="0">
                <a:solidFill>
                  <a:srgbClr val="0000FF"/>
                </a:solidFill>
                <a:latin typeface="Arial Narrow"/>
                <a:hlinkClick r:id="rId6"/>
              </a:rPr>
              <a:t>www.dau.mil/library/defense-atl/p/Previous-Issues</a:t>
            </a:r>
            <a:endParaRPr lang="en-US" sz="1400" u="sng" kern="0" dirty="0" smtClean="0">
              <a:solidFill>
                <a:srgbClr val="0000FF"/>
              </a:solidFill>
              <a:latin typeface="Arial Narrow"/>
            </a:endParaRP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 smtClean="0"/>
              <a:t>Dec 2017 AM </a:t>
            </a:r>
            <a:r>
              <a:rPr lang="en-US" sz="1400" b="1" dirty="0"/>
              <a:t>Lunch &amp; </a:t>
            </a:r>
            <a:r>
              <a:rPr lang="en-US" sz="1400" b="1" dirty="0" smtClean="0"/>
              <a:t>Learn                                                              </a:t>
            </a:r>
            <a:r>
              <a:rPr lang="en-US" sz="1400" u="sng" kern="0" dirty="0" smtClean="0">
                <a:solidFill>
                  <a:srgbClr val="0000FF"/>
                </a:solidFill>
                <a:latin typeface="Arial Narrow"/>
                <a:hlinkClick r:id="rId7"/>
              </a:rPr>
              <a:t>https</a:t>
            </a:r>
            <a:r>
              <a:rPr lang="en-US" sz="1400" u="sng" kern="0" dirty="0">
                <a:solidFill>
                  <a:srgbClr val="0000FF"/>
                </a:solidFill>
                <a:latin typeface="Arial Narrow"/>
                <a:hlinkClick r:id="rId7"/>
              </a:rPr>
              <a:t>://www.dau.mil/events/Lunch-and-Learn---</a:t>
            </a:r>
            <a:r>
              <a:rPr lang="en-US" sz="1400" u="sng" kern="0" dirty="0" smtClean="0">
                <a:solidFill>
                  <a:srgbClr val="0000FF"/>
                </a:solidFill>
                <a:latin typeface="Arial Narrow"/>
                <a:hlinkClick r:id="rId7"/>
              </a:rPr>
              <a:t>Additive-Manufacturing-using-3-D-Printing-</a:t>
            </a:r>
            <a:endParaRPr lang="en-US" sz="1400" u="sng" kern="0" dirty="0" smtClean="0">
              <a:solidFill>
                <a:srgbClr val="0000FF"/>
              </a:solidFill>
              <a:latin typeface="Arial Narrow"/>
            </a:endParaRP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 smtClean="0"/>
              <a:t>PMT 401 </a:t>
            </a:r>
            <a:r>
              <a:rPr lang="en-US" sz="1400" b="1" dirty="0"/>
              <a:t>“</a:t>
            </a:r>
            <a:r>
              <a:rPr lang="en-US" sz="1400" b="1" dirty="0" smtClean="0"/>
              <a:t>Hitting Print” Additive Manufacturing Case Study</a:t>
            </a: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 smtClean="0"/>
              <a:t>Supporting Development of New DoD Additive Manufacturing Contracting Guide</a:t>
            </a:r>
          </a:p>
          <a:p>
            <a:pPr marL="342900" lvl="1" indent="-3429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400" b="1" dirty="0" smtClean="0"/>
              <a:t>3 Apr 2018 DAU </a:t>
            </a:r>
            <a:r>
              <a:rPr lang="en-US" sz="1400" b="1" dirty="0"/>
              <a:t>Acquisition Training Symposium </a:t>
            </a:r>
            <a:r>
              <a:rPr lang="en-US" sz="1400" b="1" dirty="0" smtClean="0"/>
              <a:t>(Ft </a:t>
            </a:r>
            <a:r>
              <a:rPr lang="en-US" sz="1400" b="1" dirty="0"/>
              <a:t>Belvoir VA) - "Additive Manufacturing </a:t>
            </a:r>
            <a:r>
              <a:rPr lang="en-US" sz="1400" b="1" dirty="0" smtClean="0"/>
              <a:t>- </a:t>
            </a:r>
            <a:r>
              <a:rPr lang="en-US" sz="1400" b="1" dirty="0"/>
              <a:t>DLA Works to Integrate Digital Manufacturing into Defense Acquisition"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2611">
            <a:off x="6779979" y="1249881"/>
            <a:ext cx="1086557" cy="145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1417" y="1246228"/>
            <a:ext cx="1149196" cy="1559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832" y="1222517"/>
            <a:ext cx="2325268" cy="1548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79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11425" y="1097020"/>
            <a:ext cx="1404938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9838" y="1501832"/>
            <a:ext cx="1404937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8250" y="1881245"/>
            <a:ext cx="1404938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08250" y="2287645"/>
            <a:ext cx="1404938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09838" y="6259570"/>
            <a:ext cx="1404937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508250" y="5838882"/>
            <a:ext cx="1404938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06663" y="2692457"/>
            <a:ext cx="1404937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06663" y="3108382"/>
            <a:ext cx="1404937" cy="5540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506663" y="3510020"/>
            <a:ext cx="1404937" cy="557212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33650" y="1094233"/>
            <a:ext cx="1376363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Property </a:t>
            </a: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Management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57463" y="2254466"/>
            <a:ext cx="1381125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Program</a:t>
            </a:r>
            <a:r>
              <a:rPr 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Management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568963" y="1933050"/>
            <a:ext cx="1370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Contracting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506663" y="3924357"/>
            <a:ext cx="1404937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506663" y="5418195"/>
            <a:ext cx="1404937" cy="55562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06663" y="5003857"/>
            <a:ext cx="1404937" cy="5540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66988" y="3096652"/>
            <a:ext cx="1387475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Financial Management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522538" y="3484196"/>
            <a:ext cx="1392237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Science &amp; Technology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514600" y="5149096"/>
            <a:ext cx="1389063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Test &amp; Evaluation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3" name="Group 41"/>
          <p:cNvGrpSpPr>
            <a:grpSpLocks/>
          </p:cNvGrpSpPr>
          <p:nvPr/>
        </p:nvGrpSpPr>
        <p:grpSpPr bwMode="auto">
          <a:xfrm>
            <a:off x="2503425" y="4322241"/>
            <a:ext cx="5640450" cy="806273"/>
            <a:chOff x="2458707" y="2515226"/>
            <a:chExt cx="5640388" cy="806488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286045" y="2515226"/>
              <a:ext cx="1406525" cy="806488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CC"/>
                </a:gs>
                <a:gs pos="100000">
                  <a:srgbClr val="FF3300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003399"/>
                </a:buClr>
                <a:buFont typeface="Times New Roman" pitchFamily="18" charset="0"/>
                <a:buNone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305126" y="2663480"/>
              <a:ext cx="1379523" cy="51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Times New Roman" pitchFamily="18" charset="0"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Supply Management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692570" y="2515226"/>
              <a:ext cx="1406525" cy="806488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FFFFCC"/>
                </a:gs>
                <a:gs pos="100000">
                  <a:srgbClr val="FF3300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003399"/>
                </a:buClr>
                <a:buFont typeface="Times New Roman" pitchFamily="18" charset="0"/>
                <a:buNone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692585" y="2663480"/>
              <a:ext cx="1398573" cy="51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Times New Roman" pitchFamily="18" charset="0"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Maintenance Support</a:t>
              </a:r>
            </a:p>
          </p:txBody>
        </p: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3869995" y="2515226"/>
              <a:ext cx="1416050" cy="806488"/>
              <a:chOff x="359" y="2069"/>
              <a:chExt cx="892" cy="526"/>
            </a:xfrm>
          </p:grpSpPr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360" y="2069"/>
                <a:ext cx="886" cy="52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50000">
                    <a:srgbClr val="FFFFCC"/>
                  </a:gs>
                  <a:gs pos="100000">
                    <a:srgbClr val="FF3300"/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003399"/>
                  </a:buClr>
                  <a:buFont typeface="Times New Roman" pitchFamily="18" charset="0"/>
                  <a:buNone/>
                </a:pPr>
                <a:endParaRPr lang="en-US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359" y="2165"/>
                <a:ext cx="892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003399"/>
                  </a:buClr>
                  <a:buFont typeface="Times New Roman" pitchFamily="18" charset="0"/>
                  <a:buNone/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Distribution</a:t>
                </a:r>
                <a:r>
                  <a:rPr lang="en-US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&amp;  </a:t>
                </a:r>
                <a:r>
                  <a:rPr lang="en-US" sz="14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Transportation</a:t>
                </a:r>
              </a:p>
            </p:txBody>
          </p:sp>
        </p:grp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2458707" y="2515226"/>
              <a:ext cx="1404938" cy="806488"/>
            </a:xfrm>
            <a:prstGeom prst="rect">
              <a:avLst/>
            </a:prstGeom>
            <a:gradFill flip="none" rotWithShape="1">
              <a:gsLst>
                <a:gs pos="100000">
                  <a:srgbClr val="FFE885"/>
                </a:gs>
                <a:gs pos="1000">
                  <a:srgbClr val="FF8989"/>
                </a:gs>
              </a:gsLst>
              <a:path path="circle">
                <a:fillToRect l="100000" t="100000"/>
              </a:path>
              <a:tileRect r="-100000" b="-100000"/>
            </a:gradFill>
            <a:ln w="57150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003399"/>
                </a:buClr>
                <a:buFont typeface="Times New Roman" pitchFamily="18" charset="0"/>
                <a:buNone/>
                <a:defRPr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614343" y="2717469"/>
              <a:ext cx="1171562" cy="51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3399"/>
                </a:buClr>
                <a:buFont typeface="Times New Roman" pitchFamily="18" charset="0"/>
                <a:buNone/>
                <a:defRPr/>
              </a:pPr>
              <a:r>
                <a:rPr lang="en-US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Life Cycle Logistics</a:t>
              </a:r>
            </a:p>
          </p:txBody>
        </p:sp>
      </p:grpSp>
      <p:sp>
        <p:nvSpPr>
          <p:cNvPr id="33" name="AutoShape 69"/>
          <p:cNvSpPr>
            <a:spLocks/>
          </p:cNvSpPr>
          <p:nvPr/>
        </p:nvSpPr>
        <p:spPr bwMode="auto">
          <a:xfrm rot="5400000">
            <a:off x="5197475" y="1379595"/>
            <a:ext cx="225425" cy="5632450"/>
          </a:xfrm>
          <a:prstGeom prst="leftBrace">
            <a:avLst>
              <a:gd name="adj1" fmla="val 13985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AutoShape 78"/>
          <p:cNvSpPr>
            <a:spLocks/>
          </p:cNvSpPr>
          <p:nvPr/>
        </p:nvSpPr>
        <p:spPr bwMode="auto">
          <a:xfrm>
            <a:off x="2179638" y="2105082"/>
            <a:ext cx="261937" cy="4117975"/>
          </a:xfrm>
          <a:prstGeom prst="leftBrace">
            <a:avLst>
              <a:gd name="adj1" fmla="val 10597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</a:pPr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AutoShape 70"/>
          <p:cNvSpPr>
            <a:spLocks noChangeArrowheads="1"/>
          </p:cNvSpPr>
          <p:nvPr/>
        </p:nvSpPr>
        <p:spPr bwMode="auto">
          <a:xfrm>
            <a:off x="631825" y="3659245"/>
            <a:ext cx="1543050" cy="750887"/>
          </a:xfrm>
          <a:prstGeom prst="roundRect">
            <a:avLst>
              <a:gd name="adj" fmla="val 16667"/>
            </a:avLst>
          </a:prstGeom>
          <a:solidFill>
            <a:srgbClr val="FFE885"/>
          </a:solidFill>
          <a:ln w="28575" algn="ctr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DoD Acquisition</a:t>
            </a:r>
          </a:p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Workforce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itle 43"/>
          <p:cNvSpPr txBox="1">
            <a:spLocks/>
          </p:cNvSpPr>
          <p:nvPr/>
        </p:nvSpPr>
        <p:spPr>
          <a:xfrm>
            <a:off x="1161827" y="-3711"/>
            <a:ext cx="8296720" cy="9541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0099"/>
                </a:solidFill>
                <a:latin typeface="Arial Narrow"/>
              </a:rPr>
              <a:t>Life Cycle Logistics: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i="1" dirty="0">
                <a:solidFill>
                  <a:srgbClr val="000099"/>
                </a:solidFill>
                <a:latin typeface="Arial Narrow"/>
              </a:rPr>
              <a:t>At </a:t>
            </a:r>
            <a:r>
              <a:rPr lang="en-US" sz="2800" i="1" dirty="0" smtClean="0">
                <a:solidFill>
                  <a:srgbClr val="000099"/>
                </a:solidFill>
                <a:latin typeface="Arial Narrow"/>
              </a:rPr>
              <a:t>the Intersection of </a:t>
            </a:r>
            <a:r>
              <a:rPr lang="en-US" sz="2800" i="1" dirty="0">
                <a:solidFill>
                  <a:srgbClr val="000099"/>
                </a:solidFill>
                <a:latin typeface="Arial Narrow"/>
              </a:rPr>
              <a:t>DoD Acquisition &amp; Logistics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2560638" y="1545506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Purchasing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536825" y="6467532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Audit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2565400" y="2682897"/>
            <a:ext cx="1376363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Production &amp; Quality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2524125" y="5973590"/>
            <a:ext cx="1376363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Facilities Engineering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516141" y="3871176"/>
            <a:ext cx="139223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Systems Engineering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2528888" y="5581707"/>
            <a:ext cx="1389062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3399"/>
              </a:buClr>
              <a:buFont typeface="Times New Roman" pitchFamily="18" charset="0"/>
              <a:buNone/>
              <a:defRPr/>
            </a:pPr>
            <a:r>
              <a:rPr lang="en-US" sz="1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Information Technology</a:t>
            </a:r>
            <a:endParaRPr lang="en-US" sz="1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90099" y="5268073"/>
            <a:ext cx="5457185" cy="1289435"/>
            <a:chOff x="3574379" y="5250638"/>
            <a:chExt cx="4724401" cy="1383837"/>
          </a:xfrm>
        </p:grpSpPr>
        <p:sp>
          <p:nvSpPr>
            <p:cNvPr id="48" name="Cloud Callout 47"/>
            <p:cNvSpPr/>
            <p:nvPr/>
          </p:nvSpPr>
          <p:spPr bwMode="auto">
            <a:xfrm flipH="1">
              <a:off x="3574379" y="5250638"/>
              <a:ext cx="4724401" cy="1383837"/>
            </a:xfrm>
            <a:prstGeom prst="cloudCallout">
              <a:avLst>
                <a:gd name="adj1" fmla="val 42945"/>
                <a:gd name="adj2" fmla="val -5361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20699996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9" name="TextBox 47"/>
            <p:cNvSpPr txBox="1">
              <a:spLocks noChangeArrowheads="1"/>
            </p:cNvSpPr>
            <p:nvPr/>
          </p:nvSpPr>
          <p:spPr bwMode="auto">
            <a:xfrm flipH="1">
              <a:off x="4138989" y="5434014"/>
              <a:ext cx="3543248" cy="99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KEY 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FOCUS: Driving greater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horizontal &amp; vertical 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integration </a:t>
              </a:r>
              <a:r>
                <a:rPr lang="en-US" sz="1600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across the system life cycle 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to facilitate acquisition &amp; sustainment of </a:t>
              </a:r>
              <a:r>
                <a:rPr lang="en-US" sz="1600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supportable and affordable systems </a:t>
              </a:r>
              <a:endParaRPr lang="en-US" sz="1600" u="sng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1" name="AutoShape 70"/>
          <p:cNvSpPr>
            <a:spLocks noChangeArrowheads="1"/>
          </p:cNvSpPr>
          <p:nvPr/>
        </p:nvSpPr>
        <p:spPr bwMode="auto">
          <a:xfrm>
            <a:off x="4510881" y="3464233"/>
            <a:ext cx="1677987" cy="579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FFFFCC"/>
              </a:gs>
              <a:gs pos="100000">
                <a:srgbClr val="FF33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3399"/>
              </a:buClr>
              <a:buFont typeface="Times New Roman" pitchFamily="18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DoD Logistics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3399"/>
              </a:buClr>
              <a:buFont typeface="Times New Roman" pitchFamily="18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Workforce</a:t>
            </a:r>
          </a:p>
        </p:txBody>
      </p:sp>
    </p:spTree>
    <p:extLst>
      <p:ext uri="{BB962C8B-B14F-4D97-AF65-F5344CB8AC3E}">
        <p14:creationId xmlns:p14="http://schemas.microsoft.com/office/powerpoint/2010/main" val="19609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68688" y="1284554"/>
            <a:ext cx="8122912" cy="481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Sustainment 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across the life </a:t>
            </a: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cycle</a:t>
            </a:r>
          </a:p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Supported by a designated </a:t>
            </a: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Product Support Manager (PSM)</a:t>
            </a:r>
            <a:endParaRPr lang="en-US" sz="1800" kern="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Times New Roman"/>
            </a:endParaRPr>
          </a:p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Emphasis on program sustainment and </a:t>
            </a: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operating &amp; support costs</a:t>
            </a:r>
          </a:p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Detailed planning required in support of </a:t>
            </a: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all acquisition phases</a:t>
            </a:r>
          </a:p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 </a:t>
            </a: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implement an affordable &amp; effective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performance-based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support strategy</a:t>
            </a:r>
            <a:r>
              <a:rPr lang="en-US" sz="1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8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Times New Roman"/>
            </a:endParaRPr>
          </a:p>
          <a:p>
            <a:pPr marL="285750" lvl="1" indent="-285750" algn="l" eaLnBrk="1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Life-Cycle Sustainment Plan (LCSP) </a:t>
            </a: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for all programs</a:t>
            </a:r>
          </a:p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Outlines overarching </a:t>
            </a: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Sustainment 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Metrics</a:t>
            </a:r>
          </a:p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Independent </a:t>
            </a:r>
            <a:r>
              <a:rPr lang="en-US" sz="1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Logistics Assessments </a:t>
            </a: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(ILA) </a:t>
            </a: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prior </a:t>
            </a: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to key decision </a:t>
            </a: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points &amp; </a:t>
            </a: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milestone decisions to assess sustainment strategy</a:t>
            </a:r>
          </a:p>
          <a:p>
            <a:pPr marL="228600" lvl="1" indent="-228600" algn="l" eaLnBrk="1" hangingPunct="1">
              <a:lnSpc>
                <a:spcPct val="100000"/>
              </a:lnSpc>
              <a:spcBef>
                <a:spcPts val="1200"/>
              </a:spcBef>
              <a:buFontTx/>
              <a:buChar char="•"/>
              <a:defRPr/>
            </a:pP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Followed by</a:t>
            </a:r>
            <a:r>
              <a:rPr lang="en-US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 post-IOC sustainment assessments </a:t>
            </a:r>
            <a:r>
              <a:rPr lang="en-US" sz="18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every </a:t>
            </a: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Times New Roman"/>
              </a:rPr>
              <a:t>5 years</a:t>
            </a:r>
          </a:p>
          <a:p>
            <a:pPr marL="228600" lvl="1" indent="-228600" algn="l" eaLnBrk="1" hangingPunct="1">
              <a:lnSpc>
                <a:spcPct val="100000"/>
              </a:lnSpc>
              <a:spcBef>
                <a:spcPts val="800"/>
              </a:spcBef>
              <a:buFontTx/>
              <a:buChar char="•"/>
              <a:defRPr/>
            </a:pPr>
            <a:endParaRPr lang="en-US" sz="2200" b="0" kern="0" dirty="0" smtClean="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69289" y="67116"/>
            <a:ext cx="7867650" cy="754911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  <a:t>DoD Life-Cycle Sustainment Policy</a:t>
            </a:r>
            <a:br>
              <a:rPr kumimoji="0" lang="en-US" sz="300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</a:b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  <a:t>(Source: DoD Instruction 5000.02,</a:t>
            </a:r>
            <a:r>
              <a:rPr kumimoji="0" lang="en-US" sz="1400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  <a:t>Enclosure 6</a:t>
            </a:r>
            <a:r>
              <a:rPr lang="en-US" sz="1400" i="1" dirty="0" smtClean="0">
                <a:solidFill>
                  <a:srgbClr val="000099"/>
                </a:solidFill>
                <a:latin typeface="Arial Narrow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  <a:t>(Statute:</a:t>
            </a:r>
            <a:r>
              <a:rPr kumimoji="0" lang="en-US" sz="1400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  <a:t> 10 U.S.C. 2337, 2337a, 2441</a:t>
            </a:r>
            <a:r>
              <a:rPr kumimoji="0" lang="en-US" sz="1600" i="1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</a:rPr>
              <a:t>)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68688" y="5824728"/>
            <a:ext cx="7827256" cy="612648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38100" cap="sq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600" i="1" kern="0" dirty="0">
                <a:solidFill>
                  <a:schemeClr val="bg1"/>
                </a:solidFill>
              </a:rPr>
              <a:t>“The </a:t>
            </a:r>
            <a:r>
              <a:rPr lang="en-US" sz="1600" i="1" kern="0" dirty="0" smtClean="0">
                <a:solidFill>
                  <a:schemeClr val="bg1"/>
                </a:solidFill>
              </a:rPr>
              <a:t>Program Manager, </a:t>
            </a:r>
            <a:r>
              <a:rPr lang="en-US" sz="1600" i="1" kern="0" dirty="0">
                <a:solidFill>
                  <a:schemeClr val="bg1"/>
                </a:solidFill>
              </a:rPr>
              <a:t>with </a:t>
            </a:r>
            <a:r>
              <a:rPr lang="en-US" sz="1600" i="1" kern="0" dirty="0" smtClean="0">
                <a:solidFill>
                  <a:schemeClr val="bg1"/>
                </a:solidFill>
              </a:rPr>
              <a:t>support </a:t>
            </a:r>
            <a:r>
              <a:rPr lang="en-US" sz="1600" i="1" kern="0" dirty="0">
                <a:solidFill>
                  <a:schemeClr val="bg1"/>
                </a:solidFill>
              </a:rPr>
              <a:t>of the </a:t>
            </a:r>
            <a:r>
              <a:rPr lang="en-US" sz="1600" i="1" kern="0" dirty="0" smtClean="0">
                <a:solidFill>
                  <a:schemeClr val="bg1"/>
                </a:solidFill>
              </a:rPr>
              <a:t>PSM, will…ensure that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1600" i="1" kern="0" dirty="0" smtClean="0">
                <a:solidFill>
                  <a:schemeClr val="bg1"/>
                </a:solidFill>
              </a:rPr>
              <a:t>sustainment </a:t>
            </a:r>
            <a:r>
              <a:rPr lang="en-US" sz="1600" i="1" kern="0" dirty="0">
                <a:solidFill>
                  <a:schemeClr val="bg1"/>
                </a:solidFill>
              </a:rPr>
              <a:t>factors are fully </a:t>
            </a:r>
            <a:r>
              <a:rPr lang="en-US" sz="1600" i="1" kern="0" dirty="0" smtClean="0">
                <a:solidFill>
                  <a:schemeClr val="bg1"/>
                </a:solidFill>
              </a:rPr>
              <a:t>considered at </a:t>
            </a:r>
            <a:r>
              <a:rPr lang="en-US" sz="1600" i="1" kern="0" dirty="0">
                <a:solidFill>
                  <a:schemeClr val="bg1"/>
                </a:solidFill>
              </a:rPr>
              <a:t>all key life-cycle management decision points</a:t>
            </a:r>
            <a:r>
              <a:rPr lang="en-US" sz="1600" i="1" kern="0" dirty="0" smtClean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6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253573" y="1043712"/>
            <a:ext cx="718499" cy="558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50" y="126563"/>
            <a:ext cx="7664961" cy="7769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i="1" dirty="0">
                <a:solidFill>
                  <a:srgbClr val="003399"/>
                </a:solidFill>
                <a:latin typeface="Arial Narrow" pitchFamily="34" charset="0"/>
                <a:cs typeface="+mj-cs"/>
              </a:rPr>
              <a:t>Integrated Suite of Product </a:t>
            </a:r>
            <a: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  <a:t>Support</a:t>
            </a:r>
            <a:b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</a:br>
            <a: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  <a:t>Focused </a:t>
            </a:r>
            <a:r>
              <a:rPr lang="en-US" sz="2400" b="1" i="1" dirty="0">
                <a:solidFill>
                  <a:srgbClr val="003399"/>
                </a:solidFill>
                <a:latin typeface="Arial Narrow" pitchFamily="34" charset="0"/>
                <a:cs typeface="+mj-cs"/>
              </a:rPr>
              <a:t>Learning </a:t>
            </a:r>
            <a: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  <a:t>Assets &amp; Related Resources</a:t>
            </a:r>
            <a:endParaRPr lang="en-US" sz="2400" b="1" i="1" dirty="0">
              <a:solidFill>
                <a:srgbClr val="003399"/>
              </a:solidFill>
              <a:latin typeface="Arial Narrow" pitchFamily="34" charset="0"/>
              <a:cs typeface="+mj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16049" y="1833296"/>
            <a:ext cx="3707607" cy="3636169"/>
            <a:chOff x="2566862" y="1728788"/>
            <a:chExt cx="3707607" cy="3636169"/>
          </a:xfrm>
        </p:grpSpPr>
        <p:cxnSp>
          <p:nvCxnSpPr>
            <p:cNvPr id="68" name="Straight Connector 67"/>
            <p:cNvCxnSpPr>
              <a:stCxn id="52" idx="3"/>
              <a:endCxn id="52" idx="0"/>
            </p:cNvCxnSpPr>
            <p:nvPr/>
          </p:nvCxnSpPr>
          <p:spPr>
            <a:xfrm flipV="1">
              <a:off x="3631860" y="2793785"/>
              <a:ext cx="2642609" cy="2571171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ctagon 51"/>
            <p:cNvSpPr/>
            <p:nvPr/>
          </p:nvSpPr>
          <p:spPr>
            <a:xfrm>
              <a:off x="2566863" y="1728788"/>
              <a:ext cx="3707606" cy="3636169"/>
            </a:xfrm>
            <a:prstGeom prst="octagon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/>
            <p:cNvCxnSpPr>
              <a:endCxn id="52" idx="0"/>
            </p:cNvCxnSpPr>
            <p:nvPr/>
          </p:nvCxnSpPr>
          <p:spPr>
            <a:xfrm>
              <a:off x="3629025" y="1728788"/>
              <a:ext cx="2645444" cy="1064998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Straight Connector 53"/>
            <p:cNvCxnSpPr>
              <a:endCxn id="52" idx="1"/>
            </p:cNvCxnSpPr>
            <p:nvPr/>
          </p:nvCxnSpPr>
          <p:spPr>
            <a:xfrm>
              <a:off x="3629025" y="1728788"/>
              <a:ext cx="2645444" cy="2571171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Straight Connector 54"/>
            <p:cNvCxnSpPr>
              <a:stCxn id="52" idx="6"/>
            </p:cNvCxnSpPr>
            <p:nvPr/>
          </p:nvCxnSpPr>
          <p:spPr>
            <a:xfrm>
              <a:off x="3631860" y="1728788"/>
              <a:ext cx="1580446" cy="3636169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Straight Connector 55"/>
            <p:cNvCxnSpPr>
              <a:stCxn id="52" idx="6"/>
              <a:endCxn id="52" idx="3"/>
            </p:cNvCxnSpPr>
            <p:nvPr/>
          </p:nvCxnSpPr>
          <p:spPr>
            <a:xfrm>
              <a:off x="3631860" y="1728788"/>
              <a:ext cx="0" cy="3636169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/>
            <p:cNvCxnSpPr>
              <a:stCxn id="52" idx="6"/>
              <a:endCxn id="52" idx="4"/>
            </p:cNvCxnSpPr>
            <p:nvPr/>
          </p:nvCxnSpPr>
          <p:spPr>
            <a:xfrm flipH="1">
              <a:off x="2566863" y="1728788"/>
              <a:ext cx="1064998" cy="2571171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/>
            <p:cNvCxnSpPr>
              <a:stCxn id="52" idx="7"/>
              <a:endCxn id="52" idx="5"/>
            </p:cNvCxnSpPr>
            <p:nvPr/>
          </p:nvCxnSpPr>
          <p:spPr>
            <a:xfrm flipH="1">
              <a:off x="2566862" y="1728788"/>
              <a:ext cx="2642609" cy="1064998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/>
            <p:cNvCxnSpPr>
              <a:stCxn id="52" idx="0"/>
              <a:endCxn id="52" idx="5"/>
            </p:cNvCxnSpPr>
            <p:nvPr/>
          </p:nvCxnSpPr>
          <p:spPr>
            <a:xfrm flipH="1">
              <a:off x="2566863" y="2793785"/>
              <a:ext cx="3707606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/>
            <p:cNvCxnSpPr>
              <a:stCxn id="52" idx="1"/>
              <a:endCxn id="52" idx="5"/>
            </p:cNvCxnSpPr>
            <p:nvPr/>
          </p:nvCxnSpPr>
          <p:spPr>
            <a:xfrm flipH="1" flipV="1">
              <a:off x="2566863" y="2793786"/>
              <a:ext cx="3707606" cy="1506173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/>
            <p:cNvCxnSpPr>
              <a:stCxn id="52" idx="2"/>
              <a:endCxn id="52" idx="5"/>
            </p:cNvCxnSpPr>
            <p:nvPr/>
          </p:nvCxnSpPr>
          <p:spPr>
            <a:xfrm flipH="1" flipV="1">
              <a:off x="2566862" y="2793785"/>
              <a:ext cx="2642609" cy="2571171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/>
            <p:cNvCxnSpPr>
              <a:stCxn id="52" idx="3"/>
              <a:endCxn id="52" idx="5"/>
            </p:cNvCxnSpPr>
            <p:nvPr/>
          </p:nvCxnSpPr>
          <p:spPr>
            <a:xfrm flipH="1" flipV="1">
              <a:off x="2566863" y="2793785"/>
              <a:ext cx="1064998" cy="2571171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/>
            <p:cNvCxnSpPr>
              <a:stCxn id="52" idx="4"/>
              <a:endCxn id="52" idx="7"/>
            </p:cNvCxnSpPr>
            <p:nvPr/>
          </p:nvCxnSpPr>
          <p:spPr>
            <a:xfrm flipV="1">
              <a:off x="2566862" y="1728788"/>
              <a:ext cx="2642609" cy="2571171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/>
            <p:cNvCxnSpPr>
              <a:stCxn id="52" idx="4"/>
              <a:endCxn id="52" idx="0"/>
            </p:cNvCxnSpPr>
            <p:nvPr/>
          </p:nvCxnSpPr>
          <p:spPr>
            <a:xfrm flipV="1">
              <a:off x="2566863" y="2793786"/>
              <a:ext cx="3707606" cy="1506173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/>
            <p:cNvCxnSpPr>
              <a:stCxn id="52" idx="4"/>
              <a:endCxn id="52" idx="1"/>
            </p:cNvCxnSpPr>
            <p:nvPr/>
          </p:nvCxnSpPr>
          <p:spPr>
            <a:xfrm>
              <a:off x="2566863" y="4299959"/>
              <a:ext cx="3707606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/>
            <p:cNvCxnSpPr>
              <a:stCxn id="52" idx="4"/>
              <a:endCxn id="52" idx="2"/>
            </p:cNvCxnSpPr>
            <p:nvPr/>
          </p:nvCxnSpPr>
          <p:spPr>
            <a:xfrm>
              <a:off x="2566862" y="4299959"/>
              <a:ext cx="2642609" cy="1064998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/>
            <p:cNvCxnSpPr>
              <a:endCxn id="52" idx="1"/>
            </p:cNvCxnSpPr>
            <p:nvPr/>
          </p:nvCxnSpPr>
          <p:spPr>
            <a:xfrm flipV="1">
              <a:off x="3629025" y="4299959"/>
              <a:ext cx="2645444" cy="1064998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>
              <a:stCxn id="52" idx="3"/>
              <a:endCxn id="52" idx="7"/>
            </p:cNvCxnSpPr>
            <p:nvPr/>
          </p:nvCxnSpPr>
          <p:spPr>
            <a:xfrm flipV="1">
              <a:off x="3631860" y="1728788"/>
              <a:ext cx="1577611" cy="3636169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/>
            <p:cNvCxnSpPr>
              <a:stCxn id="52" idx="2"/>
            </p:cNvCxnSpPr>
            <p:nvPr/>
          </p:nvCxnSpPr>
          <p:spPr>
            <a:xfrm flipV="1">
              <a:off x="5209471" y="2844473"/>
              <a:ext cx="1006430" cy="2520483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/>
            <p:cNvCxnSpPr>
              <a:stCxn id="52" idx="2"/>
              <a:endCxn id="52" idx="7"/>
            </p:cNvCxnSpPr>
            <p:nvPr/>
          </p:nvCxnSpPr>
          <p:spPr>
            <a:xfrm flipV="1">
              <a:off x="5209471" y="1728788"/>
              <a:ext cx="0" cy="3636169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/>
            <p:cNvCxnSpPr>
              <a:stCxn id="52" idx="7"/>
              <a:endCxn id="52" idx="1"/>
            </p:cNvCxnSpPr>
            <p:nvPr/>
          </p:nvCxnSpPr>
          <p:spPr>
            <a:xfrm>
              <a:off x="5209471" y="1728788"/>
              <a:ext cx="1064998" cy="2571171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50" y="2264543"/>
            <a:ext cx="1816549" cy="275520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3022724" y="3205481"/>
            <a:ext cx="3004064" cy="711639"/>
            <a:chOff x="3457923" y="3655550"/>
            <a:chExt cx="2250339" cy="569618"/>
          </a:xfrm>
        </p:grpSpPr>
        <p:grpSp>
          <p:nvGrpSpPr>
            <p:cNvPr id="7" name="Group 6"/>
            <p:cNvGrpSpPr/>
            <p:nvPr/>
          </p:nvGrpSpPr>
          <p:grpSpPr>
            <a:xfrm>
              <a:off x="3457923" y="3655550"/>
              <a:ext cx="2250339" cy="569618"/>
              <a:chOff x="3486498" y="3961324"/>
              <a:chExt cx="2250339" cy="56961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677875" y="3961324"/>
                <a:ext cx="1870886" cy="569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86498" y="4027388"/>
                <a:ext cx="2250339" cy="4508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Logistics Functional Area Gateway</a:t>
                </a:r>
              </a:p>
              <a:p>
                <a:r>
                  <a:rPr lang="en-US" sz="1100" u="sng" dirty="0">
                    <a:solidFill>
                      <a:srgbClr val="0000FF"/>
                    </a:solidFill>
                  </a:rPr>
                  <a:t>https://www.dau.mil/training/career-development/logistics/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626424" y="3681695"/>
              <a:ext cx="1893762" cy="5290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398631" y="2341814"/>
            <a:ext cx="2616819" cy="1590043"/>
            <a:chOff x="6360923" y="2304106"/>
            <a:chExt cx="2616819" cy="1590043"/>
          </a:xfrm>
        </p:grpSpPr>
        <p:sp>
          <p:nvSpPr>
            <p:cNvPr id="45" name="TextBox 44"/>
            <p:cNvSpPr txBox="1"/>
            <p:nvPr/>
          </p:nvSpPr>
          <p:spPr>
            <a:xfrm>
              <a:off x="6625090" y="3278596"/>
              <a:ext cx="211912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Product Support Mission Assist Workshops (5), Consulting Support </a:t>
              </a:r>
              <a:r>
                <a:rPr lang="en-US" sz="800" i="1" dirty="0">
                  <a:solidFill>
                    <a:schemeClr val="tx1">
                      <a:lumMod val="95000"/>
                      <a:lumOff val="5000"/>
                    </a:schemeClr>
                  </a:solidFill>
                  <a:hlinkClick r:id="rId3"/>
                </a:rPr>
                <a:t>www.dau.mil/consulting-services</a:t>
              </a:r>
              <a:r>
                <a:rPr lang="en-US" sz="8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</a:p>
            <a:p>
              <a:endPara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360923" y="2304106"/>
              <a:ext cx="2616819" cy="880906"/>
              <a:chOff x="6333215" y="2184038"/>
              <a:chExt cx="2616819" cy="880906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6333215" y="2184038"/>
                <a:ext cx="2616819" cy="88090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6991949" y="2253364"/>
                <a:ext cx="1400152" cy="752583"/>
                <a:chOff x="6853409" y="2207183"/>
                <a:chExt cx="1400152" cy="752583"/>
              </a:xfrm>
            </p:grpSpPr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853409" y="2207183"/>
                  <a:ext cx="814512" cy="626882"/>
                </a:xfrm>
                <a:prstGeom prst="rect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4402" y="2423376"/>
                  <a:ext cx="889159" cy="536390"/>
                </a:xfrm>
                <a:prstGeom prst="rect">
                  <a:avLst/>
                </a:prstGeom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</p:grpSp>
      <p:grpSp>
        <p:nvGrpSpPr>
          <p:cNvPr id="123" name="Group 122"/>
          <p:cNvGrpSpPr/>
          <p:nvPr/>
        </p:nvGrpSpPr>
        <p:grpSpPr>
          <a:xfrm>
            <a:off x="1293903" y="5405884"/>
            <a:ext cx="2994743" cy="1466887"/>
            <a:chOff x="1293903" y="5405884"/>
            <a:chExt cx="2994743" cy="1466887"/>
          </a:xfrm>
        </p:grpSpPr>
        <p:sp>
          <p:nvSpPr>
            <p:cNvPr id="37" name="TextBox 36"/>
            <p:cNvSpPr txBox="1"/>
            <p:nvPr/>
          </p:nvSpPr>
          <p:spPr>
            <a:xfrm>
              <a:off x="1293903" y="6309540"/>
              <a:ext cx="2967897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Product Support ACQuipedia Suite (147)</a:t>
              </a:r>
            </a:p>
            <a:p>
              <a:r>
                <a:rPr lang="en-US" sz="800" i="1" dirty="0">
                  <a:solidFill>
                    <a:prstClr val="black"/>
                  </a:solidFill>
                  <a:hlinkClick r:id="rId6"/>
                </a:rPr>
                <a:t>https://shortcut.dau.mil/acq/acquipedia</a:t>
              </a:r>
              <a:r>
                <a:rPr lang="en-US" sz="800" i="1" dirty="0">
                  <a:solidFill>
                    <a:prstClr val="black"/>
                  </a:solidFill>
                </a:rPr>
                <a:t>  </a:t>
              </a:r>
            </a:p>
            <a:p>
              <a:endParaRPr lang="en-US" sz="900" i="1" dirty="0"/>
            </a:p>
            <a:p>
              <a:endParaRPr lang="en-US" sz="800" dirty="0">
                <a:solidFill>
                  <a:srgbClr val="C00000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671827" y="5405884"/>
              <a:ext cx="2616819" cy="89328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063830" y="5504875"/>
              <a:ext cx="1848123" cy="606198"/>
              <a:chOff x="2063830" y="5504875"/>
              <a:chExt cx="1848123" cy="606198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63830" y="5504875"/>
                <a:ext cx="1284621" cy="367539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44449" y="5801565"/>
                <a:ext cx="1267504" cy="309508"/>
              </a:xfrm>
              <a:prstGeom prst="rect">
                <a:avLst/>
              </a:prstGeom>
            </p:spPr>
          </p:pic>
        </p:grpSp>
      </p:grpSp>
      <p:grpSp>
        <p:nvGrpSpPr>
          <p:cNvPr id="125" name="Group 124"/>
          <p:cNvGrpSpPr/>
          <p:nvPr/>
        </p:nvGrpSpPr>
        <p:grpSpPr>
          <a:xfrm>
            <a:off x="117629" y="4064981"/>
            <a:ext cx="2616819" cy="1542712"/>
            <a:chOff x="145910" y="4102689"/>
            <a:chExt cx="2616819" cy="1542712"/>
          </a:xfrm>
        </p:grpSpPr>
        <p:sp>
          <p:nvSpPr>
            <p:cNvPr id="43" name="TextBox 42"/>
            <p:cNvSpPr txBox="1"/>
            <p:nvPr/>
          </p:nvSpPr>
          <p:spPr>
            <a:xfrm>
              <a:off x="257108" y="5069089"/>
              <a:ext cx="2443863" cy="57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Product Support Tools Suite (473)</a:t>
              </a:r>
            </a:p>
            <a:p>
              <a:r>
                <a:rPr lang="en-US" sz="800" i="1" dirty="0">
                  <a:solidFill>
                    <a:srgbClr val="0000FF"/>
                  </a:solidFill>
                  <a:hlinkClick r:id="rId9"/>
                </a:rPr>
                <a:t>https://</a:t>
              </a:r>
              <a:r>
                <a:rPr lang="en-US" sz="800" i="1" dirty="0" smtClean="0">
                  <a:solidFill>
                    <a:srgbClr val="0000FF"/>
                  </a:solidFill>
                  <a:hlinkClick r:id="rId9"/>
                </a:rPr>
                <a:t>www.dau.mil/tools/p/Integrated-Product-Support-Tools-and-Resources</a:t>
              </a:r>
              <a:r>
                <a:rPr lang="en-US" sz="800" i="1" dirty="0" smtClean="0">
                  <a:solidFill>
                    <a:srgbClr val="0000FF"/>
                  </a:solidFill>
                </a:rPr>
                <a:t> </a:t>
              </a:r>
              <a:endParaRPr lang="en-US" sz="800" i="1" dirty="0">
                <a:solidFill>
                  <a:srgbClr val="0000FF"/>
                </a:solidFill>
              </a:endParaRPr>
            </a:p>
            <a:p>
              <a:endParaRPr 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45910" y="4102689"/>
              <a:ext cx="2616819" cy="89328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920193" y="4189354"/>
              <a:ext cx="1198671" cy="732541"/>
              <a:chOff x="920193" y="4189354"/>
              <a:chExt cx="1198671" cy="732541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0193" y="4189354"/>
                <a:ext cx="613901" cy="598735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37469" y="4260883"/>
                <a:ext cx="681395" cy="661012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17" name="Group 116"/>
          <p:cNvGrpSpPr/>
          <p:nvPr/>
        </p:nvGrpSpPr>
        <p:grpSpPr>
          <a:xfrm>
            <a:off x="1396932" y="1027869"/>
            <a:ext cx="2774115" cy="1459566"/>
            <a:chOff x="1396932" y="1027869"/>
            <a:chExt cx="2774115" cy="1459566"/>
          </a:xfrm>
        </p:grpSpPr>
        <p:sp>
          <p:nvSpPr>
            <p:cNvPr id="51" name="TextBox 50"/>
            <p:cNvSpPr txBox="1"/>
            <p:nvPr/>
          </p:nvSpPr>
          <p:spPr>
            <a:xfrm>
              <a:off x="1396932" y="1934014"/>
              <a:ext cx="2559398" cy="55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C00000"/>
                  </a:solidFill>
                </a:rPr>
                <a:t>Logistics </a:t>
              </a:r>
              <a:r>
                <a:rPr lang="en-US" sz="1100" dirty="0" smtClean="0">
                  <a:solidFill>
                    <a:srgbClr val="C00000"/>
                  </a:solidFill>
                </a:rPr>
                <a:t>Training (13)</a:t>
              </a:r>
              <a:endParaRPr lang="en-US" sz="1100" dirty="0">
                <a:solidFill>
                  <a:srgbClr val="C00000"/>
                </a:solidFill>
              </a:endParaRPr>
            </a:p>
            <a:p>
              <a:r>
                <a:rPr lang="en-US" sz="800" i="1" dirty="0">
                  <a:solidFill>
                    <a:schemeClr val="tx1">
                      <a:lumMod val="95000"/>
                      <a:lumOff val="5000"/>
                    </a:schemeClr>
                  </a:solidFill>
                  <a:hlinkClick r:id="rId12"/>
                </a:rPr>
                <a:t>http://</a:t>
              </a:r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hlinkClick r:id=""/>
                </a:rPr>
                <a:t>icatalog.dau.mil/onlinecatalog</a:t>
              </a:r>
            </a:p>
            <a:p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hlinkClick r:id=""/>
                </a:rPr>
                <a:t>/tabnav.aspx?tab=LOG</a:t>
              </a:r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</a:p>
            <a:p>
              <a:endParaRPr lang="en-US" sz="825" dirty="0">
                <a:solidFill>
                  <a:srgbClr val="C00000"/>
                </a:solidFill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554228" y="1027869"/>
              <a:ext cx="2616819" cy="880906"/>
              <a:chOff x="1639071" y="1027869"/>
              <a:chExt cx="2616819" cy="880906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1639071" y="1027869"/>
                <a:ext cx="2616819" cy="8809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8234" y="1234008"/>
                <a:ext cx="678659" cy="591529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4952" y="1099521"/>
                <a:ext cx="731791" cy="649154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5024482" y="1052563"/>
            <a:ext cx="2772233" cy="1439373"/>
            <a:chOff x="5024482" y="1033709"/>
            <a:chExt cx="2772233" cy="1439373"/>
          </a:xfrm>
        </p:grpSpPr>
        <p:sp>
          <p:nvSpPr>
            <p:cNvPr id="49" name="TextBox 48"/>
            <p:cNvSpPr txBox="1"/>
            <p:nvPr/>
          </p:nvSpPr>
          <p:spPr>
            <a:xfrm>
              <a:off x="5374704" y="1919661"/>
              <a:ext cx="2422011" cy="553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Logistics Continuous Learning (40)</a:t>
              </a:r>
            </a:p>
            <a:p>
              <a:r>
                <a:rPr lang="en-US" sz="800" i="1" dirty="0">
                  <a:solidFill>
                    <a:schemeClr val="tx1">
                      <a:lumMod val="95000"/>
                      <a:lumOff val="5000"/>
                    </a:schemeClr>
                  </a:solidFill>
                  <a:hlinkClick r:id="rId15"/>
                </a:rPr>
                <a:t>http://</a:t>
              </a:r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hlinkClick r:id=""/>
                </a:rPr>
                <a:t>icatalog.dau.mil/onlinecatalog/</a:t>
              </a:r>
            </a:p>
            <a:p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hlinkClick r:id=""/>
                </a:rPr>
                <a:t>tabnavcl.aspx?tab=CLL</a:t>
              </a:r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8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en-US" sz="825" dirty="0">
                <a:solidFill>
                  <a:srgbClr val="C00000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024482" y="1033709"/>
              <a:ext cx="2616819" cy="8809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12422" y="1107098"/>
              <a:ext cx="1327000" cy="728454"/>
              <a:chOff x="5561590" y="1107098"/>
              <a:chExt cx="1327000" cy="728454"/>
            </a:xfrm>
          </p:grpSpPr>
          <p:pic>
            <p:nvPicPr>
              <p:cNvPr id="11" name="Picture 19" descr="C:\Users\bchurchwell\AppData\Local\Microsoft\Windows\Temporary Internet Files\Content.IE5\LU70IN3I\MP900316352[1].jpg"/>
              <p:cNvPicPr>
                <a:picLocks noChangeAspect="1" noChangeArrowheads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269851" y="1198343"/>
                <a:ext cx="618739" cy="637209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1590" y="1107098"/>
                <a:ext cx="734550" cy="635524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27" name="Group 126"/>
          <p:cNvGrpSpPr/>
          <p:nvPr/>
        </p:nvGrpSpPr>
        <p:grpSpPr>
          <a:xfrm>
            <a:off x="53304" y="2426137"/>
            <a:ext cx="2658728" cy="1443082"/>
            <a:chOff x="128720" y="2388429"/>
            <a:chExt cx="2658728" cy="1443082"/>
          </a:xfrm>
        </p:grpSpPr>
        <p:sp>
          <p:nvSpPr>
            <p:cNvPr id="47" name="TextBox 46"/>
            <p:cNvSpPr txBox="1"/>
            <p:nvPr/>
          </p:nvSpPr>
          <p:spPr>
            <a:xfrm>
              <a:off x="128720" y="3170176"/>
              <a:ext cx="2604232" cy="66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25" dirty="0" smtClean="0">
                <a:solidFill>
                  <a:srgbClr val="C00000"/>
                </a:solidFill>
              </a:endParaRPr>
            </a:p>
            <a:p>
              <a:r>
                <a:rPr lang="en-US" sz="1100" dirty="0">
                  <a:solidFill>
                    <a:srgbClr val="C00000"/>
                  </a:solidFill>
                </a:rPr>
                <a:t>Product Support Guidance </a:t>
              </a:r>
              <a:r>
                <a:rPr lang="en-US" sz="1100" dirty="0" smtClean="0">
                  <a:solidFill>
                    <a:srgbClr val="C00000"/>
                  </a:solidFill>
                </a:rPr>
                <a:t>Suite (13)</a:t>
              </a:r>
            </a:p>
            <a:p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hlinkClick r:id="rId18"/>
                </a:rPr>
                <a:t>https://www.dau.mil/tools/p/integrated-Product-Support-Guidebook-Suite</a:t>
              </a:r>
              <a:r>
                <a:rPr lang="en-US" sz="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</a:p>
            <a:p>
              <a:endParaRPr lang="en-US" sz="825" dirty="0">
                <a:solidFill>
                  <a:srgbClr val="C00000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70629" y="2388429"/>
              <a:ext cx="2616819" cy="89328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44189" y="2401100"/>
              <a:ext cx="1654038" cy="841987"/>
              <a:chOff x="744189" y="2401100"/>
              <a:chExt cx="1654038" cy="84198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744189" y="2458325"/>
                <a:ext cx="423109" cy="751043"/>
                <a:chOff x="6909744" y="1601853"/>
                <a:chExt cx="1990792" cy="3865756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9744" y="1601853"/>
                  <a:ext cx="1990792" cy="3865756"/>
                </a:xfrm>
                <a:prstGeom prst="rect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9379" y="2075173"/>
                  <a:ext cx="1656449" cy="2944801"/>
                </a:xfrm>
                <a:prstGeom prst="rect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49955" y="2401100"/>
                <a:ext cx="546457" cy="841987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53886" y="2531135"/>
                <a:ext cx="744341" cy="600773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5849719" y="4102689"/>
            <a:ext cx="3838824" cy="1476803"/>
            <a:chOff x="5849719" y="4102689"/>
            <a:chExt cx="3838824" cy="1476803"/>
          </a:xfrm>
        </p:grpSpPr>
        <p:grpSp>
          <p:nvGrpSpPr>
            <p:cNvPr id="120" name="Group 119"/>
            <p:cNvGrpSpPr/>
            <p:nvPr/>
          </p:nvGrpSpPr>
          <p:grpSpPr>
            <a:xfrm>
              <a:off x="5849719" y="4102689"/>
              <a:ext cx="3838824" cy="1476803"/>
              <a:chOff x="5849719" y="4102689"/>
              <a:chExt cx="3838824" cy="1476803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6404799" y="4102689"/>
                <a:ext cx="2616819" cy="89328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849719" y="5029341"/>
                <a:ext cx="3838824" cy="55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C00000"/>
                    </a:solidFill>
                  </a:rPr>
                  <a:t>Product Support Communities of </a:t>
                </a:r>
                <a:r>
                  <a:rPr lang="en-US" sz="1100" dirty="0" smtClean="0">
                    <a:solidFill>
                      <a:srgbClr val="C00000"/>
                    </a:solidFill>
                  </a:rPr>
                  <a:t>Practice (3)</a:t>
                </a:r>
              </a:p>
              <a:p>
                <a:r>
                  <a:rPr lang="en-US" sz="800" i="1" dirty="0">
                    <a:solidFill>
                      <a:srgbClr val="0000FF"/>
                    </a:solidFill>
                    <a:hlinkClick r:id="rId23"/>
                  </a:rPr>
                  <a:t>https://</a:t>
                </a:r>
                <a:r>
                  <a:rPr lang="en-US" sz="800" i="1" dirty="0" smtClean="0">
                    <a:solidFill>
                      <a:srgbClr val="0000FF"/>
                    </a:solidFill>
                    <a:hlinkClick r:id=""/>
                  </a:rPr>
                  <a:t>www.dau.mil/training/career-development/</a:t>
                </a:r>
              </a:p>
              <a:p>
                <a:r>
                  <a:rPr lang="en-US" sz="800" i="1" dirty="0" smtClean="0">
                    <a:solidFill>
                      <a:srgbClr val="0000FF"/>
                    </a:solidFill>
                    <a:hlinkClick r:id=""/>
                  </a:rPr>
                  <a:t>logistics/p/Communities-of-Practice</a:t>
                </a:r>
                <a:r>
                  <a:rPr lang="en-US" sz="800" i="1" dirty="0" smtClean="0">
                    <a:solidFill>
                      <a:srgbClr val="0000FF"/>
                    </a:solidFill>
                  </a:rPr>
                  <a:t> </a:t>
                </a:r>
                <a:endParaRPr lang="en-US" sz="800" i="1" dirty="0">
                  <a:solidFill>
                    <a:srgbClr val="0000FF"/>
                  </a:solidFill>
                </a:endParaRPr>
              </a:p>
              <a:p>
                <a:r>
                  <a:rPr lang="en-US" sz="800" i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6845524" y="4177481"/>
                <a:ext cx="1705340" cy="606077"/>
                <a:chOff x="5378312" y="5497137"/>
                <a:chExt cx="1705340" cy="606077"/>
              </a:xfrm>
            </p:grpSpPr>
            <p:pic>
              <p:nvPicPr>
                <p:cNvPr id="101" name="Picture 100"/>
                <p:cNvPicPr>
                  <a:picLocks noChangeAspect="1" noChangeArrowheads="1"/>
                </p:cNvPicPr>
                <p:nvPr/>
              </p:nvPicPr>
              <p:blipFill rotWithShape="1">
                <a:blip r:embed="rId2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78312" y="5497137"/>
                  <a:ext cx="561236" cy="60607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2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09055" y="5542831"/>
                  <a:ext cx="774597" cy="532201"/>
                </a:xfrm>
                <a:prstGeom prst="rect">
                  <a:avLst/>
                </a:prstGeom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6230" y="4404467"/>
              <a:ext cx="825531" cy="549923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905777" y="5405884"/>
            <a:ext cx="2948904" cy="1345276"/>
            <a:chOff x="4905777" y="5405884"/>
            <a:chExt cx="2948904" cy="1345276"/>
          </a:xfrm>
        </p:grpSpPr>
        <p:grpSp>
          <p:nvGrpSpPr>
            <p:cNvPr id="121" name="Group 120"/>
            <p:cNvGrpSpPr/>
            <p:nvPr/>
          </p:nvGrpSpPr>
          <p:grpSpPr>
            <a:xfrm>
              <a:off x="4905777" y="5405884"/>
              <a:ext cx="2948904" cy="1345276"/>
              <a:chOff x="4905777" y="5405884"/>
              <a:chExt cx="2948904" cy="1345276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006065" y="6302383"/>
                <a:ext cx="2848616" cy="448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Product Support Articles (41) &amp; Blogs (1,500+)</a:t>
                </a:r>
              </a:p>
              <a:p>
                <a:r>
                  <a:rPr lang="en-US" sz="800" i="1" dirty="0">
                    <a:solidFill>
                      <a:srgbClr val="0000FF"/>
                    </a:solidFill>
                    <a:hlinkClick r:id="rId27"/>
                  </a:rPr>
                  <a:t>https://go.usa.gov/xXaF4</a:t>
                </a:r>
                <a:r>
                  <a:rPr lang="en-US" sz="800" i="1" dirty="0">
                    <a:solidFill>
                      <a:srgbClr val="0000FF"/>
                    </a:solidFill>
                  </a:rPr>
                  <a:t> </a:t>
                </a:r>
              </a:p>
              <a:p>
                <a:endParaRPr lang="en-US" sz="825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905777" y="5405884"/>
                <a:ext cx="2616819" cy="89328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7123" y="5434917"/>
                <a:ext cx="773803" cy="619835"/>
              </a:xfrm>
              <a:prstGeom prst="rect">
                <a:avLst/>
              </a:prstGeom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1649" y="5573847"/>
              <a:ext cx="494503" cy="664489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07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184" y="803018"/>
            <a:ext cx="8843047" cy="5854525"/>
            <a:chOff x="120184" y="761978"/>
            <a:chExt cx="8843047" cy="5854525"/>
          </a:xfrm>
        </p:grpSpPr>
        <p:grpSp>
          <p:nvGrpSpPr>
            <p:cNvPr id="51" name="Group 50"/>
            <p:cNvGrpSpPr/>
            <p:nvPr/>
          </p:nvGrpSpPr>
          <p:grpSpPr>
            <a:xfrm>
              <a:off x="120184" y="761978"/>
              <a:ext cx="8843047" cy="5854525"/>
              <a:chOff x="120182" y="1056300"/>
              <a:chExt cx="8843047" cy="5854525"/>
            </a:xfrm>
          </p:grpSpPr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6636957" y="1088091"/>
                <a:ext cx="2326272" cy="5309956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45653" tIns="45653" rIns="45653" bIns="45653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2800350" y="1111588"/>
                <a:ext cx="3643306" cy="5288254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45653" tIns="45653" rIns="45653" bIns="45653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CON 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Text Box 9"/>
              <p:cNvSpPr txBox="1">
                <a:spLocks noChangeArrowheads="1"/>
              </p:cNvSpPr>
              <p:nvPr/>
            </p:nvSpPr>
            <p:spPr bwMode="auto">
              <a:xfrm>
                <a:off x="7008064" y="6192917"/>
                <a:ext cx="1441450" cy="223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Case/scenario based</a:t>
                </a:r>
              </a:p>
            </p:txBody>
          </p:sp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3958954" y="6192917"/>
                <a:ext cx="1590675" cy="223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Application/case based</a:t>
                </a: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3551846" y="1101490"/>
                <a:ext cx="2046288" cy="301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Level II Certification</a:t>
                </a: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6657229" y="1139590"/>
                <a:ext cx="2143125" cy="301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Level III Certification</a:t>
                </a:r>
              </a:p>
            </p:txBody>
          </p:sp>
          <p:sp>
            <p:nvSpPr>
              <p:cNvPr id="58" name="Text Box 14"/>
              <p:cNvSpPr txBox="1">
                <a:spLocks noChangeArrowheads="1"/>
              </p:cNvSpPr>
              <p:nvPr/>
            </p:nvSpPr>
            <p:spPr bwMode="auto">
              <a:xfrm>
                <a:off x="3026086" y="3161435"/>
                <a:ext cx="1371600" cy="66774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206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Intermediate Systems Sustainment Management</a:t>
                </a:r>
              </a:p>
            </p:txBody>
          </p:sp>
          <p:sp>
            <p:nvSpPr>
              <p:cNvPr id="59" name="Text Box 15"/>
              <p:cNvSpPr txBox="1">
                <a:spLocks noChangeArrowheads="1"/>
              </p:cNvSpPr>
              <p:nvPr/>
            </p:nvSpPr>
            <p:spPr bwMode="auto">
              <a:xfrm>
                <a:off x="6876669" y="1536501"/>
                <a:ext cx="1595718" cy="40613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340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Life Cycle Product Support </a:t>
                </a:r>
              </a:p>
            </p:txBody>
          </p:sp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120182" y="1056300"/>
                <a:ext cx="2468880" cy="5286218"/>
              </a:xfrm>
              <a:prstGeom prst="rect">
                <a:avLst/>
              </a:prstGeom>
              <a:solidFill>
                <a:srgbClr val="FFFFFF"/>
              </a:soli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45653" tIns="45653" rIns="45653" bIns="45653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Text Box 19"/>
              <p:cNvSpPr txBox="1">
                <a:spLocks noChangeArrowheads="1"/>
              </p:cNvSpPr>
              <p:nvPr/>
            </p:nvSpPr>
            <p:spPr bwMode="auto">
              <a:xfrm>
                <a:off x="331478" y="1111013"/>
                <a:ext cx="2046288" cy="301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Level I  Certification</a:t>
                </a:r>
              </a:p>
            </p:txBody>
          </p:sp>
          <p:sp>
            <p:nvSpPr>
              <p:cNvPr id="62" name="Text Box 21"/>
              <p:cNvSpPr txBox="1">
                <a:spLocks noChangeArrowheads="1"/>
              </p:cNvSpPr>
              <p:nvPr/>
            </p:nvSpPr>
            <p:spPr bwMode="auto">
              <a:xfrm>
                <a:off x="610762" y="2199463"/>
                <a:ext cx="1449504" cy="536935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ENG 101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Fundamentals of Systems Engineering</a:t>
                </a:r>
              </a:p>
            </p:txBody>
          </p:sp>
          <p:sp>
            <p:nvSpPr>
              <p:cNvPr id="63" name="Text Box 22"/>
              <p:cNvSpPr txBox="1">
                <a:spLocks noChangeArrowheads="1"/>
              </p:cNvSpPr>
              <p:nvPr/>
            </p:nvSpPr>
            <p:spPr bwMode="auto">
              <a:xfrm>
                <a:off x="725178" y="6177227"/>
                <a:ext cx="1258888" cy="223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Knowledge based</a:t>
                </a:r>
              </a:p>
            </p:txBody>
          </p:sp>
          <p:sp>
            <p:nvSpPr>
              <p:cNvPr id="64" name="Text Box 23"/>
              <p:cNvSpPr txBox="1">
                <a:spLocks noChangeArrowheads="1"/>
              </p:cNvSpPr>
              <p:nvPr/>
            </p:nvSpPr>
            <p:spPr bwMode="auto">
              <a:xfrm>
                <a:off x="752964" y="4881731"/>
                <a:ext cx="1203325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22 </a:t>
                </a:r>
                <a:r>
                  <a:rPr kumimoji="0" lang="en-US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hrs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online</a:t>
                </a:r>
              </a:p>
            </p:txBody>
          </p:sp>
          <p:sp>
            <p:nvSpPr>
              <p:cNvPr id="65" name="Text Box 26"/>
              <p:cNvSpPr txBox="1">
                <a:spLocks noChangeArrowheads="1"/>
              </p:cNvSpPr>
              <p:nvPr/>
            </p:nvSpPr>
            <p:spPr bwMode="auto">
              <a:xfrm>
                <a:off x="3272151" y="2857269"/>
                <a:ext cx="879475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22 </a:t>
                </a:r>
                <a:r>
                  <a:rPr kumimoji="0" lang="en-US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hrs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online</a:t>
                </a:r>
              </a:p>
            </p:txBody>
          </p:sp>
          <p:sp>
            <p:nvSpPr>
              <p:cNvPr id="66" name="Text Box 29"/>
              <p:cNvSpPr txBox="1">
                <a:spLocks noChangeArrowheads="1"/>
              </p:cNvSpPr>
              <p:nvPr/>
            </p:nvSpPr>
            <p:spPr bwMode="auto">
              <a:xfrm>
                <a:off x="7036411" y="1946076"/>
                <a:ext cx="1273175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4.5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days,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classroom</a:t>
                </a:r>
              </a:p>
            </p:txBody>
          </p:sp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auto">
              <a:xfrm>
                <a:off x="4742656" y="3222745"/>
                <a:ext cx="1371600" cy="53693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235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Performance-Based Logistics</a:t>
                </a:r>
              </a:p>
            </p:txBody>
          </p:sp>
          <p:sp>
            <p:nvSpPr>
              <p:cNvPr id="68" name="Text Box 43"/>
              <p:cNvSpPr txBox="1">
                <a:spLocks noChangeArrowheads="1"/>
              </p:cNvSpPr>
              <p:nvPr/>
            </p:nvSpPr>
            <p:spPr bwMode="auto">
              <a:xfrm>
                <a:off x="4802342" y="3765991"/>
                <a:ext cx="1252230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hrs, online</a:t>
                </a:r>
              </a:p>
            </p:txBody>
          </p:sp>
          <p:sp>
            <p:nvSpPr>
              <p:cNvPr id="69" name="Text Box 51"/>
              <p:cNvSpPr txBox="1">
                <a:spLocks noChangeArrowheads="1"/>
              </p:cNvSpPr>
              <p:nvPr/>
            </p:nvSpPr>
            <p:spPr bwMode="auto">
              <a:xfrm>
                <a:off x="592622" y="5674008"/>
                <a:ext cx="1542140" cy="5369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CLL 011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Performance Based Life Cycle Product Support (PBL)</a:t>
                </a:r>
              </a:p>
            </p:txBody>
          </p:sp>
          <p:sp>
            <p:nvSpPr>
              <p:cNvPr id="70" name="Text Box 21"/>
              <p:cNvSpPr txBox="1">
                <a:spLocks noChangeArrowheads="1"/>
              </p:cNvSpPr>
              <p:nvPr/>
            </p:nvSpPr>
            <p:spPr bwMode="auto">
              <a:xfrm>
                <a:off x="592622" y="2913801"/>
                <a:ext cx="1524000" cy="53693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Life Cycle Logistics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Fundamentals</a:t>
                </a:r>
              </a:p>
            </p:txBody>
          </p:sp>
          <p:sp>
            <p:nvSpPr>
              <p:cNvPr id="71" name="Text Box 65"/>
              <p:cNvSpPr txBox="1">
                <a:spLocks noChangeArrowheads="1"/>
              </p:cNvSpPr>
              <p:nvPr/>
            </p:nvSpPr>
            <p:spPr bwMode="auto">
              <a:xfrm>
                <a:off x="592622" y="4360662"/>
                <a:ext cx="1524000" cy="53693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103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Reliability, Availability and Maintainability (RAM)</a:t>
                </a:r>
              </a:p>
            </p:txBody>
          </p:sp>
          <p:sp>
            <p:nvSpPr>
              <p:cNvPr id="72" name="Text Box 23"/>
              <p:cNvSpPr txBox="1">
                <a:spLocks noChangeArrowheads="1"/>
              </p:cNvSpPr>
              <p:nvPr/>
            </p:nvSpPr>
            <p:spPr bwMode="auto">
              <a:xfrm>
                <a:off x="859322" y="3421277"/>
                <a:ext cx="990600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hrs, online</a:t>
                </a:r>
              </a:p>
            </p:txBody>
          </p:sp>
          <p:sp>
            <p:nvSpPr>
              <p:cNvPr id="73" name="Text Box 25"/>
              <p:cNvSpPr txBox="1">
                <a:spLocks noChangeArrowheads="1"/>
              </p:cNvSpPr>
              <p:nvPr/>
            </p:nvSpPr>
            <p:spPr bwMode="auto">
              <a:xfrm>
                <a:off x="3026086" y="2351575"/>
                <a:ext cx="1371600" cy="53693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200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Product Support Strategy Development, Part A</a:t>
                </a:r>
              </a:p>
            </p:txBody>
          </p:sp>
          <p:sp>
            <p:nvSpPr>
              <p:cNvPr id="74" name="Text Box 25"/>
              <p:cNvSpPr txBox="1">
                <a:spLocks noChangeArrowheads="1"/>
              </p:cNvSpPr>
              <p:nvPr/>
            </p:nvSpPr>
            <p:spPr bwMode="auto">
              <a:xfrm>
                <a:off x="4742656" y="2351575"/>
                <a:ext cx="1371600" cy="53693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201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Product Support Strategy Development, Part B </a:t>
                </a:r>
              </a:p>
            </p:txBody>
          </p:sp>
          <p:sp>
            <p:nvSpPr>
              <p:cNvPr id="75" name="Text Box 26"/>
              <p:cNvSpPr txBox="1">
                <a:spLocks noChangeArrowheads="1"/>
              </p:cNvSpPr>
              <p:nvPr/>
            </p:nvSpPr>
            <p:spPr bwMode="auto">
              <a:xfrm>
                <a:off x="4876800" y="2857269"/>
                <a:ext cx="1237456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4.5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days,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classroom</a:t>
                </a:r>
              </a:p>
            </p:txBody>
          </p:sp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3084038" y="3818539"/>
                <a:ext cx="1255713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27 </a:t>
                </a:r>
                <a:r>
                  <a:rPr kumimoji="0" lang="en-US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hrs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online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/>
            </p:nvSpPr>
            <p:spPr bwMode="auto">
              <a:xfrm>
                <a:off x="3272434" y="2010768"/>
                <a:ext cx="949325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35 </a:t>
                </a:r>
                <a:r>
                  <a:rPr kumimoji="0" lang="en-US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hrs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online</a:t>
                </a:r>
              </a:p>
            </p:txBody>
          </p:sp>
          <p:sp>
            <p:nvSpPr>
              <p:cNvPr id="78" name="Text Box 20" hidden="1"/>
              <p:cNvSpPr txBox="1">
                <a:spLocks noChangeArrowheads="1"/>
              </p:cNvSpPr>
              <p:nvPr/>
            </p:nvSpPr>
            <p:spPr bwMode="auto">
              <a:xfrm>
                <a:off x="668028" y="1954485"/>
                <a:ext cx="1373188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 hrs, online</a:t>
                </a:r>
              </a:p>
            </p:txBody>
          </p:sp>
          <p:sp>
            <p:nvSpPr>
              <p:cNvPr id="79" name="Text Box 21"/>
              <p:cNvSpPr txBox="1">
                <a:spLocks noChangeArrowheads="1"/>
              </p:cNvSpPr>
              <p:nvPr/>
            </p:nvSpPr>
            <p:spPr bwMode="auto">
              <a:xfrm>
                <a:off x="464202" y="1431624"/>
                <a:ext cx="1780849" cy="536935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ACQ 101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Fundamentals of Systems Acquisition Management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 Box 63"/>
              <p:cNvSpPr txBox="1">
                <a:spLocks noChangeArrowheads="1"/>
              </p:cNvSpPr>
              <p:nvPr/>
            </p:nvSpPr>
            <p:spPr bwMode="auto">
              <a:xfrm>
                <a:off x="6728667" y="4991377"/>
                <a:ext cx="2121739" cy="1047074"/>
              </a:xfrm>
              <a:prstGeom prst="rect">
                <a:avLst/>
              </a:prstGeom>
              <a:solidFill>
                <a:srgbClr val="0000FF"/>
              </a:solidFill>
              <a:ln w="381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Choice of: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LOG 211 – Supportability Analysis </a:t>
                </a: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OR</a:t>
                </a: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BCF </a:t>
                </a:r>
                <a:r>
                  <a:rPr kumimoji="0" 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216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– O&amp;S Cost Analysis </a:t>
                </a: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OR</a:t>
                </a: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ACQ 265 – Services Acquisition </a:t>
                </a:r>
                <a:r>
                  <a:rPr kumimoji="0" lang="en-US" sz="10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OR</a:t>
                </a: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ACQ 315 – </a:t>
                </a: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Understanding Industry (Business Acumen)</a:t>
                </a:r>
              </a:p>
            </p:txBody>
          </p:sp>
          <p:sp>
            <p:nvSpPr>
              <p:cNvPr id="81" name="Text Box 63"/>
              <p:cNvSpPr txBox="1">
                <a:spLocks noChangeArrowheads="1"/>
              </p:cNvSpPr>
              <p:nvPr/>
            </p:nvSpPr>
            <p:spPr bwMode="auto">
              <a:xfrm>
                <a:off x="3056330" y="4095047"/>
                <a:ext cx="1221253" cy="53693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ysClr val="window" lastClr="FFFFFF">
                    <a:lumMod val="65000"/>
                  </a:sys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CLL 001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Life Cycle Mgt &amp; Sustainment Metrics</a:t>
                </a:r>
              </a:p>
            </p:txBody>
          </p:sp>
          <p:sp>
            <p:nvSpPr>
              <p:cNvPr id="82" name="Text Box 63"/>
              <p:cNvSpPr txBox="1">
                <a:spLocks noChangeArrowheads="1"/>
              </p:cNvSpPr>
              <p:nvPr/>
            </p:nvSpPr>
            <p:spPr bwMode="auto">
              <a:xfrm>
                <a:off x="3056329" y="5581346"/>
                <a:ext cx="1221253" cy="5369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CLL 012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Supportability Analysis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20182" y="6583178"/>
                <a:ext cx="2468880" cy="327647"/>
              </a:xfrm>
              <a:prstGeom prst="rect">
                <a:avLst/>
              </a:prstGeom>
              <a:noFill/>
            </p:spPr>
            <p:txBody>
              <a:bodyPr wrap="square" lIns="91302" tIns="45653" rIns="91302" bIns="45653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 Year Experience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494349" y="6572350"/>
                <a:ext cx="2468880" cy="327647"/>
              </a:xfrm>
              <a:prstGeom prst="rect">
                <a:avLst/>
              </a:prstGeom>
              <a:noFill/>
            </p:spPr>
            <p:txBody>
              <a:bodyPr wrap="square" lIns="91302" tIns="45653" rIns="91302" bIns="45653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4 Years Experience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21945" y="6581190"/>
                <a:ext cx="2468880" cy="327647"/>
              </a:xfrm>
              <a:prstGeom prst="rect">
                <a:avLst/>
              </a:prstGeom>
              <a:noFill/>
            </p:spPr>
            <p:txBody>
              <a:bodyPr wrap="square" lIns="91302" tIns="45653" rIns="91302" bIns="45653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2 Years Experience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Text Box 21"/>
              <p:cNvSpPr txBox="1">
                <a:spLocks noChangeArrowheads="1"/>
              </p:cNvSpPr>
              <p:nvPr/>
            </p:nvSpPr>
            <p:spPr bwMode="auto">
              <a:xfrm>
                <a:off x="610762" y="3647061"/>
                <a:ext cx="1524000" cy="53693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102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Fundamentals of System Sustainment Management</a:t>
                </a:r>
              </a:p>
            </p:txBody>
          </p:sp>
          <p:sp>
            <p:nvSpPr>
              <p:cNvPr id="87" name="Text Box 23"/>
              <p:cNvSpPr txBox="1">
                <a:spLocks noChangeArrowheads="1"/>
              </p:cNvSpPr>
              <p:nvPr/>
            </p:nvSpPr>
            <p:spPr bwMode="auto">
              <a:xfrm>
                <a:off x="848210" y="4144684"/>
                <a:ext cx="990600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 hrs, online</a:t>
                </a:r>
              </a:p>
            </p:txBody>
          </p:sp>
          <p:sp>
            <p:nvSpPr>
              <p:cNvPr id="88" name="Text Box 21"/>
              <p:cNvSpPr txBox="1">
                <a:spLocks noChangeArrowheads="1"/>
              </p:cNvSpPr>
              <p:nvPr/>
            </p:nvSpPr>
            <p:spPr bwMode="auto">
              <a:xfrm>
                <a:off x="592622" y="5060883"/>
                <a:ext cx="1524000" cy="5369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CLL 008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Designing for Supportability in DoD Systems</a:t>
                </a:r>
              </a:p>
            </p:txBody>
          </p:sp>
          <p:sp>
            <p:nvSpPr>
              <p:cNvPr id="89" name="Text Box 20"/>
              <p:cNvSpPr txBox="1">
                <a:spLocks noChangeArrowheads="1"/>
              </p:cNvSpPr>
              <p:nvPr/>
            </p:nvSpPr>
            <p:spPr bwMode="auto">
              <a:xfrm>
                <a:off x="4802342" y="2011714"/>
                <a:ext cx="1252230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4.5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days,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classroom</a:t>
                </a:r>
              </a:p>
            </p:txBody>
          </p:sp>
          <p:sp>
            <p:nvSpPr>
              <p:cNvPr id="90" name="Text Box 15"/>
              <p:cNvSpPr txBox="1">
                <a:spLocks noChangeArrowheads="1"/>
              </p:cNvSpPr>
              <p:nvPr/>
            </p:nvSpPr>
            <p:spPr bwMode="auto">
              <a:xfrm>
                <a:off x="6903150" y="2328828"/>
                <a:ext cx="1595718" cy="536935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 350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Enterprise Life Cycle Logistics Management </a:t>
                </a:r>
              </a:p>
            </p:txBody>
          </p:sp>
          <p:sp>
            <p:nvSpPr>
              <p:cNvPr id="91" name="Text Box 63"/>
              <p:cNvSpPr txBox="1">
                <a:spLocks noChangeArrowheads="1"/>
              </p:cNvSpPr>
              <p:nvPr/>
            </p:nvSpPr>
            <p:spPr bwMode="auto">
              <a:xfrm>
                <a:off x="7015671" y="3085835"/>
                <a:ext cx="1436134" cy="5369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CLL 005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Developing a Life Cycle Sustainment Plan (LCSP)</a:t>
                </a:r>
              </a:p>
            </p:txBody>
          </p:sp>
          <p:sp>
            <p:nvSpPr>
              <p:cNvPr id="92" name="Text Box 63"/>
              <p:cNvSpPr txBox="1">
                <a:spLocks noChangeArrowheads="1"/>
              </p:cNvSpPr>
              <p:nvPr/>
            </p:nvSpPr>
            <p:spPr bwMode="auto">
              <a:xfrm>
                <a:off x="7027114" y="3718299"/>
                <a:ext cx="1436134" cy="5369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CLL 015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Product Support Business Case Analysis (BCA)</a:t>
                </a:r>
              </a:p>
            </p:txBody>
          </p:sp>
          <p:sp>
            <p:nvSpPr>
              <p:cNvPr id="93" name="Text Box 63"/>
              <p:cNvSpPr txBox="1">
                <a:spLocks noChangeArrowheads="1"/>
              </p:cNvSpPr>
              <p:nvPr/>
            </p:nvSpPr>
            <p:spPr bwMode="auto">
              <a:xfrm>
                <a:off x="7036639" y="4364891"/>
                <a:ext cx="1436134" cy="5369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CLL 020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Independent Logistics Assessments</a:t>
                </a:r>
              </a:p>
            </p:txBody>
          </p:sp>
          <p:sp>
            <p:nvSpPr>
              <p:cNvPr id="94" name="Text Box 29"/>
              <p:cNvSpPr txBox="1">
                <a:spLocks noChangeArrowheads="1"/>
              </p:cNvSpPr>
              <p:nvPr/>
            </p:nvSpPr>
            <p:spPr bwMode="auto">
              <a:xfrm>
                <a:off x="7064986" y="2834411"/>
                <a:ext cx="1273175" cy="236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9.5 </a:t>
                </a: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days,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classroom</a:t>
                </a:r>
              </a:p>
            </p:txBody>
          </p:sp>
          <p:sp>
            <p:nvSpPr>
              <p:cNvPr id="95" name="Text Box 63"/>
              <p:cNvSpPr txBox="1">
                <a:spLocks noChangeArrowheads="1"/>
              </p:cNvSpPr>
              <p:nvPr/>
            </p:nvSpPr>
            <p:spPr bwMode="auto">
              <a:xfrm>
                <a:off x="3056329" y="4835507"/>
                <a:ext cx="1221253" cy="536935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CLC 011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Contracting for the Rest of Us</a:t>
                </a:r>
              </a:p>
            </p:txBody>
          </p:sp>
          <p:sp>
            <p:nvSpPr>
              <p:cNvPr id="96" name="Text Box 63"/>
              <p:cNvSpPr txBox="1">
                <a:spLocks noChangeArrowheads="1"/>
              </p:cNvSpPr>
              <p:nvPr/>
            </p:nvSpPr>
            <p:spPr bwMode="auto">
              <a:xfrm>
                <a:off x="4418720" y="4793798"/>
                <a:ext cx="1965681" cy="1204040"/>
              </a:xfrm>
              <a:prstGeom prst="rect">
                <a:avLst/>
              </a:prstGeom>
              <a:solidFill>
                <a:srgbClr val="0000FF"/>
              </a:solidFill>
              <a:ln w="38100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45653" tIns="45653" rIns="45653" bIns="45653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Choice of:</a:t>
                </a:r>
              </a:p>
              <a:p>
                <a:pPr marL="0" marR="0" lvl="0" indent="0" algn="ctr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EVM 101 Earned Value Mgt </a:t>
                </a:r>
                <a:r>
                  <a:rPr kumimoji="0" lang="en-US" sz="105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OR</a:t>
                </a: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RQM 110 – Requirements Mgt </a:t>
                </a:r>
                <a:r>
                  <a:rPr kumimoji="0" lang="en-US" sz="105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OR</a:t>
                </a: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CON 121/124/127 Contract Planning, Execution and Mgt </a:t>
                </a:r>
                <a:r>
                  <a:rPr kumimoji="0" lang="en-US" sz="105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OR</a:t>
                </a: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LOG 204 – Configuration Mgt </a:t>
                </a:r>
                <a:r>
                  <a:rPr kumimoji="0" lang="en-US" sz="105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OR </a:t>
                </a:r>
              </a:p>
              <a:p>
                <a:pPr marL="115714" marR="0" lvl="0" indent="-115714" algn="l" defTabSz="914400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LOG 215 Technical Data Mgt</a:t>
                </a:r>
              </a:p>
            </p:txBody>
          </p:sp>
        </p:grp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3003381" y="1173743"/>
              <a:ext cx="1487426" cy="536935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45653" tIns="45653" rIns="45653" bIns="45653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ACQ 202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Intermediate Systems Acquisition, Part A</a:t>
              </a:r>
            </a:p>
          </p:txBody>
        </p:sp>
        <p:sp>
          <p:nvSpPr>
            <p:cNvPr id="98" name="Text Box 25"/>
            <p:cNvSpPr txBox="1">
              <a:spLocks noChangeArrowheads="1"/>
            </p:cNvSpPr>
            <p:nvPr/>
          </p:nvSpPr>
          <p:spPr bwMode="auto">
            <a:xfrm>
              <a:off x="4684745" y="1174687"/>
              <a:ext cx="1487426" cy="536935"/>
            </a:xfrm>
            <a:prstGeom prst="re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45653" tIns="45653" rIns="45653" bIns="45653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ACQ 203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Intermediate Systems Acquisition, Part B</a:t>
              </a:r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auto">
            <a:xfrm>
              <a:off x="684012" y="2402896"/>
              <a:ext cx="1373188" cy="236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653" tIns="45653" rIns="45653" bIns="45653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hrs, online</a:t>
              </a:r>
            </a:p>
          </p:txBody>
        </p:sp>
      </p:grpSp>
      <p:sp>
        <p:nvSpPr>
          <p:cNvPr id="101" name="Text Box 3"/>
          <p:cNvSpPr txBox="1">
            <a:spLocks noChangeArrowheads="1"/>
          </p:cNvSpPr>
          <p:nvPr/>
        </p:nvSpPr>
        <p:spPr bwMode="auto">
          <a:xfrm>
            <a:off x="158345" y="244712"/>
            <a:ext cx="8985655" cy="612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tIns="45720" rIns="45720" bIns="45720"/>
          <a:lstStyle/>
          <a:p>
            <a:pPr marL="0" marR="0" lvl="0" indent="0" algn="ctr" defTabSz="914400" rtl="0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Life Cycle Logistics DAWIA Certification Requirements (</a:t>
            </a:r>
            <a:r>
              <a:rPr kumimoji="0" lang="en-US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FY19)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5920" y="65257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 Box 20"/>
          <p:cNvSpPr txBox="1">
            <a:spLocks noChangeArrowheads="1"/>
          </p:cNvSpPr>
          <p:nvPr/>
        </p:nvSpPr>
        <p:spPr bwMode="auto">
          <a:xfrm>
            <a:off x="684012" y="1680234"/>
            <a:ext cx="1373188" cy="2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653" tIns="45653" rIns="45653" bIns="4565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</a:t>
            </a: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online</a:t>
            </a:r>
          </a:p>
        </p:txBody>
      </p:sp>
      <p:sp>
        <p:nvSpPr>
          <p:cNvPr id="105" name="Text Box 43"/>
          <p:cNvSpPr txBox="1">
            <a:spLocks noChangeArrowheads="1"/>
          </p:cNvSpPr>
          <p:nvPr/>
        </p:nvSpPr>
        <p:spPr bwMode="auto">
          <a:xfrm>
            <a:off x="4648885" y="5716849"/>
            <a:ext cx="1615965" cy="2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53" tIns="45653" rIns="45653" bIns="4565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15-35 </a:t>
            </a: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online</a:t>
            </a:r>
          </a:p>
        </p:txBody>
      </p:sp>
      <p:sp>
        <p:nvSpPr>
          <p:cNvPr id="106" name="Text Box 29"/>
          <p:cNvSpPr txBox="1">
            <a:spLocks noChangeArrowheads="1"/>
          </p:cNvSpPr>
          <p:nvPr/>
        </p:nvSpPr>
        <p:spPr bwMode="auto">
          <a:xfrm>
            <a:off x="6954252" y="5746544"/>
            <a:ext cx="1797312" cy="2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653" tIns="45653" rIns="45653" bIns="4565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4.0-4.5 days,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classroom</a:t>
            </a:r>
          </a:p>
        </p:txBody>
      </p: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4839645" y="3842266"/>
            <a:ext cx="1221253" cy="550015"/>
          </a:xfrm>
          <a:prstGeom prst="rect">
            <a:avLst/>
          </a:prstGeom>
          <a:solidFill>
            <a:srgbClr val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45653" tIns="45653" rIns="45653" bIns="45653">
            <a:spAutoFit/>
          </a:bodyPr>
          <a:lstStyle>
            <a:defPPr>
              <a:defRPr lang="en-US"/>
            </a:defPPr>
            <a:lvl1pPr marL="0" marR="0" lvl="0" indent="0" defTabSz="914400" fontAlgn="auto" latinLnBrk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US" dirty="0"/>
              <a:t>CLE 068</a:t>
            </a:r>
          </a:p>
          <a:p>
            <a:r>
              <a:rPr lang="en-US" sz="1050" dirty="0">
                <a:latin typeface="Arial Narrow" panose="020B0606020202030204" pitchFamily="34" charset="0"/>
              </a:rPr>
              <a:t>Intellectual Property</a:t>
            </a:r>
          </a:p>
          <a:p>
            <a:r>
              <a:rPr lang="en-US" sz="1050" dirty="0">
                <a:latin typeface="Arial Narrow" panose="020B0606020202030204" pitchFamily="34" charset="0"/>
              </a:rPr>
              <a:t>&amp; Data Rights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61245" y="25836"/>
            <a:ext cx="1081454" cy="327782"/>
            <a:chOff x="211015" y="35988"/>
            <a:chExt cx="1837591" cy="217950"/>
          </a:xfrm>
          <a:noFill/>
        </p:grpSpPr>
        <p:sp>
          <p:nvSpPr>
            <p:cNvPr id="104" name="Rectangle 103"/>
            <p:cNvSpPr/>
            <p:nvPr/>
          </p:nvSpPr>
          <p:spPr bwMode="auto">
            <a:xfrm>
              <a:off x="211015" y="35988"/>
              <a:ext cx="1670539" cy="21707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00000"/>
                </a:lnSpc>
              </a:pPr>
              <a:endParaRPr lang="en-US" sz="1800" b="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03351" y="35988"/>
              <a:ext cx="1745255" cy="217950"/>
              <a:chOff x="189051" y="71156"/>
              <a:chExt cx="1745255" cy="217950"/>
            </a:xfrm>
            <a:grpFill/>
          </p:grpSpPr>
          <p:sp>
            <p:nvSpPr>
              <p:cNvPr id="108" name="TextBox 107"/>
              <p:cNvSpPr txBox="1"/>
              <p:nvPr/>
            </p:nvSpPr>
            <p:spPr>
              <a:xfrm>
                <a:off x="189051" y="71156"/>
                <a:ext cx="1745255" cy="2179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C00000"/>
                    </a:solidFill>
                  </a:rPr>
                  <a:t>System Sustainment</a:t>
                </a:r>
                <a:endParaRPr lang="en-US" sz="9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93432" y="141013"/>
                <a:ext cx="138260" cy="73878"/>
              </a:xfrm>
              <a:prstGeom prst="rect">
                <a:avLst/>
              </a:prstGeom>
              <a:solidFill>
                <a:srgbClr val="C0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72964" y="380469"/>
            <a:ext cx="1081454" cy="445507"/>
            <a:chOff x="72964" y="380469"/>
            <a:chExt cx="1081454" cy="445507"/>
          </a:xfrm>
        </p:grpSpPr>
        <p:grpSp>
          <p:nvGrpSpPr>
            <p:cNvPr id="111" name="Group 110"/>
            <p:cNvGrpSpPr/>
            <p:nvPr/>
          </p:nvGrpSpPr>
          <p:grpSpPr>
            <a:xfrm>
              <a:off x="72964" y="380469"/>
              <a:ext cx="1081454" cy="445507"/>
              <a:chOff x="211015" y="35988"/>
              <a:chExt cx="1837591" cy="225067"/>
            </a:xfrm>
            <a:noFill/>
          </p:grpSpPr>
          <p:sp>
            <p:nvSpPr>
              <p:cNvPr id="113" name="Rectangle 112"/>
              <p:cNvSpPr/>
              <p:nvPr/>
            </p:nvSpPr>
            <p:spPr bwMode="auto">
              <a:xfrm>
                <a:off x="211015" y="35989"/>
                <a:ext cx="1670539" cy="19742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>
                  <a:lnSpc>
                    <a:spcPct val="100000"/>
                  </a:lnSpc>
                </a:pPr>
                <a:endParaRPr lang="en-US" sz="1800" b="0" dirty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03350" y="35988"/>
                <a:ext cx="1745256" cy="22506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000099"/>
                    </a:solidFill>
                  </a:rPr>
                  <a:t>Designing Supportable Systems</a:t>
                </a:r>
                <a:endParaRPr lang="en-US" sz="900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 bwMode="auto">
            <a:xfrm>
              <a:off x="121096" y="529479"/>
              <a:ext cx="81368" cy="111108"/>
            </a:xfrm>
            <a:prstGeom prst="rect">
              <a:avLst/>
            </a:prstGeom>
            <a:solidFill>
              <a:srgbClr val="0000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15" name="Oval 114"/>
          <p:cNvSpPr/>
          <p:nvPr/>
        </p:nvSpPr>
        <p:spPr>
          <a:xfrm>
            <a:off x="2749440" y="2797633"/>
            <a:ext cx="1880782" cy="8947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745840" y="1115118"/>
            <a:ext cx="1880782" cy="6648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83974" y="3316243"/>
            <a:ext cx="1880782" cy="6648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23303" y="4748208"/>
            <a:ext cx="1880782" cy="664874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13282" y="4057731"/>
            <a:ext cx="1880782" cy="664874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541022" y="4986060"/>
            <a:ext cx="2435171" cy="269844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677062" y="5225927"/>
            <a:ext cx="1880782" cy="664874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171483" y="4927013"/>
            <a:ext cx="2435171" cy="269844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732750" y="3809530"/>
            <a:ext cx="1880782" cy="664874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488044" y="2782082"/>
            <a:ext cx="1880782" cy="8947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2752547" y="1932999"/>
            <a:ext cx="1880782" cy="8947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491151" y="1917448"/>
            <a:ext cx="1880782" cy="8947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387085" y="5334768"/>
            <a:ext cx="1880782" cy="6648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813010" y="2616695"/>
            <a:ext cx="1880782" cy="8947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1811947" y="274638"/>
            <a:ext cx="7086600" cy="457200"/>
          </a:xfrm>
        </p:spPr>
        <p:txBody>
          <a:bodyPr anchor="ctr">
            <a:noAutofit/>
          </a:bodyPr>
          <a:lstStyle/>
          <a:p>
            <a:pPr algn="ctr" defTabSz="914391"/>
            <a:r>
              <a:rPr lang="en-US" altLang="en-US" sz="2800" b="1" i="1" kern="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40 Logistics Continuous Learning Modules</a:t>
            </a:r>
            <a:endParaRPr lang="en-US" sz="2800" b="1" i="1" kern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041580" y="1405334"/>
          <a:ext cx="3378020" cy="3711405"/>
        </p:xfrm>
        <a:graphic>
          <a:graphicData uri="http://schemas.openxmlformats.org/drawingml/2006/table">
            <a:tbl>
              <a:tblPr/>
              <a:tblGrid>
                <a:gridCol w="38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CLL 001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Life Cycle Management &amp; Sustainment Metrics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002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Defense Logistics Agency Support to the PM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003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Supportability Test and Evaluation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004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Cycle Logistics for the Rest of Us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072"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CLL 005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Developing a Life Cycle Sustainment Plan (LCSP)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8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006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Public-Private Partnerships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0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007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Free Electronics Impact on DoD Programs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CLL 008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Designing for Supportability in DoD Systems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CLL 011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Performance Based Logistics (PBL)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CLL 012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Supportability Analysis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013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 Packaging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CLL 015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Product Support Business Case Analysis (BCA)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CLL 020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6197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Independent Logistics Assessments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022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10 Depot Maintenance Statute Overview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023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10 U.S.C. 2464 Core Statute Implementation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024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10 Limitations on  Performance of Depot Maintenance (50/50)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025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Depot Maintenance Interservice Support Agreements (DMISA)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026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Depot Maintenance Capacity Measurement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027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 to DoD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Software Life Cycle Management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24375"/>
                  </a:ext>
                </a:extLst>
              </a:tr>
              <a:tr h="184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029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Condition-Based Maintenance Plus (CBM+)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27058"/>
              </p:ext>
            </p:extLst>
          </p:nvPr>
        </p:nvGraphicFramePr>
        <p:xfrm>
          <a:off x="4800600" y="1427006"/>
          <a:ext cx="3429000" cy="3551725"/>
        </p:xfrm>
        <a:graphic>
          <a:graphicData uri="http://schemas.openxmlformats.org/drawingml/2006/table">
            <a:tbl>
              <a:tblPr/>
              <a:tblGrid>
                <a:gridCol w="394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030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Centered Maintenance (RCM)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07165"/>
                  </a:ext>
                </a:extLst>
              </a:tr>
              <a:tr h="182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031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Based Logistics (PBL) Contracting Strategies</a:t>
                      </a:r>
                    </a:p>
                  </a:txBody>
                  <a:tcPr marL="6941" marR="6941" marT="6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50023"/>
                  </a:ext>
                </a:extLst>
              </a:tr>
              <a:tr h="182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032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Preventing Counterfeit Electronic Parts from Entering  Supply System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033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Logistician’s Responsibilities During Technical Reviews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037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 Supply Chain Fundamentals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038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Provisioning and Cataloging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043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Logistics: Planning for Sustainability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045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Designing for Transportability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046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Twelve Integrated Product Support Elements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051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Retirement, Materiel Disposition Reclamation, Demil &amp; </a:t>
                      </a:r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057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of Repair Analysis - Introduction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7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058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of Repair Analysis – Theory and Principles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059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Sustaining Engineering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062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Counterfeit Prevention Awareness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120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DoD Shelf-Life Program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200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DMSMS: What Program Management Needs To Do And Why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201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DMSMS Fundamentals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202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DMSMS Executive Overview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206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Introduction to Parts Management</a:t>
                      </a: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CLL 207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DMSMS Basic Component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Research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0" marR="6380" marT="63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1371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1828800" cy="183896"/>
            <a:chOff x="211015" y="35988"/>
            <a:chExt cx="1828800" cy="217078"/>
          </a:xfrm>
        </p:grpSpPr>
        <p:sp>
          <p:nvSpPr>
            <p:cNvPr id="6" name="Rectangle 5"/>
            <p:cNvSpPr/>
            <p:nvPr/>
          </p:nvSpPr>
          <p:spPr bwMode="auto">
            <a:xfrm>
              <a:off x="211015" y="35988"/>
              <a:ext cx="1670539" cy="217078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00000"/>
                </a:lnSpc>
              </a:pPr>
              <a:endParaRPr lang="en-US" sz="1800" b="0">
                <a:latin typeface="Arial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7732" y="35988"/>
              <a:ext cx="1732083" cy="217078"/>
              <a:chOff x="193432" y="71156"/>
              <a:chExt cx="1732083" cy="21707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47313" y="71156"/>
                <a:ext cx="1578202" cy="21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rgbClr val="C00000"/>
                    </a:solidFill>
                  </a:rPr>
                  <a:t>Required for DAWIA Certification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93432" y="141013"/>
                <a:ext cx="138260" cy="73878"/>
              </a:xfrm>
              <a:prstGeom prst="rect">
                <a:avLst/>
              </a:prstGeom>
              <a:solidFill>
                <a:srgbClr val="C000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321514" y="866614"/>
            <a:ext cx="6617617" cy="5727580"/>
          </a:xfrm>
          <a:prstGeom prst="triangle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Medium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50" y="126563"/>
            <a:ext cx="7664961" cy="776922"/>
          </a:xfrm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  <a:t>Nearly 90 Interdisciplinary </a:t>
            </a:r>
            <a:r>
              <a:rPr lang="en-US" sz="2400" b="1" i="1" dirty="0">
                <a:solidFill>
                  <a:srgbClr val="003399"/>
                </a:solidFill>
                <a:latin typeface="Arial Narrow" pitchFamily="34" charset="0"/>
                <a:cs typeface="+mj-cs"/>
              </a:rPr>
              <a:t>Product </a:t>
            </a:r>
            <a: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  <a:t>Support- </a:t>
            </a:r>
            <a:b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</a:br>
            <a:r>
              <a:rPr lang="en-US" sz="2400" b="1" i="1" dirty="0" smtClean="0">
                <a:solidFill>
                  <a:srgbClr val="003399"/>
                </a:solidFill>
                <a:latin typeface="Arial Narrow" pitchFamily="34" charset="0"/>
                <a:cs typeface="+mj-cs"/>
              </a:rPr>
              <a:t>Focused Continuous Learning Modules</a:t>
            </a:r>
            <a:endParaRPr lang="en-US" sz="2400" b="1" i="1" dirty="0">
              <a:solidFill>
                <a:srgbClr val="003399"/>
              </a:solidFill>
              <a:latin typeface="Arial Narrow" pitchFamily="34" charset="0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4543" y="4666405"/>
            <a:ext cx="3357681" cy="1969793"/>
            <a:chOff x="954390" y="1190840"/>
            <a:chExt cx="3357681" cy="1969793"/>
          </a:xfrm>
        </p:grpSpPr>
        <p:sp>
          <p:nvSpPr>
            <p:cNvPr id="51" name="TextBox 50"/>
            <p:cNvSpPr txBox="1"/>
            <p:nvPr/>
          </p:nvSpPr>
          <p:spPr>
            <a:xfrm>
              <a:off x="1145412" y="2832851"/>
              <a:ext cx="255939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Designing Supportable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Systems</a:t>
              </a:r>
            </a:p>
            <a:p>
              <a:pPr marL="171450" marR="0" lvl="0" indent="-17145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54390" y="1190840"/>
              <a:ext cx="3088449" cy="16609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Futura Medium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028706" y="1209277"/>
              <a:ext cx="3283365" cy="1557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008 Designing for Supportability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012 Supportability Analysis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033 Logistician’s Responsibilities </a:t>
              </a: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in Tech Reviews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043 Green Logistics-Planning for Sustainability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045 Designing for Transportability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057 LORA - Introduction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058 LORA – Theory &amp; Principles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206 Introduction to Parts Management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CLE 001 Value Engineering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CLE 012 DoD Open Systems Architecture (OSA)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CLE 036 ECPs for Engineers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CLE 062 Human Systems </a:t>
              </a: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Integration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CLE 074 Cybersecurity Throughout DoD Acquisition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CLE 301 R&amp;M Engineering Overview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25119" y="4638914"/>
            <a:ext cx="2994214" cy="1999047"/>
            <a:chOff x="5078964" y="1256958"/>
            <a:chExt cx="3069448" cy="19990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78964" y="1256958"/>
              <a:ext cx="3069448" cy="1671721"/>
              <a:chOff x="5272915" y="1262484"/>
              <a:chExt cx="3069448" cy="1671721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5272915" y="1270081"/>
                <a:ext cx="3010943" cy="166412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80398" y="1262484"/>
                <a:ext cx="3061965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002 DLA Support To the PM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007 Lead-Free Electronics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013 DoD Packaging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032 Preventing Counterfeit Parts from </a:t>
                </a: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DoD Supply System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037 DoD Supply Chain Fundamentals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038 Provisioning &amp; Cataloging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062 Counterfeit Prevention Awareness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120 Introduction to the DoD Shelf Life Program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</a:t>
                </a: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200-203 DMSMS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113 Packaging of Hazardous Materials (</a:t>
                </a:r>
                <a:r>
                  <a:rPr kumimoji="0" lang="en-US" sz="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Future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)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044 Radio Frequency Identification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200 Item Unique Identification (IUID)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201 Serialized Item Management (SIM)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CLE 040 IUID Marking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CLE 080 </a:t>
                </a:r>
                <a:r>
                  <a:rPr kumimoji="0" lang="en-US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SCRM </a:t>
                </a: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for Information and Communications </a:t>
                </a:r>
                <a:r>
                  <a:rPr kumimoji="0" lang="en-US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Technology</a:t>
                </a: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417537" y="2928223"/>
              <a:ext cx="2559398" cy="32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Supply Chain Management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171450" marR="0" lvl="0" indent="-17145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47893" y="3082292"/>
            <a:ext cx="3279837" cy="1389427"/>
            <a:chOff x="5613428" y="3481526"/>
            <a:chExt cx="3279837" cy="1389427"/>
          </a:xfrm>
        </p:grpSpPr>
        <p:sp>
          <p:nvSpPr>
            <p:cNvPr id="45" name="TextBox 44"/>
            <p:cNvSpPr txBox="1"/>
            <p:nvPr/>
          </p:nvSpPr>
          <p:spPr>
            <a:xfrm>
              <a:off x="5613428" y="4621654"/>
              <a:ext cx="3279837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Maintenance Planning &amp; Management</a:t>
              </a:r>
              <a:endPara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831876" y="3481526"/>
              <a:ext cx="2894996" cy="1138773"/>
              <a:chOff x="5273901" y="1123719"/>
              <a:chExt cx="2894996" cy="1134464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5273901" y="1130272"/>
                <a:ext cx="2753241" cy="110025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318595" y="1123719"/>
                <a:ext cx="2850302" cy="1134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006 Depot Maintenance Partnering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022 Depot Maintenance Statute Overview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023 Title 10 USC 2464 Core Statute 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024 Title </a:t>
                </a: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10 2466 Limits on Depot Maintenance 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(50/50)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025 Depot Maintenance Interservice </a:t>
                </a:r>
                <a:r>
                  <a:rPr kumimoji="0" lang="en-US" sz="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Spt</a:t>
                </a: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 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Agreements 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026 Depot Maintenance Capacity Measurement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027 Software Life Cycle Management</a:t>
                </a: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029 Condition Based Maintenance (CBM+)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CLL 030 Reliability Centered Maintenance (RCM)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</a:t>
                </a: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038 Corrosion Prevention &amp; Control Overview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675286" y="1235434"/>
            <a:ext cx="3838824" cy="1763661"/>
            <a:chOff x="-335097" y="3180264"/>
            <a:chExt cx="3838824" cy="1763662"/>
          </a:xfrm>
        </p:grpSpPr>
        <p:sp>
          <p:nvSpPr>
            <p:cNvPr id="39" name="TextBox 38"/>
            <p:cNvSpPr txBox="1"/>
            <p:nvPr/>
          </p:nvSpPr>
          <p:spPr>
            <a:xfrm>
              <a:off x="-335097" y="4694627"/>
              <a:ext cx="3838824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Product Support Strategy Development &amp; Execution</a:t>
              </a:r>
              <a:endPara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39223" y="3209133"/>
              <a:ext cx="2881185" cy="143269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Futura Medium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12872" y="3180264"/>
              <a:ext cx="3283365" cy="1465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003 Logistics Test &amp; Evaluation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004 Life Cycle Logistics for the Rest of Us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005 Life Cycle Sustainment Plan (LCSP)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011 Performance Based Logistics (PBL)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015 Business Case Analysis (BCA)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020 Independent Logistics Assessments (ILA)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036 Product Support Manager (PSM)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040 Business Case Analysis (BCA) Tools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051 System Retirement, Reclamation, </a:t>
              </a: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Demil &amp; Disposition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CLL 059 Sustaining Engineering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CLE 074 Cybersecurity Across DoD Acquisition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CLM 017 Risk Management</a:t>
              </a:r>
            </a:p>
            <a:p>
              <a:pPr marL="176213" marR="0" lvl="0" indent="-176213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CLM 048 Audit Readiness Requirements for DoD </a:t>
              </a: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84645" y="3121550"/>
            <a:ext cx="3675634" cy="1328589"/>
            <a:chOff x="5484050" y="3488817"/>
            <a:chExt cx="3675634" cy="1328589"/>
          </a:xfrm>
        </p:grpSpPr>
        <p:sp>
          <p:nvSpPr>
            <p:cNvPr id="105" name="TextBox 104"/>
            <p:cNvSpPr txBox="1"/>
            <p:nvPr/>
          </p:nvSpPr>
          <p:spPr>
            <a:xfrm>
              <a:off x="5484050" y="4568107"/>
              <a:ext cx="3150002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Technical Data &amp; Intellectual Property</a:t>
              </a:r>
              <a:endPara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5801027" y="3488817"/>
              <a:ext cx="3358657" cy="1043033"/>
              <a:chOff x="5243052" y="1130982"/>
              <a:chExt cx="3358657" cy="1039085"/>
            </a:xfrm>
          </p:grpSpPr>
          <p:sp>
            <p:nvSpPr>
              <p:cNvPr id="108" name="Rounded Rectangle 107"/>
              <p:cNvSpPr/>
              <p:nvPr/>
            </p:nvSpPr>
            <p:spPr>
              <a:xfrm>
                <a:off x="5243052" y="1130982"/>
                <a:ext cx="2522991" cy="103908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310204" y="1133110"/>
                <a:ext cx="3291505" cy="1030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071 Introduction to Data Management  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072 Data Management Strategy Development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073 Data Management Planning System 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074 Tech Data &amp; Computer Software Rights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075 Data Acquisition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076 Data Markings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CLM 077 Data Management Protection and Storage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CLE 012 DoD Open Systems Architecture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CLE 068 Intellectual Property &amp; Data Rights 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045112" y="3040416"/>
            <a:ext cx="3945891" cy="1804975"/>
            <a:chOff x="3170881" y="4780368"/>
            <a:chExt cx="3945891" cy="1804975"/>
          </a:xfrm>
        </p:grpSpPr>
        <p:grpSp>
          <p:nvGrpSpPr>
            <p:cNvPr id="81" name="Group 80"/>
            <p:cNvGrpSpPr/>
            <p:nvPr/>
          </p:nvGrpSpPr>
          <p:grpSpPr>
            <a:xfrm>
              <a:off x="3170881" y="4780368"/>
              <a:ext cx="3150002" cy="841679"/>
              <a:chOff x="5603230" y="3454394"/>
              <a:chExt cx="3150002" cy="841679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5603230" y="4046774"/>
                <a:ext cx="3150002" cy="24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Metrics</a:t>
                </a:r>
                <a:endPara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6412603" y="3454394"/>
                <a:ext cx="1700177" cy="615553"/>
                <a:chOff x="5854628" y="1096692"/>
                <a:chExt cx="1700177" cy="613224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5854628" y="1175965"/>
                  <a:ext cx="1498673" cy="505780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5854628" y="1096692"/>
                  <a:ext cx="1700177" cy="6132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CLL 001 Life Cycle Mgmt &amp; Sustainment Metrics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CLE 016 Outcome-Based Performance Measures</a:t>
                  </a:r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3245608" y="5600042"/>
              <a:ext cx="3871164" cy="985301"/>
              <a:chOff x="6098356" y="3475992"/>
              <a:chExt cx="3871164" cy="985301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098356" y="4211994"/>
                <a:ext cx="3150002" cy="24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Arrangements</a:t>
                </a:r>
                <a:endPara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6678015" y="3475992"/>
                <a:ext cx="3291505" cy="729344"/>
                <a:chOff x="6120040" y="1118204"/>
                <a:chExt cx="3291505" cy="726583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128429" y="1218773"/>
                  <a:ext cx="1873443" cy="62601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20040" y="1118204"/>
                  <a:ext cx="3291505" cy="7174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CLL 011 Performance Based 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Logistics</a:t>
                  </a: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CLL 021 Product Support Arrangements 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CLL 031 PBL Contracting Strategies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CLC 011 Contracting for the Rest of Us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CLC 013 Services Acquisition</a:t>
                  </a:r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3093030" y="5036008"/>
            <a:ext cx="3795178" cy="1522927"/>
            <a:chOff x="3093030" y="5084347"/>
            <a:chExt cx="3795178" cy="1522927"/>
          </a:xfrm>
        </p:grpSpPr>
        <p:grpSp>
          <p:nvGrpSpPr>
            <p:cNvPr id="99" name="Group 98"/>
            <p:cNvGrpSpPr/>
            <p:nvPr/>
          </p:nvGrpSpPr>
          <p:grpSpPr>
            <a:xfrm>
              <a:off x="3130363" y="5084347"/>
              <a:ext cx="3475957" cy="898525"/>
              <a:chOff x="5423320" y="3413771"/>
              <a:chExt cx="3475957" cy="898525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5423320" y="4062997"/>
                <a:ext cx="3150002" cy="24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Affordability</a:t>
                </a:r>
                <a:endPara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5876568" y="3413771"/>
                <a:ext cx="3022709" cy="636168"/>
                <a:chOff x="5318593" y="1056225"/>
                <a:chExt cx="3022709" cy="633762"/>
              </a:xfrm>
            </p:grpSpPr>
            <p:sp>
              <p:nvSpPr>
                <p:cNvPr id="102" name="Rounded Rectangle 101"/>
                <p:cNvSpPr/>
                <p:nvPr/>
              </p:nvSpPr>
              <p:spPr>
                <a:xfrm>
                  <a:off x="5345607" y="1056225"/>
                  <a:ext cx="2075920" cy="633762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5318593" y="1067370"/>
                  <a:ext cx="3022709" cy="6132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CLB </a:t>
                  </a: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025 Total Ownership Cost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CLB 040 Should Cost Management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CLM 021 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Reducing </a:t>
                  </a: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Total Ownership Costs </a:t>
                  </a:r>
                  <a:endPara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CLM </a:t>
                  </a: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032 Evolutionary 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Acquisition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CLE 015 Continuous Process Improvement</a:t>
                  </a:r>
                  <a:endPara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3093030" y="6039375"/>
              <a:ext cx="3795178" cy="567899"/>
              <a:chOff x="5523189" y="5993854"/>
              <a:chExt cx="3795178" cy="567899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5523189" y="6312454"/>
                <a:ext cx="3150002" cy="24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Integrated Product Support</a:t>
                </a:r>
                <a:endPara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6026862" y="5993854"/>
                <a:ext cx="3291505" cy="308290"/>
                <a:chOff x="6173607" y="1272426"/>
                <a:chExt cx="3291505" cy="307125"/>
              </a:xfrm>
            </p:grpSpPr>
            <p:sp>
              <p:nvSpPr>
                <p:cNvPr id="113" name="Rounded Rectangle 112"/>
                <p:cNvSpPr/>
                <p:nvPr/>
              </p:nvSpPr>
              <p:spPr>
                <a:xfrm>
                  <a:off x="6178660" y="1272426"/>
                  <a:ext cx="2105151" cy="288689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73607" y="1279072"/>
                  <a:ext cx="3291505" cy="3004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CLL 004 Life Cycle Logistics for </a:t>
                  </a:r>
                  <a:r>
                    <a:rPr kumimoji="0" lang="en-US" sz="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Rest </a:t>
                  </a: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of Us</a:t>
                  </a:r>
                </a:p>
                <a:p>
                  <a:pPr marL="176213" marR="0" lvl="0" indent="-176213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+mn-cs"/>
                    </a:rPr>
                    <a:t>CLL 046 The Twelve IPS Elements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740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06187" y="1018331"/>
            <a:ext cx="1084730" cy="558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19556" y="39420"/>
            <a:ext cx="7856537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Aligned &amp; Integrated Suite of DoD Product Support Guidance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itchFamily="34" charset="0"/>
              </a:rPr>
              <a:t>…Reinforced by Portfolio of Targeted DAU Learning Assets</a:t>
            </a:r>
            <a:endParaRPr kumimoji="0" lang="en-US" sz="2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174838" y="865816"/>
            <a:ext cx="2895084" cy="967907"/>
            <a:chOff x="5489798" y="1237341"/>
            <a:chExt cx="3341298" cy="1334263"/>
          </a:xfrm>
          <a:solidFill>
            <a:srgbClr val="CCECFF"/>
          </a:solidFill>
        </p:grpSpPr>
        <p:sp>
          <p:nvSpPr>
            <p:cNvPr id="42" name="Rectangle 41"/>
            <p:cNvSpPr/>
            <p:nvPr/>
          </p:nvSpPr>
          <p:spPr>
            <a:xfrm>
              <a:off x="5489798" y="1237341"/>
              <a:ext cx="3341298" cy="1334263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28551" y="1246235"/>
              <a:ext cx="3302545" cy="13084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Common Themes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: affordability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, effectiveness, integration,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outcomes, life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cycle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management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Focus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: crafting &amp; executing well-thought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out, affordable product support strategies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to meet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warfighter readiness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&amp; cost requirements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34879" y="1078084"/>
            <a:ext cx="5468981" cy="5775071"/>
            <a:chOff x="1878840" y="1030459"/>
            <a:chExt cx="5468981" cy="5775071"/>
          </a:xfrm>
        </p:grpSpPr>
        <p:cxnSp>
          <p:nvCxnSpPr>
            <p:cNvPr id="57" name="Straight Connector 56"/>
            <p:cNvCxnSpPr>
              <a:stCxn id="20" idx="6"/>
            </p:cNvCxnSpPr>
            <p:nvPr/>
          </p:nvCxnSpPr>
          <p:spPr>
            <a:xfrm flipV="1">
              <a:off x="3254179" y="2062216"/>
              <a:ext cx="1831816" cy="3152177"/>
            </a:xfrm>
            <a:prstGeom prst="line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3216789" y="1030459"/>
              <a:ext cx="1868604" cy="1125196"/>
              <a:chOff x="4031515" y="207723"/>
              <a:chExt cx="2491471" cy="1500260"/>
            </a:xfrm>
          </p:grpSpPr>
          <p:pic>
            <p:nvPicPr>
              <p:cNvPr id="7" name="Picture 2">
                <a:hlinkClick r:id="rId4"/>
              </p:cNvPr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235" y="207723"/>
                <a:ext cx="637040" cy="802643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031515" y="1009330"/>
                <a:ext cx="2491471" cy="69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PSM </a:t>
                </a: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Guidebook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Key Reference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663826" y="1964878"/>
              <a:ext cx="1581105" cy="1057383"/>
              <a:chOff x="5470678" y="2060677"/>
              <a:chExt cx="1581105" cy="1057383"/>
            </a:xfrm>
          </p:grpSpPr>
          <p:pic>
            <p:nvPicPr>
              <p:cNvPr id="73" name="Picture 3" descr="C:\Users\boycejc\Pictures\PBl Guidebook Cover.pn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5651" y="2060677"/>
                <a:ext cx="413255" cy="520812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5470678" y="2594070"/>
                <a:ext cx="1581105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PBL </a:t>
                </a: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Guidebook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Arrangements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878840" y="3052735"/>
              <a:ext cx="944002" cy="1113137"/>
              <a:chOff x="1878840" y="3052735"/>
              <a:chExt cx="944002" cy="1113137"/>
            </a:xfrm>
          </p:grpSpPr>
          <p:pic>
            <p:nvPicPr>
              <p:cNvPr id="75" name="Picture 5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030" y="3052735"/>
                <a:ext cx="680693" cy="829466"/>
              </a:xfrm>
              <a:prstGeom prst="rect">
                <a:avLst/>
              </a:prstGeom>
              <a:ln w="19050"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1878840" y="3749796"/>
                <a:ext cx="944002" cy="416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BCA </a:t>
                </a: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Guidebook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COA Guidance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403819" y="3092245"/>
              <a:ext cx="944002" cy="961698"/>
              <a:chOff x="6210671" y="3092245"/>
              <a:chExt cx="944002" cy="961698"/>
            </a:xfrm>
          </p:grpSpPr>
          <p:pic>
            <p:nvPicPr>
              <p:cNvPr id="77" name="Picture 3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5934" y="3092245"/>
                <a:ext cx="422578" cy="543608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6210671" y="3637867"/>
                <a:ext cx="944002" cy="416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PPP </a:t>
                </a: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Guidebook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Partnership Development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108380" y="1807019"/>
              <a:ext cx="1309115" cy="1343441"/>
              <a:chOff x="2108380" y="1807019"/>
              <a:chExt cx="1309115" cy="1343441"/>
            </a:xfrm>
          </p:grpSpPr>
          <p:pic>
            <p:nvPicPr>
              <p:cNvPr id="79" name="Picture 5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183" y="1807019"/>
                <a:ext cx="680693" cy="829466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2108380" y="2518556"/>
                <a:ext cx="1309115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O&amp;S Cost Mgmt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Guidebook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Cost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Guidance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384803" y="4074220"/>
              <a:ext cx="944002" cy="1169164"/>
              <a:chOff x="6191655" y="4074220"/>
              <a:chExt cx="944002" cy="1169164"/>
            </a:xfrm>
          </p:grpSpPr>
          <p:pic>
            <p:nvPicPr>
              <p:cNvPr id="81" name="Picture 5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060" y="4074220"/>
                <a:ext cx="425355" cy="566917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6191655" y="4719394"/>
                <a:ext cx="944002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ILA </a:t>
                </a: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Guidebook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Readiness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37776" y="5617375"/>
              <a:ext cx="944002" cy="1188155"/>
              <a:chOff x="4844628" y="5617375"/>
              <a:chExt cx="944002" cy="1188155"/>
            </a:xfrm>
          </p:grpSpPr>
          <p:pic>
            <p:nvPicPr>
              <p:cNvPr id="43" name="Picture 42">
                <a:hlinkClick r:id="rId15"/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4461" y="5617375"/>
                <a:ext cx="409702" cy="523256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4844628" y="6173626"/>
                <a:ext cx="944002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RAM-C Report Manual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Design for Supportability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</a:t>
                </a: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096716" y="5613239"/>
              <a:ext cx="1321467" cy="1192291"/>
              <a:chOff x="2903568" y="5613239"/>
              <a:chExt cx="1321467" cy="1192291"/>
            </a:xfrm>
          </p:grpSpPr>
          <p:pic>
            <p:nvPicPr>
              <p:cNvPr id="46" name="Picture 2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4075" y="5613239"/>
                <a:ext cx="408379" cy="527392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903568" y="6173626"/>
                <a:ext cx="1321467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MIL-HDBK-502A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Analysis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Supportability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Analysis Process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76402" y="872268"/>
            <a:ext cx="2845165" cy="955646"/>
            <a:chOff x="5489798" y="1237340"/>
            <a:chExt cx="3341298" cy="1343333"/>
          </a:xfrm>
        </p:grpSpPr>
        <p:sp>
          <p:nvSpPr>
            <p:cNvPr id="61" name="Rectangle 60"/>
            <p:cNvSpPr/>
            <p:nvPr/>
          </p:nvSpPr>
          <p:spPr>
            <a:xfrm>
              <a:off x="5489798" y="1237340"/>
              <a:ext cx="3341298" cy="13433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Overarching Policy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: DoDI 5000.02, Enclosure 6 &amp; DoD Life Cycle Sustainment Plan (LCSP) 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Outline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Key Players</a:t>
              </a: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: product support managers, life cycle logisticians, program managers, systems &amp; sustaining engineers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89798" y="1237341"/>
              <a:ext cx="3341298" cy="133426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278685" y="2098946"/>
            <a:ext cx="1940032" cy="4596144"/>
            <a:chOff x="-50090" y="2371507"/>
            <a:chExt cx="1940032" cy="4596144"/>
          </a:xfrm>
        </p:grpSpPr>
        <p:grpSp>
          <p:nvGrpSpPr>
            <p:cNvPr id="24" name="Group 23"/>
            <p:cNvGrpSpPr/>
            <p:nvPr/>
          </p:nvGrpSpPr>
          <p:grpSpPr>
            <a:xfrm>
              <a:off x="-50090" y="2957441"/>
              <a:ext cx="1940032" cy="4010210"/>
              <a:chOff x="301601" y="2640918"/>
              <a:chExt cx="1940032" cy="4010210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336062" y="2640918"/>
                <a:ext cx="1868604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LOG CoP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Logistics Community &amp;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Knowledge Repository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01601" y="3637734"/>
                <a:ext cx="1868604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PBL CoP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PBL Community &amp;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Knowledge Repository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15934" y="4966110"/>
                <a:ext cx="1868604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Analytical Tools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Tools Database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73029" y="6127138"/>
                <a:ext cx="1868604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Strategy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Development Tool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12-Step Implementation Tool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25315" y="2371507"/>
              <a:ext cx="1274885" cy="4490803"/>
            </a:xfrm>
            <a:prstGeom prst="rect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467740" y="2098945"/>
            <a:ext cx="1916969" cy="4490803"/>
            <a:chOff x="7406196" y="2098945"/>
            <a:chExt cx="1916969" cy="4490803"/>
          </a:xfrm>
        </p:grpSpPr>
        <p:sp>
          <p:nvSpPr>
            <p:cNvPr id="89" name="TextBox 88"/>
            <p:cNvSpPr txBox="1"/>
            <p:nvPr/>
          </p:nvSpPr>
          <p:spPr>
            <a:xfrm>
              <a:off x="7406196" y="2641619"/>
              <a:ext cx="1868604" cy="52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Training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13 Logistics Courses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4</a:t>
              </a:r>
              <a:r>
                <a:rPr lang="en-US" sz="825" i="1" noProof="0" dirty="0" smtClean="0">
                  <a:solidFill>
                    <a:srgbClr val="008000"/>
                  </a:solidFill>
                </a:rPr>
                <a:t>0</a:t>
              </a:r>
              <a:r>
                <a:rPr kumimoji="0" lang="en-US" sz="825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Logistics CL Modules</a:t>
              </a:r>
              <a:endParaRPr kumimoji="0" lang="en-US" sz="825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412447" y="3272673"/>
              <a:ext cx="1868604" cy="1020982"/>
              <a:chOff x="7394863" y="3193545"/>
              <a:chExt cx="1868604" cy="1020982"/>
            </a:xfrm>
          </p:grpSpPr>
          <p:pic>
            <p:nvPicPr>
              <p:cNvPr id="68" name="Picture 67">
                <a:hlinkClick r:id="rId19"/>
              </p:cNvPr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06962" y="3193545"/>
                <a:ext cx="483321" cy="445749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7394863" y="3690537"/>
                <a:ext cx="1868604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ACQuipedia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147 Logistics &amp; Product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Support Articles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431901" y="4457467"/>
              <a:ext cx="1868604" cy="1075822"/>
              <a:chOff x="7326397" y="4378339"/>
              <a:chExt cx="1868604" cy="1075822"/>
            </a:xfrm>
          </p:grpSpPr>
          <p:pic>
            <p:nvPicPr>
              <p:cNvPr id="84" name="Picture 5">
                <a:hlinkClick r:id="rId21"/>
              </p:cNvPr>
              <p:cNvPicPr>
                <a:picLocks noChangeAspect="1" noChangeArrowheads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9039" y="4378339"/>
                <a:ext cx="483321" cy="482564"/>
              </a:xfrm>
              <a:prstGeom prst="rect">
                <a:avLst/>
              </a:prstGeom>
              <a:ln w="19050">
                <a:solidFill>
                  <a:srgbClr val="003366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7326397" y="4930171"/>
                <a:ext cx="1868604" cy="523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IPS Roadmap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Across Life Cycle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7454561" y="6154354"/>
              <a:ext cx="1868604" cy="41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Logistics Blog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Latest LCL &amp; </a:t>
              </a:r>
              <a:r>
                <a:rPr kumimoji="0" lang="en-US" sz="825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Product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Support Information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708353" y="2098945"/>
              <a:ext cx="1274885" cy="4490803"/>
            </a:xfrm>
            <a:prstGeom prst="rect">
              <a:avLst/>
            </a:prstGeom>
            <a:noFill/>
            <a:ln w="1905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Freeform 95"/>
          <p:cNvSpPr/>
          <p:nvPr/>
        </p:nvSpPr>
        <p:spPr>
          <a:xfrm>
            <a:off x="1397430" y="2063511"/>
            <a:ext cx="520088" cy="3657600"/>
          </a:xfrm>
          <a:custGeom>
            <a:avLst/>
            <a:gdLst>
              <a:gd name="connsiteX0" fmla="*/ 14990 w 659567"/>
              <a:gd name="connsiteY0" fmla="*/ 374754 h 1424066"/>
              <a:gd name="connsiteX1" fmla="*/ 659567 w 659567"/>
              <a:gd name="connsiteY1" fmla="*/ 0 h 1424066"/>
              <a:gd name="connsiteX2" fmla="*/ 659567 w 659567"/>
              <a:gd name="connsiteY2" fmla="*/ 1424066 h 1424066"/>
              <a:gd name="connsiteX3" fmla="*/ 0 w 659567"/>
              <a:gd name="connsiteY3" fmla="*/ 1004341 h 1424066"/>
              <a:gd name="connsiteX0" fmla="*/ 14990 w 659567"/>
              <a:gd name="connsiteY0" fmla="*/ 374754 h 1424066"/>
              <a:gd name="connsiteX1" fmla="*/ 659567 w 659567"/>
              <a:gd name="connsiteY1" fmla="*/ 0 h 1424066"/>
              <a:gd name="connsiteX2" fmla="*/ 659567 w 659567"/>
              <a:gd name="connsiteY2" fmla="*/ 1424066 h 1424066"/>
              <a:gd name="connsiteX3" fmla="*/ 0 w 659567"/>
              <a:gd name="connsiteY3" fmla="*/ 1004341 h 1424066"/>
              <a:gd name="connsiteX4" fmla="*/ 14990 w 659567"/>
              <a:gd name="connsiteY4" fmla="*/ 374754 h 1424066"/>
              <a:gd name="connsiteX0" fmla="*/ 0 w 679554"/>
              <a:gd name="connsiteY0" fmla="*/ 440961 h 1424066"/>
              <a:gd name="connsiteX1" fmla="*/ 679554 w 679554"/>
              <a:gd name="connsiteY1" fmla="*/ 0 h 1424066"/>
              <a:gd name="connsiteX2" fmla="*/ 679554 w 679554"/>
              <a:gd name="connsiteY2" fmla="*/ 1424066 h 1424066"/>
              <a:gd name="connsiteX3" fmla="*/ 19987 w 679554"/>
              <a:gd name="connsiteY3" fmla="*/ 1004341 h 1424066"/>
              <a:gd name="connsiteX4" fmla="*/ 0 w 679554"/>
              <a:gd name="connsiteY4" fmla="*/ 440961 h 1424066"/>
              <a:gd name="connsiteX0" fmla="*/ 0 w 679554"/>
              <a:gd name="connsiteY0" fmla="*/ 440961 h 1424066"/>
              <a:gd name="connsiteX1" fmla="*/ 679554 w 679554"/>
              <a:gd name="connsiteY1" fmla="*/ 0 h 1424066"/>
              <a:gd name="connsiteX2" fmla="*/ 679554 w 679554"/>
              <a:gd name="connsiteY2" fmla="*/ 1424066 h 1424066"/>
              <a:gd name="connsiteX3" fmla="*/ 0 w 679554"/>
              <a:gd name="connsiteY3" fmla="*/ 1050561 h 1424066"/>
              <a:gd name="connsiteX4" fmla="*/ 0 w 679554"/>
              <a:gd name="connsiteY4" fmla="*/ 440961 h 1424066"/>
              <a:gd name="connsiteX0" fmla="*/ 0 w 685800"/>
              <a:gd name="connsiteY0" fmla="*/ 457200 h 1440305"/>
              <a:gd name="connsiteX1" fmla="*/ 685800 w 685800"/>
              <a:gd name="connsiteY1" fmla="*/ 0 h 1440305"/>
              <a:gd name="connsiteX2" fmla="*/ 679554 w 685800"/>
              <a:gd name="connsiteY2" fmla="*/ 1440305 h 1440305"/>
              <a:gd name="connsiteX3" fmla="*/ 0 w 685800"/>
              <a:gd name="connsiteY3" fmla="*/ 1066800 h 1440305"/>
              <a:gd name="connsiteX4" fmla="*/ 0 w 685800"/>
              <a:gd name="connsiteY4" fmla="*/ 457200 h 1440305"/>
              <a:gd name="connsiteX0" fmla="*/ 0 w 685800"/>
              <a:gd name="connsiteY0" fmla="*/ 457200 h 1447801"/>
              <a:gd name="connsiteX1" fmla="*/ 685800 w 685800"/>
              <a:gd name="connsiteY1" fmla="*/ 0 h 1447801"/>
              <a:gd name="connsiteX2" fmla="*/ 685800 w 685800"/>
              <a:gd name="connsiteY2" fmla="*/ 1447801 h 1447801"/>
              <a:gd name="connsiteX3" fmla="*/ 0 w 685800"/>
              <a:gd name="connsiteY3" fmla="*/ 1066800 h 1447801"/>
              <a:gd name="connsiteX4" fmla="*/ 0 w 685800"/>
              <a:gd name="connsiteY4" fmla="*/ 457200 h 1447801"/>
              <a:gd name="connsiteX0" fmla="*/ 0 w 685800"/>
              <a:gd name="connsiteY0" fmla="*/ 603250 h 1447801"/>
              <a:gd name="connsiteX1" fmla="*/ 685800 w 685800"/>
              <a:gd name="connsiteY1" fmla="*/ 0 h 1447801"/>
              <a:gd name="connsiteX2" fmla="*/ 685800 w 685800"/>
              <a:gd name="connsiteY2" fmla="*/ 1447801 h 1447801"/>
              <a:gd name="connsiteX3" fmla="*/ 0 w 685800"/>
              <a:gd name="connsiteY3" fmla="*/ 1066800 h 1447801"/>
              <a:gd name="connsiteX4" fmla="*/ 0 w 685800"/>
              <a:gd name="connsiteY4" fmla="*/ 603250 h 1447801"/>
              <a:gd name="connsiteX0" fmla="*/ 0 w 685800"/>
              <a:gd name="connsiteY0" fmla="*/ 603250 h 1447801"/>
              <a:gd name="connsiteX1" fmla="*/ 685800 w 685800"/>
              <a:gd name="connsiteY1" fmla="*/ 0 h 1447801"/>
              <a:gd name="connsiteX2" fmla="*/ 685800 w 685800"/>
              <a:gd name="connsiteY2" fmla="*/ 1447801 h 1447801"/>
              <a:gd name="connsiteX3" fmla="*/ 0 w 685800"/>
              <a:gd name="connsiteY3" fmla="*/ 844551 h 1447801"/>
              <a:gd name="connsiteX4" fmla="*/ 0 w 685800"/>
              <a:gd name="connsiteY4" fmla="*/ 603250 h 144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447801">
                <a:moveTo>
                  <a:pt x="0" y="603250"/>
                </a:moveTo>
                <a:lnTo>
                  <a:pt x="685800" y="0"/>
                </a:lnTo>
                <a:lnTo>
                  <a:pt x="685800" y="1447801"/>
                </a:lnTo>
                <a:lnTo>
                  <a:pt x="0" y="844551"/>
                </a:lnTo>
                <a:lnTo>
                  <a:pt x="0" y="60325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lumMod val="95000"/>
                  <a:alpha val="3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Freeform 108"/>
          <p:cNvSpPr/>
          <p:nvPr/>
        </p:nvSpPr>
        <p:spPr>
          <a:xfrm rot="10800000">
            <a:off x="7228760" y="2063511"/>
            <a:ext cx="520088" cy="3657600"/>
          </a:xfrm>
          <a:custGeom>
            <a:avLst/>
            <a:gdLst>
              <a:gd name="connsiteX0" fmla="*/ 14990 w 659567"/>
              <a:gd name="connsiteY0" fmla="*/ 374754 h 1424066"/>
              <a:gd name="connsiteX1" fmla="*/ 659567 w 659567"/>
              <a:gd name="connsiteY1" fmla="*/ 0 h 1424066"/>
              <a:gd name="connsiteX2" fmla="*/ 659567 w 659567"/>
              <a:gd name="connsiteY2" fmla="*/ 1424066 h 1424066"/>
              <a:gd name="connsiteX3" fmla="*/ 0 w 659567"/>
              <a:gd name="connsiteY3" fmla="*/ 1004341 h 1424066"/>
              <a:gd name="connsiteX0" fmla="*/ 14990 w 659567"/>
              <a:gd name="connsiteY0" fmla="*/ 374754 h 1424066"/>
              <a:gd name="connsiteX1" fmla="*/ 659567 w 659567"/>
              <a:gd name="connsiteY1" fmla="*/ 0 h 1424066"/>
              <a:gd name="connsiteX2" fmla="*/ 659567 w 659567"/>
              <a:gd name="connsiteY2" fmla="*/ 1424066 h 1424066"/>
              <a:gd name="connsiteX3" fmla="*/ 0 w 659567"/>
              <a:gd name="connsiteY3" fmla="*/ 1004341 h 1424066"/>
              <a:gd name="connsiteX4" fmla="*/ 14990 w 659567"/>
              <a:gd name="connsiteY4" fmla="*/ 374754 h 1424066"/>
              <a:gd name="connsiteX0" fmla="*/ 0 w 679554"/>
              <a:gd name="connsiteY0" fmla="*/ 440961 h 1424066"/>
              <a:gd name="connsiteX1" fmla="*/ 679554 w 679554"/>
              <a:gd name="connsiteY1" fmla="*/ 0 h 1424066"/>
              <a:gd name="connsiteX2" fmla="*/ 679554 w 679554"/>
              <a:gd name="connsiteY2" fmla="*/ 1424066 h 1424066"/>
              <a:gd name="connsiteX3" fmla="*/ 19987 w 679554"/>
              <a:gd name="connsiteY3" fmla="*/ 1004341 h 1424066"/>
              <a:gd name="connsiteX4" fmla="*/ 0 w 679554"/>
              <a:gd name="connsiteY4" fmla="*/ 440961 h 1424066"/>
              <a:gd name="connsiteX0" fmla="*/ 0 w 679554"/>
              <a:gd name="connsiteY0" fmla="*/ 440961 h 1424066"/>
              <a:gd name="connsiteX1" fmla="*/ 679554 w 679554"/>
              <a:gd name="connsiteY1" fmla="*/ 0 h 1424066"/>
              <a:gd name="connsiteX2" fmla="*/ 679554 w 679554"/>
              <a:gd name="connsiteY2" fmla="*/ 1424066 h 1424066"/>
              <a:gd name="connsiteX3" fmla="*/ 0 w 679554"/>
              <a:gd name="connsiteY3" fmla="*/ 1050561 h 1424066"/>
              <a:gd name="connsiteX4" fmla="*/ 0 w 679554"/>
              <a:gd name="connsiteY4" fmla="*/ 440961 h 1424066"/>
              <a:gd name="connsiteX0" fmla="*/ 0 w 685800"/>
              <a:gd name="connsiteY0" fmla="*/ 457200 h 1440305"/>
              <a:gd name="connsiteX1" fmla="*/ 685800 w 685800"/>
              <a:gd name="connsiteY1" fmla="*/ 0 h 1440305"/>
              <a:gd name="connsiteX2" fmla="*/ 679554 w 685800"/>
              <a:gd name="connsiteY2" fmla="*/ 1440305 h 1440305"/>
              <a:gd name="connsiteX3" fmla="*/ 0 w 685800"/>
              <a:gd name="connsiteY3" fmla="*/ 1066800 h 1440305"/>
              <a:gd name="connsiteX4" fmla="*/ 0 w 685800"/>
              <a:gd name="connsiteY4" fmla="*/ 457200 h 1440305"/>
              <a:gd name="connsiteX0" fmla="*/ 0 w 685800"/>
              <a:gd name="connsiteY0" fmla="*/ 457200 h 1447801"/>
              <a:gd name="connsiteX1" fmla="*/ 685800 w 685800"/>
              <a:gd name="connsiteY1" fmla="*/ 0 h 1447801"/>
              <a:gd name="connsiteX2" fmla="*/ 685800 w 685800"/>
              <a:gd name="connsiteY2" fmla="*/ 1447801 h 1447801"/>
              <a:gd name="connsiteX3" fmla="*/ 0 w 685800"/>
              <a:gd name="connsiteY3" fmla="*/ 1066800 h 1447801"/>
              <a:gd name="connsiteX4" fmla="*/ 0 w 685800"/>
              <a:gd name="connsiteY4" fmla="*/ 457200 h 1447801"/>
              <a:gd name="connsiteX0" fmla="*/ 0 w 685800"/>
              <a:gd name="connsiteY0" fmla="*/ 603250 h 1447801"/>
              <a:gd name="connsiteX1" fmla="*/ 685800 w 685800"/>
              <a:gd name="connsiteY1" fmla="*/ 0 h 1447801"/>
              <a:gd name="connsiteX2" fmla="*/ 685800 w 685800"/>
              <a:gd name="connsiteY2" fmla="*/ 1447801 h 1447801"/>
              <a:gd name="connsiteX3" fmla="*/ 0 w 685800"/>
              <a:gd name="connsiteY3" fmla="*/ 1066800 h 1447801"/>
              <a:gd name="connsiteX4" fmla="*/ 0 w 685800"/>
              <a:gd name="connsiteY4" fmla="*/ 603250 h 1447801"/>
              <a:gd name="connsiteX0" fmla="*/ 0 w 685800"/>
              <a:gd name="connsiteY0" fmla="*/ 603250 h 1447801"/>
              <a:gd name="connsiteX1" fmla="*/ 685800 w 685800"/>
              <a:gd name="connsiteY1" fmla="*/ 0 h 1447801"/>
              <a:gd name="connsiteX2" fmla="*/ 685800 w 685800"/>
              <a:gd name="connsiteY2" fmla="*/ 1447801 h 1447801"/>
              <a:gd name="connsiteX3" fmla="*/ 0 w 685800"/>
              <a:gd name="connsiteY3" fmla="*/ 844551 h 1447801"/>
              <a:gd name="connsiteX4" fmla="*/ 0 w 685800"/>
              <a:gd name="connsiteY4" fmla="*/ 603250 h 144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447801">
                <a:moveTo>
                  <a:pt x="0" y="603250"/>
                </a:moveTo>
                <a:lnTo>
                  <a:pt x="685800" y="0"/>
                </a:lnTo>
                <a:lnTo>
                  <a:pt x="685800" y="1447801"/>
                </a:lnTo>
                <a:lnTo>
                  <a:pt x="0" y="844551"/>
                </a:lnTo>
                <a:lnTo>
                  <a:pt x="0" y="60325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lumMod val="95000"/>
                  <a:alpha val="34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71073" y="1062095"/>
            <a:ext cx="2238709" cy="1023809"/>
            <a:chOff x="3337467" y="3475339"/>
            <a:chExt cx="2238709" cy="1023809"/>
          </a:xfrm>
        </p:grpSpPr>
        <p:pic>
          <p:nvPicPr>
            <p:cNvPr id="18" name="Picture 17">
              <a:hlinkClick r:id="rId23"/>
            </p:cNvPr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7146" y="3475339"/>
              <a:ext cx="461891" cy="595075"/>
            </a:xfrm>
            <a:prstGeom prst="rect">
              <a:avLst/>
            </a:prstGeom>
            <a:ln w="19050">
              <a:solidFill>
                <a:srgbClr val="00336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3337467" y="4083072"/>
              <a:ext cx="2238709" cy="41607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DAG Chapter 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Life Cycle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Sustainment</a:t>
              </a:r>
              <a:endParaRPr kumimoji="0" lang="en-US" sz="825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959" y="3209263"/>
            <a:ext cx="662345" cy="45507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629" y="5579436"/>
            <a:ext cx="614013" cy="5421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629" y="2168045"/>
            <a:ext cx="567498" cy="5017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18" y="4420442"/>
            <a:ext cx="635486" cy="54222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18" y="5599321"/>
            <a:ext cx="659983" cy="52226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0" name="Dodecagon 19"/>
          <p:cNvSpPr/>
          <p:nvPr/>
        </p:nvSpPr>
        <p:spPr>
          <a:xfrm>
            <a:off x="2717471" y="2057862"/>
            <a:ext cx="3677722" cy="3644877"/>
          </a:xfrm>
          <a:prstGeom prst="dodecagon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06940" y="5711056"/>
            <a:ext cx="944002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CBM+ Guidebook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Maintenance 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Enablers</a:t>
            </a:r>
            <a:endParaRPr kumimoji="0" lang="en-US" sz="825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27898" y="5777780"/>
            <a:ext cx="1154233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IPS Element Guidebook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12 Product 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Support Elements </a:t>
            </a:r>
            <a:endParaRPr kumimoji="0" lang="en-US" sz="825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87254" y="4687445"/>
            <a:ext cx="1026215" cy="52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DMSMS Guidebook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SD-22 DMSMS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Mgmt Program</a:t>
            </a:r>
            <a:endParaRPr kumimoji="0" lang="en-US" sz="825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>
            <a:stCxn id="20" idx="5"/>
          </p:cNvCxnSpPr>
          <p:nvPr/>
        </p:nvCxnSpPr>
        <p:spPr>
          <a:xfrm flipV="1">
            <a:off x="4063585" y="2046989"/>
            <a:ext cx="989921" cy="3655750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Straight Connector 103"/>
          <p:cNvCxnSpPr>
            <a:stCxn id="20" idx="4"/>
            <a:endCxn id="20" idx="11"/>
          </p:cNvCxnSpPr>
          <p:nvPr/>
        </p:nvCxnSpPr>
        <p:spPr>
          <a:xfrm flipV="1">
            <a:off x="5049079" y="2057862"/>
            <a:ext cx="0" cy="3644877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Straight Connector 105"/>
          <p:cNvCxnSpPr>
            <a:stCxn id="20" idx="3"/>
            <a:endCxn id="20" idx="11"/>
          </p:cNvCxnSpPr>
          <p:nvPr/>
        </p:nvCxnSpPr>
        <p:spPr>
          <a:xfrm flipH="1" flipV="1">
            <a:off x="5049079" y="2057862"/>
            <a:ext cx="853367" cy="3156531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Straight Connector 109"/>
          <p:cNvCxnSpPr>
            <a:stCxn id="20" idx="2"/>
          </p:cNvCxnSpPr>
          <p:nvPr/>
        </p:nvCxnSpPr>
        <p:spPr>
          <a:xfrm flipH="1" flipV="1">
            <a:off x="5047800" y="2073529"/>
            <a:ext cx="1347393" cy="2295118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Straight Connector 111"/>
          <p:cNvCxnSpPr>
            <a:stCxn id="20" idx="1"/>
          </p:cNvCxnSpPr>
          <p:nvPr/>
        </p:nvCxnSpPr>
        <p:spPr>
          <a:xfrm flipH="1" flipV="1">
            <a:off x="5061451" y="2076571"/>
            <a:ext cx="1333742" cy="1315383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/>
          <p:cNvCxnSpPr>
            <a:stCxn id="20" idx="7"/>
            <a:endCxn id="20" idx="11"/>
          </p:cNvCxnSpPr>
          <p:nvPr/>
        </p:nvCxnSpPr>
        <p:spPr>
          <a:xfrm flipV="1">
            <a:off x="2717471" y="2057862"/>
            <a:ext cx="2331608" cy="23107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6" name="Straight Connector 115"/>
          <p:cNvCxnSpPr>
            <a:stCxn id="20" idx="8"/>
            <a:endCxn id="20" idx="11"/>
          </p:cNvCxnSpPr>
          <p:nvPr/>
        </p:nvCxnSpPr>
        <p:spPr>
          <a:xfrm flipV="1">
            <a:off x="2717471" y="2057862"/>
            <a:ext cx="2331608" cy="133409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Straight Connector 117"/>
          <p:cNvCxnSpPr>
            <a:stCxn id="20" idx="9"/>
          </p:cNvCxnSpPr>
          <p:nvPr/>
        </p:nvCxnSpPr>
        <p:spPr>
          <a:xfrm flipV="1">
            <a:off x="3210218" y="2063191"/>
            <a:ext cx="1817812" cy="483017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Straight Connector 121"/>
          <p:cNvCxnSpPr>
            <a:stCxn id="20" idx="8"/>
          </p:cNvCxnSpPr>
          <p:nvPr/>
        </p:nvCxnSpPr>
        <p:spPr>
          <a:xfrm flipV="1">
            <a:off x="2717471" y="2078001"/>
            <a:ext cx="1283355" cy="1313953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Straight Connector 123"/>
          <p:cNvCxnSpPr>
            <a:stCxn id="20" idx="7"/>
            <a:endCxn id="20" idx="10"/>
          </p:cNvCxnSpPr>
          <p:nvPr/>
        </p:nvCxnSpPr>
        <p:spPr>
          <a:xfrm flipV="1">
            <a:off x="2717471" y="2057862"/>
            <a:ext cx="1346114" cy="23107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7" name="Straight Connector 126"/>
          <p:cNvCxnSpPr>
            <a:stCxn id="20" idx="6"/>
            <a:endCxn id="20" idx="10"/>
          </p:cNvCxnSpPr>
          <p:nvPr/>
        </p:nvCxnSpPr>
        <p:spPr>
          <a:xfrm flipV="1">
            <a:off x="3210218" y="2057862"/>
            <a:ext cx="853367" cy="3156531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0" name="Straight Connector 129"/>
          <p:cNvCxnSpPr>
            <a:stCxn id="20" idx="5"/>
          </p:cNvCxnSpPr>
          <p:nvPr/>
        </p:nvCxnSpPr>
        <p:spPr>
          <a:xfrm flipH="1" flipV="1">
            <a:off x="4061463" y="2098945"/>
            <a:ext cx="2122" cy="3603794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4" name="Straight Connector 133"/>
          <p:cNvCxnSpPr>
            <a:stCxn id="20" idx="4"/>
          </p:cNvCxnSpPr>
          <p:nvPr/>
        </p:nvCxnSpPr>
        <p:spPr>
          <a:xfrm flipH="1" flipV="1">
            <a:off x="4075057" y="2073530"/>
            <a:ext cx="974022" cy="362920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7" name="Straight Connector 136"/>
          <p:cNvCxnSpPr>
            <a:stCxn id="20" idx="3"/>
          </p:cNvCxnSpPr>
          <p:nvPr/>
        </p:nvCxnSpPr>
        <p:spPr>
          <a:xfrm flipH="1" flipV="1">
            <a:off x="4065105" y="2073531"/>
            <a:ext cx="1837341" cy="314086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0" name="Straight Connector 139"/>
          <p:cNvCxnSpPr>
            <a:stCxn id="20" idx="2"/>
          </p:cNvCxnSpPr>
          <p:nvPr/>
        </p:nvCxnSpPr>
        <p:spPr>
          <a:xfrm flipH="1" flipV="1">
            <a:off x="4056966" y="2074509"/>
            <a:ext cx="2338227" cy="2294138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3" name="Straight Connector 142"/>
          <p:cNvCxnSpPr>
            <a:stCxn id="20" idx="1"/>
          </p:cNvCxnSpPr>
          <p:nvPr/>
        </p:nvCxnSpPr>
        <p:spPr>
          <a:xfrm flipH="1" flipV="1">
            <a:off x="4062983" y="2073532"/>
            <a:ext cx="2332210" cy="131842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6" name="Straight Connector 145"/>
          <p:cNvCxnSpPr>
            <a:stCxn id="20" idx="0"/>
          </p:cNvCxnSpPr>
          <p:nvPr/>
        </p:nvCxnSpPr>
        <p:spPr>
          <a:xfrm flipH="1" flipV="1">
            <a:off x="4069291" y="2065698"/>
            <a:ext cx="1833155" cy="480510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9" name="Straight Connector 148"/>
          <p:cNvCxnSpPr>
            <a:stCxn id="20" idx="9"/>
            <a:endCxn id="20" idx="0"/>
          </p:cNvCxnSpPr>
          <p:nvPr/>
        </p:nvCxnSpPr>
        <p:spPr>
          <a:xfrm>
            <a:off x="3210218" y="2546208"/>
            <a:ext cx="2692228" cy="0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2" name="Straight Connector 151"/>
          <p:cNvCxnSpPr>
            <a:stCxn id="20" idx="9"/>
            <a:endCxn id="20" idx="1"/>
          </p:cNvCxnSpPr>
          <p:nvPr/>
        </p:nvCxnSpPr>
        <p:spPr>
          <a:xfrm>
            <a:off x="3210218" y="2546208"/>
            <a:ext cx="3184975" cy="845746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5" name="Straight Connector 154"/>
          <p:cNvCxnSpPr>
            <a:stCxn id="20" idx="9"/>
            <a:endCxn id="20" idx="2"/>
          </p:cNvCxnSpPr>
          <p:nvPr/>
        </p:nvCxnSpPr>
        <p:spPr>
          <a:xfrm>
            <a:off x="3210218" y="2546208"/>
            <a:ext cx="3184975" cy="182243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214253" y="2546208"/>
            <a:ext cx="2692228" cy="26681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1" name="Straight Connector 160"/>
          <p:cNvCxnSpPr>
            <a:stCxn id="20" idx="9"/>
            <a:endCxn id="20" idx="4"/>
          </p:cNvCxnSpPr>
          <p:nvPr/>
        </p:nvCxnSpPr>
        <p:spPr>
          <a:xfrm>
            <a:off x="3210218" y="2546208"/>
            <a:ext cx="1838861" cy="3156531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2" name="Straight Connector 191"/>
          <p:cNvCxnSpPr>
            <a:endCxn id="20" idx="5"/>
          </p:cNvCxnSpPr>
          <p:nvPr/>
        </p:nvCxnSpPr>
        <p:spPr>
          <a:xfrm>
            <a:off x="3210107" y="2564327"/>
            <a:ext cx="853478" cy="313841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4" name="Straight Connector 193"/>
          <p:cNvCxnSpPr>
            <a:stCxn id="20" idx="9"/>
            <a:endCxn id="20" idx="6"/>
          </p:cNvCxnSpPr>
          <p:nvPr/>
        </p:nvCxnSpPr>
        <p:spPr>
          <a:xfrm>
            <a:off x="3210218" y="2546208"/>
            <a:ext cx="0" cy="26681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6" name="Straight Connector 195"/>
          <p:cNvCxnSpPr>
            <a:endCxn id="20" idx="7"/>
          </p:cNvCxnSpPr>
          <p:nvPr/>
        </p:nvCxnSpPr>
        <p:spPr>
          <a:xfrm flipH="1">
            <a:off x="2717471" y="2528589"/>
            <a:ext cx="493906" cy="1840058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1" name="Straight Connector 200"/>
          <p:cNvCxnSpPr>
            <a:stCxn id="20" idx="0"/>
            <a:endCxn id="20" idx="8"/>
          </p:cNvCxnSpPr>
          <p:nvPr/>
        </p:nvCxnSpPr>
        <p:spPr>
          <a:xfrm flipH="1">
            <a:off x="2717471" y="2546208"/>
            <a:ext cx="3184975" cy="845746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4" name="Straight Connector 203"/>
          <p:cNvCxnSpPr>
            <a:stCxn id="20" idx="0"/>
            <a:endCxn id="20" idx="7"/>
          </p:cNvCxnSpPr>
          <p:nvPr/>
        </p:nvCxnSpPr>
        <p:spPr>
          <a:xfrm flipH="1">
            <a:off x="2717471" y="2546208"/>
            <a:ext cx="3184975" cy="182243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7" name="Straight Connector 206"/>
          <p:cNvCxnSpPr>
            <a:stCxn id="20" idx="0"/>
            <a:endCxn id="20" idx="6"/>
          </p:cNvCxnSpPr>
          <p:nvPr/>
        </p:nvCxnSpPr>
        <p:spPr>
          <a:xfrm flipH="1">
            <a:off x="3210218" y="2546208"/>
            <a:ext cx="2692228" cy="26681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0" name="Straight Connector 209"/>
          <p:cNvCxnSpPr>
            <a:stCxn id="20" idx="0"/>
            <a:endCxn id="20" idx="5"/>
          </p:cNvCxnSpPr>
          <p:nvPr/>
        </p:nvCxnSpPr>
        <p:spPr>
          <a:xfrm flipH="1">
            <a:off x="4063585" y="2546208"/>
            <a:ext cx="1838861" cy="3156531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4" name="Straight Connector 213"/>
          <p:cNvCxnSpPr>
            <a:stCxn id="20" idx="0"/>
            <a:endCxn id="20" idx="4"/>
          </p:cNvCxnSpPr>
          <p:nvPr/>
        </p:nvCxnSpPr>
        <p:spPr>
          <a:xfrm flipH="1">
            <a:off x="5049079" y="2546208"/>
            <a:ext cx="853367" cy="3156531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7" name="Straight Connector 216"/>
          <p:cNvCxnSpPr>
            <a:stCxn id="20" idx="0"/>
            <a:endCxn id="20" idx="3"/>
          </p:cNvCxnSpPr>
          <p:nvPr/>
        </p:nvCxnSpPr>
        <p:spPr>
          <a:xfrm>
            <a:off x="5902446" y="2546208"/>
            <a:ext cx="0" cy="26681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0" name="Straight Connector 219"/>
          <p:cNvCxnSpPr>
            <a:stCxn id="20" idx="0"/>
            <a:endCxn id="20" idx="2"/>
          </p:cNvCxnSpPr>
          <p:nvPr/>
        </p:nvCxnSpPr>
        <p:spPr>
          <a:xfrm>
            <a:off x="5902446" y="2546208"/>
            <a:ext cx="492747" cy="182243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3" name="Straight Connector 222"/>
          <p:cNvCxnSpPr>
            <a:stCxn id="20" idx="1"/>
          </p:cNvCxnSpPr>
          <p:nvPr/>
        </p:nvCxnSpPr>
        <p:spPr>
          <a:xfrm flipH="1">
            <a:off x="2757076" y="3391954"/>
            <a:ext cx="3638117" cy="0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7" name="Straight Connector 226"/>
          <p:cNvCxnSpPr>
            <a:stCxn id="20" idx="1"/>
            <a:endCxn id="20" idx="7"/>
          </p:cNvCxnSpPr>
          <p:nvPr/>
        </p:nvCxnSpPr>
        <p:spPr>
          <a:xfrm flipH="1">
            <a:off x="2717471" y="3391954"/>
            <a:ext cx="3677722" cy="976693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0" name="Straight Connector 229"/>
          <p:cNvCxnSpPr>
            <a:stCxn id="20" idx="1"/>
            <a:endCxn id="20" idx="6"/>
          </p:cNvCxnSpPr>
          <p:nvPr/>
        </p:nvCxnSpPr>
        <p:spPr>
          <a:xfrm flipH="1">
            <a:off x="3210218" y="3391954"/>
            <a:ext cx="3184975" cy="182243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3" name="Straight Connector 232"/>
          <p:cNvCxnSpPr>
            <a:endCxn id="20" idx="5"/>
          </p:cNvCxnSpPr>
          <p:nvPr/>
        </p:nvCxnSpPr>
        <p:spPr>
          <a:xfrm flipH="1">
            <a:off x="4063585" y="3403420"/>
            <a:ext cx="2310560" cy="229931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5" name="Straight Connector 234"/>
          <p:cNvCxnSpPr>
            <a:stCxn id="20" idx="1"/>
            <a:endCxn id="20" idx="4"/>
          </p:cNvCxnSpPr>
          <p:nvPr/>
        </p:nvCxnSpPr>
        <p:spPr>
          <a:xfrm flipH="1">
            <a:off x="5049079" y="3391954"/>
            <a:ext cx="1346114" cy="23107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8" name="Straight Connector 237"/>
          <p:cNvCxnSpPr>
            <a:stCxn id="20" idx="1"/>
            <a:endCxn id="20" idx="3"/>
          </p:cNvCxnSpPr>
          <p:nvPr/>
        </p:nvCxnSpPr>
        <p:spPr>
          <a:xfrm flipH="1">
            <a:off x="5902446" y="3391954"/>
            <a:ext cx="492747" cy="182243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3" name="Straight Connector 242"/>
          <p:cNvCxnSpPr>
            <a:stCxn id="20" idx="2"/>
            <a:endCxn id="20" idx="7"/>
          </p:cNvCxnSpPr>
          <p:nvPr/>
        </p:nvCxnSpPr>
        <p:spPr>
          <a:xfrm flipH="1">
            <a:off x="2717471" y="4368647"/>
            <a:ext cx="3677722" cy="0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6" name="Straight Connector 245"/>
          <p:cNvCxnSpPr>
            <a:stCxn id="20" idx="3"/>
            <a:endCxn id="20" idx="7"/>
          </p:cNvCxnSpPr>
          <p:nvPr/>
        </p:nvCxnSpPr>
        <p:spPr>
          <a:xfrm flipH="1" flipV="1">
            <a:off x="2717471" y="4368647"/>
            <a:ext cx="3184975" cy="845746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9" name="Straight Connector 248"/>
          <p:cNvCxnSpPr>
            <a:stCxn id="20" idx="4"/>
            <a:endCxn id="20" idx="7"/>
          </p:cNvCxnSpPr>
          <p:nvPr/>
        </p:nvCxnSpPr>
        <p:spPr>
          <a:xfrm flipH="1" flipV="1">
            <a:off x="2717471" y="4368647"/>
            <a:ext cx="2331608" cy="133409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2" name="Straight Connector 251"/>
          <p:cNvCxnSpPr>
            <a:stCxn id="20" idx="5"/>
            <a:endCxn id="20" idx="7"/>
          </p:cNvCxnSpPr>
          <p:nvPr/>
        </p:nvCxnSpPr>
        <p:spPr>
          <a:xfrm flipH="1" flipV="1">
            <a:off x="2717471" y="4368647"/>
            <a:ext cx="1346114" cy="133409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5" name="Straight Connector 254"/>
          <p:cNvCxnSpPr>
            <a:stCxn id="20" idx="2"/>
            <a:endCxn id="20" idx="6"/>
          </p:cNvCxnSpPr>
          <p:nvPr/>
        </p:nvCxnSpPr>
        <p:spPr>
          <a:xfrm flipH="1">
            <a:off x="3210218" y="4368647"/>
            <a:ext cx="3184975" cy="845746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0" name="Straight Connector 259"/>
          <p:cNvCxnSpPr>
            <a:stCxn id="20" idx="3"/>
            <a:endCxn id="20" idx="6"/>
          </p:cNvCxnSpPr>
          <p:nvPr/>
        </p:nvCxnSpPr>
        <p:spPr>
          <a:xfrm flipH="1">
            <a:off x="3210218" y="5214393"/>
            <a:ext cx="2692228" cy="0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3" name="Straight Connector 262"/>
          <p:cNvCxnSpPr>
            <a:stCxn id="20" idx="4"/>
            <a:endCxn id="20" idx="6"/>
          </p:cNvCxnSpPr>
          <p:nvPr/>
        </p:nvCxnSpPr>
        <p:spPr>
          <a:xfrm flipH="1" flipV="1">
            <a:off x="3210218" y="5214393"/>
            <a:ext cx="1838861" cy="488346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7" name="Straight Connector 266"/>
          <p:cNvCxnSpPr>
            <a:stCxn id="20" idx="2"/>
            <a:endCxn id="20" idx="5"/>
          </p:cNvCxnSpPr>
          <p:nvPr/>
        </p:nvCxnSpPr>
        <p:spPr>
          <a:xfrm flipH="1">
            <a:off x="4063585" y="4368647"/>
            <a:ext cx="2331608" cy="133409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0" name="Straight Connector 269"/>
          <p:cNvCxnSpPr>
            <a:stCxn id="20" idx="3"/>
            <a:endCxn id="20" idx="5"/>
          </p:cNvCxnSpPr>
          <p:nvPr/>
        </p:nvCxnSpPr>
        <p:spPr>
          <a:xfrm flipH="1">
            <a:off x="4063585" y="5214393"/>
            <a:ext cx="1838861" cy="488346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3" name="Straight Connector 272"/>
          <p:cNvCxnSpPr>
            <a:stCxn id="20" idx="2"/>
            <a:endCxn id="20" idx="4"/>
          </p:cNvCxnSpPr>
          <p:nvPr/>
        </p:nvCxnSpPr>
        <p:spPr>
          <a:xfrm flipH="1">
            <a:off x="5049079" y="4368647"/>
            <a:ext cx="1346114" cy="1334092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7" name="Straight Connector 276"/>
          <p:cNvCxnSpPr>
            <a:stCxn id="20" idx="2"/>
            <a:endCxn id="20" idx="8"/>
          </p:cNvCxnSpPr>
          <p:nvPr/>
        </p:nvCxnSpPr>
        <p:spPr>
          <a:xfrm flipH="1" flipV="1">
            <a:off x="2717471" y="3391954"/>
            <a:ext cx="3677722" cy="976693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3" name="Straight Connector 282"/>
          <p:cNvCxnSpPr>
            <a:stCxn id="20" idx="3"/>
            <a:endCxn id="20" idx="8"/>
          </p:cNvCxnSpPr>
          <p:nvPr/>
        </p:nvCxnSpPr>
        <p:spPr>
          <a:xfrm flipH="1" flipV="1">
            <a:off x="2717471" y="3391954"/>
            <a:ext cx="3184975" cy="182243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6" name="Straight Connector 285"/>
          <p:cNvCxnSpPr>
            <a:stCxn id="20" idx="4"/>
            <a:endCxn id="20" idx="8"/>
          </p:cNvCxnSpPr>
          <p:nvPr/>
        </p:nvCxnSpPr>
        <p:spPr>
          <a:xfrm flipH="1" flipV="1">
            <a:off x="2717471" y="3391954"/>
            <a:ext cx="2331608" cy="23107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9" name="Straight Connector 288"/>
          <p:cNvCxnSpPr>
            <a:stCxn id="20" idx="5"/>
            <a:endCxn id="20" idx="8"/>
          </p:cNvCxnSpPr>
          <p:nvPr/>
        </p:nvCxnSpPr>
        <p:spPr>
          <a:xfrm flipH="1" flipV="1">
            <a:off x="2717471" y="3391954"/>
            <a:ext cx="1346114" cy="2310785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2" name="Straight Connector 291"/>
          <p:cNvCxnSpPr>
            <a:stCxn id="20" idx="6"/>
            <a:endCxn id="20" idx="8"/>
          </p:cNvCxnSpPr>
          <p:nvPr/>
        </p:nvCxnSpPr>
        <p:spPr>
          <a:xfrm flipH="1" flipV="1">
            <a:off x="2717471" y="3391954"/>
            <a:ext cx="492747" cy="1822439"/>
          </a:xfrm>
          <a:prstGeom prst="line">
            <a:avLst/>
          </a:prstGeom>
          <a:noFill/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3" name="Group 302"/>
          <p:cNvGrpSpPr/>
          <p:nvPr/>
        </p:nvGrpSpPr>
        <p:grpSpPr>
          <a:xfrm>
            <a:off x="3443876" y="3655550"/>
            <a:ext cx="2250339" cy="437779"/>
            <a:chOff x="3481976" y="3655550"/>
            <a:chExt cx="2250339" cy="437779"/>
          </a:xfrm>
        </p:grpSpPr>
        <p:grpSp>
          <p:nvGrpSpPr>
            <p:cNvPr id="198" name="Group 197"/>
            <p:cNvGrpSpPr/>
            <p:nvPr/>
          </p:nvGrpSpPr>
          <p:grpSpPr>
            <a:xfrm>
              <a:off x="3481976" y="3655550"/>
              <a:ext cx="2250339" cy="437779"/>
              <a:chOff x="3510551" y="3961324"/>
              <a:chExt cx="2250339" cy="437779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3789802" y="3961324"/>
                <a:ext cx="1644980" cy="4170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3510551" y="3983027"/>
                <a:ext cx="2250339" cy="41607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Life Cycle Sustainment Plan (LCSP)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Product Support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Strategy Documentation</a:t>
                </a:r>
                <a:endParaRPr kumimoji="0" lang="en-US" sz="825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2" name="Rectangle 301"/>
            <p:cNvSpPr/>
            <p:nvPr/>
          </p:nvSpPr>
          <p:spPr>
            <a:xfrm>
              <a:off x="3799438" y="3681696"/>
              <a:ext cx="1607928" cy="3775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4" name="Rectangle 303"/>
          <p:cNvSpPr/>
          <p:nvPr/>
        </p:nvSpPr>
        <p:spPr>
          <a:xfrm>
            <a:off x="2233924" y="631329"/>
            <a:ext cx="4572000" cy="249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0"/>
              </a:rPr>
              <a:t>https://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0"/>
              </a:rPr>
              <a:t>www.dau.mil/tools/p/integrated-Product-Support-Guidebook-Suite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05" name="Picture 304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857" y="4121099"/>
            <a:ext cx="429949" cy="558137"/>
          </a:xfrm>
          <a:prstGeom prst="rect">
            <a:avLst/>
          </a:prstGeom>
          <a:ln w="19050"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478" y="5127678"/>
            <a:ext cx="466281" cy="606768"/>
          </a:xfrm>
          <a:prstGeom prst="rect">
            <a:avLst/>
          </a:prstGeom>
          <a:ln w="19050"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468" y="5103089"/>
            <a:ext cx="447401" cy="579516"/>
          </a:xfrm>
          <a:prstGeom prst="rect">
            <a:avLst/>
          </a:prstGeom>
          <a:ln w="19050"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79" y="2193600"/>
            <a:ext cx="668456" cy="4647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597" y="5836724"/>
            <a:ext cx="422301" cy="544840"/>
          </a:xfrm>
          <a:prstGeom prst="rect">
            <a:avLst/>
          </a:prstGeom>
          <a:ln w="19050">
            <a:solidFill>
              <a:srgbClr val="0033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" name="TextBox 132"/>
          <p:cNvSpPr txBox="1"/>
          <p:nvPr/>
        </p:nvSpPr>
        <p:spPr>
          <a:xfrm>
            <a:off x="4178992" y="6399823"/>
            <a:ext cx="944002" cy="63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Corrosion Manual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Corrosion</a:t>
            </a:r>
            <a:r>
              <a:rPr kumimoji="0" lang="en-US" sz="825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Prevention &amp; Control</a:t>
            </a:r>
            <a:endParaRPr kumimoji="0" lang="en-US" sz="825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sz="825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0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452" y="51411"/>
            <a:ext cx="6858000" cy="523275"/>
          </a:xfrm>
        </p:spPr>
        <p:txBody>
          <a:bodyPr/>
          <a:lstStyle/>
          <a:p>
            <a:r>
              <a:rPr lang="en-US" sz="3200" b="1" i="1" kern="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Logistics Functional Area Gateway</a:t>
            </a:r>
            <a:endParaRPr lang="en-US" sz="3200" b="1" i="1" kern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699" y="1006076"/>
            <a:ext cx="3884362" cy="1150395"/>
          </a:xfrm>
        </p:spPr>
        <p:txBody>
          <a:bodyPr/>
          <a:lstStyle/>
          <a:p>
            <a:r>
              <a:rPr lang="en-US" sz="1800" b="1" dirty="0" smtClean="0">
                <a:solidFill>
                  <a:srgbClr val="990000"/>
                </a:solidFill>
              </a:rPr>
              <a:t>Menu &amp; Operational Status</a:t>
            </a:r>
            <a:endParaRPr lang="en-US" sz="1800" b="1" dirty="0" smtClean="0">
              <a:solidFill>
                <a:srgbClr val="CC0000"/>
              </a:solidFill>
            </a:endParaRPr>
          </a:p>
          <a:p>
            <a:pPr lvl="1"/>
            <a:r>
              <a:rPr lang="en-US" sz="1400" dirty="0" smtClean="0"/>
              <a:t>DAU Regional Locations &amp; Colleges</a:t>
            </a:r>
          </a:p>
          <a:p>
            <a:pPr lvl="1"/>
            <a:r>
              <a:rPr lang="en-US" sz="1400" dirty="0" smtClean="0"/>
              <a:t>Product Support References &amp; Tools</a:t>
            </a:r>
          </a:p>
          <a:p>
            <a:pPr lvl="1"/>
            <a:r>
              <a:rPr lang="en-US" sz="1400" dirty="0" smtClean="0"/>
              <a:t>Product Support Policy &amp; Guidance</a:t>
            </a:r>
          </a:p>
          <a:p>
            <a:pPr marL="457200" lvl="1" indent="0">
              <a:buNone/>
            </a:pPr>
            <a:endParaRPr lang="en-US" sz="6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4135367" y="2250077"/>
            <a:ext cx="1073153" cy="139969"/>
          </a:xfrm>
          <a:prstGeom prst="rightArrow">
            <a:avLst/>
          </a:prstGeom>
          <a:solidFill>
            <a:srgbClr val="CC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29144" y="2943662"/>
            <a:ext cx="1073153" cy="139969"/>
          </a:xfrm>
          <a:prstGeom prst="rightArrow">
            <a:avLst/>
          </a:prstGeom>
          <a:solidFill>
            <a:srgbClr val="CC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22918" y="4999508"/>
            <a:ext cx="1073153" cy="139969"/>
          </a:xfrm>
          <a:prstGeom prst="rightArrow">
            <a:avLst/>
          </a:prstGeom>
          <a:solidFill>
            <a:srgbClr val="CC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35356" y="6150296"/>
            <a:ext cx="1073153" cy="139969"/>
          </a:xfrm>
          <a:prstGeom prst="rightArrow">
            <a:avLst/>
          </a:prstGeom>
          <a:solidFill>
            <a:srgbClr val="CC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023" y="5925439"/>
            <a:ext cx="3508512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&amp;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Organizational Information &amp; Feedback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022" y="4921926"/>
            <a:ext cx="3970994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Logistics Director’s Blog</a:t>
            </a:r>
          </a:p>
          <a:p>
            <a:pPr marR="0" lvl="1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023" y="2797381"/>
            <a:ext cx="4572000" cy="1920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Logistics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Links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&amp; CL Modules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Communities of Practice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Ask-a-Professor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ACQuipedia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Certification Standards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Support Guidance Suite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3023" y="2126628"/>
            <a:ext cx="321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Rotator Announcements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91237" y="614944"/>
            <a:ext cx="601036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https://www.dau.mil/training/career-development/logistics/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22" y="1117974"/>
            <a:ext cx="3687005" cy="5456964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138471" y="1142841"/>
            <a:ext cx="1073153" cy="139969"/>
          </a:xfrm>
          <a:prstGeom prst="rightArrow">
            <a:avLst/>
          </a:prstGeom>
          <a:solidFill>
            <a:srgbClr val="CC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QQFKW9SkeJqisOPnj.kA"/>
</p:tagLst>
</file>

<file path=ppt/theme/theme1.xml><?xml version="1.0" encoding="utf-8"?>
<a:theme xmlns:a="http://schemas.openxmlformats.org/drawingml/2006/main" name="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7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AF Briefing Format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2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3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8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4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5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6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7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9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5 white background logo top">
  <a:themeElements>
    <a:clrScheme name="5 white background logo top 1">
      <a:dk1>
        <a:srgbClr val="000000"/>
      </a:dk1>
      <a:lt1>
        <a:srgbClr val="FFFFFF"/>
      </a:lt1>
      <a:dk2>
        <a:srgbClr val="000000"/>
      </a:dk2>
      <a:lt2>
        <a:srgbClr val="247D9C"/>
      </a:lt2>
      <a:accent1>
        <a:srgbClr val="D21034"/>
      </a:accent1>
      <a:accent2>
        <a:srgbClr val="E4C191"/>
      </a:accent2>
      <a:accent3>
        <a:srgbClr val="FFFFFF"/>
      </a:accent3>
      <a:accent4>
        <a:srgbClr val="000000"/>
      </a:accent4>
      <a:accent5>
        <a:srgbClr val="E5AAAE"/>
      </a:accent5>
      <a:accent6>
        <a:srgbClr val="CFAF83"/>
      </a:accent6>
      <a:hlink>
        <a:srgbClr val="9F2D20"/>
      </a:hlink>
      <a:folHlink>
        <a:srgbClr val="FBE181"/>
      </a:folHlink>
    </a:clrScheme>
    <a:fontScheme name="5 white background logo to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99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 white background logo top 1">
        <a:dk1>
          <a:srgbClr val="000000"/>
        </a:dk1>
        <a:lt1>
          <a:srgbClr val="FFFFFF"/>
        </a:lt1>
        <a:dk2>
          <a:srgbClr val="000000"/>
        </a:dk2>
        <a:lt2>
          <a:srgbClr val="247D9C"/>
        </a:lt2>
        <a:accent1>
          <a:srgbClr val="D21034"/>
        </a:accent1>
        <a:accent2>
          <a:srgbClr val="E4C191"/>
        </a:accent2>
        <a:accent3>
          <a:srgbClr val="FFFFFF"/>
        </a:accent3>
        <a:accent4>
          <a:srgbClr val="000000"/>
        </a:accent4>
        <a:accent5>
          <a:srgbClr val="E5AAAE"/>
        </a:accent5>
        <a:accent6>
          <a:srgbClr val="CFAF83"/>
        </a:accent6>
        <a:hlink>
          <a:srgbClr val="9F2D20"/>
        </a:hlink>
        <a:folHlink>
          <a:srgbClr val="FBE1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atSurface Font">
      <a:majorFont>
        <a:latin typeface="Futura Light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1_Pepperm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0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atSurface Font">
      <a:majorFont>
        <a:latin typeface="Futura Light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SD PSAT Template_v3">
  <a:themeElements>
    <a:clrScheme name="OSD PSAT Template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D PSAT Template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>
            <a:srgbClr val="336699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>
            <a:srgbClr val="336699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SD PSAT Template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D PSAT Template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D PSAT Template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D PSAT Template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D PSAT Template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D PSAT Template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D PSAT Template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D PSAT Template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D PSAT Template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D PSAT Template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D PSAT Template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D PSAT Template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SD PSAT Template_v3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PRTM">
      <a:dk1>
        <a:srgbClr val="333333"/>
      </a:dk1>
      <a:lt1>
        <a:srgbClr val="FFFFFF"/>
      </a:lt1>
      <a:dk2>
        <a:srgbClr val="5B7893"/>
      </a:dk2>
      <a:lt2>
        <a:srgbClr val="CCCCCC"/>
      </a:lt2>
      <a:accent1>
        <a:srgbClr val="ADBBC9"/>
      </a:accent1>
      <a:accent2>
        <a:srgbClr val="A7B05B"/>
      </a:accent2>
      <a:accent3>
        <a:srgbClr val="CC6600"/>
      </a:accent3>
      <a:accent4>
        <a:srgbClr val="F1D100"/>
      </a:accent4>
      <a:accent5>
        <a:srgbClr val="CC3300"/>
      </a:accent5>
      <a:accent6>
        <a:srgbClr val="BFBBB0"/>
      </a:accent6>
      <a:hlink>
        <a:srgbClr val="CC3300"/>
      </a:hlink>
      <a:folHlink>
        <a:srgbClr val="F1D1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W_RPT_template 1">
        <a:dk1>
          <a:srgbClr val="333333"/>
        </a:dk1>
        <a:lt1>
          <a:srgbClr val="FFFFFF"/>
        </a:lt1>
        <a:dk2>
          <a:srgbClr val="5B7893"/>
        </a:dk2>
        <a:lt2>
          <a:srgbClr val="CCCCCC"/>
        </a:lt2>
        <a:accent1>
          <a:srgbClr val="ADBBC9"/>
        </a:accent1>
        <a:accent2>
          <a:srgbClr val="CC6600"/>
        </a:accent2>
        <a:accent3>
          <a:srgbClr val="FFFFFF"/>
        </a:accent3>
        <a:accent4>
          <a:srgbClr val="2A2A2A"/>
        </a:accent4>
        <a:accent5>
          <a:srgbClr val="D3DAE1"/>
        </a:accent5>
        <a:accent6>
          <a:srgbClr val="B95C00"/>
        </a:accent6>
        <a:hlink>
          <a:srgbClr val="CC3300"/>
        </a:hlink>
        <a:folHlink>
          <a:srgbClr val="F1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16951</TotalTime>
  <Words>2270</Words>
  <Application>Microsoft Office PowerPoint</Application>
  <PresentationFormat>Letter Paper (8.5x11 in)</PresentationFormat>
  <Paragraphs>518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47</vt:i4>
      </vt:variant>
      <vt:variant>
        <vt:lpstr>Slide Titles</vt:lpstr>
      </vt:variant>
      <vt:variant>
        <vt:i4>13</vt:i4>
      </vt:variant>
    </vt:vector>
  </HeadingPairs>
  <TitlesOfParts>
    <vt:vector size="73" baseType="lpstr">
      <vt:lpstr>ＭＳ Ｐゴシック</vt:lpstr>
      <vt:lpstr>Arial</vt:lpstr>
      <vt:lpstr>Arial Narrow</vt:lpstr>
      <vt:lpstr>Arial Unicode MS</vt:lpstr>
      <vt:lpstr>Calibri</vt:lpstr>
      <vt:lpstr>Century Schoolbook</vt:lpstr>
      <vt:lpstr>Futura Light</vt:lpstr>
      <vt:lpstr>Futura Medium</vt:lpstr>
      <vt:lpstr>Symbol</vt:lpstr>
      <vt:lpstr>Times</vt:lpstr>
      <vt:lpstr>Times New Roman</vt:lpstr>
      <vt:lpstr>Verdana</vt:lpstr>
      <vt:lpstr>Wingdings</vt:lpstr>
      <vt:lpstr>5 white background logo top</vt:lpstr>
      <vt:lpstr>Custom Design</vt:lpstr>
      <vt:lpstr>Blank Presentation</vt:lpstr>
      <vt:lpstr>1_5 white background logo top</vt:lpstr>
      <vt:lpstr>2_OSD PSAT Template_v3</vt:lpstr>
      <vt:lpstr>OSD PSAT Template_v3</vt:lpstr>
      <vt:lpstr>1_OSD PSAT Template_v3</vt:lpstr>
      <vt:lpstr>3_OSD PSAT Template_v3</vt:lpstr>
      <vt:lpstr>blank</vt:lpstr>
      <vt:lpstr>2_5 white background logo top</vt:lpstr>
      <vt:lpstr>3_5 white background logo top</vt:lpstr>
      <vt:lpstr>4_5 white background logo top</vt:lpstr>
      <vt:lpstr>4_OSD PSAT Template_v3</vt:lpstr>
      <vt:lpstr>5_OSD PSAT Template_v3</vt:lpstr>
      <vt:lpstr>6_OSD PSAT Template_v3</vt:lpstr>
      <vt:lpstr>5_5 white background logo top</vt:lpstr>
      <vt:lpstr>8_5 white background logo top</vt:lpstr>
      <vt:lpstr>7_OSD PSAT Template_v3</vt:lpstr>
      <vt:lpstr>6_5 white background logo top</vt:lpstr>
      <vt:lpstr>7_5 white background logo top</vt:lpstr>
      <vt:lpstr>9_5 white background logo top</vt:lpstr>
      <vt:lpstr>10_5 white background logo top</vt:lpstr>
      <vt:lpstr>1_Custom Design</vt:lpstr>
      <vt:lpstr>AF Briefing Format</vt:lpstr>
      <vt:lpstr>11_5 white background logo top</vt:lpstr>
      <vt:lpstr>12_5 white background logo top</vt:lpstr>
      <vt:lpstr>13_5 white background logo top</vt:lpstr>
      <vt:lpstr>2_Custom Design</vt:lpstr>
      <vt:lpstr>1_Blank Presentation</vt:lpstr>
      <vt:lpstr>2_Blank Presentation</vt:lpstr>
      <vt:lpstr>8_OSD PSAT Template_v3</vt:lpstr>
      <vt:lpstr>3_Blank Presentation</vt:lpstr>
      <vt:lpstr>3_Custom Design</vt:lpstr>
      <vt:lpstr>14_5 white background logo top</vt:lpstr>
      <vt:lpstr>4_Custom Design</vt:lpstr>
      <vt:lpstr>15_5 white background logo top</vt:lpstr>
      <vt:lpstr>16_5 white background logo top</vt:lpstr>
      <vt:lpstr>17_5 white background logo top</vt:lpstr>
      <vt:lpstr>9_OSD PSAT Template_v3</vt:lpstr>
      <vt:lpstr>4_Blank Presentation</vt:lpstr>
      <vt:lpstr>1_Office Theme</vt:lpstr>
      <vt:lpstr>1_Peppermint</vt:lpstr>
      <vt:lpstr>10_OSD PSAT Template_v3</vt:lpstr>
      <vt:lpstr>3_Office Theme</vt:lpstr>
      <vt:lpstr>5_Custom Design</vt:lpstr>
      <vt:lpstr>Office Theme</vt:lpstr>
      <vt:lpstr>6_Custom Design</vt:lpstr>
      <vt:lpstr>Joint Technology Exchange Group (JTEG) Forum: How the Acquisition Workforce is Being Trained on Supporting Sustainment </vt:lpstr>
      <vt:lpstr>PowerPoint Presentation</vt:lpstr>
      <vt:lpstr>PowerPoint Presentation</vt:lpstr>
      <vt:lpstr>Integrated Suite of Product Support Focused Learning Assets &amp; Related Resources</vt:lpstr>
      <vt:lpstr>PowerPoint Presentation</vt:lpstr>
      <vt:lpstr>40 Logistics Continuous Learning Modules</vt:lpstr>
      <vt:lpstr>Nearly 90 Interdisciplinary Product Support-  Focused Continuous Learning Modules</vt:lpstr>
      <vt:lpstr>PowerPoint Presentation</vt:lpstr>
      <vt:lpstr>Logistics Functional Area Gateway</vt:lpstr>
      <vt:lpstr>PowerPoint Presentation</vt:lpstr>
      <vt:lpstr>PowerPoint Presentation</vt:lpstr>
      <vt:lpstr>Product Support Statutory Framework (See “Product Support Statutes” ACQuipedia Article for additional details at https://www.dau.mil/acquipedia/Pages/ArticleDetails.aspx?aid=e66a7450-cd0d-48e6-b662-318df2978b35) </vt:lpstr>
      <vt:lpstr>DAU Additive Manufacturing (3D Printing) Learning Assets</vt:lpstr>
    </vt:vector>
  </TitlesOfParts>
  <Company>personal copy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Chris St.John</dc:creator>
  <cp:lastModifiedBy>LANGLAIS, Raymond R.</cp:lastModifiedBy>
  <cp:revision>1329</cp:revision>
  <cp:lastPrinted>2016-10-03T13:12:58Z</cp:lastPrinted>
  <dcterms:created xsi:type="dcterms:W3CDTF">2001-07-25T23:11:32Z</dcterms:created>
  <dcterms:modified xsi:type="dcterms:W3CDTF">2019-05-24T17:06:19Z</dcterms:modified>
</cp:coreProperties>
</file>