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16"/>
  </p:notesMasterIdLst>
  <p:handoutMasterIdLst>
    <p:handoutMasterId r:id="rId17"/>
  </p:handoutMasterIdLst>
  <p:sldIdLst>
    <p:sldId id="371" r:id="rId5"/>
    <p:sldId id="396" r:id="rId6"/>
    <p:sldId id="397" r:id="rId7"/>
    <p:sldId id="387" r:id="rId8"/>
    <p:sldId id="400" r:id="rId9"/>
    <p:sldId id="402" r:id="rId10"/>
    <p:sldId id="398" r:id="rId11"/>
    <p:sldId id="388" r:id="rId12"/>
    <p:sldId id="399" r:id="rId13"/>
    <p:sldId id="406" r:id="rId14"/>
    <p:sldId id="405" r:id="rId15"/>
  </p:sldIdLst>
  <p:sldSz cx="9144000" cy="6858000" type="screen4x3"/>
  <p:notesSz cx="69850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A1B"/>
    <a:srgbClr val="008000"/>
    <a:srgbClr val="FFFFFF"/>
    <a:srgbClr val="FFCC99"/>
    <a:srgbClr val="F1D8D7"/>
    <a:srgbClr val="E6B9B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52" autoAdjust="0"/>
    <p:restoredTop sz="99506" autoAdjust="0"/>
  </p:normalViewPr>
  <p:slideViewPr>
    <p:cSldViewPr snapToGrid="0" snapToObjects="1">
      <p:cViewPr varScale="1">
        <p:scale>
          <a:sx n="69" d="100"/>
          <a:sy n="69" d="100"/>
        </p:scale>
        <p:origin x="10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9BCB76-C3A5-42B3-BF17-D6B9447BF12C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B0201C-D7C5-4724-A775-D265D7881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57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84519D-3B3E-4484-9A2B-A2B45EF01F1B}" type="datetimeFigureOut">
              <a:rPr lang="en-US"/>
              <a:pPr>
                <a:defRPr/>
              </a:pPr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53CD17E-D424-42D1-A59A-E9C32912B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71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98BF0-65FD-3545-B3BC-C379949537D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2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PTCoverBkgrd1b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85800" y="473075"/>
            <a:ext cx="1349375" cy="1581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ECOM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851650" y="404813"/>
            <a:ext cx="1482725" cy="1581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72E32-71BE-4BBB-9DAA-331438587A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0AB3A-791B-438D-983A-CE779F60AC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CEC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246063" y="1588"/>
            <a:ext cx="8897937" cy="174625"/>
          </a:xfrm>
          <a:prstGeom prst="rect">
            <a:avLst/>
          </a:prstGeom>
          <a:solidFill>
            <a:srgbClr val="B5030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5" name="Picture 8" descr="CECOM-light-inside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75" y="3756025"/>
            <a:ext cx="5192713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9525" y="0"/>
            <a:ext cx="182563" cy="1857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4B2A298-332E-4186-B6FF-A54D04E3939B}" type="slidenum">
              <a:rPr lang="en-US" sz="800">
                <a:solidFill>
                  <a:srgbClr val="000000"/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1"/>
          </p:nvPr>
        </p:nvSpPr>
        <p:spPr>
          <a:xfrm>
            <a:off x="310429" y="1054513"/>
            <a:ext cx="8536116" cy="4984955"/>
          </a:xfrm>
          <a:prstGeom prst="rect">
            <a:avLst/>
          </a:prstGeom>
        </p:spPr>
        <p:txBody>
          <a:bodyPr/>
          <a:lstStyle>
            <a:lvl1pPr marL="169863" indent="-169863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  <a:defRPr sz="2800" b="1"/>
            </a:lvl1pPr>
            <a:lvl2pPr marL="398463" indent="-169863">
              <a:spcBef>
                <a:spcPts val="0"/>
              </a:spcBef>
              <a:buClr>
                <a:srgbClr val="C00000"/>
              </a:buClr>
              <a:buFont typeface="Arial Narrow" pitchFamily="34" charset="0"/>
              <a:buChar char="−"/>
              <a:defRPr sz="2400"/>
            </a:lvl2pPr>
            <a:lvl3pPr marL="685800" indent="-169863">
              <a:spcBef>
                <a:spcPts val="0"/>
              </a:spcBef>
              <a:buClr>
                <a:srgbClr val="C00000"/>
              </a:buClr>
              <a:defRPr sz="2400"/>
            </a:lvl3pPr>
            <a:lvl4pPr marL="914400" indent="-169863">
              <a:spcBef>
                <a:spcPts val="0"/>
              </a:spcBef>
              <a:buClr>
                <a:srgbClr val="C00000"/>
              </a:buClr>
              <a:defRPr sz="1600"/>
            </a:lvl4pPr>
            <a:lvl5pPr marL="1084263" indent="-169863">
              <a:spcBef>
                <a:spcPts val="0"/>
              </a:spcBef>
              <a:buClr>
                <a:srgbClr val="C00000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78394"/>
            <a:ext cx="9144000" cy="457200"/>
          </a:xfrm>
          <a:prstGeom prst="rect">
            <a:avLst/>
          </a:prstGeom>
        </p:spPr>
        <p:txBody>
          <a:bodyPr anchorCtr="1"/>
          <a:lstStyle>
            <a:lvl1pPr>
              <a:defRPr sz="3200" b="1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mmander's briefing info page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CA49-EC6A-4BD1-9152-C5F47D7792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A084-3A30-423C-B552-2B5CF318B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B8396-B788-4513-9B8C-7D12D79D3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CC1A-F178-4CDF-A4DE-AD545DDA58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B5BC5-EC1C-4973-AE84-584206932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email">
            <a:lum/>
          </a:blip>
          <a:srcRect/>
          <a:stretch>
            <a:fillRect t="-1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181100"/>
            <a:ext cx="9144000" cy="56832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55738" y="-77788"/>
            <a:ext cx="7688262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00200"/>
            <a:ext cx="8591550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3875" y="6499225"/>
            <a:ext cx="96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tx1"/>
                </a:solidFill>
                <a:effectLst>
                  <a:outerShdw blurRad="69850" dist="50800" dir="2700000" algn="tl" rotWithShape="0">
                    <a:srgbClr val="000000"/>
                  </a:outerShdw>
                </a:effectLst>
                <a:latin typeface="ITC Franklin Gothic Std Demi"/>
                <a:cs typeface="ITC Franklin Gothic Std Demi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7" name="Picture 16" descr="CECOM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776288" y="177800"/>
            <a:ext cx="67945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57150" y="187325"/>
            <a:ext cx="601663" cy="704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1" r:id="rId12"/>
    <p:sldLayoutId id="2147484002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eorgia" pitchFamily="18" charset="0"/>
          <a:ea typeface="Georgia" pitchFamily="18" charset="0"/>
          <a:cs typeface="Georgia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TC Franklin Gothic Std Demi"/>
          <a:ea typeface="ITC Franklin Gothic Std Demi"/>
          <a:cs typeface="ITC Franklin Gothic Std Demi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TC Franklin Gothic Std Demi"/>
          <a:ea typeface="ITC Franklin Gothic Std Demi"/>
          <a:cs typeface="ITC Franklin Gothic Std Demi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TC Franklin Gothic Std Demi"/>
          <a:ea typeface="ITC Franklin Gothic Std Demi"/>
          <a:cs typeface="ITC Franklin Gothic Std Demi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ITC Franklin Gothic Std Demi"/>
          <a:ea typeface="ITC Franklin Gothic Std Demi"/>
          <a:cs typeface="ITC Franklin Gothic Std Demi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911A1B"/>
        </a:buClr>
        <a:buSzPct val="120000"/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Arial" pitchFamily="34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file:///C:\Users\owner\Desktop\deploy_v1.05_10\deploy_v1.05_10\cedatgui.bat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file:///C:\Users\owner\Desktop\deploy_v1.06\resources\devices\gen0924\bbn\Fuel%20Overconsumption.net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owner\Desktop\deploy_v1.05_10\deploy_v1.05_10\cedatgui.bat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81000" y="2110740"/>
            <a:ext cx="8534400" cy="4610782"/>
          </a:xfrm>
        </p:spPr>
        <p:txBody>
          <a:bodyPr/>
          <a:lstStyle/>
          <a:p>
            <a:r>
              <a:rPr lang="en-US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CECOM Equipment Diagnostic Analysis Tool – Virtual LAR (CEDAT VLAR) Overview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JTEG Point of Maintenance Aids </a:t>
            </a:r>
            <a:b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31 Oct 17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0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140154"/>
            <a:ext cx="7863840" cy="690544"/>
          </a:xfrm>
        </p:spPr>
        <p:txBody>
          <a:bodyPr>
            <a:normAutofit/>
          </a:bodyPr>
          <a:lstStyle/>
          <a:p>
            <a:r>
              <a:rPr lang="en-US" sz="2850" dirty="0" smtClean="0"/>
              <a:t>VLAR Benefits</a:t>
            </a:r>
            <a:endParaRPr lang="en-US" sz="28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47" y="1028422"/>
            <a:ext cx="8229600" cy="58295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Based on test analysis and operations analysis, VLAR has proven the following:</a:t>
            </a:r>
          </a:p>
          <a:p>
            <a:pPr>
              <a:buClrTx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30% improvement in Operational Availability</a:t>
            </a:r>
          </a:p>
          <a:p>
            <a:pPr>
              <a:buClrTx/>
            </a:pPr>
            <a:r>
              <a:rPr lang="en-US" dirty="0" smtClean="0"/>
              <a:t>Documented over 50% decrease in troubleshooting time and 50% increase in troubleshooting accuracy</a:t>
            </a:r>
          </a:p>
          <a:p>
            <a:pPr>
              <a:buClrTx/>
            </a:pPr>
            <a:r>
              <a:rPr lang="en-US" dirty="0" smtClean="0"/>
              <a:t>90% decrease in No Evidence of Failure (NEOF) returns</a:t>
            </a:r>
          </a:p>
          <a:p>
            <a:pPr>
              <a:buClrTx/>
            </a:pPr>
            <a:r>
              <a:rPr lang="en-US" dirty="0" smtClean="0"/>
              <a:t>Dramatic improvements in training and in soldier knowledge retention </a:t>
            </a:r>
          </a:p>
          <a:p>
            <a:pPr>
              <a:buClrTx/>
            </a:pPr>
            <a:endParaRPr lang="en-US" dirty="0" smtClean="0"/>
          </a:p>
          <a:p>
            <a:pPr lvl="1">
              <a:buClrTx/>
            </a:pPr>
            <a:r>
              <a:rPr lang="en-US" dirty="0" smtClean="0"/>
              <a:t>VLAR is a registered IT system in the Army Portfolio Management System (APMS)</a:t>
            </a:r>
          </a:p>
          <a:p>
            <a:pPr lvl="1">
              <a:buClrTx/>
            </a:pPr>
            <a:r>
              <a:rPr lang="en-US" dirty="0" smtClean="0"/>
              <a:t>VLAR software is authenticated for network use under Certificate of Networthiness (</a:t>
            </a:r>
            <a:r>
              <a:rPr lang="en-US" dirty="0" err="1" smtClean="0"/>
              <a:t>CoN</a:t>
            </a:r>
            <a:r>
              <a:rPr lang="en-US" dirty="0" smtClean="0"/>
              <a:t>) ID  </a:t>
            </a:r>
          </a:p>
          <a:p>
            <a:pPr lvl="1">
              <a:buClrTx/>
            </a:pPr>
            <a:endParaRPr lang="en-US" dirty="0" smtClean="0"/>
          </a:p>
          <a:p>
            <a:pPr>
              <a:buClrTx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602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VLAR Products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Completed Efforts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  <a:r>
              <a:rPr lang="en-US" sz="2000" b="1" dirty="0" smtClean="0">
                <a:solidFill>
                  <a:schemeClr val="tx1"/>
                </a:solidFill>
              </a:rPr>
              <a:t>15,30 </a:t>
            </a:r>
            <a:r>
              <a:rPr lang="en-US" sz="2000" b="1" dirty="0">
                <a:solidFill>
                  <a:schemeClr val="tx1"/>
                </a:solidFill>
              </a:rPr>
              <a:t>and 60 kW Tactical Quiet Generators (TQG,) HARC 4S and 2S Variants, WIN-T Increment 1 STT Transmit </a:t>
            </a:r>
            <a:r>
              <a:rPr lang="en-US" sz="2000" b="1" dirty="0" smtClean="0">
                <a:solidFill>
                  <a:schemeClr val="tx1"/>
                </a:solidFill>
              </a:rPr>
              <a:t>diagnostics, </a:t>
            </a:r>
            <a:r>
              <a:rPr lang="en-US" sz="2000" b="1" dirty="0">
                <a:solidFill>
                  <a:schemeClr val="tx1"/>
                </a:solidFill>
              </a:rPr>
              <a:t>WIN-T STT Quick Reference Guide (QRG</a:t>
            </a:r>
            <a:r>
              <a:rPr lang="en-US" sz="2000" b="1" dirty="0" smtClean="0">
                <a:solidFill>
                  <a:schemeClr val="tx1"/>
                </a:solidFill>
              </a:rPr>
              <a:t>), </a:t>
            </a:r>
            <a:r>
              <a:rPr lang="en-US" sz="2000" b="1" dirty="0">
                <a:solidFill>
                  <a:schemeClr val="tx1"/>
                </a:solidFill>
              </a:rPr>
              <a:t>Simple Key Loader (</a:t>
            </a:r>
            <a:r>
              <a:rPr lang="en-US" sz="2000" b="1" dirty="0" smtClean="0">
                <a:solidFill>
                  <a:schemeClr val="tx1"/>
                </a:solidFill>
              </a:rPr>
              <a:t>SKL) QRG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WIN-T </a:t>
            </a:r>
            <a:r>
              <a:rPr lang="en-US" sz="2000" b="1" dirty="0">
                <a:solidFill>
                  <a:schemeClr val="tx1"/>
                </a:solidFill>
              </a:rPr>
              <a:t>Increment 2 Power </a:t>
            </a:r>
            <a:r>
              <a:rPr lang="en-US" sz="2000" b="1" dirty="0" smtClean="0">
                <a:solidFill>
                  <a:schemeClr val="tx1"/>
                </a:solidFill>
              </a:rPr>
              <a:t>Systems, </a:t>
            </a:r>
            <a:r>
              <a:rPr lang="en-US" sz="2000" b="1" dirty="0">
                <a:solidFill>
                  <a:schemeClr val="tx1"/>
                </a:solidFill>
              </a:rPr>
              <a:t>and fuel consumption optimization </a:t>
            </a:r>
            <a:r>
              <a:rPr lang="en-US" sz="2000" b="1" dirty="0" smtClean="0">
                <a:solidFill>
                  <a:schemeClr val="tx1"/>
                </a:solidFill>
              </a:rPr>
              <a:t>, Electronic Shop Vehicle (ESV)</a:t>
            </a:r>
            <a:endParaRPr lang="en-US" sz="2000" b="1" dirty="0">
              <a:solidFill>
                <a:schemeClr val="tx1"/>
              </a:solidFill>
            </a:endParaRP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Current Efforts: WIN-T Increment 1 Lot 9 STT diagnostics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Future efforts: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AMMPS Generator, WIN-T Inc 2 STT</a:t>
            </a:r>
          </a:p>
          <a:p>
            <a:pPr marL="0" indent="0">
              <a:buFontTx/>
              <a:buNone/>
            </a:pP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94753" y="3402370"/>
            <a:ext cx="8445485" cy="3322696"/>
            <a:chOff x="294753" y="3402370"/>
            <a:chExt cx="8445485" cy="3322696"/>
          </a:xfrm>
        </p:grpSpPr>
        <p:pic>
          <p:nvPicPr>
            <p:cNvPr id="10244" name="Picture 4" descr="C:\Users\Dave\Pictures\harc-2s1u_riu-iso-l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457" y="3402370"/>
              <a:ext cx="2975781" cy="1983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C:\Users\Dave\Pictures\dcg606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53" y="3753139"/>
              <a:ext cx="2212785" cy="268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C:\Users\Dave\Pictures\STT_NE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54" y="4035915"/>
              <a:ext cx="2821675" cy="2115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s://s3.graphiq.com/sites/default/files/2061/media/images/Cummins_Onan_QD_60_Hz_7.5_kW_4021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599" y="5296316"/>
              <a:ext cx="190500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87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Challenges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533399" y="1066799"/>
            <a:ext cx="8206839" cy="57912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342900" lvl="1" indent="-342900">
              <a:buFontTx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Soldiers need: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Ready access to the collective Enterprise knowledge base at the tactical edge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Support for more effective and more efficient diagnostic processes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Expert training integrated with diagnostic processes (learn while doing)</a:t>
            </a:r>
          </a:p>
          <a:p>
            <a:pPr lvl="1"/>
            <a:endParaRPr lang="en-US" sz="2400" b="1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US" sz="2200" dirty="0"/>
          </a:p>
        </p:txBody>
      </p:sp>
      <p:pic>
        <p:nvPicPr>
          <p:cNvPr id="1026" name="Picture 2" descr="C:\Users\Dave\Pictures\CEDAT\3168b486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495675"/>
            <a:ext cx="4200526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e\Pictures\CEDAT\id_hemtt_m985_700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95675"/>
            <a:ext cx="37623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Challenges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533399" y="1066799"/>
            <a:ext cx="8206839" cy="57912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342900" lvl="1" indent="-342900">
              <a:buFontTx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Program Managers need: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A foundation of quality field-level maintenance data for fleet management, readiness management, and CBM + Initiatives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A means to mitigate reductions in field support personnel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A means to fill gaps in soldier training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A means to capture expert knowledge on their weapon systems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US" sz="2200" dirty="0"/>
          </a:p>
        </p:txBody>
      </p:sp>
      <p:pic>
        <p:nvPicPr>
          <p:cNvPr id="2050" name="Picture 2" descr="http://static.progressivemediagroup.com/uploads/imagelibrary/PAC-3%20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3349625"/>
            <a:ext cx="7172324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Background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r>
              <a:rPr lang="en-US" sz="2000" b="1" u="sng" dirty="0">
                <a:solidFill>
                  <a:schemeClr val="tx1"/>
                </a:solidFill>
              </a:rPr>
              <a:t>CEDAT VLAR </a:t>
            </a:r>
            <a:r>
              <a:rPr lang="en-US" sz="2000" b="1" u="sng" dirty="0" smtClean="0">
                <a:solidFill>
                  <a:schemeClr val="tx1"/>
                </a:solidFill>
              </a:rPr>
              <a:t>team developed two research questions in </a:t>
            </a:r>
            <a:r>
              <a:rPr lang="en-US" sz="2000" b="1" u="sng" dirty="0">
                <a:solidFill>
                  <a:schemeClr val="tx1"/>
                </a:solidFill>
              </a:rPr>
              <a:t>response to </a:t>
            </a:r>
            <a:r>
              <a:rPr lang="en-US" sz="2000" b="1" u="sng" dirty="0" smtClean="0">
                <a:solidFill>
                  <a:schemeClr val="tx1"/>
                </a:solidFill>
              </a:rPr>
              <a:t>these challenges:</a:t>
            </a:r>
          </a:p>
          <a:p>
            <a:pPr marL="0" indent="0">
              <a:buNone/>
            </a:pPr>
            <a:endParaRPr lang="en-US" sz="2000" b="1" u="sng" dirty="0">
              <a:solidFill>
                <a:schemeClr val="tx1"/>
              </a:solidFill>
            </a:endParaRPr>
          </a:p>
          <a:p>
            <a:pPr marL="517525" lvl="1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“</a:t>
            </a:r>
            <a:r>
              <a:rPr lang="en-US" sz="2000" b="1" dirty="0">
                <a:solidFill>
                  <a:schemeClr val="tx1"/>
                </a:solidFill>
              </a:rPr>
              <a:t>How do we (CECOM) take the collective knowledge of C4ISR system </a:t>
            </a:r>
            <a:r>
              <a:rPr lang="en-US" sz="2000" b="1" dirty="0" smtClean="0">
                <a:solidFill>
                  <a:schemeClr val="tx1"/>
                </a:solidFill>
              </a:rPr>
              <a:t>operations 	and </a:t>
            </a:r>
            <a:r>
              <a:rPr lang="en-US" sz="2000" b="1" dirty="0">
                <a:solidFill>
                  <a:schemeClr val="tx1"/>
                </a:solidFill>
              </a:rPr>
              <a:t>maintenance and encode that in a diagnostic and </a:t>
            </a:r>
            <a:r>
              <a:rPr lang="en-US" sz="2000" b="1" dirty="0" smtClean="0">
                <a:solidFill>
                  <a:schemeClr val="tx1"/>
                </a:solidFill>
              </a:rPr>
              <a:t>training </a:t>
            </a:r>
            <a:r>
              <a:rPr lang="en-US" sz="2000" b="1" dirty="0">
                <a:solidFill>
                  <a:schemeClr val="tx1"/>
                </a:solidFill>
              </a:rPr>
              <a:t>tool usable by </a:t>
            </a:r>
            <a:r>
              <a:rPr lang="en-US" sz="2000" b="1" dirty="0" smtClean="0">
                <a:solidFill>
                  <a:schemeClr val="tx1"/>
                </a:solidFill>
              </a:rPr>
              <a:t>anyone</a:t>
            </a:r>
            <a:r>
              <a:rPr lang="en-US" sz="2000" b="1" dirty="0">
                <a:solidFill>
                  <a:schemeClr val="tx1"/>
                </a:solidFill>
              </a:rPr>
              <a:t>, anywhere</a:t>
            </a:r>
            <a:r>
              <a:rPr lang="en-US" sz="2000" b="1" dirty="0" smtClean="0">
                <a:solidFill>
                  <a:schemeClr val="tx1"/>
                </a:solidFill>
              </a:rPr>
              <a:t>?”</a:t>
            </a:r>
          </a:p>
          <a:p>
            <a:pPr marL="517525" lvl="1" indent="-4572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“How </a:t>
            </a:r>
            <a:r>
              <a:rPr lang="en-US" sz="2000" b="1" dirty="0">
                <a:solidFill>
                  <a:schemeClr val="tx1"/>
                </a:solidFill>
              </a:rPr>
              <a:t>do we extend the CECOM knowledge base to remote locations and to remote operators, and how do we make these remote operators more self-sufficient?</a:t>
            </a:r>
          </a:p>
          <a:p>
            <a:pPr marL="517525" lvl="1" indent="-4572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CEDAT </a:t>
            </a:r>
            <a:r>
              <a:rPr lang="en-US" sz="2000" b="1" dirty="0">
                <a:solidFill>
                  <a:schemeClr val="tx1"/>
                </a:solidFill>
              </a:rPr>
              <a:t>VLAR has proven to be the answer to both of these questions.  </a:t>
            </a:r>
            <a:r>
              <a:rPr lang="en-US" sz="2000" b="1" dirty="0" smtClean="0">
                <a:solidFill>
                  <a:schemeClr val="tx1"/>
                </a:solidFill>
              </a:rPr>
              <a:t>VLAR codifies expert knowledge and makes it accessible. Implementation </a:t>
            </a:r>
            <a:r>
              <a:rPr lang="en-US" sz="2000" b="1" dirty="0">
                <a:solidFill>
                  <a:schemeClr val="tx1"/>
                </a:solidFill>
              </a:rPr>
              <a:t>of VLAR as an operator and maintainer tool reduces soldier dependency on FSR/LAR support in the field and decreases weapon system downtime. VLAR methodology and technology can be applied to any complex </a:t>
            </a:r>
            <a:r>
              <a:rPr lang="en-US" sz="2000" b="1" dirty="0" smtClean="0">
                <a:solidFill>
                  <a:schemeClr val="tx1"/>
                </a:solidFill>
              </a:rPr>
              <a:t>system.</a:t>
            </a: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246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CEDAT VLAR uses Causal Bayesian Networks (CBN) as its structural and mathematical underpinning. CBNs are mathematically precise, robust, omnidirectional inference engines that are widely used in Government and industry 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The CEDAT VLAR team uses a unique knowledge engineering process to elicit experts and draw out advanced troubleshooting techniques and complex relationships between variables.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The resulting product is a problem set </a:t>
            </a:r>
          </a:p>
          <a:p>
            <a:pPr marL="457200" lvl="1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modeled by a CBN  </a:t>
            </a:r>
          </a:p>
          <a:p>
            <a:pPr marL="0" indent="0">
              <a:buFontTx/>
              <a:buNone/>
            </a:pPr>
            <a:endParaRPr lang="en-US" sz="2200" dirty="0"/>
          </a:p>
        </p:txBody>
      </p:sp>
      <p:sp>
        <p:nvSpPr>
          <p:cNvPr id="3" name="AutoShape 2" descr="Image result for nonaka knowledge spiral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nonaka knowledge spiral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C:\Users\Dave\Documents\CEDAT\Fleet Management\Knowledge Spir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4094728"/>
            <a:ext cx="3838669" cy="200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ight Arrow 69"/>
          <p:cNvSpPr/>
          <p:nvPr/>
        </p:nvSpPr>
        <p:spPr>
          <a:xfrm>
            <a:off x="4412663" y="4662535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3" descr="C:\Users\Dave\Documents\CEDAT\Presentations\Car St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83" y="3472114"/>
            <a:ext cx="3115555" cy="15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Dave\Documents\CEDAT\Presentations\CP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83" y="5097101"/>
            <a:ext cx="3115555" cy="16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7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Process - GUI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endParaRPr lang="en-US" sz="2200" dirty="0"/>
          </a:p>
        </p:txBody>
      </p:sp>
      <p:sp>
        <p:nvSpPr>
          <p:cNvPr id="3" name="AutoShape 2" descr="Image result for nonaka knowledge spiral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nonaka knowledge spiral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GUI main screen.png">
            <a:hlinkClick r:id="rId2" action="ppaction://program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5971" y="2922885"/>
            <a:ext cx="4534840" cy="1935645"/>
          </a:xfrm>
          <a:prstGeom prst="rect">
            <a:avLst/>
          </a:prstGeom>
        </p:spPr>
      </p:pic>
      <p:pic>
        <p:nvPicPr>
          <p:cNvPr id="11" name="Picture 3" descr="C:\Users\Dave\Pictures\Fuel Tes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18" y="4336609"/>
            <a:ext cx="4511993" cy="235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983893"/>
            <a:ext cx="8692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2000" b="1" dirty="0" smtClean="0"/>
          </a:p>
          <a:p>
            <a:pPr lvl="1"/>
            <a:r>
              <a:rPr lang="en-US" sz="2000" b="1" dirty="0" smtClean="0"/>
              <a:t>The </a:t>
            </a:r>
            <a:r>
              <a:rPr lang="en-US" sz="2000" b="1" dirty="0"/>
              <a:t>VLAR team then layers a Graphical User Interface (GUI) on top of the </a:t>
            </a:r>
            <a:r>
              <a:rPr lang="en-US" sz="2000" b="1" dirty="0" smtClean="0"/>
              <a:t>CBN. </a:t>
            </a:r>
            <a:r>
              <a:rPr lang="en-US" sz="2000" b="1" dirty="0"/>
              <a:t>The GUI features simple, multimedia representations of the complex joint probability distributions </a:t>
            </a:r>
            <a:r>
              <a:rPr lang="en-US" sz="2000" b="1" dirty="0" smtClean="0"/>
              <a:t>underneath. The </a:t>
            </a:r>
            <a:r>
              <a:rPr lang="en-US" sz="2000" b="1" dirty="0"/>
              <a:t>GUI enables the integrated troubleshooting and learning approach so the soldier knows the “why” as well as the “what.”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952335"/>
            <a:ext cx="4323570" cy="21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8298"/>
            <a:ext cx="4323571" cy="17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13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CEDAT VLAR turns this knowledge engineering process:</a:t>
            </a:r>
            <a:endParaRPr lang="en-US" sz="2400" dirty="0"/>
          </a:p>
        </p:txBody>
      </p:sp>
      <p:pic>
        <p:nvPicPr>
          <p:cNvPr id="4" name="Content Placeholder 13" descr="Will Not Crank.gif">
            <a:hlinkClick r:id="rId2" action="ppaction://program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0250" y="1523999"/>
            <a:ext cx="4495800" cy="3895891"/>
          </a:xfrm>
          <a:prstGeom prst="rect">
            <a:avLst/>
          </a:prstGeom>
        </p:spPr>
      </p:pic>
      <p:pic>
        <p:nvPicPr>
          <p:cNvPr id="8194" name="Picture 2" descr="C:\Users\Dave\Pictures\Chris and Andr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524000"/>
            <a:ext cx="3376685" cy="182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ve\Pictures\IDI Cla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39" y="5419891"/>
            <a:ext cx="4703544" cy="13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ve\Pictures\Pear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8" y="3459707"/>
            <a:ext cx="2711120" cy="18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Process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Into this soldier process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4" name="Picture 2" descr="C:\Users\Andrew\Desktop\DSC0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9988" y="1657350"/>
            <a:ext cx="4629118" cy="3064775"/>
          </a:xfrm>
          <a:prstGeom prst="rect">
            <a:avLst/>
          </a:prstGeom>
          <a:noFill/>
        </p:spPr>
      </p:pic>
      <p:pic>
        <p:nvPicPr>
          <p:cNvPr id="7" name="Picture 6" descr="GUI main screen.png">
            <a:hlinkClick r:id="rId3" action="ppaction://program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38" y="1657350"/>
            <a:ext cx="4194140" cy="2416507"/>
          </a:xfrm>
          <a:prstGeom prst="rect">
            <a:avLst/>
          </a:prstGeom>
        </p:spPr>
      </p:pic>
      <p:pic>
        <p:nvPicPr>
          <p:cNvPr id="11266" name="Picture 2" descr="C:\Users\Dave\Pictures\Stack Rank after Fuel Test not fa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" y="4148919"/>
            <a:ext cx="4196687" cy="25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ave\Pictures\Fuel Tes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55" y="4753686"/>
            <a:ext cx="4581351" cy="19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VLAR Solution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12"/>
          <p:cNvSpPr txBox="1">
            <a:spLocks/>
          </p:cNvSpPr>
          <p:nvPr/>
        </p:nvSpPr>
        <p:spPr>
          <a:xfrm>
            <a:off x="533399" y="1066799"/>
            <a:ext cx="8206839" cy="55358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342900" lvl="1" indent="-342900">
              <a:buFontTx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CEDAT VLAR: 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CEDAT VLAR’s inherent </a:t>
            </a:r>
            <a:r>
              <a:rPr lang="en-US" sz="2000" b="1" dirty="0">
                <a:solidFill>
                  <a:schemeClr val="tx1"/>
                </a:solidFill>
              </a:rPr>
              <a:t>knowledge </a:t>
            </a:r>
            <a:r>
              <a:rPr lang="en-US" sz="2000" b="1" dirty="0" smtClean="0">
                <a:solidFill>
                  <a:schemeClr val="tx1"/>
                </a:solidFill>
              </a:rPr>
              <a:t>management and systems analysis </a:t>
            </a:r>
            <a:r>
              <a:rPr lang="en-US" sz="2000" b="1" dirty="0">
                <a:solidFill>
                  <a:schemeClr val="tx1"/>
                </a:solidFill>
              </a:rPr>
              <a:t>capabilities </a:t>
            </a:r>
            <a:r>
              <a:rPr lang="en-US" sz="2000" b="1" dirty="0" smtClean="0">
                <a:solidFill>
                  <a:schemeClr val="tx1"/>
                </a:solidFill>
              </a:rPr>
              <a:t>provide </a:t>
            </a:r>
            <a:r>
              <a:rPr lang="en-US" sz="2000" b="1" dirty="0">
                <a:solidFill>
                  <a:schemeClr val="tx1"/>
                </a:solidFill>
              </a:rPr>
              <a:t>the critical field-level knowledge base for </a:t>
            </a:r>
            <a:r>
              <a:rPr lang="en-US" sz="2000" b="1" dirty="0" smtClean="0">
                <a:solidFill>
                  <a:schemeClr val="tx1"/>
                </a:solidFill>
              </a:rPr>
              <a:t>enterprise-level fleet management initiatives.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</a:rPr>
              <a:t>CEDAT </a:t>
            </a:r>
            <a:r>
              <a:rPr lang="en-US" sz="2000" b="1" dirty="0">
                <a:solidFill>
                  <a:schemeClr val="tx1"/>
                </a:solidFill>
              </a:rPr>
              <a:t>VLAR enables the shift away from FSR-intensive sustainment strategies while maintaining equipment availability  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2000" b="1" dirty="0">
              <a:solidFill>
                <a:schemeClr val="tx1"/>
              </a:solidFill>
            </a:endParaRPr>
          </a:p>
          <a:p>
            <a:pPr lvl="1"/>
            <a:endParaRPr lang="en-US" sz="1800" b="1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endParaRPr lang="en-US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" y="3043452"/>
            <a:ext cx="9106478" cy="38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9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v9IHGhGxKlquRzR3QeHq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Tlp8TBwWeg3ijBDkuE7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55A97168-5F0B-4BB0-94A1-2853C3EBB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5FC22F6-7FE8-46C4-9158-BE34663630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0CA50B-3D4D-47F8-864F-D567EE2A43F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45391</TotalTime>
  <Words>478</Words>
  <Application>Microsoft Office PowerPoint</Application>
  <PresentationFormat>On-screen Show (4:3)</PresentationFormat>
  <Paragraphs>53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Georgia</vt:lpstr>
      <vt:lpstr>ITC Franklin Gothic Std Demi</vt:lpstr>
      <vt:lpstr>Office Theme</vt:lpstr>
      <vt:lpstr> CECOM Equipment Diagnostic Analysis Tool – Virtual LAR (CEDAT VLAR) Overview   JTEG Point of Maintenance Aids   31 Oct 17</vt:lpstr>
      <vt:lpstr>Challenges   </vt:lpstr>
      <vt:lpstr>Challenges   </vt:lpstr>
      <vt:lpstr>VLAR Background</vt:lpstr>
      <vt:lpstr>VLAR Process</vt:lpstr>
      <vt:lpstr>VLAR Process - GUI</vt:lpstr>
      <vt:lpstr>VLAR Process</vt:lpstr>
      <vt:lpstr>VLAR Process</vt:lpstr>
      <vt:lpstr>VLAR Solution</vt:lpstr>
      <vt:lpstr>VLAR Benefits</vt:lpstr>
      <vt:lpstr>VLAR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Janson Communications</dc:creator>
  <cp:lastModifiedBy>LANGLAIS, Raymond R.</cp:lastModifiedBy>
  <cp:revision>608</cp:revision>
  <cp:lastPrinted>2015-01-20T13:30:38Z</cp:lastPrinted>
  <dcterms:created xsi:type="dcterms:W3CDTF">2011-09-01T17:37:13Z</dcterms:created>
  <dcterms:modified xsi:type="dcterms:W3CDTF">2017-10-31T11:48:08Z</dcterms:modified>
</cp:coreProperties>
</file>