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sldIdLst>
    <p:sldId id="308" r:id="rId6"/>
    <p:sldId id="365" r:id="rId7"/>
    <p:sldId id="358" r:id="rId8"/>
    <p:sldId id="354" r:id="rId9"/>
    <p:sldId id="343" r:id="rId10"/>
    <p:sldId id="351" r:id="rId11"/>
    <p:sldId id="353" r:id="rId12"/>
    <p:sldId id="359" r:id="rId13"/>
    <p:sldId id="361" r:id="rId14"/>
    <p:sldId id="362" r:id="rId15"/>
    <p:sldId id="363" r:id="rId16"/>
    <p:sldId id="364" r:id="rId17"/>
    <p:sldId id="27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3A7E"/>
    <a:srgbClr val="963A68"/>
    <a:srgbClr val="E46C0A"/>
    <a:srgbClr val="77933C"/>
    <a:srgbClr val="763A66"/>
    <a:srgbClr val="9B6B15"/>
    <a:srgbClr val="666F91"/>
    <a:srgbClr val="385D8A"/>
    <a:srgbClr val="BDC1D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21" autoAdjust="0"/>
    <p:restoredTop sz="94292" autoAdjust="0"/>
  </p:normalViewPr>
  <p:slideViewPr>
    <p:cSldViewPr>
      <p:cViewPr varScale="1">
        <p:scale>
          <a:sx n="69" d="100"/>
          <a:sy n="69" d="100"/>
        </p:scale>
        <p:origin x="1616"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34" y="-102"/>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image" Target="../media/image13.pn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07/relationships/hdphoto" Target="../media/hdphoto8.wdp"/><Relationship Id="rId1" Type="http://schemas.openxmlformats.org/officeDocument/2006/relationships/image" Target="../media/image15.png"/><Relationship Id="rId6" Type="http://schemas.microsoft.com/office/2007/relationships/hdphoto" Target="../media/hdphoto10.wdp"/><Relationship Id="rId5" Type="http://schemas.openxmlformats.org/officeDocument/2006/relationships/image" Target="../media/image17.png"/><Relationship Id="rId4" Type="http://schemas.microsoft.com/office/2007/relationships/hdphoto" Target="../media/hdphoto9.wdp"/></Relationships>
</file>

<file path=ppt/diagrams/_rels/drawing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07/relationships/hdphoto" Target="../media/hdphoto8.wdp"/><Relationship Id="rId1" Type="http://schemas.openxmlformats.org/officeDocument/2006/relationships/image" Target="../media/image15.png"/><Relationship Id="rId6" Type="http://schemas.microsoft.com/office/2007/relationships/hdphoto" Target="../media/hdphoto10.wdp"/><Relationship Id="rId5" Type="http://schemas.openxmlformats.org/officeDocument/2006/relationships/image" Target="../media/image17.png"/><Relationship Id="rId4" Type="http://schemas.microsoft.com/office/2007/relationships/hdphoto" Target="../media/hdphoto9.wdp"/></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9BB85A-808E-4B18-B15A-B560CE9BA5FC}" type="doc">
      <dgm:prSet loTypeId="urn:microsoft.com/office/officeart/2008/layout/PictureStrips" loCatId="list" qsTypeId="urn:microsoft.com/office/officeart/2005/8/quickstyle/simple3" qsCatId="simple" csTypeId="urn:microsoft.com/office/officeart/2005/8/colors/accent0_1" csCatId="mainScheme" phldr="1"/>
      <dgm:spPr/>
      <dgm:t>
        <a:bodyPr/>
        <a:lstStyle/>
        <a:p>
          <a:endParaRPr lang="en-US"/>
        </a:p>
      </dgm:t>
    </dgm:pt>
    <dgm:pt modelId="{271B6E1F-3620-41F3-B257-5F9D5EF8AEA9}">
      <dgm:prSet phldrT="[Text]"/>
      <dgm:spPr/>
      <dgm:t>
        <a:bodyPr/>
        <a:lstStyle/>
        <a:p>
          <a:r>
            <a:rPr lang="en-US" dirty="0" smtClean="0"/>
            <a:t>User Software</a:t>
          </a:r>
          <a:endParaRPr lang="en-US" dirty="0"/>
        </a:p>
      </dgm:t>
    </dgm:pt>
    <dgm:pt modelId="{5721AB36-7393-4125-A1B2-7BCACE78E87D}" type="parTrans" cxnId="{FC12AA9F-75AD-4403-8E3A-1A0F67457DB9}">
      <dgm:prSet/>
      <dgm:spPr/>
      <dgm:t>
        <a:bodyPr/>
        <a:lstStyle/>
        <a:p>
          <a:endParaRPr lang="en-US"/>
        </a:p>
      </dgm:t>
    </dgm:pt>
    <dgm:pt modelId="{32D8451C-C4EC-4E13-AD74-BFF32C28EB97}" type="sibTrans" cxnId="{FC12AA9F-75AD-4403-8E3A-1A0F67457DB9}">
      <dgm:prSet/>
      <dgm:spPr/>
      <dgm:t>
        <a:bodyPr/>
        <a:lstStyle/>
        <a:p>
          <a:endParaRPr lang="en-US"/>
        </a:p>
      </dgm:t>
    </dgm:pt>
    <dgm:pt modelId="{6F70966A-AF90-4E4B-9DC6-89E658558FA4}">
      <dgm:prSet phldrT="[Text]"/>
      <dgm:spPr/>
      <dgm:t>
        <a:bodyPr/>
        <a:lstStyle/>
        <a:p>
          <a:r>
            <a:rPr lang="en-US" dirty="0" smtClean="0"/>
            <a:t>Windows 7</a:t>
          </a:r>
          <a:endParaRPr lang="en-US" dirty="0"/>
        </a:p>
      </dgm:t>
    </dgm:pt>
    <dgm:pt modelId="{7F03E8C5-BAE3-4110-91CB-7CE1D4CA2280}" type="parTrans" cxnId="{FFA5C62B-E97D-4A04-9DFE-47D6B4DCB618}">
      <dgm:prSet/>
      <dgm:spPr/>
      <dgm:t>
        <a:bodyPr/>
        <a:lstStyle/>
        <a:p>
          <a:endParaRPr lang="en-US"/>
        </a:p>
      </dgm:t>
    </dgm:pt>
    <dgm:pt modelId="{AFE9E12C-DE9A-4B57-8D9A-27CB2C37F7B5}" type="sibTrans" cxnId="{FFA5C62B-E97D-4A04-9DFE-47D6B4DCB618}">
      <dgm:prSet/>
      <dgm:spPr/>
      <dgm:t>
        <a:bodyPr/>
        <a:lstStyle/>
        <a:p>
          <a:endParaRPr lang="en-US"/>
        </a:p>
      </dgm:t>
    </dgm:pt>
    <dgm:pt modelId="{89B8B2A1-2CF7-41D6-A372-51FF4400B7C7}">
      <dgm:prSet phldrT="[Text]"/>
      <dgm:spPr/>
      <dgm:t>
        <a:bodyPr/>
        <a:lstStyle/>
        <a:p>
          <a:r>
            <a:rPr lang="en-US" dirty="0" smtClean="0"/>
            <a:t>Security</a:t>
          </a:r>
          <a:endParaRPr lang="en-US" dirty="0"/>
        </a:p>
      </dgm:t>
    </dgm:pt>
    <dgm:pt modelId="{8C05625D-7198-4F0A-B4DA-608509889DB4}" type="parTrans" cxnId="{2EAD8D2F-7DB2-4094-90DC-6BE21F82B7B8}">
      <dgm:prSet/>
      <dgm:spPr/>
      <dgm:t>
        <a:bodyPr/>
        <a:lstStyle/>
        <a:p>
          <a:endParaRPr lang="en-US"/>
        </a:p>
      </dgm:t>
    </dgm:pt>
    <dgm:pt modelId="{214B30C2-6187-43FF-A380-981467A35DF5}" type="sibTrans" cxnId="{2EAD8D2F-7DB2-4094-90DC-6BE21F82B7B8}">
      <dgm:prSet/>
      <dgm:spPr/>
      <dgm:t>
        <a:bodyPr/>
        <a:lstStyle/>
        <a:p>
          <a:endParaRPr lang="en-US"/>
        </a:p>
      </dgm:t>
    </dgm:pt>
    <dgm:pt modelId="{8A7E94FF-2365-4566-B885-F82D7072D92B}">
      <dgm:prSet phldrT="[Text]"/>
      <dgm:spPr/>
      <dgm:t>
        <a:bodyPr/>
        <a:lstStyle/>
        <a:p>
          <a:r>
            <a:rPr lang="en-US" dirty="0" smtClean="0"/>
            <a:t>Symantec Endpoint Encryption</a:t>
          </a:r>
          <a:endParaRPr lang="en-US" dirty="0"/>
        </a:p>
      </dgm:t>
    </dgm:pt>
    <dgm:pt modelId="{7338C151-95C0-4486-A588-625FB87DE25E}" type="parTrans" cxnId="{C519FE99-6D5D-446D-A6FF-F3999099ED18}">
      <dgm:prSet/>
      <dgm:spPr/>
      <dgm:t>
        <a:bodyPr/>
        <a:lstStyle/>
        <a:p>
          <a:endParaRPr lang="en-US"/>
        </a:p>
      </dgm:t>
    </dgm:pt>
    <dgm:pt modelId="{6EE5A20D-7F43-4CCE-B77D-58AE77E930C0}" type="sibTrans" cxnId="{C519FE99-6D5D-446D-A6FF-F3999099ED18}">
      <dgm:prSet/>
      <dgm:spPr/>
      <dgm:t>
        <a:bodyPr/>
        <a:lstStyle/>
        <a:p>
          <a:endParaRPr lang="en-US"/>
        </a:p>
      </dgm:t>
    </dgm:pt>
    <dgm:pt modelId="{8F34F8CB-9139-4B10-A618-0C079581E085}">
      <dgm:prSet/>
      <dgm:spPr/>
      <dgm:t>
        <a:bodyPr/>
        <a:lstStyle/>
        <a:p>
          <a:r>
            <a:rPr lang="en-US" dirty="0" smtClean="0"/>
            <a:t>Internet Explorer 11 (OWA, DCS)</a:t>
          </a:r>
          <a:endParaRPr lang="en-US" dirty="0"/>
        </a:p>
      </dgm:t>
    </dgm:pt>
    <dgm:pt modelId="{19A73D0B-CDBC-4C13-B178-BC6E7AE438F6}" type="parTrans" cxnId="{2D71C11A-7497-4521-B3A6-B2BE6E29CEF8}">
      <dgm:prSet/>
      <dgm:spPr/>
      <dgm:t>
        <a:bodyPr/>
        <a:lstStyle/>
        <a:p>
          <a:endParaRPr lang="en-US"/>
        </a:p>
      </dgm:t>
    </dgm:pt>
    <dgm:pt modelId="{22A5F158-78F9-4E16-80F5-AA6E980BBE33}" type="sibTrans" cxnId="{2D71C11A-7497-4521-B3A6-B2BE6E29CEF8}">
      <dgm:prSet/>
      <dgm:spPr/>
      <dgm:t>
        <a:bodyPr/>
        <a:lstStyle/>
        <a:p>
          <a:endParaRPr lang="en-US"/>
        </a:p>
      </dgm:t>
    </dgm:pt>
    <dgm:pt modelId="{15102E27-B4E2-4D0B-912D-119B6FF0E6E2}">
      <dgm:prSet/>
      <dgm:spPr/>
      <dgm:t>
        <a:bodyPr/>
        <a:lstStyle/>
        <a:p>
          <a:r>
            <a:rPr lang="en-US" dirty="0" smtClean="0"/>
            <a:t>Adobe Reader</a:t>
          </a:r>
          <a:endParaRPr lang="en-US" dirty="0"/>
        </a:p>
      </dgm:t>
    </dgm:pt>
    <dgm:pt modelId="{50622C9C-EE6C-4CDE-B552-6C1781507B0F}" type="parTrans" cxnId="{E6E749AA-6AA0-43B9-A66E-2F135462E266}">
      <dgm:prSet/>
      <dgm:spPr/>
      <dgm:t>
        <a:bodyPr/>
        <a:lstStyle/>
        <a:p>
          <a:endParaRPr lang="en-US"/>
        </a:p>
      </dgm:t>
    </dgm:pt>
    <dgm:pt modelId="{76D63C91-0B1A-477F-B787-F45436EB914B}" type="sibTrans" cxnId="{E6E749AA-6AA0-43B9-A66E-2F135462E266}">
      <dgm:prSet/>
      <dgm:spPr/>
      <dgm:t>
        <a:bodyPr/>
        <a:lstStyle/>
        <a:p>
          <a:endParaRPr lang="en-US"/>
        </a:p>
      </dgm:t>
    </dgm:pt>
    <dgm:pt modelId="{A0EB3AA8-4179-4B71-8CA6-830FDD57A5AA}">
      <dgm:prSet/>
      <dgm:spPr/>
      <dgm:t>
        <a:bodyPr/>
        <a:lstStyle/>
        <a:p>
          <a:r>
            <a:rPr lang="en-US" dirty="0" smtClean="0"/>
            <a:t>Adobe Flash</a:t>
          </a:r>
          <a:endParaRPr lang="en-US" dirty="0"/>
        </a:p>
      </dgm:t>
    </dgm:pt>
    <dgm:pt modelId="{AE166AE7-055F-4971-B034-6EFAB409EB2D}" type="parTrans" cxnId="{376B299F-E0A7-4B57-933D-44BA118240FF}">
      <dgm:prSet/>
      <dgm:spPr/>
      <dgm:t>
        <a:bodyPr/>
        <a:lstStyle/>
        <a:p>
          <a:endParaRPr lang="en-US"/>
        </a:p>
      </dgm:t>
    </dgm:pt>
    <dgm:pt modelId="{EC2C0B07-7E2E-443F-9042-F2FD26E5BE49}" type="sibTrans" cxnId="{376B299F-E0A7-4B57-933D-44BA118240FF}">
      <dgm:prSet/>
      <dgm:spPr/>
      <dgm:t>
        <a:bodyPr/>
        <a:lstStyle/>
        <a:p>
          <a:endParaRPr lang="en-US"/>
        </a:p>
      </dgm:t>
    </dgm:pt>
    <dgm:pt modelId="{881777F9-8A3E-4168-BF87-DC45DE231755}">
      <dgm:prSet/>
      <dgm:spPr/>
      <dgm:t>
        <a:bodyPr/>
        <a:lstStyle/>
        <a:p>
          <a:r>
            <a:rPr lang="en-US" dirty="0" smtClean="0"/>
            <a:t>OOMA</a:t>
          </a:r>
          <a:endParaRPr lang="en-US" dirty="0"/>
        </a:p>
      </dgm:t>
    </dgm:pt>
    <dgm:pt modelId="{98910C60-864A-4542-9899-A65A12B6CDC8}" type="parTrans" cxnId="{7E4E25C3-B700-4675-A6EF-4067D664F1A6}">
      <dgm:prSet/>
      <dgm:spPr/>
      <dgm:t>
        <a:bodyPr/>
        <a:lstStyle/>
        <a:p>
          <a:endParaRPr lang="en-US"/>
        </a:p>
      </dgm:t>
    </dgm:pt>
    <dgm:pt modelId="{5976FDA4-8433-4550-A86B-1F6DBA190C12}" type="sibTrans" cxnId="{7E4E25C3-B700-4675-A6EF-4067D664F1A6}">
      <dgm:prSet/>
      <dgm:spPr/>
      <dgm:t>
        <a:bodyPr/>
        <a:lstStyle/>
        <a:p>
          <a:endParaRPr lang="en-US"/>
        </a:p>
      </dgm:t>
    </dgm:pt>
    <dgm:pt modelId="{A3861C18-DA95-4376-AFED-ED273265FCDE}">
      <dgm:prSet/>
      <dgm:spPr/>
      <dgm:t>
        <a:bodyPr/>
        <a:lstStyle/>
        <a:p>
          <a:r>
            <a:rPr lang="en-US" dirty="0" smtClean="0"/>
            <a:t>Full Disk and Removable Storage</a:t>
          </a:r>
          <a:endParaRPr lang="en-US" dirty="0"/>
        </a:p>
      </dgm:t>
    </dgm:pt>
    <dgm:pt modelId="{30E3A9FC-EE79-432E-8FEC-650B228C5604}" type="parTrans" cxnId="{22E83A3A-826A-4578-9791-F607FA390403}">
      <dgm:prSet/>
      <dgm:spPr/>
      <dgm:t>
        <a:bodyPr/>
        <a:lstStyle/>
        <a:p>
          <a:endParaRPr lang="en-US"/>
        </a:p>
      </dgm:t>
    </dgm:pt>
    <dgm:pt modelId="{30EE7632-DAC2-407A-A308-C5D8764E22F0}" type="sibTrans" cxnId="{22E83A3A-826A-4578-9791-F607FA390403}">
      <dgm:prSet/>
      <dgm:spPr/>
      <dgm:t>
        <a:bodyPr/>
        <a:lstStyle/>
        <a:p>
          <a:endParaRPr lang="en-US"/>
        </a:p>
      </dgm:t>
    </dgm:pt>
    <dgm:pt modelId="{BFD8DD28-7A2E-4431-A916-19F7F0E3579D}">
      <dgm:prSet/>
      <dgm:spPr/>
      <dgm:t>
        <a:bodyPr/>
        <a:lstStyle/>
        <a:p>
          <a:r>
            <a:rPr lang="en-US" dirty="0" smtClean="0"/>
            <a:t>HBSS suite</a:t>
          </a:r>
          <a:endParaRPr lang="en-US" dirty="0"/>
        </a:p>
      </dgm:t>
    </dgm:pt>
    <dgm:pt modelId="{A7B1CB5D-6906-4A72-B10C-6B7921A8D0AD}" type="parTrans" cxnId="{97C7D547-0462-4CA2-B9C8-4A27F8720981}">
      <dgm:prSet/>
      <dgm:spPr/>
      <dgm:t>
        <a:bodyPr/>
        <a:lstStyle/>
        <a:p>
          <a:endParaRPr lang="en-US"/>
        </a:p>
      </dgm:t>
    </dgm:pt>
    <dgm:pt modelId="{C880694D-0E51-4B94-BD40-3038A5FAEB39}" type="sibTrans" cxnId="{97C7D547-0462-4CA2-B9C8-4A27F8720981}">
      <dgm:prSet/>
      <dgm:spPr/>
      <dgm:t>
        <a:bodyPr/>
        <a:lstStyle/>
        <a:p>
          <a:endParaRPr lang="en-US"/>
        </a:p>
      </dgm:t>
    </dgm:pt>
    <dgm:pt modelId="{5217DC48-EB1D-4F06-B338-63E1202285DE}">
      <dgm:prSet/>
      <dgm:spPr/>
      <dgm:t>
        <a:bodyPr/>
        <a:lstStyle/>
        <a:p>
          <a:r>
            <a:rPr lang="en-US" dirty="0" smtClean="0"/>
            <a:t>ACAS</a:t>
          </a:r>
          <a:endParaRPr lang="en-US" dirty="0"/>
        </a:p>
      </dgm:t>
    </dgm:pt>
    <dgm:pt modelId="{175DFA24-D43B-4D7D-9DB6-1D3FF9526176}" type="parTrans" cxnId="{64053114-EBFE-4355-B931-37782E85A3DB}">
      <dgm:prSet/>
      <dgm:spPr/>
      <dgm:t>
        <a:bodyPr/>
        <a:lstStyle/>
        <a:p>
          <a:endParaRPr lang="en-US"/>
        </a:p>
      </dgm:t>
    </dgm:pt>
    <dgm:pt modelId="{588DDF8A-3602-407E-9927-3183B743C90D}" type="sibTrans" cxnId="{64053114-EBFE-4355-B931-37782E85A3DB}">
      <dgm:prSet/>
      <dgm:spPr/>
      <dgm:t>
        <a:bodyPr/>
        <a:lstStyle/>
        <a:p>
          <a:endParaRPr lang="en-US"/>
        </a:p>
      </dgm:t>
    </dgm:pt>
    <dgm:pt modelId="{B32744AF-23FE-4561-B432-17FC8751ED6F}">
      <dgm:prSet/>
      <dgm:spPr/>
      <dgm:t>
        <a:bodyPr/>
        <a:lstStyle/>
        <a:p>
          <a:r>
            <a:rPr lang="en-US" dirty="0" smtClean="0"/>
            <a:t>Data Loss Prevention</a:t>
          </a:r>
          <a:endParaRPr lang="en-US" dirty="0"/>
        </a:p>
      </dgm:t>
    </dgm:pt>
    <dgm:pt modelId="{ABE4C8D7-9315-419B-94A9-9C8671996105}" type="parTrans" cxnId="{01074230-DD61-4A56-9313-EB1B21C30106}">
      <dgm:prSet/>
      <dgm:spPr/>
      <dgm:t>
        <a:bodyPr/>
        <a:lstStyle/>
        <a:p>
          <a:endParaRPr lang="en-US"/>
        </a:p>
      </dgm:t>
    </dgm:pt>
    <dgm:pt modelId="{A2BE72A3-553B-415C-92C8-52F9277D35C5}" type="sibTrans" cxnId="{01074230-DD61-4A56-9313-EB1B21C30106}">
      <dgm:prSet/>
      <dgm:spPr/>
      <dgm:t>
        <a:bodyPr/>
        <a:lstStyle/>
        <a:p>
          <a:endParaRPr lang="en-US"/>
        </a:p>
      </dgm:t>
    </dgm:pt>
    <dgm:pt modelId="{9E78F20E-4AA1-4F43-989F-C92729A0E359}">
      <dgm:prSet/>
      <dgm:spPr/>
      <dgm:t>
        <a:bodyPr/>
        <a:lstStyle/>
        <a:p>
          <a:r>
            <a:rPr lang="en-US" dirty="0" err="1" smtClean="0"/>
            <a:t>JKSearch</a:t>
          </a:r>
          <a:endParaRPr lang="en-US" dirty="0"/>
        </a:p>
      </dgm:t>
    </dgm:pt>
    <dgm:pt modelId="{5D54DF0D-E84B-4239-B2CB-DAABF184C18F}" type="parTrans" cxnId="{5271B2B5-CEBE-4481-9FE8-5480FF8C5BB2}">
      <dgm:prSet/>
      <dgm:spPr/>
      <dgm:t>
        <a:bodyPr/>
        <a:lstStyle/>
        <a:p>
          <a:endParaRPr lang="en-US"/>
        </a:p>
      </dgm:t>
    </dgm:pt>
    <dgm:pt modelId="{F1B0A06D-E160-4404-BE2A-EDEC814220C0}" type="sibTrans" cxnId="{5271B2B5-CEBE-4481-9FE8-5480FF8C5BB2}">
      <dgm:prSet/>
      <dgm:spPr/>
      <dgm:t>
        <a:bodyPr/>
        <a:lstStyle/>
        <a:p>
          <a:endParaRPr lang="en-US"/>
        </a:p>
      </dgm:t>
    </dgm:pt>
    <dgm:pt modelId="{C1F9CA15-ED2B-4023-A60E-64DE9FE77081}" type="pres">
      <dgm:prSet presAssocID="{AE9BB85A-808E-4B18-B15A-B560CE9BA5FC}" presName="Name0" presStyleCnt="0">
        <dgm:presLayoutVars>
          <dgm:dir/>
          <dgm:resizeHandles val="exact"/>
        </dgm:presLayoutVars>
      </dgm:prSet>
      <dgm:spPr/>
      <dgm:t>
        <a:bodyPr/>
        <a:lstStyle/>
        <a:p>
          <a:endParaRPr lang="en-US"/>
        </a:p>
      </dgm:t>
    </dgm:pt>
    <dgm:pt modelId="{64DEE0DD-D8D5-4611-9492-1C99B22405A1}" type="pres">
      <dgm:prSet presAssocID="{271B6E1F-3620-41F3-B257-5F9D5EF8AEA9}" presName="composite" presStyleCnt="0"/>
      <dgm:spPr/>
    </dgm:pt>
    <dgm:pt modelId="{BAF1F3C5-802E-4C15-AF43-5C7F2193A73E}" type="pres">
      <dgm:prSet presAssocID="{271B6E1F-3620-41F3-B257-5F9D5EF8AEA9}" presName="rect1" presStyleLbl="trAlignAcc1" presStyleIdx="0" presStyleCnt="2" custScaleX="93316" custScaleY="159722" custLinFactNeighborX="-4839">
        <dgm:presLayoutVars>
          <dgm:bulletEnabled val="1"/>
        </dgm:presLayoutVars>
      </dgm:prSet>
      <dgm:spPr/>
      <dgm:t>
        <a:bodyPr/>
        <a:lstStyle/>
        <a:p>
          <a:endParaRPr lang="en-US"/>
        </a:p>
      </dgm:t>
    </dgm:pt>
    <dgm:pt modelId="{D0F5D4DE-9841-4C83-8B78-8CB6974A98A3}" type="pres">
      <dgm:prSet presAssocID="{271B6E1F-3620-41F3-B257-5F9D5EF8AEA9}" presName="rect2" presStyleLbl="fgImgPlace1" presStyleIdx="0" presStyleCnt="2" custLinFactNeighborX="2282" custLinFactNeighborY="-2601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000" b="20000"/>
          </a:stretch>
        </a:blipFill>
      </dgm:spPr>
      <dgm:t>
        <a:bodyPr/>
        <a:lstStyle/>
        <a:p>
          <a:endParaRPr lang="en-US"/>
        </a:p>
      </dgm:t>
    </dgm:pt>
    <dgm:pt modelId="{168DD77D-74F4-4865-8E71-3366EDBD66CE}" type="pres">
      <dgm:prSet presAssocID="{32D8451C-C4EC-4E13-AD74-BFF32C28EB97}" presName="sibTrans" presStyleCnt="0"/>
      <dgm:spPr/>
    </dgm:pt>
    <dgm:pt modelId="{42C2F471-D28B-488E-99AE-D86B820CA48B}" type="pres">
      <dgm:prSet presAssocID="{89B8B2A1-2CF7-41D6-A372-51FF4400B7C7}" presName="composite" presStyleCnt="0"/>
      <dgm:spPr/>
    </dgm:pt>
    <dgm:pt modelId="{CA8A79A2-6F84-42FC-9FC8-4A1FDB559923}" type="pres">
      <dgm:prSet presAssocID="{89B8B2A1-2CF7-41D6-A372-51FF4400B7C7}" presName="rect1" presStyleLbl="trAlignAcc1" presStyleIdx="1" presStyleCnt="2" custScaleX="93316" custScaleY="159722" custLinFactNeighborX="-4839" custLinFactNeighborY="-4508">
        <dgm:presLayoutVars>
          <dgm:bulletEnabled val="1"/>
        </dgm:presLayoutVars>
      </dgm:prSet>
      <dgm:spPr/>
      <dgm:t>
        <a:bodyPr/>
        <a:lstStyle/>
        <a:p>
          <a:endParaRPr lang="en-US"/>
        </a:p>
      </dgm:t>
    </dgm:pt>
    <dgm:pt modelId="{896081C4-99C9-4EA2-88CC-02EA27AADCF4}" type="pres">
      <dgm:prSet presAssocID="{89B8B2A1-2CF7-41D6-A372-51FF4400B7C7}" presName="rect2" presStyleLbl="fgImgPlace1" presStyleIdx="1" presStyleCnt="2" custLinFactNeighborX="2282" custLinFactNeighborY="-32203"/>
      <dgm:spPr>
        <a:blipFill dpi="0" rotWithShape="1">
          <a:blip xmlns:r="http://schemas.openxmlformats.org/officeDocument/2006/relationships" r:embed="rId2" cstate="print">
            <a:extLst>
              <a:ext uri="{BEBA8EAE-BF5A-486C-A8C5-ECC9F3942E4B}">
                <a14:imgProps xmlns:a14="http://schemas.microsoft.com/office/drawing/2010/main">
                  <a14:imgLayer r:embed="rId3">
                    <a14:imgEffect>
                      <a14:backgroundRemoval t="0" b="100000" l="0" r="100000">
                        <a14:foregroundMark x1="42000" y1="50673" x2="42000" y2="50673"/>
                      </a14:backgroundRemoval>
                    </a14:imgEffect>
                  </a14:imgLayer>
                </a14:imgProps>
              </a:ext>
              <a:ext uri="{28A0092B-C50C-407E-A947-70E740481C1C}">
                <a14:useLocalDpi xmlns:a14="http://schemas.microsoft.com/office/drawing/2010/main" val="0"/>
              </a:ext>
            </a:extLst>
          </a:blip>
          <a:srcRect/>
          <a:stretch>
            <a:fillRect t="20000" b="20000"/>
          </a:stretch>
        </a:blipFill>
      </dgm:spPr>
      <dgm:t>
        <a:bodyPr/>
        <a:lstStyle/>
        <a:p>
          <a:endParaRPr lang="en-US"/>
        </a:p>
      </dgm:t>
    </dgm:pt>
  </dgm:ptLst>
  <dgm:cxnLst>
    <dgm:cxn modelId="{64053114-EBFE-4355-B931-37782E85A3DB}" srcId="{89B8B2A1-2CF7-41D6-A372-51FF4400B7C7}" destId="{5217DC48-EB1D-4F06-B338-63E1202285DE}" srcOrd="2" destOrd="0" parTransId="{175DFA24-D43B-4D7D-9DB6-1D3FF9526176}" sibTransId="{588DDF8A-3602-407E-9927-3183B743C90D}"/>
    <dgm:cxn modelId="{2EAD8D2F-7DB2-4094-90DC-6BE21F82B7B8}" srcId="{AE9BB85A-808E-4B18-B15A-B560CE9BA5FC}" destId="{89B8B2A1-2CF7-41D6-A372-51FF4400B7C7}" srcOrd="1" destOrd="0" parTransId="{8C05625D-7198-4F0A-B4DA-608509889DB4}" sibTransId="{214B30C2-6187-43FF-A380-981467A35DF5}"/>
    <dgm:cxn modelId="{E433DC2A-7420-489F-A3D4-628A32984FF8}" type="presOf" srcId="{A3861C18-DA95-4376-AFED-ED273265FCDE}" destId="{CA8A79A2-6F84-42FC-9FC8-4A1FDB559923}" srcOrd="0" destOrd="2" presId="urn:microsoft.com/office/officeart/2008/layout/PictureStrips"/>
    <dgm:cxn modelId="{C96F2A5B-7BB0-4999-BA0D-A59AB750049F}" type="presOf" srcId="{9E78F20E-4AA1-4F43-989F-C92729A0E359}" destId="{BAF1F3C5-802E-4C15-AF43-5C7F2193A73E}" srcOrd="0" destOrd="6" presId="urn:microsoft.com/office/officeart/2008/layout/PictureStrips"/>
    <dgm:cxn modelId="{97C7D547-0462-4CA2-B9C8-4A27F8720981}" srcId="{89B8B2A1-2CF7-41D6-A372-51FF4400B7C7}" destId="{BFD8DD28-7A2E-4431-A916-19F7F0E3579D}" srcOrd="1" destOrd="0" parTransId="{A7B1CB5D-6906-4A72-B10C-6B7921A8D0AD}" sibTransId="{C880694D-0E51-4B94-BD40-3038A5FAEB39}"/>
    <dgm:cxn modelId="{5271B2B5-CEBE-4481-9FE8-5480FF8C5BB2}" srcId="{271B6E1F-3620-41F3-B257-5F9D5EF8AEA9}" destId="{9E78F20E-4AA1-4F43-989F-C92729A0E359}" srcOrd="5" destOrd="0" parTransId="{5D54DF0D-E84B-4239-B2CB-DAABF184C18F}" sibTransId="{F1B0A06D-E160-4404-BE2A-EDEC814220C0}"/>
    <dgm:cxn modelId="{E6E749AA-6AA0-43B9-A66E-2F135462E266}" srcId="{271B6E1F-3620-41F3-B257-5F9D5EF8AEA9}" destId="{15102E27-B4E2-4D0B-912D-119B6FF0E6E2}" srcOrd="2" destOrd="0" parTransId="{50622C9C-EE6C-4CDE-B552-6C1781507B0F}" sibTransId="{76D63C91-0B1A-477F-B787-F45436EB914B}"/>
    <dgm:cxn modelId="{880E77A4-275F-431F-A768-9CC68C1CF312}" type="presOf" srcId="{A0EB3AA8-4179-4B71-8CA6-830FDD57A5AA}" destId="{BAF1F3C5-802E-4C15-AF43-5C7F2193A73E}" srcOrd="0" destOrd="4" presId="urn:microsoft.com/office/officeart/2008/layout/PictureStrips"/>
    <dgm:cxn modelId="{6C600B00-A2AF-4666-9742-AD788A70EC60}" type="presOf" srcId="{5217DC48-EB1D-4F06-B338-63E1202285DE}" destId="{CA8A79A2-6F84-42FC-9FC8-4A1FDB559923}" srcOrd="0" destOrd="5" presId="urn:microsoft.com/office/officeart/2008/layout/PictureStrips"/>
    <dgm:cxn modelId="{7FF7C65F-A30D-4212-9C07-CED79C22810E}" type="presOf" srcId="{BFD8DD28-7A2E-4431-A916-19F7F0E3579D}" destId="{CA8A79A2-6F84-42FC-9FC8-4A1FDB559923}" srcOrd="0" destOrd="3" presId="urn:microsoft.com/office/officeart/2008/layout/PictureStrips"/>
    <dgm:cxn modelId="{C519FE99-6D5D-446D-A6FF-F3999099ED18}" srcId="{89B8B2A1-2CF7-41D6-A372-51FF4400B7C7}" destId="{8A7E94FF-2365-4566-B885-F82D7072D92B}" srcOrd="0" destOrd="0" parTransId="{7338C151-95C0-4486-A588-625FB87DE25E}" sibTransId="{6EE5A20D-7F43-4CCE-B77D-58AE77E930C0}"/>
    <dgm:cxn modelId="{7B7476DA-351B-46D4-ACD3-D03E2671D58C}" type="presOf" srcId="{15102E27-B4E2-4D0B-912D-119B6FF0E6E2}" destId="{BAF1F3C5-802E-4C15-AF43-5C7F2193A73E}" srcOrd="0" destOrd="3" presId="urn:microsoft.com/office/officeart/2008/layout/PictureStrips"/>
    <dgm:cxn modelId="{19A1DC93-3D2C-4A03-8EAC-DE5F5EDA5268}" type="presOf" srcId="{881777F9-8A3E-4168-BF87-DC45DE231755}" destId="{BAF1F3C5-802E-4C15-AF43-5C7F2193A73E}" srcOrd="0" destOrd="5" presId="urn:microsoft.com/office/officeart/2008/layout/PictureStrips"/>
    <dgm:cxn modelId="{01074230-DD61-4A56-9313-EB1B21C30106}" srcId="{BFD8DD28-7A2E-4431-A916-19F7F0E3579D}" destId="{B32744AF-23FE-4561-B432-17FC8751ED6F}" srcOrd="0" destOrd="0" parTransId="{ABE4C8D7-9315-419B-94A9-9C8671996105}" sibTransId="{A2BE72A3-553B-415C-92C8-52F9277D35C5}"/>
    <dgm:cxn modelId="{376B299F-E0A7-4B57-933D-44BA118240FF}" srcId="{271B6E1F-3620-41F3-B257-5F9D5EF8AEA9}" destId="{A0EB3AA8-4179-4B71-8CA6-830FDD57A5AA}" srcOrd="3" destOrd="0" parTransId="{AE166AE7-055F-4971-B034-6EFAB409EB2D}" sibTransId="{EC2C0B07-7E2E-443F-9042-F2FD26E5BE49}"/>
    <dgm:cxn modelId="{E884E6B1-216D-4A0F-A0C8-0CF86CB3A44A}" type="presOf" srcId="{271B6E1F-3620-41F3-B257-5F9D5EF8AEA9}" destId="{BAF1F3C5-802E-4C15-AF43-5C7F2193A73E}" srcOrd="0" destOrd="0" presId="urn:microsoft.com/office/officeart/2008/layout/PictureStrips"/>
    <dgm:cxn modelId="{FC12AA9F-75AD-4403-8E3A-1A0F67457DB9}" srcId="{AE9BB85A-808E-4B18-B15A-B560CE9BA5FC}" destId="{271B6E1F-3620-41F3-B257-5F9D5EF8AEA9}" srcOrd="0" destOrd="0" parTransId="{5721AB36-7393-4125-A1B2-7BCACE78E87D}" sibTransId="{32D8451C-C4EC-4E13-AD74-BFF32C28EB97}"/>
    <dgm:cxn modelId="{7E4E25C3-B700-4675-A6EF-4067D664F1A6}" srcId="{271B6E1F-3620-41F3-B257-5F9D5EF8AEA9}" destId="{881777F9-8A3E-4168-BF87-DC45DE231755}" srcOrd="4" destOrd="0" parTransId="{98910C60-864A-4542-9899-A65A12B6CDC8}" sibTransId="{5976FDA4-8433-4550-A86B-1F6DBA190C12}"/>
    <dgm:cxn modelId="{1A79C411-2D49-4B5F-B7C7-166F5ACDFB1B}" type="presOf" srcId="{6F70966A-AF90-4E4B-9DC6-89E658558FA4}" destId="{BAF1F3C5-802E-4C15-AF43-5C7F2193A73E}" srcOrd="0" destOrd="1" presId="urn:microsoft.com/office/officeart/2008/layout/PictureStrips"/>
    <dgm:cxn modelId="{FFA5C62B-E97D-4A04-9DFE-47D6B4DCB618}" srcId="{271B6E1F-3620-41F3-B257-5F9D5EF8AEA9}" destId="{6F70966A-AF90-4E4B-9DC6-89E658558FA4}" srcOrd="0" destOrd="0" parTransId="{7F03E8C5-BAE3-4110-91CB-7CE1D4CA2280}" sibTransId="{AFE9E12C-DE9A-4B57-8D9A-27CB2C37F7B5}"/>
    <dgm:cxn modelId="{FADD20B2-B0C2-4439-BC8D-989BF8A5DE61}" type="presOf" srcId="{B32744AF-23FE-4561-B432-17FC8751ED6F}" destId="{CA8A79A2-6F84-42FC-9FC8-4A1FDB559923}" srcOrd="0" destOrd="4" presId="urn:microsoft.com/office/officeart/2008/layout/PictureStrips"/>
    <dgm:cxn modelId="{89CA4DAC-C336-4C8F-BDE8-B84E4572AEB4}" type="presOf" srcId="{8F34F8CB-9139-4B10-A618-0C079581E085}" destId="{BAF1F3C5-802E-4C15-AF43-5C7F2193A73E}" srcOrd="0" destOrd="2" presId="urn:microsoft.com/office/officeart/2008/layout/PictureStrips"/>
    <dgm:cxn modelId="{2D71C11A-7497-4521-B3A6-B2BE6E29CEF8}" srcId="{271B6E1F-3620-41F3-B257-5F9D5EF8AEA9}" destId="{8F34F8CB-9139-4B10-A618-0C079581E085}" srcOrd="1" destOrd="0" parTransId="{19A73D0B-CDBC-4C13-B178-BC6E7AE438F6}" sibTransId="{22A5F158-78F9-4E16-80F5-AA6E980BBE33}"/>
    <dgm:cxn modelId="{E3215984-C5F3-4C04-853B-E353B78A6752}" type="presOf" srcId="{89B8B2A1-2CF7-41D6-A372-51FF4400B7C7}" destId="{CA8A79A2-6F84-42FC-9FC8-4A1FDB559923}" srcOrd="0" destOrd="0" presId="urn:microsoft.com/office/officeart/2008/layout/PictureStrips"/>
    <dgm:cxn modelId="{1ECE9FF5-2F71-4DA0-9B8A-457846924C3D}" type="presOf" srcId="{AE9BB85A-808E-4B18-B15A-B560CE9BA5FC}" destId="{C1F9CA15-ED2B-4023-A60E-64DE9FE77081}" srcOrd="0" destOrd="0" presId="urn:microsoft.com/office/officeart/2008/layout/PictureStrips"/>
    <dgm:cxn modelId="{22E83A3A-826A-4578-9791-F607FA390403}" srcId="{8A7E94FF-2365-4566-B885-F82D7072D92B}" destId="{A3861C18-DA95-4376-AFED-ED273265FCDE}" srcOrd="0" destOrd="0" parTransId="{30E3A9FC-EE79-432E-8FEC-650B228C5604}" sibTransId="{30EE7632-DAC2-407A-A308-C5D8764E22F0}"/>
    <dgm:cxn modelId="{F6533163-8A9D-4E61-9FAF-1BE0D08EB9FA}" type="presOf" srcId="{8A7E94FF-2365-4566-B885-F82D7072D92B}" destId="{CA8A79A2-6F84-42FC-9FC8-4A1FDB559923}" srcOrd="0" destOrd="1" presId="urn:microsoft.com/office/officeart/2008/layout/PictureStrips"/>
    <dgm:cxn modelId="{D344376C-B460-4799-B471-1246076335B1}" type="presParOf" srcId="{C1F9CA15-ED2B-4023-A60E-64DE9FE77081}" destId="{64DEE0DD-D8D5-4611-9492-1C99B22405A1}" srcOrd="0" destOrd="0" presId="urn:microsoft.com/office/officeart/2008/layout/PictureStrips"/>
    <dgm:cxn modelId="{A0A91121-200A-4850-8C08-376264F9323E}" type="presParOf" srcId="{64DEE0DD-D8D5-4611-9492-1C99B22405A1}" destId="{BAF1F3C5-802E-4C15-AF43-5C7F2193A73E}" srcOrd="0" destOrd="0" presId="urn:microsoft.com/office/officeart/2008/layout/PictureStrips"/>
    <dgm:cxn modelId="{C2899F22-146F-4EA7-A805-E9610D78DC3B}" type="presParOf" srcId="{64DEE0DD-D8D5-4611-9492-1C99B22405A1}" destId="{D0F5D4DE-9841-4C83-8B78-8CB6974A98A3}" srcOrd="1" destOrd="0" presId="urn:microsoft.com/office/officeart/2008/layout/PictureStrips"/>
    <dgm:cxn modelId="{B686AB47-479A-4BA2-9726-375498F9519C}" type="presParOf" srcId="{C1F9CA15-ED2B-4023-A60E-64DE9FE77081}" destId="{168DD77D-74F4-4865-8E71-3366EDBD66CE}" srcOrd="1" destOrd="0" presId="urn:microsoft.com/office/officeart/2008/layout/PictureStrips"/>
    <dgm:cxn modelId="{46D5CF88-8B8D-4E24-845F-66F9AE4AB750}" type="presParOf" srcId="{C1F9CA15-ED2B-4023-A60E-64DE9FE77081}" destId="{42C2F471-D28B-488E-99AE-D86B820CA48B}" srcOrd="2" destOrd="0" presId="urn:microsoft.com/office/officeart/2008/layout/PictureStrips"/>
    <dgm:cxn modelId="{F2F928C0-35B6-4D5A-8604-3D06BC4D7386}" type="presParOf" srcId="{42C2F471-D28B-488E-99AE-D86B820CA48B}" destId="{CA8A79A2-6F84-42FC-9FC8-4A1FDB559923}" srcOrd="0" destOrd="0" presId="urn:microsoft.com/office/officeart/2008/layout/PictureStrips"/>
    <dgm:cxn modelId="{E4A44705-E6E6-4A49-8822-EF46F2FD3B7B}" type="presParOf" srcId="{42C2F471-D28B-488E-99AE-D86B820CA48B}" destId="{896081C4-99C9-4EA2-88CC-02EA27AADCF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9BB85A-808E-4B18-B15A-B560CE9BA5FC}" type="doc">
      <dgm:prSet loTypeId="urn:microsoft.com/office/officeart/2008/layout/PictureStrips" loCatId="list" qsTypeId="urn:microsoft.com/office/officeart/2005/8/quickstyle/simple3" qsCatId="simple" csTypeId="urn:microsoft.com/office/officeart/2005/8/colors/accent0_1" csCatId="mainScheme" phldr="1"/>
      <dgm:spPr/>
      <dgm:t>
        <a:bodyPr/>
        <a:lstStyle/>
        <a:p>
          <a:endParaRPr lang="en-US"/>
        </a:p>
      </dgm:t>
    </dgm:pt>
    <dgm:pt modelId="{271B6E1F-3620-41F3-B257-5F9D5EF8AEA9}">
      <dgm:prSet phldrT="[Text]"/>
      <dgm:spPr/>
      <dgm:t>
        <a:bodyPr/>
        <a:lstStyle/>
        <a:p>
          <a:r>
            <a:rPr lang="en-US" dirty="0" smtClean="0"/>
            <a:t>CAC Authentication</a:t>
          </a:r>
          <a:endParaRPr lang="en-US" dirty="0"/>
        </a:p>
      </dgm:t>
    </dgm:pt>
    <dgm:pt modelId="{5721AB36-7393-4125-A1B2-7BCACE78E87D}" type="parTrans" cxnId="{FC12AA9F-75AD-4403-8E3A-1A0F67457DB9}">
      <dgm:prSet/>
      <dgm:spPr/>
      <dgm:t>
        <a:bodyPr/>
        <a:lstStyle/>
        <a:p>
          <a:endParaRPr lang="en-US"/>
        </a:p>
      </dgm:t>
    </dgm:pt>
    <dgm:pt modelId="{32D8451C-C4EC-4E13-AD74-BFF32C28EB97}" type="sibTrans" cxnId="{FC12AA9F-75AD-4403-8E3A-1A0F67457DB9}">
      <dgm:prSet/>
      <dgm:spPr/>
      <dgm:t>
        <a:bodyPr/>
        <a:lstStyle/>
        <a:p>
          <a:endParaRPr lang="en-US"/>
        </a:p>
      </dgm:t>
    </dgm:pt>
    <dgm:pt modelId="{6F70966A-AF90-4E4B-9DC6-89E658558FA4}">
      <dgm:prSet phldrT="[Text]"/>
      <dgm:spPr/>
      <dgm:t>
        <a:bodyPr/>
        <a:lstStyle/>
        <a:p>
          <a:r>
            <a:rPr lang="en-US" dirty="0" err="1" smtClean="0"/>
            <a:t>EIDAuthenticate</a:t>
          </a:r>
          <a:endParaRPr lang="en-US" dirty="0"/>
        </a:p>
      </dgm:t>
    </dgm:pt>
    <dgm:pt modelId="{7F03E8C5-BAE3-4110-91CB-7CE1D4CA2280}" type="parTrans" cxnId="{FFA5C62B-E97D-4A04-9DFE-47D6B4DCB618}">
      <dgm:prSet/>
      <dgm:spPr/>
      <dgm:t>
        <a:bodyPr/>
        <a:lstStyle/>
        <a:p>
          <a:endParaRPr lang="en-US"/>
        </a:p>
      </dgm:t>
    </dgm:pt>
    <dgm:pt modelId="{AFE9E12C-DE9A-4B57-8D9A-27CB2C37F7B5}" type="sibTrans" cxnId="{FFA5C62B-E97D-4A04-9DFE-47D6B4DCB618}">
      <dgm:prSet/>
      <dgm:spPr/>
      <dgm:t>
        <a:bodyPr/>
        <a:lstStyle/>
        <a:p>
          <a:endParaRPr lang="en-US"/>
        </a:p>
      </dgm:t>
    </dgm:pt>
    <dgm:pt modelId="{89B8B2A1-2CF7-41D6-A372-51FF4400B7C7}">
      <dgm:prSet phldrT="[Text]"/>
      <dgm:spPr/>
      <dgm:t>
        <a:bodyPr/>
        <a:lstStyle/>
        <a:p>
          <a:r>
            <a:rPr lang="en-US" dirty="0" smtClean="0"/>
            <a:t>File Movement</a:t>
          </a:r>
          <a:endParaRPr lang="en-US" dirty="0"/>
        </a:p>
      </dgm:t>
    </dgm:pt>
    <dgm:pt modelId="{8C05625D-7198-4F0A-B4DA-608509889DB4}" type="parTrans" cxnId="{2EAD8D2F-7DB2-4094-90DC-6BE21F82B7B8}">
      <dgm:prSet/>
      <dgm:spPr/>
      <dgm:t>
        <a:bodyPr/>
        <a:lstStyle/>
        <a:p>
          <a:endParaRPr lang="en-US"/>
        </a:p>
      </dgm:t>
    </dgm:pt>
    <dgm:pt modelId="{214B30C2-6187-43FF-A380-981467A35DF5}" type="sibTrans" cxnId="{2EAD8D2F-7DB2-4094-90DC-6BE21F82B7B8}">
      <dgm:prSet/>
      <dgm:spPr/>
      <dgm:t>
        <a:bodyPr/>
        <a:lstStyle/>
        <a:p>
          <a:endParaRPr lang="en-US"/>
        </a:p>
      </dgm:t>
    </dgm:pt>
    <dgm:pt modelId="{8A7E94FF-2365-4566-B885-F82D7072D92B}">
      <dgm:prSet phldrT="[Text]"/>
      <dgm:spPr/>
      <dgm:t>
        <a:bodyPr/>
        <a:lstStyle/>
        <a:p>
          <a:r>
            <a:rPr lang="en-US" dirty="0" smtClean="0"/>
            <a:t>JKCS</a:t>
          </a:r>
          <a:endParaRPr lang="en-US" dirty="0"/>
        </a:p>
      </dgm:t>
    </dgm:pt>
    <dgm:pt modelId="{7338C151-95C0-4486-A588-625FB87DE25E}" type="parTrans" cxnId="{C519FE99-6D5D-446D-A6FF-F3999099ED18}">
      <dgm:prSet/>
      <dgm:spPr/>
      <dgm:t>
        <a:bodyPr/>
        <a:lstStyle/>
        <a:p>
          <a:endParaRPr lang="en-US"/>
        </a:p>
      </dgm:t>
    </dgm:pt>
    <dgm:pt modelId="{6EE5A20D-7F43-4CCE-B77D-58AE77E930C0}" type="sibTrans" cxnId="{C519FE99-6D5D-446D-A6FF-F3999099ED18}">
      <dgm:prSet/>
      <dgm:spPr/>
      <dgm:t>
        <a:bodyPr/>
        <a:lstStyle/>
        <a:p>
          <a:endParaRPr lang="en-US"/>
        </a:p>
      </dgm:t>
    </dgm:pt>
    <dgm:pt modelId="{71D17E41-592B-4360-BF60-47D59C687633}">
      <dgm:prSet phldrT="[Text]"/>
      <dgm:spPr/>
      <dgm:t>
        <a:bodyPr/>
        <a:lstStyle/>
        <a:p>
          <a:r>
            <a:rPr lang="en-US" dirty="0" smtClean="0"/>
            <a:t>Configuration Management</a:t>
          </a:r>
          <a:endParaRPr lang="en-US" dirty="0"/>
        </a:p>
      </dgm:t>
    </dgm:pt>
    <dgm:pt modelId="{EB63F651-58D1-46E1-BB23-F06166651892}" type="parTrans" cxnId="{EA04CA51-500C-4F58-AA36-28815BA0EF2B}">
      <dgm:prSet/>
      <dgm:spPr/>
      <dgm:t>
        <a:bodyPr/>
        <a:lstStyle/>
        <a:p>
          <a:endParaRPr lang="en-US"/>
        </a:p>
      </dgm:t>
    </dgm:pt>
    <dgm:pt modelId="{ED34F69C-58C9-460F-BD7D-6308FF1DF93A}" type="sibTrans" cxnId="{EA04CA51-500C-4F58-AA36-28815BA0EF2B}">
      <dgm:prSet/>
      <dgm:spPr/>
      <dgm:t>
        <a:bodyPr/>
        <a:lstStyle/>
        <a:p>
          <a:endParaRPr lang="en-US"/>
        </a:p>
      </dgm:t>
    </dgm:pt>
    <dgm:pt modelId="{4370A00C-97A6-40DB-A429-C5DC03CF3CE1}">
      <dgm:prSet phldrT="[Text]"/>
      <dgm:spPr/>
      <dgm:t>
        <a:bodyPr/>
        <a:lstStyle/>
        <a:p>
          <a:r>
            <a:rPr lang="en-US" dirty="0" smtClean="0"/>
            <a:t>CMDS</a:t>
          </a:r>
          <a:endParaRPr lang="en-US" dirty="0"/>
        </a:p>
      </dgm:t>
    </dgm:pt>
    <dgm:pt modelId="{18E5E11F-5A38-4C00-8601-3BDC1E4DA2BB}" type="parTrans" cxnId="{01BA2BA5-F4F5-4E75-9633-0F3FAAA14E66}">
      <dgm:prSet/>
      <dgm:spPr/>
      <dgm:t>
        <a:bodyPr/>
        <a:lstStyle/>
        <a:p>
          <a:endParaRPr lang="en-US"/>
        </a:p>
      </dgm:t>
    </dgm:pt>
    <dgm:pt modelId="{81F10E52-A383-4252-BD1C-3D3534AEA0CA}" type="sibTrans" cxnId="{01BA2BA5-F4F5-4E75-9633-0F3FAAA14E66}">
      <dgm:prSet/>
      <dgm:spPr/>
      <dgm:t>
        <a:bodyPr/>
        <a:lstStyle/>
        <a:p>
          <a:endParaRPr lang="en-US"/>
        </a:p>
      </dgm:t>
    </dgm:pt>
    <dgm:pt modelId="{06CA46B1-3787-4121-A894-7F65838F8695}">
      <dgm:prSet/>
      <dgm:spPr/>
      <dgm:t>
        <a:bodyPr/>
        <a:lstStyle/>
        <a:p>
          <a:r>
            <a:rPr lang="en-US" dirty="0" err="1" smtClean="0"/>
            <a:t>ActivIdentity</a:t>
          </a:r>
          <a:endParaRPr lang="en-US" dirty="0"/>
        </a:p>
      </dgm:t>
    </dgm:pt>
    <dgm:pt modelId="{F456455D-3DB3-4A2C-82E9-D3A44E461349}" type="parTrans" cxnId="{542507D0-C7CC-4FC9-AFF3-2DF73CFA13A0}">
      <dgm:prSet/>
      <dgm:spPr/>
      <dgm:t>
        <a:bodyPr/>
        <a:lstStyle/>
        <a:p>
          <a:endParaRPr lang="en-US"/>
        </a:p>
      </dgm:t>
    </dgm:pt>
    <dgm:pt modelId="{F65BE997-A258-4E2A-AC8B-B8E7BB81CCF4}" type="sibTrans" cxnId="{542507D0-C7CC-4FC9-AFF3-2DF73CFA13A0}">
      <dgm:prSet/>
      <dgm:spPr/>
      <dgm:t>
        <a:bodyPr/>
        <a:lstStyle/>
        <a:p>
          <a:endParaRPr lang="en-US"/>
        </a:p>
      </dgm:t>
    </dgm:pt>
    <dgm:pt modelId="{3316FAD7-0417-48D7-94FA-B1DB8638E7A4}">
      <dgm:prSet/>
      <dgm:spPr/>
      <dgm:t>
        <a:bodyPr/>
        <a:lstStyle/>
        <a:p>
          <a:r>
            <a:rPr lang="en-US" dirty="0" smtClean="0"/>
            <a:t>Tumbleweed</a:t>
          </a:r>
          <a:endParaRPr lang="en-US" dirty="0"/>
        </a:p>
      </dgm:t>
    </dgm:pt>
    <dgm:pt modelId="{EC100C4A-4E69-43A3-A67A-C32F0F6A26B7}" type="parTrans" cxnId="{42452436-674C-4024-8E3A-BF44B68F7EFD}">
      <dgm:prSet/>
      <dgm:spPr/>
      <dgm:t>
        <a:bodyPr/>
        <a:lstStyle/>
        <a:p>
          <a:endParaRPr lang="en-US"/>
        </a:p>
      </dgm:t>
    </dgm:pt>
    <dgm:pt modelId="{6E5CD666-2CBD-4F56-ADCB-73044A8A9997}" type="sibTrans" cxnId="{42452436-674C-4024-8E3A-BF44B68F7EFD}">
      <dgm:prSet/>
      <dgm:spPr/>
      <dgm:t>
        <a:bodyPr/>
        <a:lstStyle/>
        <a:p>
          <a:endParaRPr lang="en-US"/>
        </a:p>
      </dgm:t>
    </dgm:pt>
    <dgm:pt modelId="{4E8A68A4-47A2-4C68-A4EC-CF7379B3A4F9}">
      <dgm:prSet/>
      <dgm:spPr/>
      <dgm:t>
        <a:bodyPr/>
        <a:lstStyle/>
        <a:p>
          <a:r>
            <a:rPr lang="en-US" dirty="0" smtClean="0"/>
            <a:t>JTDI Website</a:t>
          </a:r>
          <a:endParaRPr lang="en-US" dirty="0"/>
        </a:p>
      </dgm:t>
    </dgm:pt>
    <dgm:pt modelId="{C6C97DF9-1D48-461E-8621-85F2EEDACE8A}" type="parTrans" cxnId="{86E8C7C0-143B-4DAD-8501-BD01960ECEF7}">
      <dgm:prSet/>
      <dgm:spPr/>
      <dgm:t>
        <a:bodyPr/>
        <a:lstStyle/>
        <a:p>
          <a:endParaRPr lang="en-US"/>
        </a:p>
      </dgm:t>
    </dgm:pt>
    <dgm:pt modelId="{84392D4B-08D9-4EF3-B27C-36B49AE3788F}" type="sibTrans" cxnId="{86E8C7C0-143B-4DAD-8501-BD01960ECEF7}">
      <dgm:prSet/>
      <dgm:spPr/>
      <dgm:t>
        <a:bodyPr/>
        <a:lstStyle/>
        <a:p>
          <a:endParaRPr lang="en-US"/>
        </a:p>
      </dgm:t>
    </dgm:pt>
    <dgm:pt modelId="{2E4BCE31-57F4-4F88-A5C9-F648322A9A0A}">
      <dgm:prSet/>
      <dgm:spPr/>
      <dgm:t>
        <a:bodyPr/>
        <a:lstStyle/>
        <a:p>
          <a:r>
            <a:rPr lang="en-US" dirty="0" smtClean="0"/>
            <a:t>PREP</a:t>
          </a:r>
          <a:endParaRPr lang="en-US" dirty="0"/>
        </a:p>
      </dgm:t>
    </dgm:pt>
    <dgm:pt modelId="{8663ED50-EE56-470A-BCD5-5919FAA8F92B}" type="parTrans" cxnId="{84D43472-FDC1-4FA8-98EF-E6D3A20F3496}">
      <dgm:prSet/>
      <dgm:spPr/>
      <dgm:t>
        <a:bodyPr/>
        <a:lstStyle/>
        <a:p>
          <a:endParaRPr lang="en-US"/>
        </a:p>
      </dgm:t>
    </dgm:pt>
    <dgm:pt modelId="{A616F3EA-9427-4519-87D9-A7CEBCED2762}" type="sibTrans" cxnId="{84D43472-FDC1-4FA8-98EF-E6D3A20F3496}">
      <dgm:prSet/>
      <dgm:spPr/>
      <dgm:t>
        <a:bodyPr/>
        <a:lstStyle/>
        <a:p>
          <a:endParaRPr lang="en-US"/>
        </a:p>
      </dgm:t>
    </dgm:pt>
    <dgm:pt modelId="{D355D9FF-8D41-463F-93C3-2496A2319C00}">
      <dgm:prSet/>
      <dgm:spPr/>
      <dgm:t>
        <a:bodyPr/>
        <a:lstStyle/>
        <a:p>
          <a:r>
            <a:rPr lang="en-US" dirty="0" smtClean="0"/>
            <a:t>Mandatory Profiles</a:t>
          </a:r>
          <a:endParaRPr lang="en-US" dirty="0"/>
        </a:p>
      </dgm:t>
    </dgm:pt>
    <dgm:pt modelId="{6C544F4B-A180-4C42-B2A3-74AC8FF43D90}" type="parTrans" cxnId="{6F457189-369E-4012-BD23-971D7B05D80F}">
      <dgm:prSet/>
      <dgm:spPr/>
      <dgm:t>
        <a:bodyPr/>
        <a:lstStyle/>
        <a:p>
          <a:endParaRPr lang="en-US"/>
        </a:p>
      </dgm:t>
    </dgm:pt>
    <dgm:pt modelId="{78752892-C9E5-4950-9D8B-0845528C2136}" type="sibTrans" cxnId="{6F457189-369E-4012-BD23-971D7B05D80F}">
      <dgm:prSet/>
      <dgm:spPr/>
      <dgm:t>
        <a:bodyPr/>
        <a:lstStyle/>
        <a:p>
          <a:endParaRPr lang="en-US"/>
        </a:p>
      </dgm:t>
    </dgm:pt>
    <dgm:pt modelId="{09EB75E0-FAD9-4931-AB10-6E6FC11D7B6D}">
      <dgm:prSet phldrT="[Text]"/>
      <dgm:spPr/>
      <dgm:t>
        <a:bodyPr/>
        <a:lstStyle/>
        <a:p>
          <a:r>
            <a:rPr lang="en-US" dirty="0" smtClean="0"/>
            <a:t>CM Plan / Configuration Control Board</a:t>
          </a:r>
          <a:endParaRPr lang="en-US" dirty="0"/>
        </a:p>
      </dgm:t>
    </dgm:pt>
    <dgm:pt modelId="{7C598B2B-2803-4C2F-92BE-521866FA5AD5}" type="parTrans" cxnId="{26E5479A-D1F8-422E-A7B0-29D48B585F09}">
      <dgm:prSet/>
      <dgm:spPr/>
      <dgm:t>
        <a:bodyPr/>
        <a:lstStyle/>
        <a:p>
          <a:endParaRPr lang="en-US"/>
        </a:p>
      </dgm:t>
    </dgm:pt>
    <dgm:pt modelId="{A62FDC56-68CE-4FA9-820E-73DFAEB35968}" type="sibTrans" cxnId="{26E5479A-D1F8-422E-A7B0-29D48B585F09}">
      <dgm:prSet/>
      <dgm:spPr/>
      <dgm:t>
        <a:bodyPr/>
        <a:lstStyle/>
        <a:p>
          <a:endParaRPr lang="en-US"/>
        </a:p>
      </dgm:t>
    </dgm:pt>
    <dgm:pt modelId="{32DDC00E-4F28-4AD4-96C4-F52CDD46DB90}" type="pres">
      <dgm:prSet presAssocID="{AE9BB85A-808E-4B18-B15A-B560CE9BA5FC}" presName="Name0" presStyleCnt="0">
        <dgm:presLayoutVars>
          <dgm:dir/>
          <dgm:resizeHandles val="exact"/>
        </dgm:presLayoutVars>
      </dgm:prSet>
      <dgm:spPr/>
      <dgm:t>
        <a:bodyPr/>
        <a:lstStyle/>
        <a:p>
          <a:endParaRPr lang="en-US"/>
        </a:p>
      </dgm:t>
    </dgm:pt>
    <dgm:pt modelId="{084B8001-C76B-48A6-BDE3-74A92EE5BE04}" type="pres">
      <dgm:prSet presAssocID="{271B6E1F-3620-41F3-B257-5F9D5EF8AEA9}" presName="composite" presStyleCnt="0"/>
      <dgm:spPr/>
    </dgm:pt>
    <dgm:pt modelId="{F123269B-9585-487F-B414-88F3B21CDADB}" type="pres">
      <dgm:prSet presAssocID="{271B6E1F-3620-41F3-B257-5F9D5EF8AEA9}" presName="rect1" presStyleLbl="trAlignAcc1" presStyleIdx="0" presStyleCnt="3" custScaleX="110760" custScaleY="118378" custLinFactNeighborX="1059" custLinFactNeighborY="-1939">
        <dgm:presLayoutVars>
          <dgm:bulletEnabled val="1"/>
        </dgm:presLayoutVars>
      </dgm:prSet>
      <dgm:spPr/>
      <dgm:t>
        <a:bodyPr/>
        <a:lstStyle/>
        <a:p>
          <a:endParaRPr lang="en-US"/>
        </a:p>
      </dgm:t>
    </dgm:pt>
    <dgm:pt modelId="{2DE04DE8-11CE-4C5D-9C89-31504B330561}" type="pres">
      <dgm:prSet presAssocID="{271B6E1F-3620-41F3-B257-5F9D5EF8AEA9}" presName="rect2" presStyleLbl="fgImgPlace1" presStyleIdx="0" presStyleCnt="3" custLinFactNeighborX="-11993" custLinFactNeighborY="-11892"/>
      <dgm:spPr>
        <a:blipFill dpi="0" rotWithShape="1">
          <a:blip xmlns:r="http://schemas.openxmlformats.org/officeDocument/2006/relationships" r:embed="rId1" cstate="print">
            <a:extLst>
              <a:ext uri="{BEBA8EAE-BF5A-486C-A8C5-ECC9F3942E4B}">
                <a14:imgProps xmlns:a14="http://schemas.microsoft.com/office/drawing/2010/main">
                  <a14:imgLayer r:embed="rId2">
                    <a14:imgEffect>
                      <a14:backgroundRemoval t="0" b="100000" l="0" r="99716">
                        <a14:foregroundMark x1="31818" y1="39437" x2="31818" y2="39437"/>
                        <a14:foregroundMark x1="9091" y1="30516" x2="9091" y2="30516"/>
                        <a14:foregroundMark x1="2841" y1="29108" x2="2841" y2="29108"/>
                      </a14:backgroundRemoval>
                    </a14:imgEffect>
                  </a14:imgLayer>
                </a14:imgProps>
              </a:ext>
              <a:ext uri="{28A0092B-C50C-407E-A947-70E740481C1C}">
                <a14:useLocalDpi xmlns:a14="http://schemas.microsoft.com/office/drawing/2010/main" val="0"/>
              </a:ext>
            </a:extLst>
          </a:blip>
          <a:srcRect/>
          <a:stretch>
            <a:fillRect t="20000" b="20000"/>
          </a:stretch>
        </a:blipFill>
      </dgm:spPr>
      <dgm:t>
        <a:bodyPr/>
        <a:lstStyle/>
        <a:p>
          <a:endParaRPr lang="en-US"/>
        </a:p>
      </dgm:t>
    </dgm:pt>
    <dgm:pt modelId="{A8DD2AB8-13CF-4779-8531-D7645635D91A}" type="pres">
      <dgm:prSet presAssocID="{32D8451C-C4EC-4E13-AD74-BFF32C28EB97}" presName="sibTrans" presStyleCnt="0"/>
      <dgm:spPr/>
    </dgm:pt>
    <dgm:pt modelId="{49590DBF-DC23-4D3A-824C-EF8EF1B77BEF}" type="pres">
      <dgm:prSet presAssocID="{89B8B2A1-2CF7-41D6-A372-51FF4400B7C7}" presName="composite" presStyleCnt="0"/>
      <dgm:spPr/>
    </dgm:pt>
    <dgm:pt modelId="{1B3A5264-A51E-4981-9693-C89FE06066F2}" type="pres">
      <dgm:prSet presAssocID="{89B8B2A1-2CF7-41D6-A372-51FF4400B7C7}" presName="rect1" presStyleLbl="trAlignAcc1" presStyleIdx="1" presStyleCnt="3" custScaleX="110760" custScaleY="118378" custLinFactNeighborX="1059" custLinFactNeighborY="5205">
        <dgm:presLayoutVars>
          <dgm:bulletEnabled val="1"/>
        </dgm:presLayoutVars>
      </dgm:prSet>
      <dgm:spPr/>
      <dgm:t>
        <a:bodyPr/>
        <a:lstStyle/>
        <a:p>
          <a:endParaRPr lang="en-US"/>
        </a:p>
      </dgm:t>
    </dgm:pt>
    <dgm:pt modelId="{6A9CC971-3E56-48F7-A240-3A4262CA14D2}" type="pres">
      <dgm:prSet presAssocID="{89B8B2A1-2CF7-41D6-A372-51FF4400B7C7}" presName="rect2" presStyleLbl="fgImgPlace1" presStyleIdx="1" presStyleCnt="3" custLinFactNeighborX="-11993" custLinFactNeighborY="-5088"/>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ackgroundRemoval t="0" b="100000" l="0" r="100000">
                        <a14:foregroundMark x1="36719" y1="49609" x2="36719" y2="49609"/>
                        <a14:foregroundMark x1="28906" y1="42188" x2="28906" y2="42188"/>
                        <a14:foregroundMark x1="23438" y1="48438" x2="23438" y2="48438"/>
                        <a14:foregroundMark x1="41406" y1="42188" x2="41406" y2="42188"/>
                        <a14:foregroundMark x1="23438" y1="38281" x2="23438" y2="38281"/>
                        <a14:foregroundMark x1="30078" y1="51953" x2="30078" y2="51953"/>
                        <a14:foregroundMark x1="23438" y1="54688" x2="23438" y2="54688"/>
                        <a14:foregroundMark x1="37891" y1="58203" x2="37891" y2="58203"/>
                        <a14:foregroundMark x1="45703" y1="51953" x2="45703" y2="51953"/>
                        <a14:foregroundMark x1="46875" y1="54688" x2="46875" y2="54688"/>
                        <a14:foregroundMark x1="52344" y1="55859" x2="52344" y2="55859"/>
                        <a14:foregroundMark x1="49219" y1="64453" x2="49219" y2="64453"/>
                        <a14:foregroundMark x1="53516" y1="63281" x2="53516" y2="63281"/>
                        <a14:foregroundMark x1="37891" y1="51953" x2="37891" y2="51953"/>
                        <a14:foregroundMark x1="32422" y1="45703" x2="32422" y2="45703"/>
                        <a14:foregroundMark x1="31250" y1="49609" x2="31250" y2="49609"/>
                      </a14:backgroundRemoval>
                    </a14:imgEffect>
                  </a14:imgLayer>
                </a14:imgProps>
              </a:ext>
              <a:ext uri="{28A0092B-C50C-407E-A947-70E740481C1C}">
                <a14:useLocalDpi xmlns:a14="http://schemas.microsoft.com/office/drawing/2010/main" val="0"/>
              </a:ext>
            </a:extLst>
          </a:blip>
          <a:srcRect/>
          <a:stretch>
            <a:fillRect t="20000" b="20000"/>
          </a:stretch>
        </a:blipFill>
      </dgm:spPr>
      <dgm:t>
        <a:bodyPr/>
        <a:lstStyle/>
        <a:p>
          <a:endParaRPr lang="en-US"/>
        </a:p>
      </dgm:t>
    </dgm:pt>
    <dgm:pt modelId="{BD52B62F-B5B6-483C-9A75-BFECF84D2A7E}" type="pres">
      <dgm:prSet presAssocID="{214B30C2-6187-43FF-A380-981467A35DF5}" presName="sibTrans" presStyleCnt="0"/>
      <dgm:spPr/>
    </dgm:pt>
    <dgm:pt modelId="{4973544D-F381-40F1-A236-ADACADFF6922}" type="pres">
      <dgm:prSet presAssocID="{71D17E41-592B-4360-BF60-47D59C687633}" presName="composite" presStyleCnt="0"/>
      <dgm:spPr/>
    </dgm:pt>
    <dgm:pt modelId="{DCF8472E-E63B-4A06-B564-CF9FA4A2523C}" type="pres">
      <dgm:prSet presAssocID="{71D17E41-592B-4360-BF60-47D59C687633}" presName="rect1" presStyleLbl="trAlignAcc1" presStyleIdx="2" presStyleCnt="3" custScaleX="110760" custScaleY="118378" custLinFactNeighborX="1059" custLinFactNeighborY="12349">
        <dgm:presLayoutVars>
          <dgm:bulletEnabled val="1"/>
        </dgm:presLayoutVars>
      </dgm:prSet>
      <dgm:spPr/>
      <dgm:t>
        <a:bodyPr/>
        <a:lstStyle/>
        <a:p>
          <a:endParaRPr lang="en-US"/>
        </a:p>
      </dgm:t>
    </dgm:pt>
    <dgm:pt modelId="{B43E0519-E333-4A54-9C81-B433FA6DFC02}" type="pres">
      <dgm:prSet presAssocID="{71D17E41-592B-4360-BF60-47D59C687633}" presName="rect2" presStyleLbl="fgImgPlace1" presStyleIdx="2" presStyleCnt="3" custLinFactNeighborX="-11993" custLinFactNeighborY="1716"/>
      <dgm:spPr>
        <a:blipFill dpi="0" rotWithShape="1">
          <a:blip xmlns:r="http://schemas.openxmlformats.org/officeDocument/2006/relationships" r:embed="rId5" cstate="print">
            <a:extLst>
              <a:ext uri="{BEBA8EAE-BF5A-486C-A8C5-ECC9F3942E4B}">
                <a14:imgProps xmlns:a14="http://schemas.microsoft.com/office/drawing/2010/main">
                  <a14:imgLayer r:embed="rId6">
                    <a14:imgEffect>
                      <a14:backgroundRemoval t="0" b="100000" l="0" r="100000">
                        <a14:foregroundMark x1="50183" y1="15000" x2="50183" y2="15000"/>
                      </a14:backgroundRemoval>
                    </a14:imgEffect>
                  </a14:imgLayer>
                </a14:imgProps>
              </a:ext>
              <a:ext uri="{28A0092B-C50C-407E-A947-70E740481C1C}">
                <a14:useLocalDpi xmlns:a14="http://schemas.microsoft.com/office/drawing/2010/main" val="0"/>
              </a:ext>
            </a:extLst>
          </a:blip>
          <a:srcRect/>
          <a:stretch>
            <a:fillRect t="20000" b="20000"/>
          </a:stretch>
        </a:blipFill>
      </dgm:spPr>
      <dgm:t>
        <a:bodyPr/>
        <a:lstStyle/>
        <a:p>
          <a:endParaRPr lang="en-US"/>
        </a:p>
      </dgm:t>
    </dgm:pt>
  </dgm:ptLst>
  <dgm:cxnLst>
    <dgm:cxn modelId="{A488465C-E1FC-4848-8AEB-447B5DC84B2C}" type="presOf" srcId="{4370A00C-97A6-40DB-A429-C5DC03CF3CE1}" destId="{DCF8472E-E63B-4A06-B564-CF9FA4A2523C}" srcOrd="0" destOrd="2" presId="urn:microsoft.com/office/officeart/2008/layout/PictureStrips"/>
    <dgm:cxn modelId="{2EAD8D2F-7DB2-4094-90DC-6BE21F82B7B8}" srcId="{AE9BB85A-808E-4B18-B15A-B560CE9BA5FC}" destId="{89B8B2A1-2CF7-41D6-A372-51FF4400B7C7}" srcOrd="1" destOrd="0" parTransId="{8C05625D-7198-4F0A-B4DA-608509889DB4}" sibTransId="{214B30C2-6187-43FF-A380-981467A35DF5}"/>
    <dgm:cxn modelId="{6E9CAA2A-7F29-42C4-9F22-B2BF1D532301}" type="presOf" srcId="{271B6E1F-3620-41F3-B257-5F9D5EF8AEA9}" destId="{F123269B-9585-487F-B414-88F3B21CDADB}" srcOrd="0" destOrd="0" presId="urn:microsoft.com/office/officeart/2008/layout/PictureStrips"/>
    <dgm:cxn modelId="{DC3EB7CE-636B-4B12-9676-000A0BF32FFE}" type="presOf" srcId="{71D17E41-592B-4360-BF60-47D59C687633}" destId="{DCF8472E-E63B-4A06-B564-CF9FA4A2523C}" srcOrd="0" destOrd="0" presId="urn:microsoft.com/office/officeart/2008/layout/PictureStrips"/>
    <dgm:cxn modelId="{4232F864-14A7-498A-9D0C-37A75E339123}" type="presOf" srcId="{AE9BB85A-808E-4B18-B15A-B560CE9BA5FC}" destId="{32DDC00E-4F28-4AD4-96C4-F52CDD46DB90}" srcOrd="0" destOrd="0" presId="urn:microsoft.com/office/officeart/2008/layout/PictureStrips"/>
    <dgm:cxn modelId="{542507D0-C7CC-4FC9-AFF3-2DF73CFA13A0}" srcId="{271B6E1F-3620-41F3-B257-5F9D5EF8AEA9}" destId="{06CA46B1-3787-4121-A894-7F65838F8695}" srcOrd="1" destOrd="0" parTransId="{F456455D-3DB3-4A2C-82E9-D3A44E461349}" sibTransId="{F65BE997-A258-4E2A-AC8B-B8E7BB81CCF4}"/>
    <dgm:cxn modelId="{EA04CA51-500C-4F58-AA36-28815BA0EF2B}" srcId="{AE9BB85A-808E-4B18-B15A-B560CE9BA5FC}" destId="{71D17E41-592B-4360-BF60-47D59C687633}" srcOrd="2" destOrd="0" parTransId="{EB63F651-58D1-46E1-BB23-F06166651892}" sibTransId="{ED34F69C-58C9-460F-BD7D-6308FF1DF93A}"/>
    <dgm:cxn modelId="{84D43472-FDC1-4FA8-98EF-E6D3A20F3496}" srcId="{71D17E41-592B-4360-BF60-47D59C687633}" destId="{2E4BCE31-57F4-4F88-A5C9-F648322A9A0A}" srcOrd="2" destOrd="0" parTransId="{8663ED50-EE56-470A-BCD5-5919FAA8F92B}" sibTransId="{A616F3EA-9427-4519-87D9-A7CEBCED2762}"/>
    <dgm:cxn modelId="{672ECFA9-A6C6-4897-A343-3A9C0071EC11}" type="presOf" srcId="{6F70966A-AF90-4E4B-9DC6-89E658558FA4}" destId="{F123269B-9585-487F-B414-88F3B21CDADB}" srcOrd="0" destOrd="1" presId="urn:microsoft.com/office/officeart/2008/layout/PictureStrips"/>
    <dgm:cxn modelId="{C519FE99-6D5D-446D-A6FF-F3999099ED18}" srcId="{89B8B2A1-2CF7-41D6-A372-51FF4400B7C7}" destId="{8A7E94FF-2365-4566-B885-F82D7072D92B}" srcOrd="0" destOrd="0" parTransId="{7338C151-95C0-4486-A588-625FB87DE25E}" sibTransId="{6EE5A20D-7F43-4CCE-B77D-58AE77E930C0}"/>
    <dgm:cxn modelId="{26E5479A-D1F8-422E-A7B0-29D48B585F09}" srcId="{71D17E41-592B-4360-BF60-47D59C687633}" destId="{09EB75E0-FAD9-4931-AB10-6E6FC11D7B6D}" srcOrd="0" destOrd="0" parTransId="{7C598B2B-2803-4C2F-92BE-521866FA5AD5}" sibTransId="{A62FDC56-68CE-4FA9-820E-73DFAEB35968}"/>
    <dgm:cxn modelId="{4296567B-7518-426A-96AF-333545AADB89}" type="presOf" srcId="{2E4BCE31-57F4-4F88-A5C9-F648322A9A0A}" destId="{DCF8472E-E63B-4A06-B564-CF9FA4A2523C}" srcOrd="0" destOrd="3" presId="urn:microsoft.com/office/officeart/2008/layout/PictureStrips"/>
    <dgm:cxn modelId="{BE45B802-F659-4B85-8110-C7D991ACED6A}" type="presOf" srcId="{8A7E94FF-2365-4566-B885-F82D7072D92B}" destId="{1B3A5264-A51E-4981-9693-C89FE06066F2}" srcOrd="0" destOrd="1" presId="urn:microsoft.com/office/officeart/2008/layout/PictureStrips"/>
    <dgm:cxn modelId="{FC12AA9F-75AD-4403-8E3A-1A0F67457DB9}" srcId="{AE9BB85A-808E-4B18-B15A-B560CE9BA5FC}" destId="{271B6E1F-3620-41F3-B257-5F9D5EF8AEA9}" srcOrd="0" destOrd="0" parTransId="{5721AB36-7393-4125-A1B2-7BCACE78E87D}" sibTransId="{32D8451C-C4EC-4E13-AD74-BFF32C28EB97}"/>
    <dgm:cxn modelId="{7085B367-8A95-406E-A686-3E47607B821B}" type="presOf" srcId="{89B8B2A1-2CF7-41D6-A372-51FF4400B7C7}" destId="{1B3A5264-A51E-4981-9693-C89FE06066F2}" srcOrd="0" destOrd="0" presId="urn:microsoft.com/office/officeart/2008/layout/PictureStrips"/>
    <dgm:cxn modelId="{6F457189-369E-4012-BD23-971D7B05D80F}" srcId="{71D17E41-592B-4360-BF60-47D59C687633}" destId="{D355D9FF-8D41-463F-93C3-2496A2319C00}" srcOrd="3" destOrd="0" parTransId="{6C544F4B-A180-4C42-B2A3-74AC8FF43D90}" sibTransId="{78752892-C9E5-4950-9D8B-0845528C2136}"/>
    <dgm:cxn modelId="{FFA5C62B-E97D-4A04-9DFE-47D6B4DCB618}" srcId="{271B6E1F-3620-41F3-B257-5F9D5EF8AEA9}" destId="{6F70966A-AF90-4E4B-9DC6-89E658558FA4}" srcOrd="0" destOrd="0" parTransId="{7F03E8C5-BAE3-4110-91CB-7CE1D4CA2280}" sibTransId="{AFE9E12C-DE9A-4B57-8D9A-27CB2C37F7B5}"/>
    <dgm:cxn modelId="{42452436-674C-4024-8E3A-BF44B68F7EFD}" srcId="{271B6E1F-3620-41F3-B257-5F9D5EF8AEA9}" destId="{3316FAD7-0417-48D7-94FA-B1DB8638E7A4}" srcOrd="2" destOrd="0" parTransId="{EC100C4A-4E69-43A3-A67A-C32F0F6A26B7}" sibTransId="{6E5CD666-2CBD-4F56-ADCB-73044A8A9997}"/>
    <dgm:cxn modelId="{DF40CDCE-CCD5-452C-AE55-B9A2B79DFD26}" type="presOf" srcId="{09EB75E0-FAD9-4931-AB10-6E6FC11D7B6D}" destId="{DCF8472E-E63B-4A06-B564-CF9FA4A2523C}" srcOrd="0" destOrd="1" presId="urn:microsoft.com/office/officeart/2008/layout/PictureStrips"/>
    <dgm:cxn modelId="{439F0E87-351A-4FA7-BC63-BF62C5BDD47F}" type="presOf" srcId="{3316FAD7-0417-48D7-94FA-B1DB8638E7A4}" destId="{F123269B-9585-487F-B414-88F3B21CDADB}" srcOrd="0" destOrd="3" presId="urn:microsoft.com/office/officeart/2008/layout/PictureStrips"/>
    <dgm:cxn modelId="{7A0054E9-12B3-4341-9E29-53577EB46DEA}" type="presOf" srcId="{D355D9FF-8D41-463F-93C3-2496A2319C00}" destId="{DCF8472E-E63B-4A06-B564-CF9FA4A2523C}" srcOrd="0" destOrd="4" presId="urn:microsoft.com/office/officeart/2008/layout/PictureStrips"/>
    <dgm:cxn modelId="{17043DC6-5859-4A6E-9141-7A8199260E1D}" type="presOf" srcId="{06CA46B1-3787-4121-A894-7F65838F8695}" destId="{F123269B-9585-487F-B414-88F3B21CDADB}" srcOrd="0" destOrd="2" presId="urn:microsoft.com/office/officeart/2008/layout/PictureStrips"/>
    <dgm:cxn modelId="{86E8C7C0-143B-4DAD-8501-BD01960ECEF7}" srcId="{89B8B2A1-2CF7-41D6-A372-51FF4400B7C7}" destId="{4E8A68A4-47A2-4C68-A4EC-CF7379B3A4F9}" srcOrd="1" destOrd="0" parTransId="{C6C97DF9-1D48-461E-8621-85F2EEDACE8A}" sibTransId="{84392D4B-08D9-4EF3-B27C-36B49AE3788F}"/>
    <dgm:cxn modelId="{01BA2BA5-F4F5-4E75-9633-0F3FAAA14E66}" srcId="{71D17E41-592B-4360-BF60-47D59C687633}" destId="{4370A00C-97A6-40DB-A429-C5DC03CF3CE1}" srcOrd="1" destOrd="0" parTransId="{18E5E11F-5A38-4C00-8601-3BDC1E4DA2BB}" sibTransId="{81F10E52-A383-4252-BD1C-3D3534AEA0CA}"/>
    <dgm:cxn modelId="{3AB2F8F7-892A-410C-9F17-96C5B85077D3}" type="presOf" srcId="{4E8A68A4-47A2-4C68-A4EC-CF7379B3A4F9}" destId="{1B3A5264-A51E-4981-9693-C89FE06066F2}" srcOrd="0" destOrd="2" presId="urn:microsoft.com/office/officeart/2008/layout/PictureStrips"/>
    <dgm:cxn modelId="{39967D38-C8BC-40FE-A7C4-4287ABE183B4}" type="presParOf" srcId="{32DDC00E-4F28-4AD4-96C4-F52CDD46DB90}" destId="{084B8001-C76B-48A6-BDE3-74A92EE5BE04}" srcOrd="0" destOrd="0" presId="urn:microsoft.com/office/officeart/2008/layout/PictureStrips"/>
    <dgm:cxn modelId="{5446B317-AFC1-4620-8366-FDD16DAD790F}" type="presParOf" srcId="{084B8001-C76B-48A6-BDE3-74A92EE5BE04}" destId="{F123269B-9585-487F-B414-88F3B21CDADB}" srcOrd="0" destOrd="0" presId="urn:microsoft.com/office/officeart/2008/layout/PictureStrips"/>
    <dgm:cxn modelId="{EE558B06-41EE-4D5A-AAFD-5DC94BBC8A6D}" type="presParOf" srcId="{084B8001-C76B-48A6-BDE3-74A92EE5BE04}" destId="{2DE04DE8-11CE-4C5D-9C89-31504B330561}" srcOrd="1" destOrd="0" presId="urn:microsoft.com/office/officeart/2008/layout/PictureStrips"/>
    <dgm:cxn modelId="{E5D59A2E-B2EA-4513-A55D-91D93EAF7D5B}" type="presParOf" srcId="{32DDC00E-4F28-4AD4-96C4-F52CDD46DB90}" destId="{A8DD2AB8-13CF-4779-8531-D7645635D91A}" srcOrd="1" destOrd="0" presId="urn:microsoft.com/office/officeart/2008/layout/PictureStrips"/>
    <dgm:cxn modelId="{B9E1B63B-6FDD-4DD4-A2C5-978C813BE87F}" type="presParOf" srcId="{32DDC00E-4F28-4AD4-96C4-F52CDD46DB90}" destId="{49590DBF-DC23-4D3A-824C-EF8EF1B77BEF}" srcOrd="2" destOrd="0" presId="urn:microsoft.com/office/officeart/2008/layout/PictureStrips"/>
    <dgm:cxn modelId="{083D8F3A-44EE-48FA-AD09-3F2910F7CF8A}" type="presParOf" srcId="{49590DBF-DC23-4D3A-824C-EF8EF1B77BEF}" destId="{1B3A5264-A51E-4981-9693-C89FE06066F2}" srcOrd="0" destOrd="0" presId="urn:microsoft.com/office/officeart/2008/layout/PictureStrips"/>
    <dgm:cxn modelId="{B46EB06B-8085-4549-87BD-A95662107D7D}" type="presParOf" srcId="{49590DBF-DC23-4D3A-824C-EF8EF1B77BEF}" destId="{6A9CC971-3E56-48F7-A240-3A4262CA14D2}" srcOrd="1" destOrd="0" presId="urn:microsoft.com/office/officeart/2008/layout/PictureStrips"/>
    <dgm:cxn modelId="{2071A37F-61AE-4F36-A4CC-3F78E8B57206}" type="presParOf" srcId="{32DDC00E-4F28-4AD4-96C4-F52CDD46DB90}" destId="{BD52B62F-B5B6-483C-9A75-BFECF84D2A7E}" srcOrd="3" destOrd="0" presId="urn:microsoft.com/office/officeart/2008/layout/PictureStrips"/>
    <dgm:cxn modelId="{586D487A-BE31-4364-BC2F-CD61AD5A3E1A}" type="presParOf" srcId="{32DDC00E-4F28-4AD4-96C4-F52CDD46DB90}" destId="{4973544D-F381-40F1-A236-ADACADFF6922}" srcOrd="4" destOrd="0" presId="urn:microsoft.com/office/officeart/2008/layout/PictureStrips"/>
    <dgm:cxn modelId="{72D8FAF6-9AF2-42DE-9224-FA2A51AD4EF6}" type="presParOf" srcId="{4973544D-F381-40F1-A236-ADACADFF6922}" destId="{DCF8472E-E63B-4A06-B564-CF9FA4A2523C}" srcOrd="0" destOrd="0" presId="urn:microsoft.com/office/officeart/2008/layout/PictureStrips"/>
    <dgm:cxn modelId="{CB86CE6B-7681-434B-AFE9-9B9C6D03DC0F}" type="presParOf" srcId="{4973544D-F381-40F1-A236-ADACADFF6922}" destId="{B43E0519-E333-4A54-9C81-B433FA6DFC02}"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4CE287-5005-4860-A176-7F72B4ADAD60}" type="doc">
      <dgm:prSet loTypeId="urn:microsoft.com/office/officeart/2005/8/layout/hProcess9" loCatId="process" qsTypeId="urn:microsoft.com/office/officeart/2005/8/quickstyle/simple5" qsCatId="simple" csTypeId="urn:microsoft.com/office/officeart/2005/8/colors/accent1_2" csCatId="accent1" phldr="1"/>
      <dgm:spPr/>
    </dgm:pt>
    <dgm:pt modelId="{8618A53D-D0BA-48D4-B337-967A3709D6B9}">
      <dgm:prSet phldrT="[Text]"/>
      <dgm:spPr/>
      <dgm:t>
        <a:bodyPr lIns="0" tIns="73152" rIns="0" bIns="73152"/>
        <a:lstStyle/>
        <a:p>
          <a:r>
            <a:rPr lang="en-US" dirty="0" smtClean="0">
              <a:latin typeface="Tahoma" panose="020B0604030504040204" pitchFamily="34" charset="0"/>
              <a:ea typeface="Tahoma" panose="020B0604030504040204" pitchFamily="34" charset="0"/>
              <a:cs typeface="Tahoma" panose="020B0604030504040204" pitchFamily="34" charset="0"/>
            </a:rPr>
            <a:t>CCP Initial Customer Assessment Questionnaire</a:t>
          </a:r>
        </a:p>
      </dgm:t>
    </dgm:pt>
    <dgm:pt modelId="{B26C41ED-51C3-488B-A677-71D897F77B11}" type="parTrans" cxnId="{2B0ACC8C-6BC3-440E-8FBB-7D9608D0753C}">
      <dgm:prSet/>
      <dgm:spPr/>
      <dgm:t>
        <a:bodyPr/>
        <a:lstStyle/>
        <a:p>
          <a:endParaRPr lang="en-US"/>
        </a:p>
      </dgm:t>
    </dgm:pt>
    <dgm:pt modelId="{379D14C4-730B-4A1A-B403-A6978AD76013}" type="sibTrans" cxnId="{2B0ACC8C-6BC3-440E-8FBB-7D9608D0753C}">
      <dgm:prSet/>
      <dgm:spPr/>
      <dgm:t>
        <a:bodyPr/>
        <a:lstStyle/>
        <a:p>
          <a:endParaRPr lang="en-US"/>
        </a:p>
      </dgm:t>
    </dgm:pt>
    <dgm:pt modelId="{79EB9F19-9598-4EB8-99D2-4BBA513DAD95}">
      <dgm:prSet phldrT="[Text]"/>
      <dgm:spPr/>
      <dgm:t>
        <a:bodyPr lIns="0" rIns="0"/>
        <a:lstStyle/>
        <a:p>
          <a:r>
            <a:rPr lang="en-US" dirty="0" smtClean="0">
              <a:latin typeface="Tahoma" panose="020B0604030504040204" pitchFamily="34" charset="0"/>
              <a:ea typeface="Tahoma" panose="020B0604030504040204" pitchFamily="34" charset="0"/>
              <a:cs typeface="Tahoma" panose="020B0604030504040204" pitchFamily="34" charset="0"/>
            </a:rPr>
            <a:t>Technical Analysis</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100ECB23-DDDF-4C47-A4E8-E083ADC7379F}" type="parTrans" cxnId="{0B472612-FAD7-40D5-B271-28C5D14B83B0}">
      <dgm:prSet/>
      <dgm:spPr/>
      <dgm:t>
        <a:bodyPr/>
        <a:lstStyle/>
        <a:p>
          <a:endParaRPr lang="en-US"/>
        </a:p>
      </dgm:t>
    </dgm:pt>
    <dgm:pt modelId="{7B077DDB-0B56-4895-8D2F-705C31FA8CF0}" type="sibTrans" cxnId="{0B472612-FAD7-40D5-B271-28C5D14B83B0}">
      <dgm:prSet/>
      <dgm:spPr/>
      <dgm:t>
        <a:bodyPr/>
        <a:lstStyle/>
        <a:p>
          <a:endParaRPr lang="en-US"/>
        </a:p>
      </dgm:t>
    </dgm:pt>
    <dgm:pt modelId="{D4658666-5838-4C79-A819-E3444F4B30F3}">
      <dgm:prSet phldrT="[Text]"/>
      <dgm:spPr/>
      <dgm:t>
        <a:bodyPr lIns="0" rIns="0"/>
        <a:lstStyle/>
        <a:p>
          <a:r>
            <a:rPr lang="en-US" dirty="0" smtClean="0">
              <a:latin typeface="Tahoma" panose="020B0604030504040204" pitchFamily="34" charset="0"/>
              <a:ea typeface="Tahoma" panose="020B0604030504040204" pitchFamily="34" charset="0"/>
              <a:cs typeface="Tahoma" panose="020B0604030504040204" pitchFamily="34" charset="0"/>
            </a:rPr>
            <a:t>Program Office Memorandum of Agreement</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657A560A-6F89-43D2-91DD-C3DE7172C93F}" type="parTrans" cxnId="{577DDECB-5E38-4299-9B87-F1823300BFED}">
      <dgm:prSet/>
      <dgm:spPr/>
      <dgm:t>
        <a:bodyPr/>
        <a:lstStyle/>
        <a:p>
          <a:endParaRPr lang="en-US"/>
        </a:p>
      </dgm:t>
    </dgm:pt>
    <dgm:pt modelId="{EAF91B49-A2CD-4130-806A-05057E214EB3}" type="sibTrans" cxnId="{577DDECB-5E38-4299-9B87-F1823300BFED}">
      <dgm:prSet/>
      <dgm:spPr/>
      <dgm:t>
        <a:bodyPr/>
        <a:lstStyle/>
        <a:p>
          <a:endParaRPr lang="en-US"/>
        </a:p>
      </dgm:t>
    </dgm:pt>
    <dgm:pt modelId="{2264F809-8A07-4C41-83AA-F360EA255847}">
      <dgm:prSet phldrT="[Text]"/>
      <dgm:spPr/>
      <dgm:t>
        <a:bodyPr lIns="0" rIns="0"/>
        <a:lstStyle/>
        <a:p>
          <a:r>
            <a:rPr lang="en-US" dirty="0" smtClean="0">
              <a:latin typeface="Tahoma" panose="020B0604030504040204" pitchFamily="34" charset="0"/>
              <a:ea typeface="Tahoma" panose="020B0604030504040204" pitchFamily="34" charset="0"/>
              <a:cs typeface="Tahoma" panose="020B0604030504040204" pitchFamily="34" charset="0"/>
            </a:rPr>
            <a:t>Develop Transition Schedule</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5A1A7B2D-9F2F-48A2-8029-9D9739842B99}" type="parTrans" cxnId="{6A424C6B-AAFB-4468-92E4-11CB9B3E4C17}">
      <dgm:prSet/>
      <dgm:spPr/>
      <dgm:t>
        <a:bodyPr/>
        <a:lstStyle/>
        <a:p>
          <a:endParaRPr lang="en-US"/>
        </a:p>
      </dgm:t>
    </dgm:pt>
    <dgm:pt modelId="{D613BFDD-3217-4B16-B90C-BB6A03B60394}" type="sibTrans" cxnId="{6A424C6B-AAFB-4468-92E4-11CB9B3E4C17}">
      <dgm:prSet/>
      <dgm:spPr/>
      <dgm:t>
        <a:bodyPr/>
        <a:lstStyle/>
        <a:p>
          <a:endParaRPr lang="en-US"/>
        </a:p>
      </dgm:t>
    </dgm:pt>
    <dgm:pt modelId="{6C05FC20-37C5-4C14-80D8-6E4A94B9A90E}" type="pres">
      <dgm:prSet presAssocID="{804CE287-5005-4860-A176-7F72B4ADAD60}" presName="CompostProcess" presStyleCnt="0">
        <dgm:presLayoutVars>
          <dgm:dir/>
          <dgm:resizeHandles val="exact"/>
        </dgm:presLayoutVars>
      </dgm:prSet>
      <dgm:spPr/>
    </dgm:pt>
    <dgm:pt modelId="{20C8EF4A-540B-47CD-9AC9-20DA217F56D6}" type="pres">
      <dgm:prSet presAssocID="{804CE287-5005-4860-A176-7F72B4ADAD60}" presName="arrow" presStyleLbl="bgShp" presStyleIdx="0" presStyleCnt="1"/>
      <dgm:spPr/>
    </dgm:pt>
    <dgm:pt modelId="{6AFD15E8-8DBD-41DB-97E6-9B0498B7B9F9}" type="pres">
      <dgm:prSet presAssocID="{804CE287-5005-4860-A176-7F72B4ADAD60}" presName="linearProcess" presStyleCnt="0"/>
      <dgm:spPr/>
    </dgm:pt>
    <dgm:pt modelId="{D6090DC8-E95E-4E1A-8789-82F2DF0C4FFD}" type="pres">
      <dgm:prSet presAssocID="{8618A53D-D0BA-48D4-B337-967A3709D6B9}" presName="textNode" presStyleLbl="node1" presStyleIdx="0" presStyleCnt="4" custLinFactNeighborX="17764" custLinFactNeighborY="-289">
        <dgm:presLayoutVars>
          <dgm:bulletEnabled val="1"/>
        </dgm:presLayoutVars>
      </dgm:prSet>
      <dgm:spPr/>
      <dgm:t>
        <a:bodyPr/>
        <a:lstStyle/>
        <a:p>
          <a:endParaRPr lang="en-US"/>
        </a:p>
      </dgm:t>
    </dgm:pt>
    <dgm:pt modelId="{1B8256E9-9ADD-4C97-B13B-D1F5D40B9D55}" type="pres">
      <dgm:prSet presAssocID="{379D14C4-730B-4A1A-B403-A6978AD76013}" presName="sibTrans" presStyleCnt="0"/>
      <dgm:spPr/>
    </dgm:pt>
    <dgm:pt modelId="{64F6E188-D365-4B84-ABF4-BAB46CD6BE16}" type="pres">
      <dgm:prSet presAssocID="{79EB9F19-9598-4EB8-99D2-4BBA513DAD95}" presName="textNode" presStyleLbl="node1" presStyleIdx="1" presStyleCnt="4">
        <dgm:presLayoutVars>
          <dgm:bulletEnabled val="1"/>
        </dgm:presLayoutVars>
      </dgm:prSet>
      <dgm:spPr/>
      <dgm:t>
        <a:bodyPr/>
        <a:lstStyle/>
        <a:p>
          <a:endParaRPr lang="en-US"/>
        </a:p>
      </dgm:t>
    </dgm:pt>
    <dgm:pt modelId="{FAD07742-270C-4C2D-9410-7254C5CB7F73}" type="pres">
      <dgm:prSet presAssocID="{7B077DDB-0B56-4895-8D2F-705C31FA8CF0}" presName="sibTrans" presStyleCnt="0"/>
      <dgm:spPr/>
    </dgm:pt>
    <dgm:pt modelId="{5989EB63-B071-4342-819B-5CB1F200C707}" type="pres">
      <dgm:prSet presAssocID="{D4658666-5838-4C79-A819-E3444F4B30F3}" presName="textNode" presStyleLbl="node1" presStyleIdx="2" presStyleCnt="4">
        <dgm:presLayoutVars>
          <dgm:bulletEnabled val="1"/>
        </dgm:presLayoutVars>
      </dgm:prSet>
      <dgm:spPr/>
      <dgm:t>
        <a:bodyPr/>
        <a:lstStyle/>
        <a:p>
          <a:endParaRPr lang="en-US"/>
        </a:p>
      </dgm:t>
    </dgm:pt>
    <dgm:pt modelId="{AA500CA8-4F68-4B0A-8C0C-A167AAC51048}" type="pres">
      <dgm:prSet presAssocID="{EAF91B49-A2CD-4130-806A-05057E214EB3}" presName="sibTrans" presStyleCnt="0"/>
      <dgm:spPr/>
    </dgm:pt>
    <dgm:pt modelId="{57792DA8-4F17-44AD-A43B-DDB1F380B61A}" type="pres">
      <dgm:prSet presAssocID="{2264F809-8A07-4C41-83AA-F360EA255847}" presName="textNode" presStyleLbl="node1" presStyleIdx="3" presStyleCnt="4">
        <dgm:presLayoutVars>
          <dgm:bulletEnabled val="1"/>
        </dgm:presLayoutVars>
      </dgm:prSet>
      <dgm:spPr/>
      <dgm:t>
        <a:bodyPr/>
        <a:lstStyle/>
        <a:p>
          <a:endParaRPr lang="en-US"/>
        </a:p>
      </dgm:t>
    </dgm:pt>
  </dgm:ptLst>
  <dgm:cxnLst>
    <dgm:cxn modelId="{0B472612-FAD7-40D5-B271-28C5D14B83B0}" srcId="{804CE287-5005-4860-A176-7F72B4ADAD60}" destId="{79EB9F19-9598-4EB8-99D2-4BBA513DAD95}" srcOrd="1" destOrd="0" parTransId="{100ECB23-DDDF-4C47-A4E8-E083ADC7379F}" sibTransId="{7B077DDB-0B56-4895-8D2F-705C31FA8CF0}"/>
    <dgm:cxn modelId="{8B1E3902-50E5-481F-9B6E-DEA539536B36}" type="presOf" srcId="{79EB9F19-9598-4EB8-99D2-4BBA513DAD95}" destId="{64F6E188-D365-4B84-ABF4-BAB46CD6BE16}" srcOrd="0" destOrd="0" presId="urn:microsoft.com/office/officeart/2005/8/layout/hProcess9"/>
    <dgm:cxn modelId="{90E2336B-E26C-4685-AD33-66E3D257CB4E}" type="presOf" srcId="{D4658666-5838-4C79-A819-E3444F4B30F3}" destId="{5989EB63-B071-4342-819B-5CB1F200C707}" srcOrd="0" destOrd="0" presId="urn:microsoft.com/office/officeart/2005/8/layout/hProcess9"/>
    <dgm:cxn modelId="{6A424C6B-AAFB-4468-92E4-11CB9B3E4C17}" srcId="{804CE287-5005-4860-A176-7F72B4ADAD60}" destId="{2264F809-8A07-4C41-83AA-F360EA255847}" srcOrd="3" destOrd="0" parTransId="{5A1A7B2D-9F2F-48A2-8029-9D9739842B99}" sibTransId="{D613BFDD-3217-4B16-B90C-BB6A03B60394}"/>
    <dgm:cxn modelId="{5D6CD87C-0E65-4328-8DF9-20C1BC0F98EF}" type="presOf" srcId="{804CE287-5005-4860-A176-7F72B4ADAD60}" destId="{6C05FC20-37C5-4C14-80D8-6E4A94B9A90E}" srcOrd="0" destOrd="0" presId="urn:microsoft.com/office/officeart/2005/8/layout/hProcess9"/>
    <dgm:cxn modelId="{6DE5B5AD-65C7-4589-AB54-37FFB3825E65}" type="presOf" srcId="{2264F809-8A07-4C41-83AA-F360EA255847}" destId="{57792DA8-4F17-44AD-A43B-DDB1F380B61A}" srcOrd="0" destOrd="0" presId="urn:microsoft.com/office/officeart/2005/8/layout/hProcess9"/>
    <dgm:cxn modelId="{2B0ACC8C-6BC3-440E-8FBB-7D9608D0753C}" srcId="{804CE287-5005-4860-A176-7F72B4ADAD60}" destId="{8618A53D-D0BA-48D4-B337-967A3709D6B9}" srcOrd="0" destOrd="0" parTransId="{B26C41ED-51C3-488B-A677-71D897F77B11}" sibTransId="{379D14C4-730B-4A1A-B403-A6978AD76013}"/>
    <dgm:cxn modelId="{577DDECB-5E38-4299-9B87-F1823300BFED}" srcId="{804CE287-5005-4860-A176-7F72B4ADAD60}" destId="{D4658666-5838-4C79-A819-E3444F4B30F3}" srcOrd="2" destOrd="0" parTransId="{657A560A-6F89-43D2-91DD-C3DE7172C93F}" sibTransId="{EAF91B49-A2CD-4130-806A-05057E214EB3}"/>
    <dgm:cxn modelId="{2542BE40-2A0A-4C49-85C3-DB53562F0BA1}" type="presOf" srcId="{8618A53D-D0BA-48D4-B337-967A3709D6B9}" destId="{D6090DC8-E95E-4E1A-8789-82F2DF0C4FFD}" srcOrd="0" destOrd="0" presId="urn:microsoft.com/office/officeart/2005/8/layout/hProcess9"/>
    <dgm:cxn modelId="{09F6CA55-CCBA-44E3-A031-51DB0DF51EF8}" type="presParOf" srcId="{6C05FC20-37C5-4C14-80D8-6E4A94B9A90E}" destId="{20C8EF4A-540B-47CD-9AC9-20DA217F56D6}" srcOrd="0" destOrd="0" presId="urn:microsoft.com/office/officeart/2005/8/layout/hProcess9"/>
    <dgm:cxn modelId="{A49CF66D-6D32-4D88-AC0B-DF58D8193FED}" type="presParOf" srcId="{6C05FC20-37C5-4C14-80D8-6E4A94B9A90E}" destId="{6AFD15E8-8DBD-41DB-97E6-9B0498B7B9F9}" srcOrd="1" destOrd="0" presId="urn:microsoft.com/office/officeart/2005/8/layout/hProcess9"/>
    <dgm:cxn modelId="{1C6638ED-24DF-43A6-8479-5C998372F29E}" type="presParOf" srcId="{6AFD15E8-8DBD-41DB-97E6-9B0498B7B9F9}" destId="{D6090DC8-E95E-4E1A-8789-82F2DF0C4FFD}" srcOrd="0" destOrd="0" presId="urn:microsoft.com/office/officeart/2005/8/layout/hProcess9"/>
    <dgm:cxn modelId="{D442D696-9CE9-46C2-9DEA-D5890FCD0560}" type="presParOf" srcId="{6AFD15E8-8DBD-41DB-97E6-9B0498B7B9F9}" destId="{1B8256E9-9ADD-4C97-B13B-D1F5D40B9D55}" srcOrd="1" destOrd="0" presId="urn:microsoft.com/office/officeart/2005/8/layout/hProcess9"/>
    <dgm:cxn modelId="{A5547133-B4DD-442F-8371-9075824380D6}" type="presParOf" srcId="{6AFD15E8-8DBD-41DB-97E6-9B0498B7B9F9}" destId="{64F6E188-D365-4B84-ABF4-BAB46CD6BE16}" srcOrd="2" destOrd="0" presId="urn:microsoft.com/office/officeart/2005/8/layout/hProcess9"/>
    <dgm:cxn modelId="{0DAB8863-5BA3-4489-B65A-F8AB084E96BA}" type="presParOf" srcId="{6AFD15E8-8DBD-41DB-97E6-9B0498B7B9F9}" destId="{FAD07742-270C-4C2D-9410-7254C5CB7F73}" srcOrd="3" destOrd="0" presId="urn:microsoft.com/office/officeart/2005/8/layout/hProcess9"/>
    <dgm:cxn modelId="{25FFC366-3E09-4338-935C-1CC75A1D3200}" type="presParOf" srcId="{6AFD15E8-8DBD-41DB-97E6-9B0498B7B9F9}" destId="{5989EB63-B071-4342-819B-5CB1F200C707}" srcOrd="4" destOrd="0" presId="urn:microsoft.com/office/officeart/2005/8/layout/hProcess9"/>
    <dgm:cxn modelId="{12C50A5F-5B42-4F6A-8045-E1646D32FA77}" type="presParOf" srcId="{6AFD15E8-8DBD-41DB-97E6-9B0498B7B9F9}" destId="{AA500CA8-4F68-4B0A-8C0C-A167AAC51048}" srcOrd="5" destOrd="0" presId="urn:microsoft.com/office/officeart/2005/8/layout/hProcess9"/>
    <dgm:cxn modelId="{1F582C96-12C2-43D6-8415-06AE59F42198}" type="presParOf" srcId="{6AFD15E8-8DBD-41DB-97E6-9B0498B7B9F9}" destId="{57792DA8-4F17-44AD-A43B-DDB1F380B61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1F3C5-802E-4C15-AF43-5C7F2193A73E}">
      <dsp:nvSpPr>
        <dsp:cNvPr id="0" name=""/>
        <dsp:cNvSpPr/>
      </dsp:nvSpPr>
      <dsp:spPr>
        <a:xfrm>
          <a:off x="182896" y="339511"/>
          <a:ext cx="3931921" cy="2103117"/>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1869"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User Software</a:t>
          </a:r>
          <a:endParaRPr lang="en-US" sz="1900" kern="1200" dirty="0"/>
        </a:p>
        <a:p>
          <a:pPr marL="114300" lvl="1" indent="-114300" algn="l" defTabSz="666750">
            <a:lnSpc>
              <a:spcPct val="90000"/>
            </a:lnSpc>
            <a:spcBef>
              <a:spcPct val="0"/>
            </a:spcBef>
            <a:spcAft>
              <a:spcPct val="15000"/>
            </a:spcAft>
            <a:buChar char="••"/>
          </a:pPr>
          <a:r>
            <a:rPr lang="en-US" sz="1500" kern="1200" dirty="0" smtClean="0"/>
            <a:t>Windows 7</a:t>
          </a:r>
          <a:endParaRPr lang="en-US" sz="1500" kern="1200" dirty="0"/>
        </a:p>
        <a:p>
          <a:pPr marL="114300" lvl="1" indent="-114300" algn="l" defTabSz="666750">
            <a:lnSpc>
              <a:spcPct val="90000"/>
            </a:lnSpc>
            <a:spcBef>
              <a:spcPct val="0"/>
            </a:spcBef>
            <a:spcAft>
              <a:spcPct val="15000"/>
            </a:spcAft>
            <a:buChar char="••"/>
          </a:pPr>
          <a:r>
            <a:rPr lang="en-US" sz="1500" kern="1200" dirty="0" smtClean="0"/>
            <a:t>Internet Explorer 11 (OWA, DCS)</a:t>
          </a:r>
          <a:endParaRPr lang="en-US" sz="1500" kern="1200" dirty="0"/>
        </a:p>
        <a:p>
          <a:pPr marL="114300" lvl="1" indent="-114300" algn="l" defTabSz="666750">
            <a:lnSpc>
              <a:spcPct val="90000"/>
            </a:lnSpc>
            <a:spcBef>
              <a:spcPct val="0"/>
            </a:spcBef>
            <a:spcAft>
              <a:spcPct val="15000"/>
            </a:spcAft>
            <a:buChar char="••"/>
          </a:pPr>
          <a:r>
            <a:rPr lang="en-US" sz="1500" kern="1200" dirty="0" smtClean="0"/>
            <a:t>Adobe Reader</a:t>
          </a:r>
          <a:endParaRPr lang="en-US" sz="1500" kern="1200" dirty="0"/>
        </a:p>
        <a:p>
          <a:pPr marL="114300" lvl="1" indent="-114300" algn="l" defTabSz="666750">
            <a:lnSpc>
              <a:spcPct val="90000"/>
            </a:lnSpc>
            <a:spcBef>
              <a:spcPct val="0"/>
            </a:spcBef>
            <a:spcAft>
              <a:spcPct val="15000"/>
            </a:spcAft>
            <a:buChar char="••"/>
          </a:pPr>
          <a:r>
            <a:rPr lang="en-US" sz="1500" kern="1200" dirty="0" smtClean="0"/>
            <a:t>Adobe Flash</a:t>
          </a:r>
          <a:endParaRPr lang="en-US" sz="1500" kern="1200" dirty="0"/>
        </a:p>
        <a:p>
          <a:pPr marL="114300" lvl="1" indent="-114300" algn="l" defTabSz="666750">
            <a:lnSpc>
              <a:spcPct val="90000"/>
            </a:lnSpc>
            <a:spcBef>
              <a:spcPct val="0"/>
            </a:spcBef>
            <a:spcAft>
              <a:spcPct val="15000"/>
            </a:spcAft>
            <a:buChar char="••"/>
          </a:pPr>
          <a:r>
            <a:rPr lang="en-US" sz="1500" kern="1200" dirty="0" smtClean="0"/>
            <a:t>OOMA</a:t>
          </a:r>
          <a:endParaRPr lang="en-US" sz="1500" kern="1200" dirty="0"/>
        </a:p>
        <a:p>
          <a:pPr marL="114300" lvl="1" indent="-114300" algn="l" defTabSz="666750">
            <a:lnSpc>
              <a:spcPct val="90000"/>
            </a:lnSpc>
            <a:spcBef>
              <a:spcPct val="0"/>
            </a:spcBef>
            <a:spcAft>
              <a:spcPct val="15000"/>
            </a:spcAft>
            <a:buChar char="••"/>
          </a:pPr>
          <a:r>
            <a:rPr lang="en-US" sz="1500" kern="1200" dirty="0" err="1" smtClean="0"/>
            <a:t>JKSearch</a:t>
          </a:r>
          <a:endParaRPr lang="en-US" sz="1500" kern="1200" dirty="0"/>
        </a:p>
      </dsp:txBody>
      <dsp:txXfrm>
        <a:off x="182896" y="339511"/>
        <a:ext cx="3931921" cy="2103117"/>
      </dsp:txXfrm>
    </dsp:sp>
    <dsp:sp modelId="{D0F5D4DE-9841-4C83-8B78-8CB6974A98A3}">
      <dsp:nvSpPr>
        <dsp:cNvPr id="0" name=""/>
        <dsp:cNvSpPr/>
      </dsp:nvSpPr>
      <dsp:spPr>
        <a:xfrm>
          <a:off x="91442" y="182886"/>
          <a:ext cx="921715" cy="1382572"/>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20000" b="20000"/>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A8A79A2-6F84-42FC-9FC8-4A1FDB559923}">
      <dsp:nvSpPr>
        <dsp:cNvPr id="0" name=""/>
        <dsp:cNvSpPr/>
      </dsp:nvSpPr>
      <dsp:spPr>
        <a:xfrm>
          <a:off x="182896" y="2926076"/>
          <a:ext cx="3931921" cy="2103117"/>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1869"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Security</a:t>
          </a:r>
          <a:endParaRPr lang="en-US" sz="1800" kern="1200" dirty="0"/>
        </a:p>
        <a:p>
          <a:pPr marL="114300" lvl="1" indent="-114300" algn="l" defTabSz="622300">
            <a:lnSpc>
              <a:spcPct val="90000"/>
            </a:lnSpc>
            <a:spcBef>
              <a:spcPct val="0"/>
            </a:spcBef>
            <a:spcAft>
              <a:spcPct val="15000"/>
            </a:spcAft>
            <a:buChar char="••"/>
          </a:pPr>
          <a:r>
            <a:rPr lang="en-US" sz="1400" kern="1200" dirty="0" smtClean="0"/>
            <a:t>Symantec Endpoint Encryption</a:t>
          </a:r>
          <a:endParaRPr lang="en-US" sz="1400" kern="1200" dirty="0"/>
        </a:p>
        <a:p>
          <a:pPr marL="228600" lvl="2" indent="-114300" algn="l" defTabSz="622300">
            <a:lnSpc>
              <a:spcPct val="90000"/>
            </a:lnSpc>
            <a:spcBef>
              <a:spcPct val="0"/>
            </a:spcBef>
            <a:spcAft>
              <a:spcPct val="15000"/>
            </a:spcAft>
            <a:buChar char="••"/>
          </a:pPr>
          <a:r>
            <a:rPr lang="en-US" sz="1400" kern="1200" dirty="0" smtClean="0"/>
            <a:t>Full Disk and Removable Storage</a:t>
          </a:r>
          <a:endParaRPr lang="en-US" sz="1400" kern="1200" dirty="0"/>
        </a:p>
        <a:p>
          <a:pPr marL="114300" lvl="1" indent="-114300" algn="l" defTabSz="622300">
            <a:lnSpc>
              <a:spcPct val="90000"/>
            </a:lnSpc>
            <a:spcBef>
              <a:spcPct val="0"/>
            </a:spcBef>
            <a:spcAft>
              <a:spcPct val="15000"/>
            </a:spcAft>
            <a:buChar char="••"/>
          </a:pPr>
          <a:r>
            <a:rPr lang="en-US" sz="1400" kern="1200" dirty="0" smtClean="0"/>
            <a:t>HBSS suite</a:t>
          </a:r>
          <a:endParaRPr lang="en-US" sz="1400" kern="1200" dirty="0"/>
        </a:p>
        <a:p>
          <a:pPr marL="228600" lvl="2" indent="-114300" algn="l" defTabSz="622300">
            <a:lnSpc>
              <a:spcPct val="90000"/>
            </a:lnSpc>
            <a:spcBef>
              <a:spcPct val="0"/>
            </a:spcBef>
            <a:spcAft>
              <a:spcPct val="15000"/>
            </a:spcAft>
            <a:buChar char="••"/>
          </a:pPr>
          <a:r>
            <a:rPr lang="en-US" sz="1400" kern="1200" dirty="0" smtClean="0"/>
            <a:t>Data Loss Prevention</a:t>
          </a:r>
          <a:endParaRPr lang="en-US" sz="1400" kern="1200" dirty="0"/>
        </a:p>
        <a:p>
          <a:pPr marL="114300" lvl="1" indent="-114300" algn="l" defTabSz="622300">
            <a:lnSpc>
              <a:spcPct val="90000"/>
            </a:lnSpc>
            <a:spcBef>
              <a:spcPct val="0"/>
            </a:spcBef>
            <a:spcAft>
              <a:spcPct val="15000"/>
            </a:spcAft>
            <a:buChar char="••"/>
          </a:pPr>
          <a:r>
            <a:rPr lang="en-US" sz="1400" kern="1200" dirty="0" smtClean="0"/>
            <a:t>ACAS</a:t>
          </a:r>
          <a:endParaRPr lang="en-US" sz="1400" kern="1200" dirty="0"/>
        </a:p>
      </dsp:txBody>
      <dsp:txXfrm>
        <a:off x="182896" y="2926076"/>
        <a:ext cx="3931921" cy="2103117"/>
      </dsp:txXfrm>
    </dsp:sp>
    <dsp:sp modelId="{896081C4-99C9-4EA2-88CC-02EA27AADCF4}">
      <dsp:nvSpPr>
        <dsp:cNvPr id="0" name=""/>
        <dsp:cNvSpPr/>
      </dsp:nvSpPr>
      <dsp:spPr>
        <a:xfrm>
          <a:off x="91442" y="2743200"/>
          <a:ext cx="921715" cy="1382572"/>
        </a:xfrm>
        <a:prstGeom prst="rect">
          <a:avLst/>
        </a:prstGeom>
        <a:blipFill dpi="0" rotWithShape="1">
          <a:blip xmlns:r="http://schemas.openxmlformats.org/officeDocument/2006/relationships" r:embed="rId2" cstate="print">
            <a:extLst>
              <a:ext uri="{BEBA8EAE-BF5A-486C-A8C5-ECC9F3942E4B}">
                <a14:imgProps xmlns:a14="http://schemas.microsoft.com/office/drawing/2010/main">
                  <a14:imgLayer r:embed="rId3">
                    <a14:imgEffect>
                      <a14:backgroundRemoval t="0" b="100000" l="0" r="100000">
                        <a14:foregroundMark x1="42000" y1="50673" x2="42000" y2="50673"/>
                      </a14:backgroundRemoval>
                    </a14:imgEffect>
                  </a14:imgLayer>
                </a14:imgProps>
              </a:ext>
              <a:ext uri="{28A0092B-C50C-407E-A947-70E740481C1C}">
                <a14:useLocalDpi xmlns:a14="http://schemas.microsoft.com/office/drawing/2010/main" val="0"/>
              </a:ext>
            </a:extLst>
          </a:blip>
          <a:srcRect/>
          <a:stretch>
            <a:fillRect t="20000" b="20000"/>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3269B-9585-487F-B414-88F3B21CDADB}">
      <dsp:nvSpPr>
        <dsp:cNvPr id="0" name=""/>
        <dsp:cNvSpPr/>
      </dsp:nvSpPr>
      <dsp:spPr>
        <a:xfrm>
          <a:off x="182879" y="365764"/>
          <a:ext cx="4101797" cy="1369973"/>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3869"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CAC Authentication</a:t>
          </a:r>
          <a:endParaRPr lang="en-US" sz="1800" kern="1200" dirty="0"/>
        </a:p>
        <a:p>
          <a:pPr marL="114300" lvl="1" indent="-114300" algn="l" defTabSz="622300">
            <a:lnSpc>
              <a:spcPct val="90000"/>
            </a:lnSpc>
            <a:spcBef>
              <a:spcPct val="0"/>
            </a:spcBef>
            <a:spcAft>
              <a:spcPct val="15000"/>
            </a:spcAft>
            <a:buChar char="••"/>
          </a:pPr>
          <a:r>
            <a:rPr lang="en-US" sz="1400" kern="1200" dirty="0" err="1" smtClean="0"/>
            <a:t>EIDAuthenticate</a:t>
          </a:r>
          <a:endParaRPr lang="en-US" sz="1400" kern="1200" dirty="0"/>
        </a:p>
        <a:p>
          <a:pPr marL="114300" lvl="1" indent="-114300" algn="l" defTabSz="622300">
            <a:lnSpc>
              <a:spcPct val="90000"/>
            </a:lnSpc>
            <a:spcBef>
              <a:spcPct val="0"/>
            </a:spcBef>
            <a:spcAft>
              <a:spcPct val="15000"/>
            </a:spcAft>
            <a:buChar char="••"/>
          </a:pPr>
          <a:r>
            <a:rPr lang="en-US" sz="1400" kern="1200" dirty="0" err="1" smtClean="0"/>
            <a:t>ActivIdentity</a:t>
          </a:r>
          <a:endParaRPr lang="en-US" sz="1400" kern="1200" dirty="0"/>
        </a:p>
        <a:p>
          <a:pPr marL="114300" lvl="1" indent="-114300" algn="l" defTabSz="622300">
            <a:lnSpc>
              <a:spcPct val="90000"/>
            </a:lnSpc>
            <a:spcBef>
              <a:spcPct val="0"/>
            </a:spcBef>
            <a:spcAft>
              <a:spcPct val="15000"/>
            </a:spcAft>
            <a:buChar char="••"/>
          </a:pPr>
          <a:r>
            <a:rPr lang="en-US" sz="1400" kern="1200" dirty="0" smtClean="0"/>
            <a:t>Tumbleweed</a:t>
          </a:r>
          <a:endParaRPr lang="en-US" sz="1400" kern="1200" dirty="0"/>
        </a:p>
      </dsp:txBody>
      <dsp:txXfrm>
        <a:off x="182879" y="365764"/>
        <a:ext cx="4101797" cy="1369973"/>
      </dsp:txXfrm>
    </dsp:sp>
    <dsp:sp modelId="{2DE04DE8-11CE-4C5D-9C89-31504B330561}">
      <dsp:nvSpPr>
        <dsp:cNvPr id="0" name=""/>
        <dsp:cNvSpPr/>
      </dsp:nvSpPr>
      <dsp:spPr>
        <a:xfrm>
          <a:off x="91439" y="182877"/>
          <a:ext cx="810101" cy="1215151"/>
        </a:xfrm>
        <a:prstGeom prst="rect">
          <a:avLst/>
        </a:prstGeom>
        <a:blipFill dpi="0" rotWithShape="1">
          <a:blip xmlns:r="http://schemas.openxmlformats.org/officeDocument/2006/relationships" r:embed="rId1" cstate="print">
            <a:extLst>
              <a:ext uri="{BEBA8EAE-BF5A-486C-A8C5-ECC9F3942E4B}">
                <a14:imgProps xmlns:a14="http://schemas.microsoft.com/office/drawing/2010/main">
                  <a14:imgLayer r:embed="rId2">
                    <a14:imgEffect>
                      <a14:backgroundRemoval t="0" b="100000" l="0" r="99716">
                        <a14:foregroundMark x1="31818" y1="39437" x2="31818" y2="39437"/>
                        <a14:foregroundMark x1="9091" y1="30516" x2="9091" y2="30516"/>
                        <a14:foregroundMark x1="2841" y1="29108" x2="2841" y2="29108"/>
                      </a14:backgroundRemoval>
                    </a14:imgEffect>
                  </a14:imgLayer>
                </a14:imgProps>
              </a:ext>
              <a:ext uri="{28A0092B-C50C-407E-A947-70E740481C1C}">
                <a14:useLocalDpi xmlns:a14="http://schemas.microsoft.com/office/drawing/2010/main" val="0"/>
              </a:ext>
            </a:extLst>
          </a:blip>
          <a:srcRect/>
          <a:stretch>
            <a:fillRect t="20000" b="20000"/>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B3A5264-A51E-4981-9693-C89FE06066F2}">
      <dsp:nvSpPr>
        <dsp:cNvPr id="0" name=""/>
        <dsp:cNvSpPr/>
      </dsp:nvSpPr>
      <dsp:spPr>
        <a:xfrm>
          <a:off x="182879" y="2011680"/>
          <a:ext cx="4101797" cy="1369973"/>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3869"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File Movement</a:t>
          </a:r>
          <a:endParaRPr lang="en-US" sz="1800" kern="1200" dirty="0"/>
        </a:p>
        <a:p>
          <a:pPr marL="114300" lvl="1" indent="-114300" algn="l" defTabSz="622300">
            <a:lnSpc>
              <a:spcPct val="90000"/>
            </a:lnSpc>
            <a:spcBef>
              <a:spcPct val="0"/>
            </a:spcBef>
            <a:spcAft>
              <a:spcPct val="15000"/>
            </a:spcAft>
            <a:buChar char="••"/>
          </a:pPr>
          <a:r>
            <a:rPr lang="en-US" sz="1400" kern="1200" dirty="0" smtClean="0"/>
            <a:t>JKCS</a:t>
          </a:r>
          <a:endParaRPr lang="en-US" sz="1400" kern="1200" dirty="0"/>
        </a:p>
        <a:p>
          <a:pPr marL="114300" lvl="1" indent="-114300" algn="l" defTabSz="622300">
            <a:lnSpc>
              <a:spcPct val="90000"/>
            </a:lnSpc>
            <a:spcBef>
              <a:spcPct val="0"/>
            </a:spcBef>
            <a:spcAft>
              <a:spcPct val="15000"/>
            </a:spcAft>
            <a:buChar char="••"/>
          </a:pPr>
          <a:r>
            <a:rPr lang="en-US" sz="1400" kern="1200" dirty="0" smtClean="0"/>
            <a:t>JTDI Website</a:t>
          </a:r>
          <a:endParaRPr lang="en-US" sz="1400" kern="1200" dirty="0"/>
        </a:p>
      </dsp:txBody>
      <dsp:txXfrm>
        <a:off x="182879" y="2011680"/>
        <a:ext cx="4101797" cy="1369973"/>
      </dsp:txXfrm>
    </dsp:sp>
    <dsp:sp modelId="{6A9CC971-3E56-48F7-A240-3A4262CA14D2}">
      <dsp:nvSpPr>
        <dsp:cNvPr id="0" name=""/>
        <dsp:cNvSpPr/>
      </dsp:nvSpPr>
      <dsp:spPr>
        <a:xfrm>
          <a:off x="91439" y="1828795"/>
          <a:ext cx="810101" cy="1215151"/>
        </a:xfrm>
        <a:prstGeom prst="rect">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ackgroundRemoval t="0" b="100000" l="0" r="100000">
                        <a14:foregroundMark x1="36719" y1="49609" x2="36719" y2="49609"/>
                        <a14:foregroundMark x1="28906" y1="42188" x2="28906" y2="42188"/>
                        <a14:foregroundMark x1="23438" y1="48438" x2="23438" y2="48438"/>
                        <a14:foregroundMark x1="41406" y1="42188" x2="41406" y2="42188"/>
                        <a14:foregroundMark x1="23438" y1="38281" x2="23438" y2="38281"/>
                        <a14:foregroundMark x1="30078" y1="51953" x2="30078" y2="51953"/>
                        <a14:foregroundMark x1="23438" y1="54688" x2="23438" y2="54688"/>
                        <a14:foregroundMark x1="37891" y1="58203" x2="37891" y2="58203"/>
                        <a14:foregroundMark x1="45703" y1="51953" x2="45703" y2="51953"/>
                        <a14:foregroundMark x1="46875" y1="54688" x2="46875" y2="54688"/>
                        <a14:foregroundMark x1="52344" y1="55859" x2="52344" y2="55859"/>
                        <a14:foregroundMark x1="49219" y1="64453" x2="49219" y2="64453"/>
                        <a14:foregroundMark x1="53516" y1="63281" x2="53516" y2="63281"/>
                        <a14:foregroundMark x1="37891" y1="51953" x2="37891" y2="51953"/>
                        <a14:foregroundMark x1="32422" y1="45703" x2="32422" y2="45703"/>
                        <a14:foregroundMark x1="31250" y1="49609" x2="31250" y2="49609"/>
                      </a14:backgroundRemoval>
                    </a14:imgEffect>
                  </a14:imgLayer>
                </a14:imgProps>
              </a:ext>
              <a:ext uri="{28A0092B-C50C-407E-A947-70E740481C1C}">
                <a14:useLocalDpi xmlns:a14="http://schemas.microsoft.com/office/drawing/2010/main" val="0"/>
              </a:ext>
            </a:extLst>
          </a:blip>
          <a:srcRect/>
          <a:stretch>
            <a:fillRect t="20000" b="20000"/>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CF8472E-E63B-4A06-B564-CF9FA4A2523C}">
      <dsp:nvSpPr>
        <dsp:cNvPr id="0" name=""/>
        <dsp:cNvSpPr/>
      </dsp:nvSpPr>
      <dsp:spPr>
        <a:xfrm>
          <a:off x="182879" y="3657596"/>
          <a:ext cx="4101797" cy="1369973"/>
        </a:xfrm>
        <a:prstGeom prst="rect">
          <a:avLst/>
        </a:prstGeom>
        <a:solidFill>
          <a:schemeClr val="dk1">
            <a:alpha val="4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3869"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Configuration Management</a:t>
          </a:r>
          <a:endParaRPr lang="en-US" sz="1800" kern="1200" dirty="0"/>
        </a:p>
        <a:p>
          <a:pPr marL="114300" lvl="1" indent="-114300" algn="l" defTabSz="622300">
            <a:lnSpc>
              <a:spcPct val="90000"/>
            </a:lnSpc>
            <a:spcBef>
              <a:spcPct val="0"/>
            </a:spcBef>
            <a:spcAft>
              <a:spcPct val="15000"/>
            </a:spcAft>
            <a:buChar char="••"/>
          </a:pPr>
          <a:r>
            <a:rPr lang="en-US" sz="1400" kern="1200" dirty="0" smtClean="0"/>
            <a:t>CM Plan / Configuration Control Board</a:t>
          </a:r>
          <a:endParaRPr lang="en-US" sz="1400" kern="1200" dirty="0"/>
        </a:p>
        <a:p>
          <a:pPr marL="114300" lvl="1" indent="-114300" algn="l" defTabSz="622300">
            <a:lnSpc>
              <a:spcPct val="90000"/>
            </a:lnSpc>
            <a:spcBef>
              <a:spcPct val="0"/>
            </a:spcBef>
            <a:spcAft>
              <a:spcPct val="15000"/>
            </a:spcAft>
            <a:buChar char="••"/>
          </a:pPr>
          <a:r>
            <a:rPr lang="en-US" sz="1400" kern="1200" dirty="0" smtClean="0"/>
            <a:t>CMDS</a:t>
          </a:r>
          <a:endParaRPr lang="en-US" sz="1400" kern="1200" dirty="0"/>
        </a:p>
        <a:p>
          <a:pPr marL="114300" lvl="1" indent="-114300" algn="l" defTabSz="622300">
            <a:lnSpc>
              <a:spcPct val="90000"/>
            </a:lnSpc>
            <a:spcBef>
              <a:spcPct val="0"/>
            </a:spcBef>
            <a:spcAft>
              <a:spcPct val="15000"/>
            </a:spcAft>
            <a:buChar char="••"/>
          </a:pPr>
          <a:r>
            <a:rPr lang="en-US" sz="1400" kern="1200" dirty="0" smtClean="0"/>
            <a:t>PREP</a:t>
          </a:r>
          <a:endParaRPr lang="en-US" sz="1400" kern="1200" dirty="0"/>
        </a:p>
        <a:p>
          <a:pPr marL="114300" lvl="1" indent="-114300" algn="l" defTabSz="622300">
            <a:lnSpc>
              <a:spcPct val="90000"/>
            </a:lnSpc>
            <a:spcBef>
              <a:spcPct val="0"/>
            </a:spcBef>
            <a:spcAft>
              <a:spcPct val="15000"/>
            </a:spcAft>
            <a:buChar char="••"/>
          </a:pPr>
          <a:r>
            <a:rPr lang="en-US" sz="1400" kern="1200" dirty="0" smtClean="0"/>
            <a:t>Mandatory Profiles</a:t>
          </a:r>
          <a:endParaRPr lang="en-US" sz="1400" kern="1200" dirty="0"/>
        </a:p>
      </dsp:txBody>
      <dsp:txXfrm>
        <a:off x="182879" y="3657596"/>
        <a:ext cx="4101797" cy="1369973"/>
      </dsp:txXfrm>
    </dsp:sp>
    <dsp:sp modelId="{B43E0519-E333-4A54-9C81-B433FA6DFC02}">
      <dsp:nvSpPr>
        <dsp:cNvPr id="0" name=""/>
        <dsp:cNvSpPr/>
      </dsp:nvSpPr>
      <dsp:spPr>
        <a:xfrm>
          <a:off x="91439" y="3474714"/>
          <a:ext cx="810101" cy="1215151"/>
        </a:xfrm>
        <a:prstGeom prst="rect">
          <a:avLst/>
        </a:prstGeom>
        <a:blipFill dpi="0" rotWithShape="1">
          <a:blip xmlns:r="http://schemas.openxmlformats.org/officeDocument/2006/relationships" r:embed="rId5" cstate="print">
            <a:extLst>
              <a:ext uri="{BEBA8EAE-BF5A-486C-A8C5-ECC9F3942E4B}">
                <a14:imgProps xmlns:a14="http://schemas.microsoft.com/office/drawing/2010/main">
                  <a14:imgLayer r:embed="rId6">
                    <a14:imgEffect>
                      <a14:backgroundRemoval t="0" b="100000" l="0" r="100000">
                        <a14:foregroundMark x1="50183" y1="15000" x2="50183" y2="15000"/>
                      </a14:backgroundRemoval>
                    </a14:imgEffect>
                  </a14:imgLayer>
                </a14:imgProps>
              </a:ext>
              <a:ext uri="{28A0092B-C50C-407E-A947-70E740481C1C}">
                <a14:useLocalDpi xmlns:a14="http://schemas.microsoft.com/office/drawing/2010/main" val="0"/>
              </a:ext>
            </a:extLst>
          </a:blip>
          <a:srcRect/>
          <a:stretch>
            <a:fillRect t="20000" b="20000"/>
          </a:stretch>
        </a:blip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8EF4A-540B-47CD-9AC9-20DA217F56D6}">
      <dsp:nvSpPr>
        <dsp:cNvPr id="0" name=""/>
        <dsp:cNvSpPr/>
      </dsp:nvSpPr>
      <dsp:spPr>
        <a:xfrm>
          <a:off x="651509" y="0"/>
          <a:ext cx="7383780" cy="2967608"/>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6090DC8-E95E-4E1A-8789-82F2DF0C4FFD}">
      <dsp:nvSpPr>
        <dsp:cNvPr id="0" name=""/>
        <dsp:cNvSpPr/>
      </dsp:nvSpPr>
      <dsp:spPr>
        <a:xfrm>
          <a:off x="22920" y="886851"/>
          <a:ext cx="2091109" cy="118704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73152" rIns="0" bIns="73152" numCol="1" spcCol="1270" anchor="ctr" anchorCtr="0">
          <a:noAutofit/>
        </a:bodyPr>
        <a:lstStyle/>
        <a:p>
          <a:pPr lvl="0" algn="ctr" defTabSz="755650">
            <a:lnSpc>
              <a:spcPct val="90000"/>
            </a:lnSpc>
            <a:spcBef>
              <a:spcPct val="0"/>
            </a:spcBef>
            <a:spcAft>
              <a:spcPct val="35000"/>
            </a:spcAft>
          </a:pPr>
          <a:r>
            <a:rPr lang="en-US" sz="1700" kern="1200" dirty="0" smtClean="0">
              <a:latin typeface="Tahoma" panose="020B0604030504040204" pitchFamily="34" charset="0"/>
              <a:ea typeface="Tahoma" panose="020B0604030504040204" pitchFamily="34" charset="0"/>
              <a:cs typeface="Tahoma" panose="020B0604030504040204" pitchFamily="34" charset="0"/>
            </a:rPr>
            <a:t>CCP Initial Customer Assessment Questionnaire</a:t>
          </a:r>
        </a:p>
      </dsp:txBody>
      <dsp:txXfrm>
        <a:off x="80867" y="944798"/>
        <a:ext cx="1975215" cy="1071149"/>
      </dsp:txXfrm>
    </dsp:sp>
    <dsp:sp modelId="{64F6E188-D365-4B84-ABF4-BAB46CD6BE16}">
      <dsp:nvSpPr>
        <dsp:cNvPr id="0" name=""/>
        <dsp:cNvSpPr/>
      </dsp:nvSpPr>
      <dsp:spPr>
        <a:xfrm>
          <a:off x="2200012" y="890282"/>
          <a:ext cx="2091109" cy="118704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64770" rIns="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Tahoma" panose="020B0604030504040204" pitchFamily="34" charset="0"/>
              <a:ea typeface="Tahoma" panose="020B0604030504040204" pitchFamily="34" charset="0"/>
              <a:cs typeface="Tahoma" panose="020B0604030504040204" pitchFamily="34" charset="0"/>
            </a:rPr>
            <a:t>Technical Analysis</a:t>
          </a:r>
          <a:endParaRPr lang="en-US" sz="1700" kern="1200" dirty="0">
            <a:latin typeface="Tahoma" panose="020B0604030504040204" pitchFamily="34" charset="0"/>
            <a:ea typeface="Tahoma" panose="020B0604030504040204" pitchFamily="34" charset="0"/>
            <a:cs typeface="Tahoma" panose="020B0604030504040204" pitchFamily="34" charset="0"/>
          </a:endParaRPr>
        </a:p>
      </dsp:txBody>
      <dsp:txXfrm>
        <a:off x="2257959" y="948229"/>
        <a:ext cx="1975215" cy="1071149"/>
      </dsp:txXfrm>
    </dsp:sp>
    <dsp:sp modelId="{5989EB63-B071-4342-819B-5CB1F200C707}">
      <dsp:nvSpPr>
        <dsp:cNvPr id="0" name=""/>
        <dsp:cNvSpPr/>
      </dsp:nvSpPr>
      <dsp:spPr>
        <a:xfrm>
          <a:off x="4395677" y="890282"/>
          <a:ext cx="2091109" cy="118704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64770" rIns="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Tahoma" panose="020B0604030504040204" pitchFamily="34" charset="0"/>
              <a:ea typeface="Tahoma" panose="020B0604030504040204" pitchFamily="34" charset="0"/>
              <a:cs typeface="Tahoma" panose="020B0604030504040204" pitchFamily="34" charset="0"/>
            </a:rPr>
            <a:t>Program Office Memorandum of Agreement</a:t>
          </a:r>
          <a:endParaRPr lang="en-US" sz="1700" kern="1200" dirty="0">
            <a:latin typeface="Tahoma" panose="020B0604030504040204" pitchFamily="34" charset="0"/>
            <a:ea typeface="Tahoma" panose="020B0604030504040204" pitchFamily="34" charset="0"/>
            <a:cs typeface="Tahoma" panose="020B0604030504040204" pitchFamily="34" charset="0"/>
          </a:endParaRPr>
        </a:p>
      </dsp:txBody>
      <dsp:txXfrm>
        <a:off x="4453624" y="948229"/>
        <a:ext cx="1975215" cy="1071149"/>
      </dsp:txXfrm>
    </dsp:sp>
    <dsp:sp modelId="{57792DA8-4F17-44AD-A43B-DDB1F380B61A}">
      <dsp:nvSpPr>
        <dsp:cNvPr id="0" name=""/>
        <dsp:cNvSpPr/>
      </dsp:nvSpPr>
      <dsp:spPr>
        <a:xfrm>
          <a:off x="6591342" y="890282"/>
          <a:ext cx="2091109" cy="118704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64770" rIns="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Tahoma" panose="020B0604030504040204" pitchFamily="34" charset="0"/>
              <a:ea typeface="Tahoma" panose="020B0604030504040204" pitchFamily="34" charset="0"/>
              <a:cs typeface="Tahoma" panose="020B0604030504040204" pitchFamily="34" charset="0"/>
            </a:rPr>
            <a:t>Develop Transition Schedule</a:t>
          </a:r>
          <a:endParaRPr lang="en-US" sz="1700" kern="1200" dirty="0">
            <a:latin typeface="Tahoma" panose="020B0604030504040204" pitchFamily="34" charset="0"/>
            <a:ea typeface="Tahoma" panose="020B0604030504040204" pitchFamily="34" charset="0"/>
            <a:cs typeface="Tahoma" panose="020B0604030504040204" pitchFamily="34" charset="0"/>
          </a:endParaRPr>
        </a:p>
      </dsp:txBody>
      <dsp:txXfrm>
        <a:off x="6649289" y="948229"/>
        <a:ext cx="1975215" cy="1071149"/>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9" tIns="46584" rIns="93169" bIns="46584" rtlCol="0"/>
          <a:lstStyle>
            <a:lvl1pPr algn="l">
              <a:defRPr sz="1200"/>
            </a:lvl1pPr>
          </a:lstStyle>
          <a:p>
            <a:endParaRPr lang="en-US"/>
          </a:p>
        </p:txBody>
      </p:sp>
      <p:sp>
        <p:nvSpPr>
          <p:cNvPr id="3" name="Date Placeholder 2"/>
          <p:cNvSpPr>
            <a:spLocks noGrp="1"/>
          </p:cNvSpPr>
          <p:nvPr>
            <p:ph type="dt" idx="1"/>
          </p:nvPr>
        </p:nvSpPr>
        <p:spPr>
          <a:xfrm>
            <a:off x="3970937" y="0"/>
            <a:ext cx="3037840" cy="464820"/>
          </a:xfrm>
          <a:prstGeom prst="rect">
            <a:avLst/>
          </a:prstGeom>
        </p:spPr>
        <p:txBody>
          <a:bodyPr vert="horz" lIns="93169" tIns="46584" rIns="93169" bIns="46584" rtlCol="0"/>
          <a:lstStyle>
            <a:lvl1pPr algn="r">
              <a:defRPr sz="1200"/>
            </a:lvl1pPr>
          </a:lstStyle>
          <a:p>
            <a:fld id="{B01A4F42-A56C-45D4-B2EB-5E84C1BB9E5E}" type="datetimeFigureOut">
              <a:rPr lang="en-US" smtClean="0"/>
              <a:t>10/30/2017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9" tIns="46584" rIns="93169"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9" tIns="46584" rIns="93169"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9" tIns="46584" rIns="93169"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69" tIns="46584" rIns="93169" bIns="46584" rtlCol="0" anchor="b"/>
          <a:lstStyle>
            <a:lvl1pPr algn="r">
              <a:defRPr sz="1200"/>
            </a:lvl1pPr>
          </a:lstStyle>
          <a:p>
            <a:fld id="{874E8951-6912-42B7-A2B5-25E511A8324C}" type="slidenum">
              <a:rPr lang="en-US" smtClean="0"/>
              <a:t>‹#›</a:t>
            </a:fld>
            <a:endParaRPr lang="en-US"/>
          </a:p>
        </p:txBody>
      </p:sp>
    </p:spTree>
    <p:extLst>
      <p:ext uri="{BB962C8B-B14F-4D97-AF65-F5344CB8AC3E}">
        <p14:creationId xmlns:p14="http://schemas.microsoft.com/office/powerpoint/2010/main" val="3800963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defRPr/>
            </a:pPr>
            <a:r>
              <a:rPr lang="en-US" dirty="0" smtClean="0"/>
              <a:t>ATO – Authority</a:t>
            </a:r>
            <a:r>
              <a:rPr lang="en-US" baseline="0" dirty="0" smtClean="0"/>
              <a:t>-to-Operate</a:t>
            </a:r>
          </a:p>
          <a:p>
            <a:pPr defTabSz="922995">
              <a:defRPr/>
            </a:pPr>
            <a:r>
              <a:rPr lang="en-US" baseline="0" dirty="0" smtClean="0"/>
              <a:t>HBSS – Host Based Security System</a:t>
            </a:r>
          </a:p>
          <a:p>
            <a:pPr defTabSz="922995">
              <a:defRPr/>
            </a:pPr>
            <a:r>
              <a:rPr lang="en-US" baseline="0" dirty="0" smtClean="0"/>
              <a:t>ACAS – Assured Compliance Assessment Solution</a:t>
            </a:r>
            <a:endParaRPr lang="en-US" dirty="0" smtClean="0"/>
          </a:p>
        </p:txBody>
      </p:sp>
      <p:sp>
        <p:nvSpPr>
          <p:cNvPr id="4" name="Slide Number Placeholder 3"/>
          <p:cNvSpPr>
            <a:spLocks noGrp="1"/>
          </p:cNvSpPr>
          <p:nvPr>
            <p:ph type="sldNum" sz="quarter" idx="10"/>
          </p:nvPr>
        </p:nvSpPr>
        <p:spPr/>
        <p:txBody>
          <a:bodyPr/>
          <a:lstStyle/>
          <a:p>
            <a:fld id="{874E8951-6912-42B7-A2B5-25E511A8324C}" type="slidenum">
              <a:rPr lang="en-US" smtClean="0"/>
              <a:t>4</a:t>
            </a:fld>
            <a:endParaRPr lang="en-US"/>
          </a:p>
        </p:txBody>
      </p:sp>
    </p:spTree>
    <p:extLst>
      <p:ext uri="{BB962C8B-B14F-4D97-AF65-F5344CB8AC3E}">
        <p14:creationId xmlns:p14="http://schemas.microsoft.com/office/powerpoint/2010/main" val="174001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defRPr/>
            </a:pPr>
            <a:r>
              <a:rPr lang="en-US" dirty="0">
                <a:latin typeface="Tahoma" panose="020B0604030504040204" pitchFamily="34" charset="0"/>
                <a:ea typeface="Tahoma" panose="020B0604030504040204" pitchFamily="34" charset="0"/>
                <a:cs typeface="Tahoma" panose="020B0604030504040204" pitchFamily="34" charset="0"/>
              </a:rPr>
              <a:t>ACAS – Assured Compliance Assessment Solution</a:t>
            </a:r>
          </a:p>
          <a:p>
            <a:pPr defTabSz="922995">
              <a:defRPr/>
            </a:pPr>
            <a:r>
              <a:rPr lang="en-US" dirty="0">
                <a:latin typeface="Tahoma" panose="020B0604030504040204" pitchFamily="34" charset="0"/>
                <a:ea typeface="Tahoma" panose="020B0604030504040204" pitchFamily="34" charset="0"/>
                <a:cs typeface="Tahoma" panose="020B0604030504040204" pitchFamily="34" charset="0"/>
              </a:rPr>
              <a:t>CM – Configuration Management</a:t>
            </a:r>
            <a:endParaRPr lang="en-US" dirty="0" smtClean="0"/>
          </a:p>
          <a:p>
            <a:pPr defTabSz="922995">
              <a:defRPr/>
            </a:pPr>
            <a:r>
              <a:rPr lang="en-US" dirty="0">
                <a:latin typeface="Tahoma" panose="020B0604030504040204" pitchFamily="34" charset="0"/>
                <a:ea typeface="Tahoma" panose="020B0604030504040204" pitchFamily="34" charset="0"/>
                <a:cs typeface="Tahoma" panose="020B0604030504040204" pitchFamily="34" charset="0"/>
              </a:rPr>
              <a:t>CMDS – Configuration Management Distribution Software</a:t>
            </a:r>
          </a:p>
          <a:p>
            <a:pPr defTabSz="922995">
              <a:defRPr/>
            </a:pPr>
            <a:r>
              <a:rPr lang="en-US" dirty="0">
                <a:latin typeface="Tahoma" panose="020B0604030504040204" pitchFamily="34" charset="0"/>
                <a:ea typeface="Tahoma" panose="020B0604030504040204" pitchFamily="34" charset="0"/>
                <a:cs typeface="Tahoma" panose="020B0604030504040204" pitchFamily="34" charset="0"/>
              </a:rPr>
              <a:t>DCS – Defense Collaboration Services</a:t>
            </a:r>
          </a:p>
          <a:p>
            <a:pPr defTabSz="922995">
              <a:defRPr/>
            </a:pPr>
            <a:r>
              <a:rPr lang="en-US" dirty="0">
                <a:latin typeface="Tahoma" panose="020B0604030504040204" pitchFamily="34" charset="0"/>
                <a:ea typeface="Tahoma" panose="020B0604030504040204" pitchFamily="34" charset="0"/>
                <a:cs typeface="Tahoma" panose="020B0604030504040204" pitchFamily="34" charset="0"/>
              </a:rPr>
              <a:t>HBSS – Host Based Security System</a:t>
            </a:r>
          </a:p>
          <a:p>
            <a:pPr defTabSz="922995">
              <a:defRPr/>
            </a:pPr>
            <a:r>
              <a:rPr lang="en-US" dirty="0" smtClean="0"/>
              <a:t>JKCS – </a:t>
            </a:r>
            <a:r>
              <a:rPr lang="en-US" dirty="0">
                <a:latin typeface="Tahoma" panose="020B0604030504040204" pitchFamily="34" charset="0"/>
                <a:ea typeface="Tahoma" panose="020B0604030504040204" pitchFamily="34" charset="0"/>
                <a:cs typeface="Tahoma" panose="020B0604030504040204" pitchFamily="34" charset="0"/>
              </a:rPr>
              <a:t>Joint Knowledge Caching Server</a:t>
            </a:r>
          </a:p>
          <a:p>
            <a:pPr defTabSz="922995">
              <a:defRPr/>
            </a:pPr>
            <a:r>
              <a:rPr lang="en-US" dirty="0">
                <a:latin typeface="Tahoma" panose="020B0604030504040204" pitchFamily="34" charset="0"/>
                <a:ea typeface="Tahoma" panose="020B0604030504040204" pitchFamily="34" charset="0"/>
                <a:cs typeface="Tahoma" panose="020B0604030504040204" pitchFamily="34" charset="0"/>
              </a:rPr>
              <a:t>JTDI – Joint Technical Data Integration</a:t>
            </a:r>
          </a:p>
          <a:p>
            <a:pPr defTabSz="922995">
              <a:defRPr/>
            </a:pPr>
            <a:r>
              <a:rPr lang="en-US" dirty="0">
                <a:latin typeface="Tahoma" panose="020B0604030504040204" pitchFamily="34" charset="0"/>
                <a:ea typeface="Tahoma" panose="020B0604030504040204" pitchFamily="34" charset="0"/>
                <a:cs typeface="Tahoma" panose="020B0604030504040204" pitchFamily="34" charset="0"/>
              </a:rPr>
              <a:t>OOMA – Optimized Organizational Maintenance Activity</a:t>
            </a:r>
          </a:p>
          <a:p>
            <a:pPr defTabSz="922995">
              <a:defRPr/>
            </a:pPr>
            <a:r>
              <a:rPr lang="en-US" dirty="0">
                <a:latin typeface="Tahoma" panose="020B0604030504040204" pitchFamily="34" charset="0"/>
                <a:ea typeface="Tahoma" panose="020B0604030504040204" pitchFamily="34" charset="0"/>
                <a:cs typeface="Tahoma" panose="020B0604030504040204" pitchFamily="34" charset="0"/>
              </a:rPr>
              <a:t>OWA – Outlook Web Access</a:t>
            </a:r>
          </a:p>
          <a:p>
            <a:pPr defTabSz="922995">
              <a:defRPr/>
            </a:pPr>
            <a:r>
              <a:rPr lang="en-US" dirty="0">
                <a:latin typeface="Tahoma" panose="020B0604030504040204" pitchFamily="34" charset="0"/>
                <a:ea typeface="Tahoma" panose="020B0604030504040204" pitchFamily="34" charset="0"/>
                <a:cs typeface="Tahoma" panose="020B0604030504040204" pitchFamily="34" charset="0"/>
              </a:rPr>
              <a:t>PREP – Platform Reconfiguration and Enhanced Preparation</a:t>
            </a:r>
          </a:p>
        </p:txBody>
      </p:sp>
      <p:sp>
        <p:nvSpPr>
          <p:cNvPr id="4" name="Slide Number Placeholder 3"/>
          <p:cNvSpPr>
            <a:spLocks noGrp="1"/>
          </p:cNvSpPr>
          <p:nvPr>
            <p:ph type="sldNum" sz="quarter" idx="10"/>
          </p:nvPr>
        </p:nvSpPr>
        <p:spPr/>
        <p:txBody>
          <a:bodyPr/>
          <a:lstStyle/>
          <a:p>
            <a:fld id="{874E8951-6912-42B7-A2B5-25E511A8324C}" type="slidenum">
              <a:rPr lang="en-US" smtClean="0"/>
              <a:t>5</a:t>
            </a:fld>
            <a:endParaRPr lang="en-US"/>
          </a:p>
        </p:txBody>
      </p:sp>
    </p:spTree>
    <p:extLst>
      <p:ext uri="{BB962C8B-B14F-4D97-AF65-F5344CB8AC3E}">
        <p14:creationId xmlns:p14="http://schemas.microsoft.com/office/powerpoint/2010/main" val="1740014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defRPr/>
            </a:pPr>
            <a:endParaRPr lang="en-US" dirty="0" smtClean="0"/>
          </a:p>
        </p:txBody>
      </p:sp>
      <p:sp>
        <p:nvSpPr>
          <p:cNvPr id="4" name="Slide Number Placeholder 3"/>
          <p:cNvSpPr>
            <a:spLocks noGrp="1"/>
          </p:cNvSpPr>
          <p:nvPr>
            <p:ph type="sldNum" sz="quarter" idx="10"/>
          </p:nvPr>
        </p:nvSpPr>
        <p:spPr/>
        <p:txBody>
          <a:bodyPr/>
          <a:lstStyle/>
          <a:p>
            <a:fld id="{874E8951-6912-42B7-A2B5-25E511A8324C}" type="slidenum">
              <a:rPr lang="en-US" smtClean="0"/>
              <a:t>7</a:t>
            </a:fld>
            <a:endParaRPr lang="en-US"/>
          </a:p>
        </p:txBody>
      </p:sp>
    </p:spTree>
    <p:extLst>
      <p:ext uri="{BB962C8B-B14F-4D97-AF65-F5344CB8AC3E}">
        <p14:creationId xmlns:p14="http://schemas.microsoft.com/office/powerpoint/2010/main" val="17400140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microsoft.com/office/2007/relationships/hdphoto" Target="../media/hdphoto3.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6.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2425"/>
            <a:ext cx="7772400" cy="1470025"/>
          </a:xfrm>
        </p:spPr>
        <p:txBody>
          <a:bodyPr>
            <a:normAutofit/>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648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2" descr="Wave_v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98587"/>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Rope_from_illthi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36675"/>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Rope_from_illthi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105025"/>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4" cstate="print">
            <a:extLst>
              <a:ext uri="{BEBA8EAE-BF5A-486C-A8C5-ECC9F3942E4B}">
                <a14:imgProps xmlns:a14="http://schemas.microsoft.com/office/drawing/2010/main">
                  <a14:imgLayer r:embed="rId5">
                    <a14:imgEffect>
                      <a14:backgroundRemoval t="0" b="100000" l="0" r="99478">
                        <a14:foregroundMark x1="17493" y1="49351" x2="17493" y2="49351"/>
                        <a14:foregroundMark x1="39948" y1="10909" x2="39948" y2="10909"/>
                        <a14:foregroundMark x1="85640" y1="48571" x2="85640" y2="48571"/>
                        <a14:foregroundMark x1="30548" y1="85455" x2="30548" y2="85455"/>
                        <a14:foregroundMark x1="15405" y1="69870" x2="15405" y2="69870"/>
                        <a14:foregroundMark x1="17232" y1="71948" x2="17232" y2="71948"/>
                      </a14:backgroundRemoval>
                    </a14:imgEffect>
                  </a14:imgLayer>
                </a14:imgProps>
              </a:ext>
              <a:ext uri="{28A0092B-C50C-407E-A947-70E740481C1C}">
                <a14:useLocalDpi xmlns:a14="http://schemas.microsoft.com/office/drawing/2010/main" val="0"/>
              </a:ext>
            </a:extLst>
          </a:blip>
          <a:stretch>
            <a:fillRect/>
          </a:stretch>
        </p:blipFill>
        <p:spPr>
          <a:xfrm>
            <a:off x="5202936" y="1066800"/>
            <a:ext cx="1591597" cy="1600200"/>
          </a:xfrm>
          <a:prstGeom prst="rect">
            <a:avLst/>
          </a:prstGeom>
        </p:spPr>
      </p:pic>
      <p:sp>
        <p:nvSpPr>
          <p:cNvPr id="18" name="Date Placeholder 17"/>
          <p:cNvSpPr>
            <a:spLocks noGrp="1"/>
          </p:cNvSpPr>
          <p:nvPr>
            <p:ph type="dt" sz="half" idx="10"/>
          </p:nvPr>
        </p:nvSpPr>
        <p:spPr/>
        <p:txBody>
          <a:bodyPr/>
          <a:lstStyle/>
          <a:p>
            <a:fld id="{3432670F-9BFB-4A99-882A-F4026360FDD4}" type="datetime1">
              <a:rPr lang="en-US" smtClean="0"/>
              <a:t>10/30/2017</a:t>
            </a:fld>
            <a:endParaRPr lang="en-US"/>
          </a:p>
        </p:txBody>
      </p:sp>
      <p:sp>
        <p:nvSpPr>
          <p:cNvPr id="19" name="Footer Placeholder 18"/>
          <p:cNvSpPr>
            <a:spLocks noGrp="1"/>
          </p:cNvSpPr>
          <p:nvPr>
            <p:ph type="ftr" sz="quarter" idx="11"/>
          </p:nvPr>
        </p:nvSpPr>
        <p:spPr/>
        <p:txBody>
          <a:bodyPr/>
          <a:lstStyle/>
          <a:p>
            <a:endParaRPr lang="en-US"/>
          </a:p>
        </p:txBody>
      </p:sp>
      <p:sp>
        <p:nvSpPr>
          <p:cNvPr id="20" name="Slide Number Placeholder 19"/>
          <p:cNvSpPr>
            <a:spLocks noGrp="1"/>
          </p:cNvSpPr>
          <p:nvPr>
            <p:ph type="sldNum" sz="quarter" idx="12"/>
          </p:nvPr>
        </p:nvSpPr>
        <p:spPr/>
        <p:txBody>
          <a:bodyPr/>
          <a:lstStyle/>
          <a:p>
            <a:fld id="{639F9F86-594F-4A01-9323-7648DBE5616E}" type="slidenum">
              <a:rPr lang="en-US" smtClean="0"/>
              <a:t>‹#›</a:t>
            </a:fld>
            <a:endParaRPr lang="en-US"/>
          </a:p>
        </p:txBody>
      </p:sp>
      <p:sp>
        <p:nvSpPr>
          <p:cNvPr id="17" name="Rectangle 16"/>
          <p:cNvSpPr>
            <a:spLocks noChangeAspect="1"/>
          </p:cNvSpPr>
          <p:nvPr userDrawn="1"/>
        </p:nvSpPr>
        <p:spPr>
          <a:xfrm>
            <a:off x="0" y="2439126"/>
            <a:ext cx="5234666" cy="4418874"/>
          </a:xfrm>
          <a:prstGeom prst="rect">
            <a:avLst/>
          </a:prstGeom>
          <a:blipFill dpi="0" rotWithShape="1">
            <a:blip r:embed="rId6">
              <a:alphaModFix amt="15000"/>
              <a:extLst>
                <a:ext uri="{BEBA8EAE-BF5A-486C-A8C5-ECC9F3942E4B}">
                  <a14:imgProps xmlns:a14="http://schemas.microsoft.com/office/drawing/2010/main">
                    <a14:imgLayer r:embed="rId7">
                      <a14:imgEffect>
                        <a14:backgroundRemoval t="0" b="100000" l="0" r="100000">
                          <a14:foregroundMark x1="9845" y1="41527" x2="9845" y2="41527"/>
                          <a14:foregroundMark x1="10233" y1="38473" x2="10233" y2="38473"/>
                          <a14:foregroundMark x1="11399" y1="36641" x2="11399" y2="36641"/>
                          <a14:foregroundMark x1="11528" y1="34046" x2="11528" y2="34046"/>
                          <a14:foregroundMark x1="13990" y1="30382" x2="13990" y2="30382"/>
                          <a14:foregroundMark x1="14896" y1="27634" x2="14896" y2="27634"/>
                          <a14:foregroundMark x1="8420" y1="45954" x2="8420" y2="45954"/>
                          <a14:foregroundMark x1="8808" y1="43969" x2="8808" y2="43969"/>
                          <a14:foregroundMark x1="8808" y1="50076" x2="8808" y2="50076"/>
                          <a14:foregroundMark x1="8549" y1="54504" x2="8549" y2="54504"/>
                          <a14:foregroundMark x1="8808" y1="49466" x2="8808" y2="49466"/>
                          <a14:foregroundMark x1="9715" y1="51450" x2="9715" y2="51450"/>
                          <a14:foregroundMark x1="8549" y1="53435" x2="8549" y2="53435"/>
                          <a14:foregroundMark x1="8938" y1="57863" x2="8938" y2="57863"/>
                          <a14:foregroundMark x1="11528" y1="32672" x2="11528" y2="32672"/>
                          <a14:foregroundMark x1="12435" y1="31450" x2="12435" y2="31450"/>
                          <a14:foregroundMark x1="12435" y1="30076" x2="12435" y2="29008"/>
                          <a14:foregroundMark x1="15415" y1="26565" x2="15415" y2="26565"/>
                          <a14:foregroundMark x1="15933" y1="25954" x2="15933" y2="25954"/>
                          <a14:foregroundMark x1="16710" y1="24885" x2="16710" y2="24885"/>
                          <a14:foregroundMark x1="17228" y1="24122" x2="17228" y2="24122"/>
                          <a14:foregroundMark x1="15026" y1="74962" x2="15026" y2="74962"/>
                          <a14:foregroundMark x1="15415" y1="76641" x2="15415" y2="76641"/>
                          <a14:foregroundMark x1="20466" y1="81832" x2="20466" y2="81832"/>
                          <a14:foregroundMark x1="20855" y1="83511" x2="20855" y2="83511"/>
                          <a14:foregroundMark x1="23187" y1="84427" x2="23187" y2="84427"/>
                          <a14:foregroundMark x1="24352" y1="85496" x2="24352" y2="85496"/>
                          <a14:foregroundMark x1="26036" y1="86107" x2="26036" y2="86107"/>
                          <a14:foregroundMark x1="27332" y1="86870" x2="27332" y2="86870"/>
                          <a14:foregroundMark x1="28756" y1="87481" x2="28756" y2="87481"/>
                          <a14:foregroundMark x1="29534" y1="87481" x2="29534" y2="87481"/>
                          <a14:foregroundMark x1="31606" y1="87939" x2="31606" y2="87939"/>
                          <a14:foregroundMark x1="33031" y1="89008" x2="33031" y2="89008"/>
                          <a14:foregroundMark x1="35233" y1="89618" x2="35233" y2="89618"/>
                          <a14:foregroundMark x1="35622" y1="89618" x2="35622" y2="89618"/>
                          <a14:foregroundMark x1="37176" y1="89924" x2="37176" y2="89924"/>
                          <a14:foregroundMark x1="38212" y1="90382" x2="38212" y2="90382"/>
                          <a14:foregroundMark x1="40415" y1="90992" x2="40415" y2="90992"/>
                          <a14:foregroundMark x1="38990" y1="90992" x2="38990" y2="90992"/>
                          <a14:foregroundMark x1="41969" y1="90992" x2="41969" y2="90992"/>
                          <a14:foregroundMark x1="44041" y1="90992" x2="44041" y2="90992"/>
                          <a14:foregroundMark x1="45984" y1="90534" x2="45984" y2="90534"/>
                          <a14:foregroundMark x1="6477" y1="63053" x2="6477" y2="63053"/>
                          <a14:foregroundMark x1="6865" y1="82901" x2="6865" y2="82901"/>
                          <a14:foregroundMark x1="8161" y1="82443" x2="8161" y2="82443"/>
                          <a14:foregroundMark x1="11399" y1="82901" x2="11399" y2="82901"/>
                          <a14:foregroundMark x1="12694" y1="82595" x2="12694" y2="82595"/>
                          <a14:foregroundMark x1="13212" y1="82901" x2="13212" y2="82901"/>
                          <a14:foregroundMark x1="13990" y1="82901" x2="13990" y2="82901"/>
                          <a14:foregroundMark x1="47668" y1="90076" x2="47668" y2="90076"/>
                          <a14:foregroundMark x1="48964" y1="89618" x2="48964" y2="89618"/>
                          <a14:foregroundMark x1="50259" y1="89466" x2="50259" y2="89466"/>
                          <a14:foregroundMark x1="51425" y1="88855" x2="51425" y2="88855"/>
                          <a14:foregroundMark x1="52332" y1="88397" x2="52332" y2="88397"/>
                          <a14:foregroundMark x1="53238" y1="88092" x2="53238" y2="88092"/>
                          <a14:foregroundMark x1="54016" y1="87939" x2="54016" y2="87939"/>
                          <a14:foregroundMark x1="54922" y1="87481" x2="54922" y2="87481"/>
                          <a14:foregroundMark x1="63990" y1="82901" x2="63990" y2="82901"/>
                          <a14:foregroundMark x1="65674" y1="82595" x2="65674" y2="82595"/>
                          <a14:foregroundMark x1="62306" y1="83053" x2="62306" y2="83053"/>
                          <a14:foregroundMark x1="60881" y1="83511" x2="60881" y2="83511"/>
                          <a14:foregroundMark x1="66451" y1="83053" x2="66451" y2="83053"/>
                          <a14:foregroundMark x1="72927" y1="82901" x2="72927" y2="82901"/>
                          <a14:foregroundMark x1="74223" y1="82443" x2="74223" y2="82443"/>
                          <a14:foregroundMark x1="75777" y1="82443" x2="75777" y2="82443"/>
                          <a14:foregroundMark x1="77202" y1="82901" x2="77202" y2="82901"/>
                          <a14:foregroundMark x1="78756" y1="83053" x2="78756" y2="83053"/>
                          <a14:foregroundMark x1="80052" y1="82901" x2="80052" y2="82901"/>
                          <a14:foregroundMark x1="18394" y1="22901" x2="18394" y2="22901"/>
                          <a14:foregroundMark x1="19171" y1="21985" x2="19171" y2="21985"/>
                          <a14:foregroundMark x1="19689" y1="21527" x2="19689" y2="21527"/>
                          <a14:foregroundMark x1="21503" y1="20153" x2="21503" y2="20153"/>
                          <a14:foregroundMark x1="20466" y1="20611" x2="20466" y2="20611"/>
                          <a14:foregroundMark x1="22280" y1="19389" x2="22280" y2="19389"/>
                          <a14:foregroundMark x1="22668" y1="18168" x2="22668" y2="18168"/>
                        </a14:backgroundRemoval>
                      </a14:imgEffect>
                      <a14:imgEffect>
                        <a14:artisticPhotocopy/>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userDrawn="1"/>
        </p:nvPicPr>
        <p:blipFill>
          <a:blip r:embed="rId8">
            <a:extLst>
              <a:ext uri="{BEBA8EAE-BF5A-486C-A8C5-ECC9F3942E4B}">
                <a14:imgProps xmlns:a14="http://schemas.microsoft.com/office/drawing/2010/main">
                  <a14:imgLayer r:embed="rId9">
                    <a14:imgEffect>
                      <a14:backgroundRemoval t="0" b="100000" l="0" r="100000">
                        <a14:foregroundMark x1="14486" y1="31308" x2="14486" y2="31308"/>
                        <a14:foregroundMark x1="49065" y1="9813" x2="49065" y2="9813"/>
                        <a14:foregroundMark x1="56542" y1="9346" x2="56542" y2="9346"/>
                        <a14:foregroundMark x1="68224" y1="13551" x2="68224" y2="13551"/>
                        <a14:foregroundMark x1="78972" y1="19626" x2="78972" y2="19626"/>
                        <a14:foregroundMark x1="81776" y1="24766" x2="81776" y2="24766"/>
                        <a14:foregroundMark x1="87383" y1="30841" x2="87383" y2="30841"/>
                        <a14:foregroundMark x1="71028" y1="81776" x2="71028" y2="81776"/>
                        <a14:foregroundMark x1="37383" y1="85514" x2="37383" y2="85514"/>
                        <a14:foregroundMark x1="55607" y1="31776" x2="55607" y2="31776"/>
                      </a14:backgroundRemoval>
                    </a14:imgEffect>
                  </a14:imgLayer>
                </a14:imgProps>
              </a:ext>
              <a:ext uri="{28A0092B-C50C-407E-A947-70E740481C1C}">
                <a14:useLocalDpi xmlns:a14="http://schemas.microsoft.com/office/drawing/2010/main" val="0"/>
              </a:ext>
            </a:extLst>
          </a:blip>
          <a:srcRect/>
          <a:stretch>
            <a:fillRect/>
          </a:stretch>
        </p:blipFill>
        <p:spPr bwMode="auto">
          <a:xfrm>
            <a:off x="2286000" y="1069848"/>
            <a:ext cx="16002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3994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C9485F1-DC15-4F0B-B2C4-D8919B406C0D}" type="datetime1">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F9F86-594F-4A01-9323-7648DBE5616E}" type="slidenum">
              <a:rPr lang="en-US" smtClean="0"/>
              <a:t>‹#›</a:t>
            </a:fld>
            <a:endParaRPr lang="en-US"/>
          </a:p>
        </p:txBody>
      </p:sp>
      <p:pic>
        <p:nvPicPr>
          <p:cNvPr id="7" name="Picture 12" descr="Rope_from_illthi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9400"/>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Wave_v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Rope_from_illthi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a:blip r:embed="rId4" cstate="print">
            <a:extLst>
              <a:ext uri="{BEBA8EAE-BF5A-486C-A8C5-ECC9F3942E4B}">
                <a14:imgProps xmlns:a14="http://schemas.microsoft.com/office/drawing/2010/main">
                  <a14:imgLayer r:embed="rId5">
                    <a14:imgEffect>
                      <a14:backgroundRemoval t="0" b="100000" l="0" r="100000">
                        <a14:foregroundMark x1="46888" y1="26446" x2="46888" y2="26446"/>
                      </a14:backgroundRemoval>
                    </a14:imgEffect>
                  </a14:imgLayer>
                </a14:imgProps>
              </a:ext>
              <a:ext uri="{28A0092B-C50C-407E-A947-70E740481C1C}">
                <a14:useLocalDpi xmlns:a14="http://schemas.microsoft.com/office/drawing/2010/main" val="0"/>
              </a:ext>
            </a:extLst>
          </a:blip>
          <a:stretch>
            <a:fillRect/>
          </a:stretch>
        </p:blipFill>
        <p:spPr>
          <a:xfrm>
            <a:off x="76199" y="73152"/>
            <a:ext cx="1296166" cy="1005840"/>
          </a:xfrm>
          <a:prstGeom prst="rect">
            <a:avLst/>
          </a:prstGeom>
        </p:spPr>
      </p:pic>
      <p:sp>
        <p:nvSpPr>
          <p:cNvPr id="2" name="Title 1"/>
          <p:cNvSpPr>
            <a:spLocks noGrp="1"/>
          </p:cNvSpPr>
          <p:nvPr>
            <p:ph type="title"/>
          </p:nvPr>
        </p:nvSpPr>
        <p:spPr>
          <a:xfrm>
            <a:off x="990600" y="122238"/>
            <a:ext cx="7162800" cy="487362"/>
          </a:xfrm>
        </p:spPr>
        <p:txBody>
          <a:bodyPr>
            <a:normAutofit/>
          </a:bodyPr>
          <a:lstStyle>
            <a:lvl1pPr>
              <a:defRPr sz="3200">
                <a:solidFill>
                  <a:schemeClr val="bg2">
                    <a:lumMod val="75000"/>
                  </a:schemeClr>
                </a:solidFill>
              </a:defRPr>
            </a:lvl1pPr>
          </a:lstStyle>
          <a:p>
            <a:r>
              <a:rPr lang="en-US" dirty="0" smtClean="0"/>
              <a:t>Click to edit Master title style</a:t>
            </a:r>
            <a:endParaRPr lang="en-US" dirty="0"/>
          </a:p>
        </p:txBody>
      </p:sp>
      <p:pic>
        <p:nvPicPr>
          <p:cNvPr id="13" name="Picture 12"/>
          <p:cNvPicPr>
            <a:picLocks noChangeAspect="1"/>
          </p:cNvPicPr>
          <p:nvPr userDrawn="1"/>
        </p:nvPicPr>
        <p:blipFill>
          <a:blip r:embed="rId6" cstate="print">
            <a:extLst>
              <a:ext uri="{BEBA8EAE-BF5A-486C-A8C5-ECC9F3942E4B}">
                <a14:imgProps xmlns:a14="http://schemas.microsoft.com/office/drawing/2010/main">
                  <a14:imgLayer r:embed="rId7">
                    <a14:imgEffect>
                      <a14:backgroundRemoval t="0" b="100000" l="0" r="99478">
                        <a14:foregroundMark x1="17493" y1="49351" x2="17493" y2="49351"/>
                        <a14:foregroundMark x1="39948" y1="10909" x2="39948" y2="10909"/>
                        <a14:foregroundMark x1="85640" y1="48571" x2="85640" y2="48571"/>
                        <a14:foregroundMark x1="30548" y1="85455" x2="30548" y2="85455"/>
                        <a14:foregroundMark x1="15405" y1="69870" x2="15405" y2="69870"/>
                        <a14:foregroundMark x1="17232" y1="71948" x2="17232" y2="71948"/>
                        <a14:foregroundMark x1="17012" y1="27273" x2="17012" y2="27273"/>
                        <a14:foregroundMark x1="31120" y1="47934" x2="31120" y2="47934"/>
                        <a14:foregroundMark x1="39834" y1="47107" x2="39834" y2="47107"/>
                        <a14:foregroundMark x1="51867" y1="46281" x2="51867" y2="46281"/>
                        <a14:foregroundMark x1="65975" y1="45041" x2="65975" y2="45041"/>
                        <a14:foregroundMark x1="70124" y1="48760" x2="70124" y2="48760"/>
                        <a14:foregroundMark x1="57676" y1="89669" x2="57676" y2="89669"/>
                      </a14:backgroundRemoval>
                    </a14:imgEffect>
                  </a14:imgLayer>
                </a14:imgProps>
              </a:ext>
              <a:ext uri="{28A0092B-C50C-407E-A947-70E740481C1C}">
                <a14:useLocalDpi xmlns:a14="http://schemas.microsoft.com/office/drawing/2010/main" val="0"/>
              </a:ext>
            </a:extLst>
          </a:blip>
          <a:stretch>
            <a:fillRect/>
          </a:stretch>
        </p:blipFill>
        <p:spPr>
          <a:xfrm>
            <a:off x="8028432" y="64008"/>
            <a:ext cx="1000432" cy="1005840"/>
          </a:xfrm>
          <a:prstGeom prst="rect">
            <a:avLst/>
          </a:prstGeom>
        </p:spPr>
      </p:pic>
    </p:spTree>
    <p:extLst>
      <p:ext uri="{BB962C8B-B14F-4D97-AF65-F5344CB8AC3E}">
        <p14:creationId xmlns:p14="http://schemas.microsoft.com/office/powerpoint/2010/main" val="30292780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2425"/>
            <a:ext cx="7772400" cy="1470025"/>
          </a:xfrm>
        </p:spPr>
        <p:txBody>
          <a:bodyPr>
            <a:normAutofit/>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648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2" descr="Wave_v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98587"/>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Rope_from_illthi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336675"/>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Rope_from_illthi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105025"/>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descr="NAVAIR-Seal.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47288" y="76200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0" b="100000" l="0" r="99478">
                        <a14:foregroundMark x1="17493" y1="49351" x2="17493" y2="49351"/>
                        <a14:foregroundMark x1="39948" y1="10909" x2="39948" y2="10909"/>
                        <a14:foregroundMark x1="85640" y1="48571" x2="85640" y2="48571"/>
                        <a14:foregroundMark x1="30548" y1="85455" x2="30548" y2="85455"/>
                        <a14:foregroundMark x1="15405" y1="69870" x2="15405" y2="69870"/>
                        <a14:foregroundMark x1="17232" y1="71948" x2="17232" y2="71948"/>
                      </a14:backgroundRemoval>
                    </a14:imgEffect>
                  </a14:imgLayer>
                </a14:imgProps>
              </a:ext>
              <a:ext uri="{28A0092B-C50C-407E-A947-70E740481C1C}">
                <a14:useLocalDpi xmlns:a14="http://schemas.microsoft.com/office/drawing/2010/main" val="0"/>
              </a:ext>
            </a:extLst>
          </a:blip>
          <a:stretch>
            <a:fillRect/>
          </a:stretch>
        </p:blipFill>
        <p:spPr>
          <a:xfrm>
            <a:off x="1828801" y="1066800"/>
            <a:ext cx="1591597" cy="1600200"/>
          </a:xfrm>
          <a:prstGeom prst="rect">
            <a:avLst/>
          </a:prstGeom>
        </p:spPr>
      </p:pic>
      <p:sp>
        <p:nvSpPr>
          <p:cNvPr id="18" name="Date Placeholder 17"/>
          <p:cNvSpPr>
            <a:spLocks noGrp="1"/>
          </p:cNvSpPr>
          <p:nvPr>
            <p:ph type="dt" sz="half" idx="10"/>
          </p:nvPr>
        </p:nvSpPr>
        <p:spPr/>
        <p:txBody>
          <a:bodyPr/>
          <a:lstStyle/>
          <a:p>
            <a:fld id="{3432670F-9BFB-4A99-882A-F4026360FDD4}" type="datetime1">
              <a:rPr lang="en-US" smtClean="0"/>
              <a:t>10/30/2017</a:t>
            </a:fld>
            <a:endParaRPr lang="en-US"/>
          </a:p>
        </p:txBody>
      </p:sp>
      <p:sp>
        <p:nvSpPr>
          <p:cNvPr id="19" name="Footer Placeholder 18"/>
          <p:cNvSpPr>
            <a:spLocks noGrp="1"/>
          </p:cNvSpPr>
          <p:nvPr>
            <p:ph type="ftr" sz="quarter" idx="11"/>
          </p:nvPr>
        </p:nvSpPr>
        <p:spPr/>
        <p:txBody>
          <a:bodyPr/>
          <a:lstStyle/>
          <a:p>
            <a:endParaRPr lang="en-US"/>
          </a:p>
        </p:txBody>
      </p:sp>
      <p:sp>
        <p:nvSpPr>
          <p:cNvPr id="20" name="Slide Number Placeholder 19"/>
          <p:cNvSpPr>
            <a:spLocks noGrp="1"/>
          </p:cNvSpPr>
          <p:nvPr>
            <p:ph type="sldNum" sz="quarter" idx="12"/>
          </p:nvPr>
        </p:nvSpPr>
        <p:spPr/>
        <p:txBody>
          <a:bodyPr/>
          <a:lstStyle/>
          <a:p>
            <a:fld id="{639F9F86-594F-4A01-9323-7648DBE5616E}" type="slidenum">
              <a:rPr lang="en-US" smtClean="0"/>
              <a:t>‹#›</a:t>
            </a:fld>
            <a:endParaRPr lang="en-US"/>
          </a:p>
        </p:txBody>
      </p:sp>
      <p:sp>
        <p:nvSpPr>
          <p:cNvPr id="17" name="Rectangle 16"/>
          <p:cNvSpPr>
            <a:spLocks noChangeAspect="1"/>
          </p:cNvSpPr>
          <p:nvPr userDrawn="1"/>
        </p:nvSpPr>
        <p:spPr>
          <a:xfrm>
            <a:off x="0" y="2439126"/>
            <a:ext cx="5234666" cy="4418874"/>
          </a:xfrm>
          <a:prstGeom prst="rect">
            <a:avLst/>
          </a:prstGeom>
          <a:blipFill dpi="0" rotWithShape="1">
            <a:blip r:embed="rId7">
              <a:alphaModFix amt="15000"/>
              <a:extLst>
                <a:ext uri="{BEBA8EAE-BF5A-486C-A8C5-ECC9F3942E4B}">
                  <a14:imgProps xmlns:a14="http://schemas.microsoft.com/office/drawing/2010/main">
                    <a14:imgLayer r:embed="rId8">
                      <a14:imgEffect>
                        <a14:backgroundRemoval t="0" b="100000" l="0" r="100000">
                          <a14:foregroundMark x1="9845" y1="41527" x2="9845" y2="41527"/>
                          <a14:foregroundMark x1="10233" y1="38473" x2="10233" y2="38473"/>
                          <a14:foregroundMark x1="11399" y1="36641" x2="11399" y2="36641"/>
                          <a14:foregroundMark x1="11528" y1="34046" x2="11528" y2="34046"/>
                          <a14:foregroundMark x1="13990" y1="30382" x2="13990" y2="30382"/>
                          <a14:foregroundMark x1="14896" y1="27634" x2="14896" y2="27634"/>
                          <a14:foregroundMark x1="8420" y1="45954" x2="8420" y2="45954"/>
                          <a14:foregroundMark x1="8808" y1="43969" x2="8808" y2="43969"/>
                          <a14:foregroundMark x1="8808" y1="50076" x2="8808" y2="50076"/>
                          <a14:foregroundMark x1="8549" y1="54504" x2="8549" y2="54504"/>
                          <a14:foregroundMark x1="8808" y1="49466" x2="8808" y2="49466"/>
                          <a14:foregroundMark x1="9715" y1="51450" x2="9715" y2="51450"/>
                          <a14:foregroundMark x1="8549" y1="53435" x2="8549" y2="53435"/>
                          <a14:foregroundMark x1="8938" y1="57863" x2="8938" y2="57863"/>
                          <a14:foregroundMark x1="11528" y1="32672" x2="11528" y2="32672"/>
                          <a14:foregroundMark x1="12435" y1="31450" x2="12435" y2="31450"/>
                          <a14:foregroundMark x1="12435" y1="30076" x2="12435" y2="29008"/>
                          <a14:foregroundMark x1="15415" y1="26565" x2="15415" y2="26565"/>
                          <a14:foregroundMark x1="15933" y1="25954" x2="15933" y2="25954"/>
                          <a14:foregroundMark x1="16710" y1="24885" x2="16710" y2="24885"/>
                          <a14:foregroundMark x1="17228" y1="24122" x2="17228" y2="24122"/>
                          <a14:foregroundMark x1="15026" y1="74962" x2="15026" y2="74962"/>
                          <a14:foregroundMark x1="15415" y1="76641" x2="15415" y2="76641"/>
                          <a14:foregroundMark x1="20466" y1="81832" x2="20466" y2="81832"/>
                          <a14:foregroundMark x1="20855" y1="83511" x2="20855" y2="83511"/>
                          <a14:foregroundMark x1="23187" y1="84427" x2="23187" y2="84427"/>
                          <a14:foregroundMark x1="24352" y1="85496" x2="24352" y2="85496"/>
                          <a14:foregroundMark x1="26036" y1="86107" x2="26036" y2="86107"/>
                          <a14:foregroundMark x1="27332" y1="86870" x2="27332" y2="86870"/>
                          <a14:foregroundMark x1="28756" y1="87481" x2="28756" y2="87481"/>
                          <a14:foregroundMark x1="29534" y1="87481" x2="29534" y2="87481"/>
                          <a14:foregroundMark x1="31606" y1="87939" x2="31606" y2="87939"/>
                          <a14:foregroundMark x1="33031" y1="89008" x2="33031" y2="89008"/>
                          <a14:foregroundMark x1="35233" y1="89618" x2="35233" y2="89618"/>
                          <a14:foregroundMark x1="35622" y1="89618" x2="35622" y2="89618"/>
                          <a14:foregroundMark x1="37176" y1="89924" x2="37176" y2="89924"/>
                          <a14:foregroundMark x1="38212" y1="90382" x2="38212" y2="90382"/>
                          <a14:foregroundMark x1="40415" y1="90992" x2="40415" y2="90992"/>
                          <a14:foregroundMark x1="38990" y1="90992" x2="38990" y2="90992"/>
                          <a14:foregroundMark x1="41969" y1="90992" x2="41969" y2="90992"/>
                          <a14:foregroundMark x1="44041" y1="90992" x2="44041" y2="90992"/>
                          <a14:foregroundMark x1="45984" y1="90534" x2="45984" y2="90534"/>
                          <a14:foregroundMark x1="6477" y1="63053" x2="6477" y2="63053"/>
                          <a14:foregroundMark x1="6865" y1="82901" x2="6865" y2="82901"/>
                          <a14:foregroundMark x1="8161" y1="82443" x2="8161" y2="82443"/>
                          <a14:foregroundMark x1="11399" y1="82901" x2="11399" y2="82901"/>
                          <a14:foregroundMark x1="12694" y1="82595" x2="12694" y2="82595"/>
                          <a14:foregroundMark x1="13212" y1="82901" x2="13212" y2="82901"/>
                          <a14:foregroundMark x1="13990" y1="82901" x2="13990" y2="82901"/>
                          <a14:foregroundMark x1="47668" y1="90076" x2="47668" y2="90076"/>
                          <a14:foregroundMark x1="48964" y1="89618" x2="48964" y2="89618"/>
                          <a14:foregroundMark x1="50259" y1="89466" x2="50259" y2="89466"/>
                          <a14:foregroundMark x1="51425" y1="88855" x2="51425" y2="88855"/>
                          <a14:foregroundMark x1="52332" y1="88397" x2="52332" y2="88397"/>
                          <a14:foregroundMark x1="53238" y1="88092" x2="53238" y2="88092"/>
                          <a14:foregroundMark x1="54016" y1="87939" x2="54016" y2="87939"/>
                          <a14:foregroundMark x1="54922" y1="87481" x2="54922" y2="87481"/>
                          <a14:foregroundMark x1="63990" y1="82901" x2="63990" y2="82901"/>
                          <a14:foregroundMark x1="65674" y1="82595" x2="65674" y2="82595"/>
                          <a14:foregroundMark x1="62306" y1="83053" x2="62306" y2="83053"/>
                          <a14:foregroundMark x1="60881" y1="83511" x2="60881" y2="83511"/>
                          <a14:foregroundMark x1="66451" y1="83053" x2="66451" y2="83053"/>
                          <a14:foregroundMark x1="72927" y1="82901" x2="72927" y2="82901"/>
                          <a14:foregroundMark x1="74223" y1="82443" x2="74223" y2="82443"/>
                          <a14:foregroundMark x1="75777" y1="82443" x2="75777" y2="82443"/>
                          <a14:foregroundMark x1="77202" y1="82901" x2="77202" y2="82901"/>
                          <a14:foregroundMark x1="78756" y1="83053" x2="78756" y2="83053"/>
                          <a14:foregroundMark x1="80052" y1="82901" x2="80052" y2="82901"/>
                          <a14:foregroundMark x1="18394" y1="22901" x2="18394" y2="22901"/>
                          <a14:foregroundMark x1="19171" y1="21985" x2="19171" y2="21985"/>
                          <a14:foregroundMark x1="19689" y1="21527" x2="19689" y2="21527"/>
                          <a14:foregroundMark x1="21503" y1="20153" x2="21503" y2="20153"/>
                          <a14:foregroundMark x1="20466" y1="20611" x2="20466" y2="20611"/>
                          <a14:foregroundMark x1="22280" y1="19389" x2="22280" y2="19389"/>
                          <a14:foregroundMark x1="22668" y1="18168" x2="22668" y2="18168"/>
                        </a14:backgroundRemoval>
                      </a14:imgEffect>
                      <a14:imgEffect>
                        <a14:artisticPhotocopy/>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660136" y="1069848"/>
            <a:ext cx="160700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0785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9485F1-DC15-4F0B-B2C4-D8919B406C0D}" type="datetime1">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F9F86-594F-4A01-9323-7648DBE5616E}" type="slidenum">
              <a:rPr lang="en-US" smtClean="0"/>
              <a:t>‹#›</a:t>
            </a:fld>
            <a:endParaRPr lang="en-US"/>
          </a:p>
        </p:txBody>
      </p:sp>
      <p:pic>
        <p:nvPicPr>
          <p:cNvPr id="7" name="Picture 12" descr="Rope_from_illthi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9400"/>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Wave_v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Rope_from_illthi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a:blip r:embed="rId4" cstate="print">
            <a:extLst>
              <a:ext uri="{BEBA8EAE-BF5A-486C-A8C5-ECC9F3942E4B}">
                <a14:imgProps xmlns:a14="http://schemas.microsoft.com/office/drawing/2010/main">
                  <a14:imgLayer r:embed="rId5">
                    <a14:imgEffect>
                      <a14:backgroundRemoval t="0" b="100000" l="0" r="100000">
                        <a14:foregroundMark x1="46888" y1="26446" x2="46888" y2="26446"/>
                      </a14:backgroundRemoval>
                    </a14:imgEffect>
                  </a14:imgLayer>
                </a14:imgProps>
              </a:ext>
              <a:ext uri="{28A0092B-C50C-407E-A947-70E740481C1C}">
                <a14:useLocalDpi xmlns:a14="http://schemas.microsoft.com/office/drawing/2010/main" val="0"/>
              </a:ext>
            </a:extLst>
          </a:blip>
          <a:stretch>
            <a:fillRect/>
          </a:stretch>
        </p:blipFill>
        <p:spPr>
          <a:xfrm>
            <a:off x="76199" y="73152"/>
            <a:ext cx="1296166" cy="1005840"/>
          </a:xfrm>
          <a:prstGeom prst="rect">
            <a:avLst/>
          </a:prstGeom>
        </p:spPr>
      </p:pic>
      <p:sp>
        <p:nvSpPr>
          <p:cNvPr id="2" name="Title 1"/>
          <p:cNvSpPr>
            <a:spLocks noGrp="1"/>
          </p:cNvSpPr>
          <p:nvPr>
            <p:ph type="title"/>
          </p:nvPr>
        </p:nvSpPr>
        <p:spPr>
          <a:xfrm>
            <a:off x="990600" y="122238"/>
            <a:ext cx="7162800" cy="487362"/>
          </a:xfrm>
        </p:spPr>
        <p:txBody>
          <a:bodyPr>
            <a:normAutofit/>
          </a:bodyPr>
          <a:lstStyle>
            <a:lvl1pPr>
              <a:defRPr sz="3200">
                <a:solidFill>
                  <a:schemeClr val="bg2">
                    <a:lumMod val="75000"/>
                  </a:schemeClr>
                </a:solidFill>
              </a:defRPr>
            </a:lvl1pPr>
          </a:lstStyle>
          <a:p>
            <a:r>
              <a:rPr lang="en-US" dirty="0" smtClean="0"/>
              <a:t>Click to edit Master title style</a:t>
            </a:r>
            <a:endParaRPr lang="en-US" dirty="0"/>
          </a:p>
        </p:txBody>
      </p:sp>
      <p:pic>
        <p:nvPicPr>
          <p:cNvPr id="13" name="Picture 12"/>
          <p:cNvPicPr>
            <a:picLocks noChangeAspect="1"/>
          </p:cNvPicPr>
          <p:nvPr userDrawn="1"/>
        </p:nvPicPr>
        <p:blipFill>
          <a:blip r:embed="rId6" cstate="print">
            <a:extLst>
              <a:ext uri="{BEBA8EAE-BF5A-486C-A8C5-ECC9F3942E4B}">
                <a14:imgProps xmlns:a14="http://schemas.microsoft.com/office/drawing/2010/main">
                  <a14:imgLayer r:embed="rId7">
                    <a14:imgEffect>
                      <a14:backgroundRemoval t="0" b="100000" l="0" r="99478">
                        <a14:foregroundMark x1="17493" y1="49351" x2="17493" y2="49351"/>
                        <a14:foregroundMark x1="39948" y1="10909" x2="39948" y2="10909"/>
                        <a14:foregroundMark x1="85640" y1="48571" x2="85640" y2="48571"/>
                        <a14:foregroundMark x1="30548" y1="85455" x2="30548" y2="85455"/>
                        <a14:foregroundMark x1="15405" y1="69870" x2="15405" y2="69870"/>
                        <a14:foregroundMark x1="17232" y1="71948" x2="17232" y2="71948"/>
                      </a14:backgroundRemoval>
                    </a14:imgEffect>
                  </a14:imgLayer>
                </a14:imgProps>
              </a:ext>
              <a:ext uri="{28A0092B-C50C-407E-A947-70E740481C1C}">
                <a14:useLocalDpi xmlns:a14="http://schemas.microsoft.com/office/drawing/2010/main" val="0"/>
              </a:ext>
            </a:extLst>
          </a:blip>
          <a:stretch>
            <a:fillRect/>
          </a:stretch>
        </p:blipFill>
        <p:spPr>
          <a:xfrm>
            <a:off x="8100392" y="73152"/>
            <a:ext cx="1000433" cy="1005840"/>
          </a:xfrm>
          <a:prstGeom prst="rect">
            <a:avLst/>
          </a:prstGeom>
        </p:spPr>
      </p:pic>
    </p:spTree>
    <p:extLst>
      <p:ext uri="{BB962C8B-B14F-4D97-AF65-F5344CB8AC3E}">
        <p14:creationId xmlns:p14="http://schemas.microsoft.com/office/powerpoint/2010/main" val="36467007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A2751"/>
            </a:gs>
            <a:gs pos="1000">
              <a:srgbClr val="666F91"/>
            </a:gs>
            <a:gs pos="3000">
              <a:srgbClr val="BDC1D1"/>
            </a:gs>
            <a:gs pos="100000">
              <a:srgbClr val="FFFFFF"/>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A28B7-293D-4B5D-AC78-A5F9DDC75796}" type="datetime1">
              <a:rPr lang="en-US" smtClean="0"/>
              <a:t>10/30/2017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F9F86-594F-4A01-9323-7648DBE5616E}" type="slidenum">
              <a:rPr lang="en-US" smtClean="0"/>
              <a:t>‹#›</a:t>
            </a:fld>
            <a:endParaRPr lang="en-US"/>
          </a:p>
        </p:txBody>
      </p:sp>
    </p:spTree>
    <p:extLst>
      <p:ext uri="{BB962C8B-B14F-4D97-AF65-F5344CB8AC3E}">
        <p14:creationId xmlns:p14="http://schemas.microsoft.com/office/powerpoint/2010/main" val="295289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6.png"/><Relationship Id="rId3" Type="http://schemas.microsoft.com/office/2007/relationships/hdphoto" Target="../media/hdphoto11.wdp"/><Relationship Id="rId7" Type="http://schemas.microsoft.com/office/2007/relationships/hdphoto" Target="../media/hdphoto13.wdp"/><Relationship Id="rId12"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4.png"/><Relationship Id="rId5" Type="http://schemas.microsoft.com/office/2007/relationships/hdphoto" Target="../media/hdphoto12.wdp"/><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22.jpe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956417" y="4797152"/>
            <a:ext cx="5184068" cy="1470025"/>
          </a:xfrm>
        </p:spPr>
        <p:txBody>
          <a:bodyPr>
            <a:normAutofit fontScale="90000"/>
          </a:bodyPr>
          <a:lstStyle/>
          <a:p>
            <a:pPr algn="l"/>
            <a:r>
              <a:rPr lang="en-US" sz="2400" dirty="0" smtClean="0">
                <a:latin typeface="Tahoma" panose="020B0604030504040204" pitchFamily="34" charset="0"/>
                <a:ea typeface="Tahoma" panose="020B0604030504040204" pitchFamily="34" charset="0"/>
                <a:cs typeface="Tahoma" panose="020B0604030504040204" pitchFamily="34" charset="0"/>
              </a:rPr>
              <a:t>Presented To:  </a:t>
            </a:r>
            <a:r>
              <a:rPr lang="en-US" sz="2000" dirty="0"/>
              <a:t>Joint Technology Exchange Group (JTEG) </a:t>
            </a:r>
            <a:r>
              <a:rPr lang="en-US" sz="2000" dirty="0" smtClean="0"/>
              <a:t>Technology Forum (Point of Maintenance Aids)</a:t>
            </a:r>
            <a:r>
              <a:rPr lang="en-US" sz="2200" dirty="0" smtClean="0">
                <a:latin typeface="Tahoma" panose="020B0604030504040204" pitchFamily="34" charset="0"/>
                <a:ea typeface="Tahoma" panose="020B0604030504040204" pitchFamily="34" charset="0"/>
                <a:cs typeface="Tahoma" panose="020B0604030504040204" pitchFamily="34" charset="0"/>
              </a:rPr>
              <a:t/>
            </a:r>
            <a:br>
              <a:rPr lang="en-US" sz="2200" dirty="0" smtClean="0">
                <a:latin typeface="Tahoma" panose="020B0604030504040204" pitchFamily="34" charset="0"/>
                <a:ea typeface="Tahoma" panose="020B0604030504040204" pitchFamily="34" charset="0"/>
                <a:cs typeface="Tahoma" panose="020B0604030504040204" pitchFamily="34" charset="0"/>
              </a:rPr>
            </a:br>
            <a:r>
              <a:rPr lang="en-US" sz="2400" dirty="0" smtClean="0">
                <a:latin typeface="Tahoma" panose="020B0604030504040204" pitchFamily="34" charset="0"/>
                <a:ea typeface="Tahoma" panose="020B0604030504040204" pitchFamily="34" charset="0"/>
                <a:cs typeface="Tahoma" panose="020B0604030504040204" pitchFamily="34" charset="0"/>
              </a:rPr>
              <a:t/>
            </a:r>
            <a:br>
              <a:rPr lang="en-US" sz="2400" dirty="0" smtClean="0">
                <a:latin typeface="Tahoma" panose="020B0604030504040204" pitchFamily="34" charset="0"/>
                <a:ea typeface="Tahoma" panose="020B0604030504040204" pitchFamily="34" charset="0"/>
                <a:cs typeface="Tahoma" panose="020B0604030504040204" pitchFamily="34" charset="0"/>
              </a:rPr>
            </a:br>
            <a:r>
              <a:rPr lang="en-US" sz="2400" dirty="0" smtClean="0">
                <a:latin typeface="Tahoma" panose="020B0604030504040204" pitchFamily="34" charset="0"/>
                <a:ea typeface="Tahoma" panose="020B0604030504040204" pitchFamily="34" charset="0"/>
                <a:cs typeface="Tahoma" panose="020B0604030504040204" pitchFamily="34" charset="0"/>
              </a:rPr>
              <a:t>Presented by:</a:t>
            </a:r>
            <a:r>
              <a:rPr lang="en-US" sz="2000" dirty="0" smtClean="0">
                <a:latin typeface="Tahoma" panose="020B0604030504040204" pitchFamily="34" charset="0"/>
                <a:ea typeface="Tahoma" panose="020B0604030504040204" pitchFamily="34" charset="0"/>
                <a:cs typeface="Tahoma" panose="020B0604030504040204" pitchFamily="34" charset="0"/>
              </a:rPr>
              <a:t>  </a:t>
            </a:r>
            <a:r>
              <a:rPr lang="en-US" sz="2000" dirty="0"/>
              <a:t>Jeff Allen PEMA </a:t>
            </a:r>
            <a:r>
              <a:rPr lang="en-US" sz="2000" dirty="0" smtClean="0"/>
              <a:t>IPTL PMA260</a:t>
            </a:r>
            <a:endParaRPr lang="en-US" sz="2000" dirty="0"/>
          </a:p>
        </p:txBody>
      </p:sp>
      <p:sp>
        <p:nvSpPr>
          <p:cNvPr id="9" name="Subtitle 8"/>
          <p:cNvSpPr>
            <a:spLocks noGrp="1"/>
          </p:cNvSpPr>
          <p:nvPr>
            <p:ph type="subTitle" idx="1"/>
          </p:nvPr>
        </p:nvSpPr>
        <p:spPr>
          <a:xfrm>
            <a:off x="3203848" y="3044952"/>
            <a:ext cx="5867000" cy="1371600"/>
          </a:xfrm>
        </p:spPr>
        <p:txBody>
          <a:bodyPr>
            <a:normAutofit fontScale="92500"/>
          </a:bodyPr>
          <a:lstStyle/>
          <a:p>
            <a:pPr algn="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Portable Electronic Maintenance Aids (PEMA)</a:t>
            </a:r>
          </a:p>
          <a:p>
            <a:pPr algn="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Standard PEMA Cyber Solution (SPECS)</a:t>
            </a:r>
          </a:p>
          <a:p>
            <a:pPr algn="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and the ThinApp Approach</a:t>
            </a:r>
          </a:p>
        </p:txBody>
      </p:sp>
      <p:sp>
        <p:nvSpPr>
          <p:cNvPr id="12" name="Slide Number Placeholder 11"/>
          <p:cNvSpPr>
            <a:spLocks noGrp="1"/>
          </p:cNvSpPr>
          <p:nvPr>
            <p:ph type="sldNum" sz="quarter" idx="12"/>
          </p:nvPr>
        </p:nvSpPr>
        <p:spPr/>
        <p:txBody>
          <a:bodyPr/>
          <a:lstStyle/>
          <a:p>
            <a:fld id="{639F9F86-594F-4A01-9323-7648DBE5616E}" type="slidenum">
              <a:rPr lang="en-US" smtClean="0"/>
              <a:t>1</a:t>
            </a:fld>
            <a:endParaRPr lang="en-US"/>
          </a:p>
        </p:txBody>
      </p:sp>
    </p:spTree>
    <p:extLst>
      <p:ext uri="{BB962C8B-B14F-4D97-AF65-F5344CB8AC3E}">
        <p14:creationId xmlns:p14="http://schemas.microsoft.com/office/powerpoint/2010/main" val="885781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9F9F86-594F-4A01-9323-7648DBE5616E}" type="slidenum">
              <a:rPr lang="en-US" smtClean="0"/>
              <a:t>10</a:t>
            </a:fld>
            <a:endParaRPr lang="en-US"/>
          </a:p>
        </p:txBody>
      </p:sp>
      <p:sp>
        <p:nvSpPr>
          <p:cNvPr id="3" name="Title 2"/>
          <p:cNvSpPr>
            <a:spLocks noGrp="1"/>
          </p:cNvSpPr>
          <p:nvPr>
            <p:ph type="title"/>
          </p:nvPr>
        </p:nvSpPr>
        <p:spPr/>
        <p:txBody>
          <a:bodyPr>
            <a:normAutofit fontScale="90000"/>
          </a:bodyPr>
          <a:lstStyle/>
          <a:p>
            <a:r>
              <a:rPr lang="en-US" dirty="0" smtClean="0"/>
              <a:t>Virtualized Applications Are Not</a:t>
            </a:r>
            <a:endParaRPr lang="en-US" dirty="0"/>
          </a:p>
        </p:txBody>
      </p:sp>
      <p:sp>
        <p:nvSpPr>
          <p:cNvPr id="4" name="Rectangle 3"/>
          <p:cNvSpPr/>
          <p:nvPr/>
        </p:nvSpPr>
        <p:spPr>
          <a:xfrm>
            <a:off x="0" y="1186270"/>
            <a:ext cx="9144000" cy="872034"/>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Arial"/>
              </a:rPr>
              <a:t>Virtual Applications are not Virtual Machines </a:t>
            </a:r>
          </a:p>
          <a:p>
            <a:pPr marL="285750" indent="-285750">
              <a:lnSpc>
                <a:spcPct val="150000"/>
              </a:lnSpc>
              <a:buFont typeface="Arial" panose="020B0604020202020204" pitchFamily="34" charset="0"/>
              <a:buChar char="•"/>
            </a:pPr>
            <a:r>
              <a:rPr lang="en-US" dirty="0">
                <a:latin typeface="Arial"/>
              </a:rPr>
              <a:t>Virtual Applications do not have a boot screen, login, start bar, etc. </a:t>
            </a:r>
          </a:p>
        </p:txBody>
      </p:sp>
      <p:sp>
        <p:nvSpPr>
          <p:cNvPr id="5" name="Rectangle 4"/>
          <p:cNvSpPr/>
          <p:nvPr/>
        </p:nvSpPr>
        <p:spPr>
          <a:xfrm>
            <a:off x="19897" y="2058304"/>
            <a:ext cx="9144000" cy="784830"/>
          </a:xfrm>
          <a:prstGeom prst="rect">
            <a:avLst/>
          </a:prstGeom>
        </p:spPr>
        <p:txBody>
          <a:bodyPr wrap="square">
            <a:spAutoFit/>
          </a:bodyPr>
          <a:lstStyle/>
          <a:p>
            <a:pPr marL="285750" indent="-285750">
              <a:buFont typeface="Arial" panose="020B0604020202020204" pitchFamily="34" charset="0"/>
              <a:buChar char="•"/>
            </a:pPr>
            <a:r>
              <a:rPr lang="en-US" dirty="0">
                <a:latin typeface="Arial"/>
              </a:rPr>
              <a:t>Virtual Applications are not cloud based or “thin clients” </a:t>
            </a:r>
          </a:p>
          <a:p>
            <a:pPr marL="285750" indent="-285750">
              <a:lnSpc>
                <a:spcPct val="150000"/>
              </a:lnSpc>
              <a:buFont typeface="Arial" panose="020B0604020202020204" pitchFamily="34" charset="0"/>
              <a:buChar char="•"/>
            </a:pPr>
            <a:r>
              <a:rPr lang="en-US" dirty="0">
                <a:latin typeface="Arial"/>
              </a:rPr>
              <a:t>Virtual Applications are provided and executed on each machine </a:t>
            </a: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1897" y="3248980"/>
            <a:ext cx="4348928" cy="2469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524" y="3223637"/>
            <a:ext cx="4032448"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759634" y="2996952"/>
            <a:ext cx="3168352" cy="3204356"/>
            <a:chOff x="739603" y="2996952"/>
            <a:chExt cx="3168352" cy="3204356"/>
          </a:xfrm>
        </p:grpSpPr>
        <p:sp>
          <p:nvSpPr>
            <p:cNvPr id="8" name="Donut 7"/>
            <p:cNvSpPr/>
            <p:nvPr/>
          </p:nvSpPr>
          <p:spPr>
            <a:xfrm>
              <a:off x="739603" y="2996952"/>
              <a:ext cx="3168352" cy="3204356"/>
            </a:xfrm>
            <a:prstGeom prst="donut">
              <a:avLst>
                <a:gd name="adj" fmla="val 6858"/>
              </a:avLst>
            </a:prstGeom>
            <a:solidFill>
              <a:srgbClr val="FF0000">
                <a:alpha val="20000"/>
              </a:srgbClr>
            </a:solidFill>
            <a:ln>
              <a:solidFill>
                <a:srgbClr val="C00000">
                  <a:alpha val="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p:cNvCxnSpPr>
              <a:endCxn id="8" idx="5"/>
            </p:cNvCxnSpPr>
            <p:nvPr/>
          </p:nvCxnSpPr>
          <p:spPr>
            <a:xfrm>
              <a:off x="1243659" y="3573016"/>
              <a:ext cx="2200302" cy="2159025"/>
            </a:xfrm>
            <a:prstGeom prst="line">
              <a:avLst/>
            </a:prstGeom>
            <a:ln w="168275">
              <a:solidFill>
                <a:srgbClr val="C00000">
                  <a:alpha val="17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43659" y="3589213"/>
              <a:ext cx="2200302" cy="2159025"/>
            </a:xfrm>
            <a:prstGeom prst="line">
              <a:avLst/>
            </a:prstGeom>
            <a:ln w="168275">
              <a:solidFill>
                <a:srgbClr val="C00000">
                  <a:alpha val="17000"/>
                </a:srgbClr>
              </a:solidFill>
            </a:ln>
          </p:spPr>
          <p:style>
            <a:lnRef idx="1">
              <a:schemeClr val="accent1"/>
            </a:lnRef>
            <a:fillRef idx="0">
              <a:schemeClr val="accent1"/>
            </a:fillRef>
            <a:effectRef idx="0">
              <a:schemeClr val="accent1"/>
            </a:effectRef>
            <a:fontRef idx="minor">
              <a:schemeClr val="tx1"/>
            </a:fontRef>
          </p:style>
        </p:cxnSp>
      </p:grpSp>
      <p:sp>
        <p:nvSpPr>
          <p:cNvPr id="18" name="Donut 17"/>
          <p:cNvSpPr/>
          <p:nvPr/>
        </p:nvSpPr>
        <p:spPr>
          <a:xfrm>
            <a:off x="4989356" y="2881599"/>
            <a:ext cx="3168352" cy="3204356"/>
          </a:xfrm>
          <a:prstGeom prst="donut">
            <a:avLst>
              <a:gd name="adj" fmla="val 6858"/>
            </a:avLst>
          </a:prstGeom>
          <a:solidFill>
            <a:srgbClr val="FF0000">
              <a:alpha val="20000"/>
            </a:srgbClr>
          </a:solidFill>
          <a:ln>
            <a:solidFill>
              <a:srgbClr val="C00000">
                <a:alpha val="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p:nvPr/>
        </p:nvCxnSpPr>
        <p:spPr>
          <a:xfrm>
            <a:off x="5500027" y="3404264"/>
            <a:ext cx="2200302" cy="2159025"/>
          </a:xfrm>
          <a:prstGeom prst="line">
            <a:avLst/>
          </a:prstGeom>
          <a:ln w="168275">
            <a:solidFill>
              <a:srgbClr val="C00000">
                <a:alpha val="17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607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9F9F86-594F-4A01-9323-7648DBE5616E}" type="slidenum">
              <a:rPr lang="en-US" smtClean="0"/>
              <a:t>11</a:t>
            </a:fld>
            <a:endParaRPr lang="en-US"/>
          </a:p>
        </p:txBody>
      </p:sp>
      <p:sp>
        <p:nvSpPr>
          <p:cNvPr id="3" name="Title 2"/>
          <p:cNvSpPr>
            <a:spLocks noGrp="1"/>
          </p:cNvSpPr>
          <p:nvPr>
            <p:ph type="title"/>
          </p:nvPr>
        </p:nvSpPr>
        <p:spPr/>
        <p:txBody>
          <a:bodyPr>
            <a:normAutofit fontScale="90000"/>
          </a:bodyPr>
          <a:lstStyle/>
          <a:p>
            <a:r>
              <a:rPr lang="en-US" dirty="0" smtClean="0"/>
              <a:t>Demonstration</a:t>
            </a:r>
            <a:endParaRPr lang="en-US" dirty="0"/>
          </a:p>
        </p:txBody>
      </p:sp>
      <p:sp>
        <p:nvSpPr>
          <p:cNvPr id="4" name="Rectangle 3"/>
          <p:cNvSpPr/>
          <p:nvPr/>
        </p:nvSpPr>
        <p:spPr>
          <a:xfrm>
            <a:off x="0" y="1268760"/>
            <a:ext cx="9144000" cy="880369"/>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latin typeface="Arial"/>
              </a:rPr>
              <a:t>Example of 32-bit Windows XP Internet Explorer 7 running on a 64- bit Windows 7 Internet Explorer 11 host OS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384884"/>
            <a:ext cx="5544616" cy="4157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395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9F9F86-594F-4A01-9323-7648DBE5616E}" type="slidenum">
              <a:rPr lang="en-US" smtClean="0"/>
              <a:t>12</a:t>
            </a:fld>
            <a:endParaRPr lang="en-US"/>
          </a:p>
        </p:txBody>
      </p:sp>
      <p:sp>
        <p:nvSpPr>
          <p:cNvPr id="3" name="Title 2"/>
          <p:cNvSpPr>
            <a:spLocks noGrp="1"/>
          </p:cNvSpPr>
          <p:nvPr>
            <p:ph type="title"/>
          </p:nvPr>
        </p:nvSpPr>
        <p:spPr/>
        <p:txBody>
          <a:bodyPr>
            <a:normAutofit fontScale="90000"/>
          </a:bodyPr>
          <a:lstStyle/>
          <a:p>
            <a:r>
              <a:rPr lang="en-US" dirty="0" smtClean="0"/>
              <a:t>Virtualized Applications Summary</a:t>
            </a:r>
            <a:endParaRPr lang="en-US" dirty="0"/>
          </a:p>
        </p:txBody>
      </p:sp>
      <p:sp>
        <p:nvSpPr>
          <p:cNvPr id="4" name="Rectangle 3"/>
          <p:cNvSpPr/>
          <p:nvPr/>
        </p:nvSpPr>
        <p:spPr>
          <a:xfrm>
            <a:off x="0" y="1052736"/>
            <a:ext cx="9144000" cy="5524589"/>
          </a:xfrm>
          <a:prstGeom prst="rect">
            <a:avLst/>
          </a:prstGeom>
        </p:spPr>
        <p:txBody>
          <a:bodyPr wrap="square">
            <a:spAutoFit/>
          </a:bodyPr>
          <a:lstStyle/>
          <a:p>
            <a:endParaRPr lang="en-US" dirty="0"/>
          </a:p>
          <a:p>
            <a:pPr marL="285750" indent="-285750">
              <a:buFont typeface="Arial" panose="020B0604020202020204" pitchFamily="34" charset="0"/>
              <a:buChar char="•"/>
            </a:pPr>
            <a:r>
              <a:rPr lang="en-US" sz="2000" b="1" dirty="0">
                <a:latin typeface="Arial"/>
              </a:rPr>
              <a:t>Take Away</a:t>
            </a:r>
            <a:r>
              <a:rPr lang="en-US" dirty="0">
                <a:latin typeface="Arial"/>
              </a:rPr>
              <a:t> </a:t>
            </a:r>
            <a:endParaRPr lang="en-US" dirty="0" smtClean="0">
              <a:latin typeface="Arial"/>
            </a:endParaRPr>
          </a:p>
          <a:p>
            <a:pPr marL="800100" lvl="1" indent="-342900">
              <a:lnSpc>
                <a:spcPct val="150000"/>
              </a:lnSpc>
              <a:buFont typeface="+mj-lt"/>
              <a:buAutoNum type="arabicPeriod"/>
            </a:pPr>
            <a:r>
              <a:rPr lang="en-US" dirty="0" smtClean="0">
                <a:latin typeface="Arial"/>
              </a:rPr>
              <a:t>Eliminate </a:t>
            </a:r>
            <a:r>
              <a:rPr lang="en-US" dirty="0">
                <a:latin typeface="Arial"/>
              </a:rPr>
              <a:t>unnecessary sustainment costs as Operating Systems change </a:t>
            </a:r>
          </a:p>
          <a:p>
            <a:pPr marL="800100" lvl="1" indent="-342900">
              <a:lnSpc>
                <a:spcPct val="150000"/>
              </a:lnSpc>
              <a:buFont typeface="+mj-lt"/>
              <a:buAutoNum type="arabicPeriod"/>
            </a:pPr>
            <a:r>
              <a:rPr lang="en-US" dirty="0">
                <a:latin typeface="Arial"/>
              </a:rPr>
              <a:t>Isolate software from potential hardware obsolescence </a:t>
            </a:r>
          </a:p>
          <a:p>
            <a:pPr marL="800100" lvl="1" indent="-342900">
              <a:lnSpc>
                <a:spcPct val="150000"/>
              </a:lnSpc>
              <a:buFont typeface="+mj-lt"/>
              <a:buAutoNum type="arabicPeriod"/>
            </a:pPr>
            <a:r>
              <a:rPr lang="en-US" dirty="0">
                <a:latin typeface="Arial"/>
              </a:rPr>
              <a:t>Reduce fleet hardware footprint by cohabitating multiple software products on a single platform </a:t>
            </a:r>
          </a:p>
          <a:p>
            <a:pPr marL="800100" lvl="1" indent="-342900">
              <a:lnSpc>
                <a:spcPct val="150000"/>
              </a:lnSpc>
              <a:buFont typeface="+mj-lt"/>
              <a:buAutoNum type="arabicPeriod"/>
            </a:pPr>
            <a:r>
              <a:rPr lang="en-US" dirty="0">
                <a:latin typeface="Arial"/>
              </a:rPr>
              <a:t>Better Configuration Management by eliminating complicated software update procedures. Simply delete the old executable and replace with the new executable. Software is up-to-date. </a:t>
            </a:r>
          </a:p>
          <a:p>
            <a:pPr marL="800100" lvl="1" indent="-342900">
              <a:lnSpc>
                <a:spcPct val="150000"/>
              </a:lnSpc>
              <a:buFont typeface="+mj-lt"/>
              <a:buAutoNum type="arabicPeriod"/>
            </a:pPr>
            <a:r>
              <a:rPr lang="en-US" dirty="0">
                <a:latin typeface="Arial"/>
              </a:rPr>
              <a:t>ATO cost savings </a:t>
            </a:r>
          </a:p>
          <a:p>
            <a:pPr marL="800100" lvl="1" indent="-342900">
              <a:lnSpc>
                <a:spcPct val="150000"/>
              </a:lnSpc>
              <a:buFont typeface="+mj-lt"/>
              <a:buAutoNum type="arabicPeriod"/>
            </a:pPr>
            <a:r>
              <a:rPr lang="en-US" dirty="0">
                <a:latin typeface="Arial"/>
              </a:rPr>
              <a:t>Cyber Security can be controlled for legacy software </a:t>
            </a:r>
          </a:p>
          <a:p>
            <a:pPr marL="800100" lvl="1" indent="-342900">
              <a:lnSpc>
                <a:spcPct val="150000"/>
              </a:lnSpc>
              <a:buFont typeface="+mj-lt"/>
              <a:buAutoNum type="arabicPeriod"/>
            </a:pPr>
            <a:r>
              <a:rPr lang="en-US" dirty="0">
                <a:latin typeface="Arial"/>
              </a:rPr>
              <a:t>Advanced technology solution for all Department of Defense programs to reduce cost, improve fielded systems, and mitigate cyber risk </a:t>
            </a:r>
          </a:p>
          <a:p>
            <a:endParaRPr lang="en-US" dirty="0"/>
          </a:p>
        </p:txBody>
      </p:sp>
    </p:spTree>
    <p:extLst>
      <p:ext uri="{BB962C8B-B14F-4D97-AF65-F5344CB8AC3E}">
        <p14:creationId xmlns:p14="http://schemas.microsoft.com/office/powerpoint/2010/main" val="1229213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39F9F86-594F-4A01-9323-7648DBE5616E}" type="slidenum">
              <a:rPr lang="en-US" smtClean="0"/>
              <a:t>13</a:t>
            </a:fld>
            <a:endParaRPr lang="en-US"/>
          </a:p>
        </p:txBody>
      </p:sp>
      <p:sp>
        <p:nvSpPr>
          <p:cNvPr id="4" name="Title 3"/>
          <p:cNvSpPr>
            <a:spLocks noGrp="1"/>
          </p:cNvSpPr>
          <p:nvPr>
            <p:ph type="title"/>
          </p:nvPr>
        </p:nvSpPr>
        <p:spPr/>
        <p:txBody>
          <a:bodyPr>
            <a:normAutofit fontScale="90000"/>
          </a:bodyPr>
          <a:lstStyle/>
          <a:p>
            <a:r>
              <a:rPr lang="en-US" dirty="0" smtClean="0">
                <a:latin typeface="Tahoma" panose="020B0604030504040204" pitchFamily="34" charset="0"/>
                <a:ea typeface="Tahoma" panose="020B0604030504040204" pitchFamily="34" charset="0"/>
                <a:cs typeface="Tahoma" panose="020B0604030504040204" pitchFamily="34" charset="0"/>
              </a:rPr>
              <a:t>Questions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12"/>
          <p:cNvSpPr txBox="1">
            <a:spLocks noChangeArrowheads="1"/>
          </p:cNvSpPr>
          <p:nvPr/>
        </p:nvSpPr>
        <p:spPr bwMode="auto">
          <a:xfrm>
            <a:off x="251520" y="2960948"/>
            <a:ext cx="8640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algn="ctr" eaLnBrk="1" hangingPunct="1">
              <a:spcAft>
                <a:spcPts val="600"/>
              </a:spcAft>
            </a:pPr>
            <a:r>
              <a:rPr lang="en-US" sz="4800" b="0" dirty="0" smtClean="0">
                <a:latin typeface="+mn-lt"/>
                <a:ea typeface="Tahoma" panose="020B0604030504040204" pitchFamily="34" charset="0"/>
                <a:cs typeface="Tahoma" panose="020B0604030504040204" pitchFamily="34" charset="0"/>
              </a:rPr>
              <a:t>Questions?</a:t>
            </a:r>
            <a:endParaRPr lang="en-US" sz="4400" b="0" dirty="0">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9602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Portable Electronic Maintenance Aid (PEMA)</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93" y="1088740"/>
            <a:ext cx="8828087" cy="552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 name="Rectangle 188"/>
          <p:cNvSpPr/>
          <p:nvPr/>
        </p:nvSpPr>
        <p:spPr>
          <a:xfrm>
            <a:off x="3995936" y="5625244"/>
            <a:ext cx="4572000" cy="707886"/>
          </a:xfrm>
          <a:prstGeom prst="rect">
            <a:avLst/>
          </a:prstGeom>
        </p:spPr>
        <p:txBody>
          <a:bodyPr>
            <a:spAutoFit/>
          </a:bodyPr>
          <a:lstStyle/>
          <a:p>
            <a:pPr lvl="0"/>
            <a:r>
              <a:rPr lang="en-US" sz="1000" b="1" u="sng" dirty="0">
                <a:solidFill>
                  <a:prstClr val="black"/>
                </a:solidFill>
              </a:rPr>
              <a:t>Customer Base</a:t>
            </a:r>
            <a:r>
              <a:rPr lang="en-US" sz="1000" dirty="0">
                <a:solidFill>
                  <a:prstClr val="black"/>
                </a:solidFill>
              </a:rPr>
              <a:t>:</a:t>
            </a:r>
          </a:p>
          <a:p>
            <a:pPr lvl="0">
              <a:buFont typeface="Wingdings" panose="05000000000000000000" pitchFamily="2" charset="2"/>
              <a:buChar char="Ø"/>
            </a:pPr>
            <a:r>
              <a:rPr lang="en-US" sz="1000" dirty="0">
                <a:solidFill>
                  <a:prstClr val="black"/>
                </a:solidFill>
              </a:rPr>
              <a:t> 33 Type/Model/Series aircraft across 16 PMAs supported</a:t>
            </a:r>
          </a:p>
          <a:p>
            <a:pPr lvl="0">
              <a:buFont typeface="Wingdings" panose="05000000000000000000" pitchFamily="2" charset="2"/>
              <a:buChar char="Ø"/>
            </a:pPr>
            <a:r>
              <a:rPr lang="en-US" sz="1000" dirty="0">
                <a:solidFill>
                  <a:prstClr val="black"/>
                </a:solidFill>
              </a:rPr>
              <a:t> 315 O-Level squadrons, 73 I-level, and 3 D-level  at 39 sites</a:t>
            </a:r>
          </a:p>
          <a:p>
            <a:pPr lvl="0">
              <a:buFont typeface="Wingdings" panose="05000000000000000000" pitchFamily="2" charset="2"/>
              <a:buChar char="Ø"/>
            </a:pPr>
            <a:r>
              <a:rPr lang="en-US" sz="1000" dirty="0">
                <a:solidFill>
                  <a:prstClr val="black"/>
                </a:solidFill>
              </a:rPr>
              <a:t> 8 Network enclaves</a:t>
            </a:r>
          </a:p>
        </p:txBody>
      </p:sp>
    </p:spTree>
    <p:extLst>
      <p:ext uri="{BB962C8B-B14F-4D97-AF65-F5344CB8AC3E}">
        <p14:creationId xmlns:p14="http://schemas.microsoft.com/office/powerpoint/2010/main" val="1130061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9F9F86-594F-4A01-9323-7648DBE5616E}" type="slidenum">
              <a:rPr lang="en-US" smtClean="0"/>
              <a:t>3</a:t>
            </a:fld>
            <a:endParaRPr lang="en-US"/>
          </a:p>
        </p:txBody>
      </p:sp>
      <p:sp>
        <p:nvSpPr>
          <p:cNvPr id="3" name="Title 2"/>
          <p:cNvSpPr>
            <a:spLocks noGrp="1"/>
          </p:cNvSpPr>
          <p:nvPr>
            <p:ph type="title"/>
          </p:nvPr>
        </p:nvSpPr>
        <p:spPr>
          <a:xfrm>
            <a:off x="1187624" y="116632"/>
            <a:ext cx="7162800" cy="487362"/>
          </a:xfrm>
        </p:spPr>
        <p:txBody>
          <a:bodyPr>
            <a:normAutofit fontScale="90000"/>
          </a:bodyPr>
          <a:lstStyle/>
          <a:p>
            <a:r>
              <a:rPr lang="en-US" dirty="0" smtClean="0"/>
              <a:t>Portable Electronic Maintenance Aids (PEMA)</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8" y="877494"/>
            <a:ext cx="8028892" cy="5863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085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395536" y="2672916"/>
            <a:ext cx="3901636" cy="3312368"/>
          </a:xfrm>
          <a:prstGeom prst="roundRect">
            <a:avLst/>
          </a:prstGeom>
          <a:solidFill>
            <a:schemeClr val="bg1">
              <a:lumMod val="8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4522792" y="2672916"/>
            <a:ext cx="3901636" cy="3312368"/>
          </a:xfrm>
          <a:prstGeom prst="roundRect">
            <a:avLst/>
          </a:prstGeom>
          <a:solidFill>
            <a:schemeClr val="bg1">
              <a:lumMod val="8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Slide Number Placeholder 29"/>
          <p:cNvSpPr>
            <a:spLocks noGrp="1"/>
          </p:cNvSpPr>
          <p:nvPr>
            <p:ph type="sldNum" sz="quarter" idx="12"/>
          </p:nvPr>
        </p:nvSpPr>
        <p:spPr/>
        <p:txBody>
          <a:bodyPr/>
          <a:lstStyle/>
          <a:p>
            <a:fld id="{639F9F86-594F-4A01-9323-7648DBE5616E}" type="slidenum">
              <a:rPr lang="en-US" smtClean="0"/>
              <a:t>4</a:t>
            </a:fld>
            <a:endParaRPr lang="en-US" dirty="0"/>
          </a:p>
        </p:txBody>
      </p:sp>
      <p:sp>
        <p:nvSpPr>
          <p:cNvPr id="22" name="Title 1"/>
          <p:cNvSpPr>
            <a:spLocks noGrp="1"/>
          </p:cNvSpPr>
          <p:nvPr>
            <p:ph type="title"/>
          </p:nvPr>
        </p:nvSpPr>
        <p:spPr>
          <a:xfrm>
            <a:off x="360457" y="122238"/>
            <a:ext cx="8640035" cy="487362"/>
          </a:xfrm>
        </p:spPr>
        <p:txBody>
          <a:bodyPr>
            <a:noAutofit/>
          </a:bodyPr>
          <a:lstStyle/>
          <a:p>
            <a:r>
              <a:rPr lang="en-US" sz="2700" dirty="0" smtClean="0">
                <a:latin typeface="Tahoma" panose="020B0604030504040204" pitchFamily="34" charset="0"/>
                <a:ea typeface="Tahoma" panose="020B0604030504040204" pitchFamily="34" charset="0"/>
                <a:cs typeface="Tahoma" panose="020B0604030504040204" pitchFamily="34" charset="0"/>
              </a:rPr>
              <a:t>Standard PEMA Cyber Solution (SPECS)</a:t>
            </a:r>
            <a:endParaRPr lang="en-US" sz="27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12"/>
          <p:cNvSpPr txBox="1">
            <a:spLocks noChangeArrowheads="1"/>
          </p:cNvSpPr>
          <p:nvPr/>
        </p:nvSpPr>
        <p:spPr bwMode="auto">
          <a:xfrm>
            <a:off x="274320" y="1097280"/>
            <a:ext cx="86409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algn="just" eaLnBrk="1" hangingPunct="1">
              <a:spcAft>
                <a:spcPts val="600"/>
              </a:spcAft>
            </a:pPr>
            <a:r>
              <a:rPr lang="en-US" sz="2000" b="0" dirty="0" smtClean="0">
                <a:latin typeface="+mn-lt"/>
                <a:ea typeface="Tahoma" panose="020B0604030504040204" pitchFamily="34" charset="0"/>
                <a:cs typeface="Tahoma" panose="020B0604030504040204" pitchFamily="34" charset="0"/>
              </a:rPr>
              <a:t>SPECS is a standardized hardware and software solution provided by PMA-260.  The aim is to support and sustain a common image </a:t>
            </a:r>
            <a:r>
              <a:rPr lang="en-US" sz="2000" b="0" dirty="0">
                <a:latin typeface="+mn-lt"/>
                <a:ea typeface="Tahoma" panose="020B0604030504040204" pitchFamily="34" charset="0"/>
                <a:cs typeface="Tahoma" panose="020B0604030504040204" pitchFamily="34" charset="0"/>
              </a:rPr>
              <a:t>that </a:t>
            </a:r>
            <a:r>
              <a:rPr lang="en-US" sz="2000" b="0" dirty="0" smtClean="0">
                <a:latin typeface="+mn-lt"/>
                <a:ea typeface="Tahoma" panose="020B0604030504040204" pitchFamily="34" charset="0"/>
                <a:cs typeface="Tahoma" panose="020B0604030504040204" pitchFamily="34" charset="0"/>
              </a:rPr>
              <a:t>aligns </a:t>
            </a:r>
            <a:r>
              <a:rPr lang="en-US" sz="2000" b="0" dirty="0">
                <a:latin typeface="+mn-lt"/>
                <a:ea typeface="Tahoma" panose="020B0604030504040204" pitchFamily="34" charset="0"/>
                <a:cs typeface="Tahoma" panose="020B0604030504040204" pitchFamily="34" charset="0"/>
              </a:rPr>
              <a:t>with current DOD/DON IA policies and </a:t>
            </a:r>
            <a:r>
              <a:rPr lang="en-US" sz="2000" b="0" dirty="0" smtClean="0">
                <a:latin typeface="+mn-lt"/>
                <a:ea typeface="Tahoma" panose="020B0604030504040204" pitchFamily="34" charset="0"/>
                <a:cs typeface="Tahoma" panose="020B0604030504040204" pitchFamily="34" charset="0"/>
              </a:rPr>
              <a:t>mandates.  This enterprise product allows PEMA customers to leverage capability including:</a:t>
            </a:r>
          </a:p>
        </p:txBody>
      </p:sp>
      <p:sp>
        <p:nvSpPr>
          <p:cNvPr id="18" name="Rounded Rectangle 17"/>
          <p:cNvSpPr/>
          <p:nvPr/>
        </p:nvSpPr>
        <p:spPr>
          <a:xfrm>
            <a:off x="4860032" y="5445224"/>
            <a:ext cx="3312368" cy="28803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ATO (expiration date XX)</a:t>
            </a:r>
            <a:endParaRPr lang="en-US" sz="1600" dirty="0">
              <a:solidFill>
                <a:schemeClr val="bg1"/>
              </a:solidFill>
            </a:endParaRPr>
          </a:p>
        </p:txBody>
      </p:sp>
      <p:sp>
        <p:nvSpPr>
          <p:cNvPr id="19" name="Rounded Rectangle 18"/>
          <p:cNvSpPr/>
          <p:nvPr/>
        </p:nvSpPr>
        <p:spPr>
          <a:xfrm>
            <a:off x="4860032" y="3284984"/>
            <a:ext cx="3312368" cy="28803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Operating System</a:t>
            </a:r>
            <a:endParaRPr lang="en-US" sz="1600" dirty="0">
              <a:solidFill>
                <a:schemeClr val="tx1"/>
              </a:solidFill>
            </a:endParaRPr>
          </a:p>
        </p:txBody>
      </p:sp>
      <p:sp>
        <p:nvSpPr>
          <p:cNvPr id="20" name="Rounded Rectangle 19"/>
          <p:cNvSpPr/>
          <p:nvPr/>
        </p:nvSpPr>
        <p:spPr>
          <a:xfrm>
            <a:off x="4860032" y="4005064"/>
            <a:ext cx="3312368" cy="28803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Data At Rest (DAR) FD+RSE</a:t>
            </a:r>
            <a:endParaRPr lang="en-US" sz="1600" dirty="0">
              <a:solidFill>
                <a:schemeClr val="tx1"/>
              </a:solidFill>
            </a:endParaRPr>
          </a:p>
        </p:txBody>
      </p:sp>
      <p:sp>
        <p:nvSpPr>
          <p:cNvPr id="21" name="Rounded Rectangle 20"/>
          <p:cNvSpPr/>
          <p:nvPr/>
        </p:nvSpPr>
        <p:spPr>
          <a:xfrm>
            <a:off x="4860032" y="4365104"/>
            <a:ext cx="3312368" cy="28803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Core application patching</a:t>
            </a:r>
            <a:endParaRPr lang="en-US" sz="1600" dirty="0">
              <a:solidFill>
                <a:schemeClr val="tx1"/>
              </a:solidFill>
            </a:endParaRPr>
          </a:p>
        </p:txBody>
      </p:sp>
      <p:sp>
        <p:nvSpPr>
          <p:cNvPr id="23" name="Rounded Rectangle 22"/>
          <p:cNvSpPr/>
          <p:nvPr/>
        </p:nvSpPr>
        <p:spPr>
          <a:xfrm>
            <a:off x="4860032" y="4725144"/>
            <a:ext cx="3312368" cy="28803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HBSS Development and management</a:t>
            </a:r>
            <a:endParaRPr lang="en-US" sz="1600" dirty="0">
              <a:solidFill>
                <a:schemeClr val="tx1"/>
              </a:solidFill>
            </a:endParaRPr>
          </a:p>
        </p:txBody>
      </p:sp>
      <p:sp>
        <p:nvSpPr>
          <p:cNvPr id="24" name="TextBox 23"/>
          <p:cNvSpPr txBox="1"/>
          <p:nvPr/>
        </p:nvSpPr>
        <p:spPr>
          <a:xfrm>
            <a:off x="6084168" y="2780928"/>
            <a:ext cx="1440160" cy="369332"/>
          </a:xfrm>
          <a:prstGeom prst="rect">
            <a:avLst/>
          </a:prstGeom>
          <a:noFill/>
        </p:spPr>
        <p:txBody>
          <a:bodyPr wrap="square" rtlCol="0">
            <a:spAutoFit/>
          </a:bodyPr>
          <a:lstStyle/>
          <a:p>
            <a:r>
              <a:rPr lang="en-US" dirty="0" smtClean="0"/>
              <a:t>Solution</a:t>
            </a:r>
            <a:endParaRPr lang="en-US" dirty="0"/>
          </a:p>
        </p:txBody>
      </p:sp>
      <p:sp>
        <p:nvSpPr>
          <p:cNvPr id="25" name="Rounded Rectangle 24"/>
          <p:cNvSpPr/>
          <p:nvPr/>
        </p:nvSpPr>
        <p:spPr>
          <a:xfrm>
            <a:off x="4860032" y="5085184"/>
            <a:ext cx="3298393" cy="28803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IAVM Compliance and Reporting</a:t>
            </a:r>
            <a:endParaRPr lang="en-US" sz="1600" dirty="0">
              <a:solidFill>
                <a:schemeClr val="tx1"/>
              </a:solidFill>
            </a:endParaRPr>
          </a:p>
        </p:txBody>
      </p:sp>
      <p:sp>
        <p:nvSpPr>
          <p:cNvPr id="28" name="Rounded Rectangle 27"/>
          <p:cNvSpPr/>
          <p:nvPr/>
        </p:nvSpPr>
        <p:spPr>
          <a:xfrm>
            <a:off x="4846057" y="3645024"/>
            <a:ext cx="3312368" cy="28803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CAC Authentication</a:t>
            </a:r>
            <a:endParaRPr lang="en-US" sz="1600" dirty="0">
              <a:solidFill>
                <a:schemeClr val="tx1"/>
              </a:solidFill>
            </a:endParaRPr>
          </a:p>
        </p:txBody>
      </p:sp>
      <p:sp>
        <p:nvSpPr>
          <p:cNvPr id="31" name="Rounded Rectangle 30"/>
          <p:cNvSpPr/>
          <p:nvPr/>
        </p:nvSpPr>
        <p:spPr>
          <a:xfrm>
            <a:off x="661539" y="3284984"/>
            <a:ext cx="3312368" cy="28803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Acquisition</a:t>
            </a:r>
            <a:endParaRPr lang="en-US" sz="1600" dirty="0">
              <a:solidFill>
                <a:schemeClr val="tx1"/>
              </a:solidFill>
            </a:endParaRPr>
          </a:p>
        </p:txBody>
      </p:sp>
      <p:sp>
        <p:nvSpPr>
          <p:cNvPr id="32" name="Rounded Rectangle 31"/>
          <p:cNvSpPr/>
          <p:nvPr/>
        </p:nvSpPr>
        <p:spPr>
          <a:xfrm>
            <a:off x="661539" y="4005064"/>
            <a:ext cx="3312368" cy="28803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Repair</a:t>
            </a:r>
            <a:endParaRPr lang="en-US" sz="1600" dirty="0">
              <a:solidFill>
                <a:schemeClr val="tx1"/>
              </a:solidFill>
            </a:endParaRPr>
          </a:p>
        </p:txBody>
      </p:sp>
      <p:sp>
        <p:nvSpPr>
          <p:cNvPr id="33" name="Rounded Rectangle 32"/>
          <p:cNvSpPr/>
          <p:nvPr/>
        </p:nvSpPr>
        <p:spPr>
          <a:xfrm>
            <a:off x="661539" y="4365104"/>
            <a:ext cx="3312368" cy="28803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Tech Refresh</a:t>
            </a:r>
            <a:endParaRPr lang="en-US" sz="1600" dirty="0">
              <a:solidFill>
                <a:schemeClr val="tx1"/>
              </a:solidFill>
            </a:endParaRPr>
          </a:p>
        </p:txBody>
      </p:sp>
      <p:sp>
        <p:nvSpPr>
          <p:cNvPr id="34" name="Rounded Rectangle 33"/>
          <p:cNvSpPr/>
          <p:nvPr/>
        </p:nvSpPr>
        <p:spPr>
          <a:xfrm>
            <a:off x="661539" y="4725144"/>
            <a:ext cx="3312368" cy="28803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Help Desk</a:t>
            </a:r>
            <a:endParaRPr lang="en-US" sz="1600" dirty="0">
              <a:solidFill>
                <a:schemeClr val="tx1"/>
              </a:solidFill>
            </a:endParaRPr>
          </a:p>
        </p:txBody>
      </p:sp>
      <p:sp>
        <p:nvSpPr>
          <p:cNvPr id="35" name="TextBox 34"/>
          <p:cNvSpPr txBox="1"/>
          <p:nvPr/>
        </p:nvSpPr>
        <p:spPr>
          <a:xfrm>
            <a:off x="1885675" y="2780928"/>
            <a:ext cx="1440160" cy="369332"/>
          </a:xfrm>
          <a:prstGeom prst="rect">
            <a:avLst/>
          </a:prstGeom>
          <a:noFill/>
        </p:spPr>
        <p:txBody>
          <a:bodyPr wrap="square" rtlCol="0">
            <a:spAutoFit/>
          </a:bodyPr>
          <a:lstStyle/>
          <a:p>
            <a:r>
              <a:rPr lang="en-US" dirty="0" smtClean="0"/>
              <a:t>Hardware</a:t>
            </a:r>
            <a:endParaRPr lang="en-US" dirty="0"/>
          </a:p>
        </p:txBody>
      </p:sp>
      <p:sp>
        <p:nvSpPr>
          <p:cNvPr id="37" name="Rounded Rectangle 36"/>
          <p:cNvSpPr/>
          <p:nvPr/>
        </p:nvSpPr>
        <p:spPr>
          <a:xfrm>
            <a:off x="647564" y="3645024"/>
            <a:ext cx="3312368" cy="28803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Distribution</a:t>
            </a:r>
            <a:endParaRPr lang="en-US" sz="1600" dirty="0">
              <a:solidFill>
                <a:schemeClr val="tx1"/>
              </a:solidFill>
            </a:endParaRPr>
          </a:p>
        </p:txBody>
      </p:sp>
    </p:spTree>
    <p:extLst>
      <p:ext uri="{BB962C8B-B14F-4D97-AF65-F5344CB8AC3E}">
        <p14:creationId xmlns:p14="http://schemas.microsoft.com/office/powerpoint/2010/main" val="1038482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639F9F86-594F-4A01-9323-7648DBE5616E}" type="slidenum">
              <a:rPr lang="en-US" smtClean="0"/>
              <a:t>5</a:t>
            </a:fld>
            <a:endParaRPr lang="en-US" dirty="0"/>
          </a:p>
        </p:txBody>
      </p:sp>
      <p:sp>
        <p:nvSpPr>
          <p:cNvPr id="22" name="Title 1"/>
          <p:cNvSpPr>
            <a:spLocks noGrp="1"/>
          </p:cNvSpPr>
          <p:nvPr>
            <p:ph type="title"/>
          </p:nvPr>
        </p:nvSpPr>
        <p:spPr>
          <a:xfrm>
            <a:off x="360457" y="122238"/>
            <a:ext cx="8640035" cy="487362"/>
          </a:xfrm>
        </p:spPr>
        <p:txBody>
          <a:bodyPr>
            <a:noAutofit/>
          </a:bodyPr>
          <a:lstStyle/>
          <a:p>
            <a:r>
              <a:rPr lang="en-US" sz="2700" dirty="0" smtClean="0">
                <a:latin typeface="Tahoma" panose="020B0604030504040204" pitchFamily="34" charset="0"/>
                <a:ea typeface="Tahoma" panose="020B0604030504040204" pitchFamily="34" charset="0"/>
                <a:cs typeface="Tahoma" panose="020B0604030504040204" pitchFamily="34" charset="0"/>
              </a:rPr>
              <a:t>SPECS Common Solution</a:t>
            </a:r>
            <a:endParaRPr lang="en-US" sz="27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Diagram 3"/>
          <p:cNvGraphicFramePr/>
          <p:nvPr>
            <p:extLst>
              <p:ext uri="{D42A27DB-BD31-4B8C-83A1-F6EECF244321}">
                <p14:modId xmlns:p14="http://schemas.microsoft.com/office/powerpoint/2010/main" val="1174304235"/>
              </p:ext>
            </p:extLst>
          </p:nvPr>
        </p:nvGraphicFramePr>
        <p:xfrm>
          <a:off x="91440" y="1097280"/>
          <a:ext cx="4389120" cy="5428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1893146528"/>
              </p:ext>
            </p:extLst>
          </p:nvPr>
        </p:nvGraphicFramePr>
        <p:xfrm>
          <a:off x="4572000" y="1097280"/>
          <a:ext cx="4389120" cy="5212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60335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639F9F86-594F-4A01-9323-7648DBE5616E}" type="slidenum">
              <a:rPr lang="en-US" smtClean="0"/>
              <a:t>6</a:t>
            </a:fld>
            <a:endParaRPr lang="en-US" dirty="0"/>
          </a:p>
        </p:txBody>
      </p:sp>
      <p:sp>
        <p:nvSpPr>
          <p:cNvPr id="2" name="Title 1"/>
          <p:cNvSpPr>
            <a:spLocks noGrp="1"/>
          </p:cNvSpPr>
          <p:nvPr>
            <p:ph type="title"/>
          </p:nvPr>
        </p:nvSpPr>
        <p:spPr>
          <a:xfrm>
            <a:off x="360457" y="122238"/>
            <a:ext cx="8640035" cy="487362"/>
          </a:xfrm>
        </p:spPr>
        <p:txBody>
          <a:bodyPr>
            <a:noAutofit/>
          </a:bodyPr>
          <a:lstStyle/>
          <a:p>
            <a:r>
              <a:rPr lang="en-US" sz="2700" dirty="0" smtClean="0">
                <a:latin typeface="Tahoma" panose="020B0604030504040204" pitchFamily="34" charset="0"/>
                <a:ea typeface="Tahoma" panose="020B0604030504040204" pitchFamily="34" charset="0"/>
                <a:cs typeface="Tahoma" panose="020B0604030504040204" pitchFamily="34" charset="0"/>
              </a:rPr>
              <a:t>SPECS Connected OV-1</a:t>
            </a:r>
            <a:endParaRPr lang="en-US" sz="2700" dirty="0">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685800" y="1324065"/>
            <a:ext cx="8251225" cy="4989165"/>
            <a:chOff x="431540" y="1375838"/>
            <a:chExt cx="8251225" cy="4989165"/>
          </a:xfrm>
        </p:grpSpPr>
        <p:grpSp>
          <p:nvGrpSpPr>
            <p:cNvPr id="38" name="Group 37"/>
            <p:cNvGrpSpPr/>
            <p:nvPr/>
          </p:nvGrpSpPr>
          <p:grpSpPr>
            <a:xfrm>
              <a:off x="431540" y="1520788"/>
              <a:ext cx="5919451" cy="4712373"/>
              <a:chOff x="137984" y="855132"/>
              <a:chExt cx="6190787" cy="5683201"/>
            </a:xfrm>
          </p:grpSpPr>
          <p:pic>
            <p:nvPicPr>
              <p:cNvPr id="39" name="Picture 3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56519" l="0" r="100000"/>
                        </a14:imgEffect>
                      </a14:imgLayer>
                    </a14:imgProps>
                  </a:ext>
                  <a:ext uri="{28A0092B-C50C-407E-A947-70E740481C1C}">
                    <a14:useLocalDpi xmlns:a14="http://schemas.microsoft.com/office/drawing/2010/main" val="0"/>
                  </a:ext>
                </a:extLst>
              </a:blip>
              <a:srcRect b="44028"/>
              <a:stretch/>
            </p:blipFill>
            <p:spPr>
              <a:xfrm>
                <a:off x="137984" y="855132"/>
                <a:ext cx="6190787" cy="5683201"/>
              </a:xfrm>
              <a:prstGeom prst="rect">
                <a:avLst/>
              </a:prstGeom>
              <a:solidFill>
                <a:schemeClr val="bg1">
                  <a:lumMod val="85000"/>
                  <a:alpha val="31000"/>
                </a:schemeClr>
              </a:solidFill>
            </p:spPr>
          </p:pic>
          <p:sp>
            <p:nvSpPr>
              <p:cNvPr id="40" name="Oval 39"/>
              <p:cNvSpPr/>
              <p:nvPr/>
            </p:nvSpPr>
            <p:spPr>
              <a:xfrm>
                <a:off x="2454414" y="2038880"/>
                <a:ext cx="2176954" cy="2114550"/>
              </a:xfrm>
              <a:prstGeom prst="ellipse">
                <a:avLst/>
              </a:prstGeom>
              <a:solidFill>
                <a:schemeClr val="bg1">
                  <a:lumMod val="75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1" name="Picture 40" descr="Maintainer.png"/>
              <p:cNvPicPr>
                <a:picLocks noChangeAspect="1"/>
              </p:cNvPicPr>
              <p:nvPr/>
            </p:nvPicPr>
            <p:blipFill>
              <a:blip r:embed="rId4" cstate="print">
                <a:extLst>
                  <a:ext uri="{BEBA8EAE-BF5A-486C-A8C5-ECC9F3942E4B}">
                    <a14:imgProps xmlns:a14="http://schemas.microsoft.com/office/drawing/2010/main">
                      <a14:imgLayer r:embed="rId5">
                        <a14:imgEffect>
                          <a14:backgroundRemoval t="9709" b="95631" l="9709" r="89806"/>
                        </a14:imgEffect>
                      </a14:imgLayer>
                    </a14:imgProps>
                  </a:ext>
                </a:extLst>
              </a:blip>
              <a:stretch>
                <a:fillRect/>
              </a:stretch>
            </p:blipFill>
            <p:spPr>
              <a:xfrm>
                <a:off x="2055949" y="1895569"/>
                <a:ext cx="1396439" cy="1297391"/>
              </a:xfrm>
              <a:prstGeom prst="rect">
                <a:avLst/>
              </a:prstGeom>
            </p:spPr>
          </p:pic>
          <p:sp>
            <p:nvSpPr>
              <p:cNvPr id="42" name="Curved Down Arrow 41"/>
              <p:cNvSpPr/>
              <p:nvPr/>
            </p:nvSpPr>
            <p:spPr>
              <a:xfrm rot="10599993">
                <a:off x="708439" y="3151318"/>
                <a:ext cx="1830344" cy="349703"/>
              </a:xfrm>
              <a:prstGeom prst="curvedDownArrow">
                <a:avLst/>
              </a:prstGeom>
              <a:solidFill>
                <a:schemeClr val="accent3">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43" name="TextBox 42"/>
              <p:cNvSpPr txBox="1"/>
              <p:nvPr/>
            </p:nvSpPr>
            <p:spPr>
              <a:xfrm>
                <a:off x="2771064" y="994236"/>
                <a:ext cx="1259776" cy="445421"/>
              </a:xfrm>
              <a:prstGeom prst="rect">
                <a:avLst/>
              </a:prstGeom>
              <a:noFill/>
            </p:spPr>
            <p:txBody>
              <a:bodyPr wrap="none" rtlCol="0">
                <a:spAutoFit/>
              </a:bodyPr>
              <a:lstStyle/>
              <a:p>
                <a:pPr algn="ctr"/>
                <a:r>
                  <a:rPr lang="en-US" b="1" dirty="0" smtClean="0">
                    <a:solidFill>
                      <a:schemeClr val="accent3">
                        <a:lumMod val="50000"/>
                      </a:schemeClr>
                    </a:solidFill>
                  </a:rPr>
                  <a:t>Connected</a:t>
                </a:r>
              </a:p>
            </p:txBody>
          </p:sp>
          <p:sp>
            <p:nvSpPr>
              <p:cNvPr id="44" name="TextBox 43"/>
              <p:cNvSpPr txBox="1"/>
              <p:nvPr/>
            </p:nvSpPr>
            <p:spPr>
              <a:xfrm>
                <a:off x="1019942" y="3090249"/>
                <a:ext cx="1076637" cy="296947"/>
              </a:xfrm>
              <a:prstGeom prst="rect">
                <a:avLst/>
              </a:prstGeom>
              <a:solidFill>
                <a:schemeClr val="tx1">
                  <a:lumMod val="10000"/>
                  <a:lumOff val="90000"/>
                  <a:alpha val="85000"/>
                </a:schemeClr>
              </a:solidFill>
              <a:ln w="3175">
                <a:solidFill>
                  <a:schemeClr val="tx1"/>
                </a:solidFill>
              </a:ln>
            </p:spPr>
            <p:txBody>
              <a:bodyPr wrap="none" rtlCol="0">
                <a:spAutoFit/>
              </a:bodyPr>
              <a:lstStyle/>
              <a:p>
                <a:r>
                  <a:rPr lang="en-US" sz="1000" dirty="0" smtClean="0">
                    <a:solidFill>
                      <a:srgbClr val="0000FF"/>
                    </a:solidFill>
                  </a:rPr>
                  <a:t>Returns PEMA</a:t>
                </a:r>
                <a:endParaRPr lang="en-US" sz="1000" dirty="0">
                  <a:solidFill>
                    <a:srgbClr val="0000FF"/>
                  </a:solidFill>
                </a:endParaRPr>
              </a:p>
            </p:txBody>
          </p:sp>
          <p:sp>
            <p:nvSpPr>
              <p:cNvPr id="45" name="TextBox 44"/>
              <p:cNvSpPr txBox="1"/>
              <p:nvPr/>
            </p:nvSpPr>
            <p:spPr>
              <a:xfrm>
                <a:off x="1099635" y="2171264"/>
                <a:ext cx="1434471" cy="853722"/>
              </a:xfrm>
              <a:prstGeom prst="rect">
                <a:avLst/>
              </a:prstGeom>
              <a:solidFill>
                <a:schemeClr val="tx1">
                  <a:lumMod val="10000"/>
                  <a:lumOff val="90000"/>
                  <a:alpha val="85000"/>
                </a:schemeClr>
              </a:solidFill>
              <a:ln w="3175">
                <a:solidFill>
                  <a:schemeClr val="tx1"/>
                </a:solidFill>
              </a:ln>
            </p:spPr>
            <p:txBody>
              <a:bodyPr wrap="square" rtlCol="0">
                <a:spAutoFit/>
              </a:bodyPr>
              <a:lstStyle/>
              <a:p>
                <a:r>
                  <a:rPr lang="en-US" sz="1000" dirty="0" smtClean="0">
                    <a:solidFill>
                      <a:srgbClr val="0000FF"/>
                    </a:solidFill>
                  </a:rPr>
                  <a:t>Unplug, proceed to Aircraft and perform maintenance</a:t>
                </a:r>
                <a:endParaRPr lang="en-US" sz="1000" dirty="0">
                  <a:solidFill>
                    <a:srgbClr val="0000FF"/>
                  </a:solidFill>
                </a:endParaRPr>
              </a:p>
            </p:txBody>
          </p:sp>
          <p:sp>
            <p:nvSpPr>
              <p:cNvPr id="46" name="Rectangle 45"/>
              <p:cNvSpPr/>
              <p:nvPr/>
            </p:nvSpPr>
            <p:spPr>
              <a:xfrm>
                <a:off x="1418407" y="1436076"/>
                <a:ext cx="1753243" cy="482539"/>
              </a:xfrm>
              <a:prstGeom prst="rect">
                <a:avLst/>
              </a:prstGeom>
              <a:solidFill>
                <a:schemeClr val="tx1">
                  <a:lumMod val="10000"/>
                  <a:lumOff val="90000"/>
                  <a:alpha val="85000"/>
                </a:schemeClr>
              </a:solidFill>
              <a:ln w="3175">
                <a:solidFill>
                  <a:schemeClr val="tx1"/>
                </a:solidFill>
              </a:ln>
            </p:spPr>
            <p:txBody>
              <a:bodyPr wrap="square" rtlCol="0">
                <a:spAutoFit/>
              </a:bodyPr>
              <a:lstStyle/>
              <a:p>
                <a:r>
                  <a:rPr lang="en-US" sz="1000" dirty="0" smtClean="0">
                    <a:solidFill>
                      <a:srgbClr val="0000FF"/>
                    </a:solidFill>
                  </a:rPr>
                  <a:t>Maintainer draws PEMA from  work center</a:t>
                </a:r>
                <a:endParaRPr lang="en-US" sz="1000" dirty="0">
                  <a:solidFill>
                    <a:srgbClr val="0000FF"/>
                  </a:solidFill>
                </a:endParaRPr>
              </a:p>
            </p:txBody>
          </p:sp>
          <p:pic>
            <p:nvPicPr>
              <p:cNvPr id="47" name="Picture 46"/>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9412" y1="4950" x2="29412" y2="4950"/>
                            <a14:foregroundMark x1="35784" y1="6931" x2="35784" y2="6931"/>
                            <a14:foregroundMark x1="38235" y1="6931" x2="38235" y2="6931"/>
                            <a14:foregroundMark x1="44608" y1="3960" x2="44608" y2="3960"/>
                            <a14:foregroundMark x1="50000" y1="4950" x2="50000" y2="4950"/>
                            <a14:foregroundMark x1="55392" y1="4950" x2="55392" y2="4950"/>
                            <a14:foregroundMark x1="60784" y1="2970" x2="60784" y2="2970"/>
                            <a14:foregroundMark x1="62745" y1="2970" x2="62745" y2="2970"/>
                            <a14:foregroundMark x1="65196" y1="4950" x2="65196" y2="4950"/>
                            <a14:foregroundMark x1="66176" y1="11386" x2="66176" y2="11386"/>
                            <a14:foregroundMark x1="67157" y1="16832" x2="67157" y2="16832"/>
                            <a14:foregroundMark x1="68137" y1="20792" x2="68137" y2="20792"/>
                            <a14:foregroundMark x1="67157" y1="32673" x2="67157" y2="32673"/>
                            <a14:foregroundMark x1="67157" y1="39109" x2="67157" y2="39109"/>
                            <a14:foregroundMark x1="68137" y1="41584" x2="68137" y2="41584"/>
                            <a14:foregroundMark x1="75980" y1="80198" x2="75980" y2="80198"/>
                            <a14:foregroundMark x1="65196" y1="50990" x2="65196" y2="50990"/>
                          </a14:backgroundRemoval>
                        </a14:imgEffect>
                      </a14:imgLayer>
                    </a14:imgProps>
                  </a:ext>
                  <a:ext uri="{28A0092B-C50C-407E-A947-70E740481C1C}">
                    <a14:useLocalDpi xmlns:a14="http://schemas.microsoft.com/office/drawing/2010/main" val="0"/>
                  </a:ext>
                </a:extLst>
              </a:blip>
              <a:stretch>
                <a:fillRect/>
              </a:stretch>
            </p:blipFill>
            <p:spPr>
              <a:xfrm>
                <a:off x="3015397" y="2538858"/>
                <a:ext cx="879558" cy="1014270"/>
              </a:xfrm>
              <a:prstGeom prst="rect">
                <a:avLst/>
              </a:prstGeom>
            </p:spPr>
          </p:pic>
          <p:sp>
            <p:nvSpPr>
              <p:cNvPr id="48" name="TextBox 47"/>
              <p:cNvSpPr txBox="1"/>
              <p:nvPr/>
            </p:nvSpPr>
            <p:spPr>
              <a:xfrm>
                <a:off x="3251342" y="2263163"/>
                <a:ext cx="572017" cy="296947"/>
              </a:xfrm>
              <a:prstGeom prst="rect">
                <a:avLst/>
              </a:prstGeom>
              <a:noFill/>
            </p:spPr>
            <p:txBody>
              <a:bodyPr wrap="none" rtlCol="0">
                <a:spAutoFit/>
              </a:bodyPr>
              <a:lstStyle/>
              <a:p>
                <a:pPr algn="ctr"/>
                <a:r>
                  <a:rPr lang="en-US" sz="1000" dirty="0" smtClean="0">
                    <a:solidFill>
                      <a:prstClr val="black"/>
                    </a:solidFill>
                  </a:rPr>
                  <a:t>PEMA</a:t>
                </a:r>
                <a:endParaRPr lang="en-US" sz="1000" dirty="0">
                  <a:solidFill>
                    <a:prstClr val="black"/>
                  </a:solidFill>
                </a:endParaRPr>
              </a:p>
            </p:txBody>
          </p:sp>
          <p:pic>
            <p:nvPicPr>
              <p:cNvPr id="49" name="Picture 157" descr="MCj0239025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6257" y="2722655"/>
                <a:ext cx="432073" cy="28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Curved Down Arrow 49"/>
              <p:cNvSpPr/>
              <p:nvPr/>
            </p:nvSpPr>
            <p:spPr>
              <a:xfrm rot="21377151">
                <a:off x="707937" y="1966915"/>
                <a:ext cx="1918997" cy="312641"/>
              </a:xfrm>
              <a:prstGeom prst="curvedDownArrow">
                <a:avLst/>
              </a:prstGeom>
              <a:solidFill>
                <a:schemeClr val="accent3">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399" y="2446960"/>
                <a:ext cx="695791" cy="729182"/>
              </a:xfrm>
              <a:prstGeom prst="rect">
                <a:avLst/>
              </a:prstGeom>
              <a:ln w="3175">
                <a:solidFill>
                  <a:schemeClr val="tx1"/>
                </a:solidFill>
              </a:ln>
            </p:spPr>
          </p:pic>
        </p:grpSp>
        <p:grpSp>
          <p:nvGrpSpPr>
            <p:cNvPr id="52" name="Group 51"/>
            <p:cNvGrpSpPr/>
            <p:nvPr/>
          </p:nvGrpSpPr>
          <p:grpSpPr>
            <a:xfrm>
              <a:off x="3637043" y="5583893"/>
              <a:ext cx="748294" cy="551021"/>
              <a:chOff x="4800600" y="5181600"/>
              <a:chExt cx="748294" cy="551021"/>
            </a:xfrm>
          </p:grpSpPr>
          <p:pic>
            <p:nvPicPr>
              <p:cNvPr id="53" name="Picture 5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00600" y="5181600"/>
                <a:ext cx="368717" cy="503600"/>
              </a:xfrm>
              <a:prstGeom prst="rect">
                <a:avLst/>
              </a:prstGeom>
            </p:spPr>
          </p:pic>
          <p:sp>
            <p:nvSpPr>
              <p:cNvPr id="54" name="TextBox 53"/>
              <p:cNvSpPr txBox="1"/>
              <p:nvPr/>
            </p:nvSpPr>
            <p:spPr>
              <a:xfrm>
                <a:off x="5029200" y="5486400"/>
                <a:ext cx="519694" cy="246221"/>
              </a:xfrm>
              <a:prstGeom prst="rect">
                <a:avLst/>
              </a:prstGeom>
              <a:noFill/>
            </p:spPr>
            <p:txBody>
              <a:bodyPr wrap="none" rtlCol="0">
                <a:spAutoFit/>
              </a:bodyPr>
              <a:lstStyle/>
              <a:p>
                <a:pPr algn="ctr"/>
                <a:r>
                  <a:rPr lang="en-US" sz="1000" dirty="0" smtClean="0">
                    <a:solidFill>
                      <a:prstClr val="black"/>
                    </a:solidFill>
                  </a:rPr>
                  <a:t>JDRS</a:t>
                </a:r>
                <a:endParaRPr lang="en-US" sz="800" dirty="0">
                  <a:solidFill>
                    <a:prstClr val="black"/>
                  </a:solidFill>
                </a:endParaRPr>
              </a:p>
            </p:txBody>
          </p:sp>
        </p:grpSp>
        <p:grpSp>
          <p:nvGrpSpPr>
            <p:cNvPr id="55" name="Group 54"/>
            <p:cNvGrpSpPr/>
            <p:nvPr/>
          </p:nvGrpSpPr>
          <p:grpSpPr>
            <a:xfrm>
              <a:off x="2798843" y="5583893"/>
              <a:ext cx="847680" cy="627221"/>
              <a:chOff x="3962400" y="5562600"/>
              <a:chExt cx="847680" cy="627221"/>
            </a:xfrm>
          </p:grpSpPr>
          <p:pic>
            <p:nvPicPr>
              <p:cNvPr id="56" name="Picture 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62400" y="5562600"/>
                <a:ext cx="368717" cy="503600"/>
              </a:xfrm>
              <a:prstGeom prst="rect">
                <a:avLst/>
              </a:prstGeom>
            </p:spPr>
          </p:pic>
          <p:sp>
            <p:nvSpPr>
              <p:cNvPr id="57" name="TextBox 56"/>
              <p:cNvSpPr txBox="1"/>
              <p:nvPr/>
            </p:nvSpPr>
            <p:spPr>
              <a:xfrm>
                <a:off x="4191000" y="5943600"/>
                <a:ext cx="619080" cy="246221"/>
              </a:xfrm>
              <a:prstGeom prst="rect">
                <a:avLst/>
              </a:prstGeom>
              <a:noFill/>
            </p:spPr>
            <p:txBody>
              <a:bodyPr wrap="none" rtlCol="0">
                <a:spAutoFit/>
              </a:bodyPr>
              <a:lstStyle/>
              <a:p>
                <a:pPr algn="ctr"/>
                <a:r>
                  <a:rPr lang="en-US" sz="1000" dirty="0" smtClean="0">
                    <a:solidFill>
                      <a:prstClr val="black"/>
                    </a:solidFill>
                  </a:rPr>
                  <a:t>NATEC</a:t>
                </a:r>
                <a:endParaRPr lang="en-US" sz="1000" dirty="0">
                  <a:solidFill>
                    <a:prstClr val="black"/>
                  </a:solidFill>
                </a:endParaRPr>
              </a:p>
            </p:txBody>
          </p:sp>
        </p:grpSp>
        <p:grpSp>
          <p:nvGrpSpPr>
            <p:cNvPr id="58" name="Group 57"/>
            <p:cNvGrpSpPr/>
            <p:nvPr/>
          </p:nvGrpSpPr>
          <p:grpSpPr>
            <a:xfrm>
              <a:off x="2036843" y="5431493"/>
              <a:ext cx="777148" cy="627221"/>
              <a:chOff x="2819400" y="5638800"/>
              <a:chExt cx="777148" cy="627221"/>
            </a:xfrm>
          </p:grpSpPr>
          <p:pic>
            <p:nvPicPr>
              <p:cNvPr id="59" name="Picture 5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19400" y="5638800"/>
                <a:ext cx="368717" cy="503600"/>
              </a:xfrm>
              <a:prstGeom prst="rect">
                <a:avLst/>
              </a:prstGeom>
            </p:spPr>
          </p:pic>
          <p:sp>
            <p:nvSpPr>
              <p:cNvPr id="60" name="TextBox 59"/>
              <p:cNvSpPr txBox="1"/>
              <p:nvPr/>
            </p:nvSpPr>
            <p:spPr>
              <a:xfrm>
                <a:off x="3048000" y="6019800"/>
                <a:ext cx="548548" cy="246221"/>
              </a:xfrm>
              <a:prstGeom prst="rect">
                <a:avLst/>
              </a:prstGeom>
              <a:noFill/>
            </p:spPr>
            <p:txBody>
              <a:bodyPr wrap="none" rtlCol="0">
                <a:spAutoFit/>
              </a:bodyPr>
              <a:lstStyle/>
              <a:p>
                <a:pPr algn="ctr"/>
                <a:r>
                  <a:rPr lang="en-US" sz="1000" dirty="0" smtClean="0">
                    <a:solidFill>
                      <a:prstClr val="black"/>
                    </a:solidFill>
                  </a:rPr>
                  <a:t>NDDS</a:t>
                </a:r>
                <a:endParaRPr lang="en-US" sz="800" dirty="0">
                  <a:solidFill>
                    <a:prstClr val="black"/>
                  </a:solidFill>
                </a:endParaRPr>
              </a:p>
            </p:txBody>
          </p:sp>
        </p:grpSp>
        <p:grpSp>
          <p:nvGrpSpPr>
            <p:cNvPr id="61" name="Group 60"/>
            <p:cNvGrpSpPr/>
            <p:nvPr/>
          </p:nvGrpSpPr>
          <p:grpSpPr>
            <a:xfrm>
              <a:off x="1351043" y="5126693"/>
              <a:ext cx="684174" cy="551021"/>
              <a:chOff x="1219200" y="5257800"/>
              <a:chExt cx="684174" cy="551021"/>
            </a:xfrm>
          </p:grpSpPr>
          <p:pic>
            <p:nvPicPr>
              <p:cNvPr id="62" name="Picture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19200" y="5257800"/>
                <a:ext cx="368717" cy="503600"/>
              </a:xfrm>
              <a:prstGeom prst="rect">
                <a:avLst/>
              </a:prstGeom>
            </p:spPr>
          </p:pic>
          <p:sp>
            <p:nvSpPr>
              <p:cNvPr id="63" name="TextBox 62"/>
              <p:cNvSpPr txBox="1"/>
              <p:nvPr/>
            </p:nvSpPr>
            <p:spPr>
              <a:xfrm>
                <a:off x="1447800" y="5562600"/>
                <a:ext cx="455574" cy="246221"/>
              </a:xfrm>
              <a:prstGeom prst="rect">
                <a:avLst/>
              </a:prstGeom>
              <a:noFill/>
            </p:spPr>
            <p:txBody>
              <a:bodyPr wrap="none" rtlCol="0">
                <a:spAutoFit/>
              </a:bodyPr>
              <a:lstStyle/>
              <a:p>
                <a:pPr algn="ctr"/>
                <a:r>
                  <a:rPr lang="en-US" sz="1000" dirty="0" smtClean="0">
                    <a:solidFill>
                      <a:prstClr val="black"/>
                    </a:solidFill>
                  </a:rPr>
                  <a:t>JTDI</a:t>
                </a:r>
                <a:endParaRPr lang="en-US" sz="800" dirty="0">
                  <a:solidFill>
                    <a:prstClr val="black"/>
                  </a:solidFill>
                </a:endParaRPr>
              </a:p>
            </p:txBody>
          </p:sp>
        </p:grpSp>
        <p:sp>
          <p:nvSpPr>
            <p:cNvPr id="64" name="TextBox 63"/>
            <p:cNvSpPr txBox="1"/>
            <p:nvPr/>
          </p:nvSpPr>
          <p:spPr>
            <a:xfrm>
              <a:off x="3484643" y="3983693"/>
              <a:ext cx="1061509" cy="553998"/>
            </a:xfrm>
            <a:prstGeom prst="rect">
              <a:avLst/>
            </a:prstGeom>
            <a:solidFill>
              <a:schemeClr val="tx1">
                <a:lumMod val="10000"/>
                <a:lumOff val="90000"/>
                <a:alpha val="70000"/>
              </a:schemeClr>
            </a:solidFill>
            <a:ln w="3175">
              <a:solidFill>
                <a:schemeClr val="tx1"/>
              </a:solidFill>
            </a:ln>
          </p:spPr>
          <p:txBody>
            <a:bodyPr wrap="none" rtlCol="0">
              <a:spAutoFit/>
            </a:bodyPr>
            <a:lstStyle/>
            <a:p>
              <a:r>
                <a:rPr lang="en-US" sz="1000" dirty="0" smtClean="0">
                  <a:solidFill>
                    <a:srgbClr val="0000FF"/>
                  </a:solidFill>
                </a:rPr>
                <a:t>CTPL updates via</a:t>
              </a:r>
            </a:p>
            <a:p>
              <a:r>
                <a:rPr lang="en-US" sz="1000" dirty="0" smtClean="0">
                  <a:solidFill>
                    <a:srgbClr val="0000FF"/>
                  </a:solidFill>
                </a:rPr>
                <a:t>CD or approved</a:t>
              </a:r>
            </a:p>
            <a:p>
              <a:r>
                <a:rPr lang="en-US" sz="1000" dirty="0" smtClean="0">
                  <a:solidFill>
                    <a:srgbClr val="0000FF"/>
                  </a:solidFill>
                </a:rPr>
                <a:t>USB hard drive</a:t>
              </a:r>
              <a:endParaRPr lang="en-US" sz="1000" dirty="0">
                <a:solidFill>
                  <a:srgbClr val="0000FF"/>
                </a:solidFill>
              </a:endParaRPr>
            </a:p>
          </p:txBody>
        </p:sp>
        <p:pic>
          <p:nvPicPr>
            <p:cNvPr id="65" name="Picture 64" descr="Maintainer.png"/>
            <p:cNvPicPr>
              <a:picLocks noChangeAspect="1"/>
            </p:cNvPicPr>
            <p:nvPr/>
          </p:nvPicPr>
          <p:blipFill>
            <a:blip r:embed="rId4" cstate="print">
              <a:extLst>
                <a:ext uri="{BEBA8EAE-BF5A-486C-A8C5-ECC9F3942E4B}">
                  <a14:imgProps xmlns:a14="http://schemas.microsoft.com/office/drawing/2010/main">
                    <a14:imgLayer r:embed="rId5">
                      <a14:imgEffect>
                        <a14:backgroundRemoval t="9709" b="95631" l="9709" r="89806"/>
                      </a14:imgEffect>
                    </a14:imgLayer>
                  </a14:imgProps>
                </a:ext>
              </a:extLst>
            </a:blip>
            <a:stretch>
              <a:fillRect/>
            </a:stretch>
          </p:blipFill>
          <p:spPr>
            <a:xfrm>
              <a:off x="3484643" y="4364693"/>
              <a:ext cx="1335234" cy="1075765"/>
            </a:xfrm>
            <a:prstGeom prst="rect">
              <a:avLst/>
            </a:prstGeom>
          </p:spPr>
        </p:pic>
        <p:pic>
          <p:nvPicPr>
            <p:cNvPr id="74" name="Picture 2" descr="C:\Users\shannon.gunn\AppData\Local\Microsoft\Windows\Temporary Internet Files\Content.IE5\5TG14FIC\Chrisdesign_CD_DVD[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57600" y="4059893"/>
              <a:ext cx="462987" cy="45720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Arrow Connector 76"/>
            <p:cNvCxnSpPr>
              <a:endCxn id="74" idx="0"/>
            </p:cNvCxnSpPr>
            <p:nvPr/>
          </p:nvCxnSpPr>
          <p:spPr>
            <a:xfrm flipH="1">
              <a:off x="3289094" y="3678893"/>
              <a:ext cx="149506" cy="381000"/>
            </a:xfrm>
            <a:prstGeom prst="straightConnector1">
              <a:avLst/>
            </a:prstGeom>
            <a:ln w="28575">
              <a:solidFill>
                <a:schemeClr val="tx2">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4" idx="2"/>
              <a:endCxn id="81" idx="0"/>
            </p:cNvCxnSpPr>
            <p:nvPr/>
          </p:nvCxnSpPr>
          <p:spPr>
            <a:xfrm>
              <a:off x="3289094" y="4517093"/>
              <a:ext cx="235062" cy="292443"/>
            </a:xfrm>
            <a:prstGeom prst="straightConnector1">
              <a:avLst/>
            </a:prstGeom>
            <a:ln w="28575">
              <a:solidFill>
                <a:schemeClr val="tx2">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2798843" y="4669493"/>
              <a:ext cx="1069616" cy="530988"/>
              <a:chOff x="3047989" y="4736757"/>
              <a:chExt cx="1069616" cy="530988"/>
            </a:xfrm>
          </p:grpSpPr>
          <p:sp>
            <p:nvSpPr>
              <p:cNvPr id="80" name="TextBox 79"/>
              <p:cNvSpPr txBox="1"/>
              <p:nvPr/>
            </p:nvSpPr>
            <p:spPr>
              <a:xfrm>
                <a:off x="3047989" y="4736757"/>
                <a:ext cx="580608" cy="400110"/>
              </a:xfrm>
              <a:prstGeom prst="rect">
                <a:avLst/>
              </a:prstGeom>
              <a:noFill/>
            </p:spPr>
            <p:txBody>
              <a:bodyPr wrap="none" rtlCol="0">
                <a:spAutoFit/>
              </a:bodyPr>
              <a:lstStyle/>
              <a:p>
                <a:pPr algn="ctr"/>
                <a:r>
                  <a:rPr lang="en-US" sz="1000" dirty="0" smtClean="0">
                    <a:solidFill>
                      <a:prstClr val="black"/>
                    </a:solidFill>
                  </a:rPr>
                  <a:t>Work</a:t>
                </a:r>
              </a:p>
              <a:p>
                <a:pPr algn="ctr"/>
                <a:r>
                  <a:rPr lang="en-US" sz="1000" dirty="0" smtClean="0">
                    <a:solidFill>
                      <a:prstClr val="black"/>
                    </a:solidFill>
                  </a:rPr>
                  <a:t>Station</a:t>
                </a:r>
                <a:endParaRPr lang="en-US" sz="1000" dirty="0">
                  <a:solidFill>
                    <a:prstClr val="black"/>
                  </a:solidFill>
                </a:endParaRPr>
              </a:p>
            </p:txBody>
          </p:sp>
          <p:pic>
            <p:nvPicPr>
              <p:cNvPr id="81" name="Picture 8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3429000" y="4876800"/>
                <a:ext cx="688605" cy="390945"/>
              </a:xfrm>
              <a:prstGeom prst="rect">
                <a:avLst/>
              </a:prstGeom>
            </p:spPr>
          </p:pic>
        </p:grpSp>
        <p:cxnSp>
          <p:nvCxnSpPr>
            <p:cNvPr id="82" name="Straight Arrow Connector 81"/>
            <p:cNvCxnSpPr>
              <a:endCxn id="53" idx="0"/>
            </p:cNvCxnSpPr>
            <p:nvPr/>
          </p:nvCxnSpPr>
          <p:spPr>
            <a:xfrm>
              <a:off x="3637043" y="5202893"/>
              <a:ext cx="184359" cy="381000"/>
            </a:xfrm>
            <a:prstGeom prst="straightConnector1">
              <a:avLst/>
            </a:prstGeom>
            <a:ln w="28575">
              <a:solidFill>
                <a:schemeClr val="tx2">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endCxn id="56" idx="0"/>
            </p:cNvCxnSpPr>
            <p:nvPr/>
          </p:nvCxnSpPr>
          <p:spPr>
            <a:xfrm flipH="1">
              <a:off x="2983202" y="5202893"/>
              <a:ext cx="349041" cy="381000"/>
            </a:xfrm>
            <a:prstGeom prst="straightConnector1">
              <a:avLst/>
            </a:prstGeom>
            <a:ln w="28575">
              <a:solidFill>
                <a:schemeClr val="tx2">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endCxn id="59" idx="0"/>
            </p:cNvCxnSpPr>
            <p:nvPr/>
          </p:nvCxnSpPr>
          <p:spPr>
            <a:xfrm flipH="1">
              <a:off x="2221202" y="5050493"/>
              <a:ext cx="882441" cy="381000"/>
            </a:xfrm>
            <a:prstGeom prst="straightConnector1">
              <a:avLst/>
            </a:prstGeom>
            <a:ln w="28575">
              <a:solidFill>
                <a:schemeClr val="tx2">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1732044" y="4974293"/>
              <a:ext cx="1142999" cy="228600"/>
            </a:xfrm>
            <a:prstGeom prst="straightConnector1">
              <a:avLst/>
            </a:prstGeom>
            <a:ln w="28575">
              <a:solidFill>
                <a:schemeClr val="tx2">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5846843" y="4440893"/>
              <a:ext cx="815669" cy="781110"/>
              <a:chOff x="8253480" y="4762538"/>
              <a:chExt cx="815669" cy="781110"/>
            </a:xfrm>
          </p:grpSpPr>
          <p:pic>
            <p:nvPicPr>
              <p:cNvPr id="90" name="Picture 8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53480" y="4762538"/>
                <a:ext cx="373805" cy="516773"/>
              </a:xfrm>
              <a:prstGeom prst="rect">
                <a:avLst/>
              </a:prstGeom>
            </p:spPr>
          </p:pic>
          <p:sp>
            <p:nvSpPr>
              <p:cNvPr id="91" name="TextBox 90"/>
              <p:cNvSpPr txBox="1"/>
              <p:nvPr/>
            </p:nvSpPr>
            <p:spPr>
              <a:xfrm>
                <a:off x="8421215" y="5143538"/>
                <a:ext cx="647934" cy="400110"/>
              </a:xfrm>
              <a:prstGeom prst="rect">
                <a:avLst/>
              </a:prstGeom>
              <a:noFill/>
            </p:spPr>
            <p:txBody>
              <a:bodyPr wrap="none" rtlCol="0">
                <a:spAutoFit/>
              </a:bodyPr>
              <a:lstStyle/>
              <a:p>
                <a:pPr algn="ctr"/>
                <a:r>
                  <a:rPr lang="en-US" sz="1000" dirty="0" smtClean="0">
                    <a:solidFill>
                      <a:prstClr val="black"/>
                    </a:solidFill>
                  </a:rPr>
                  <a:t>OOMA</a:t>
                </a:r>
              </a:p>
              <a:p>
                <a:pPr algn="ctr"/>
                <a:r>
                  <a:rPr lang="en-US" sz="1000" dirty="0" smtClean="0">
                    <a:solidFill>
                      <a:prstClr val="black"/>
                    </a:solidFill>
                  </a:rPr>
                  <a:t>Mid Tier</a:t>
                </a:r>
                <a:endParaRPr lang="en-US" sz="1000" dirty="0">
                  <a:solidFill>
                    <a:prstClr val="black"/>
                  </a:solidFill>
                </a:endParaRPr>
              </a:p>
            </p:txBody>
          </p:sp>
        </p:grpSp>
        <p:grpSp>
          <p:nvGrpSpPr>
            <p:cNvPr id="92" name="Group 91"/>
            <p:cNvGrpSpPr/>
            <p:nvPr/>
          </p:nvGrpSpPr>
          <p:grpSpPr>
            <a:xfrm>
              <a:off x="4246643" y="5431493"/>
              <a:ext cx="1197193" cy="551021"/>
              <a:chOff x="8363736" y="4194857"/>
              <a:chExt cx="1197193" cy="551021"/>
            </a:xfrm>
          </p:grpSpPr>
          <p:pic>
            <p:nvPicPr>
              <p:cNvPr id="93" name="Picture 9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63736" y="4194857"/>
                <a:ext cx="373805" cy="516773"/>
              </a:xfrm>
              <a:prstGeom prst="rect">
                <a:avLst/>
              </a:prstGeom>
            </p:spPr>
          </p:pic>
          <p:sp>
            <p:nvSpPr>
              <p:cNvPr id="94" name="TextBox 93"/>
              <p:cNvSpPr txBox="1"/>
              <p:nvPr/>
            </p:nvSpPr>
            <p:spPr>
              <a:xfrm>
                <a:off x="8606821" y="4499657"/>
                <a:ext cx="954108" cy="246221"/>
              </a:xfrm>
              <a:prstGeom prst="rect">
                <a:avLst/>
              </a:prstGeom>
              <a:noFill/>
            </p:spPr>
            <p:txBody>
              <a:bodyPr wrap="none" rtlCol="0">
                <a:spAutoFit/>
              </a:bodyPr>
              <a:lstStyle/>
              <a:p>
                <a:pPr algn="ctr"/>
                <a:r>
                  <a:rPr lang="en-US" sz="1000" dirty="0" smtClean="0">
                    <a:solidFill>
                      <a:prstClr val="black"/>
                    </a:solidFill>
                  </a:rPr>
                  <a:t>JTDI Mid Tier</a:t>
                </a:r>
                <a:endParaRPr lang="en-US" sz="1000" dirty="0">
                  <a:solidFill>
                    <a:prstClr val="black"/>
                  </a:solidFill>
                </a:endParaRPr>
              </a:p>
            </p:txBody>
          </p:sp>
        </p:grpSp>
        <p:grpSp>
          <p:nvGrpSpPr>
            <p:cNvPr id="95" name="Group 94"/>
            <p:cNvGrpSpPr/>
            <p:nvPr/>
          </p:nvGrpSpPr>
          <p:grpSpPr>
            <a:xfrm>
              <a:off x="5008643" y="3602693"/>
              <a:ext cx="1077539" cy="857310"/>
              <a:chOff x="6326218" y="4129022"/>
              <a:chExt cx="1077539" cy="857310"/>
            </a:xfrm>
          </p:grpSpPr>
          <p:pic>
            <p:nvPicPr>
              <p:cNvPr id="96" name="Picture 9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55460" y="4129022"/>
                <a:ext cx="373805" cy="516773"/>
              </a:xfrm>
              <a:prstGeom prst="rect">
                <a:avLst/>
              </a:prstGeom>
            </p:spPr>
          </p:pic>
          <p:sp>
            <p:nvSpPr>
              <p:cNvPr id="97" name="TextBox 96"/>
              <p:cNvSpPr txBox="1"/>
              <p:nvPr/>
            </p:nvSpPr>
            <p:spPr>
              <a:xfrm>
                <a:off x="6326218" y="4586222"/>
                <a:ext cx="1077539" cy="400110"/>
              </a:xfrm>
              <a:prstGeom prst="rect">
                <a:avLst/>
              </a:prstGeom>
              <a:noFill/>
            </p:spPr>
            <p:txBody>
              <a:bodyPr wrap="none" rtlCol="0">
                <a:spAutoFit/>
              </a:bodyPr>
              <a:lstStyle/>
              <a:p>
                <a:pPr algn="ctr"/>
                <a:r>
                  <a:rPr lang="en-US" sz="1000" dirty="0" smtClean="0">
                    <a:solidFill>
                      <a:prstClr val="black"/>
                    </a:solidFill>
                  </a:rPr>
                  <a:t>OOMA</a:t>
                </a:r>
              </a:p>
              <a:p>
                <a:pPr algn="ctr"/>
                <a:r>
                  <a:rPr lang="en-US" sz="1000" dirty="0" smtClean="0">
                    <a:solidFill>
                      <a:prstClr val="black"/>
                    </a:solidFill>
                  </a:rPr>
                  <a:t>Foundation Tier</a:t>
                </a:r>
                <a:endParaRPr lang="en-US" sz="1000" dirty="0">
                  <a:solidFill>
                    <a:prstClr val="black"/>
                  </a:solidFill>
                </a:endParaRPr>
              </a:p>
            </p:txBody>
          </p:sp>
        </p:grpSp>
        <p:grpSp>
          <p:nvGrpSpPr>
            <p:cNvPr id="98" name="Group 97"/>
            <p:cNvGrpSpPr/>
            <p:nvPr/>
          </p:nvGrpSpPr>
          <p:grpSpPr>
            <a:xfrm>
              <a:off x="4856243" y="5202893"/>
              <a:ext cx="836154" cy="547504"/>
              <a:chOff x="7169538" y="1945935"/>
              <a:chExt cx="836154" cy="547504"/>
            </a:xfrm>
          </p:grpSpPr>
          <p:sp>
            <p:nvSpPr>
              <p:cNvPr id="99" name="TextBox 98"/>
              <p:cNvSpPr txBox="1"/>
              <p:nvPr/>
            </p:nvSpPr>
            <p:spPr>
              <a:xfrm>
                <a:off x="7473174" y="2247218"/>
                <a:ext cx="532518" cy="246221"/>
              </a:xfrm>
              <a:prstGeom prst="rect">
                <a:avLst/>
              </a:prstGeom>
              <a:noFill/>
            </p:spPr>
            <p:txBody>
              <a:bodyPr wrap="none" rtlCol="0">
                <a:spAutoFit/>
              </a:bodyPr>
              <a:lstStyle/>
              <a:p>
                <a:pPr algn="ctr"/>
                <a:r>
                  <a:rPr lang="en-US" sz="1000" dirty="0" smtClean="0">
                    <a:solidFill>
                      <a:prstClr val="black"/>
                    </a:solidFill>
                  </a:rPr>
                  <a:t>HBSS</a:t>
                </a:r>
                <a:endParaRPr lang="en-US" sz="1000" dirty="0">
                  <a:solidFill>
                    <a:prstClr val="black"/>
                  </a:solidFill>
                </a:endParaRPr>
              </a:p>
            </p:txBody>
          </p:sp>
          <p:pic>
            <p:nvPicPr>
              <p:cNvPr id="100" name="Picture 9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69538" y="1945935"/>
                <a:ext cx="373805" cy="516773"/>
              </a:xfrm>
              <a:prstGeom prst="rect">
                <a:avLst/>
              </a:prstGeom>
            </p:spPr>
          </p:pic>
        </p:grpSp>
        <p:grpSp>
          <p:nvGrpSpPr>
            <p:cNvPr id="101" name="Group 100"/>
            <p:cNvGrpSpPr/>
            <p:nvPr/>
          </p:nvGrpSpPr>
          <p:grpSpPr>
            <a:xfrm>
              <a:off x="5389643" y="4898093"/>
              <a:ext cx="751275" cy="617347"/>
              <a:chOff x="7198178" y="1295250"/>
              <a:chExt cx="751275" cy="617347"/>
            </a:xfrm>
          </p:grpSpPr>
          <p:pic>
            <p:nvPicPr>
              <p:cNvPr id="102" name="Picture 10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98178" y="1295250"/>
                <a:ext cx="373805" cy="516773"/>
              </a:xfrm>
              <a:prstGeom prst="rect">
                <a:avLst/>
              </a:prstGeom>
            </p:spPr>
          </p:pic>
          <p:sp>
            <p:nvSpPr>
              <p:cNvPr id="103" name="TextBox 102"/>
              <p:cNvSpPr txBox="1"/>
              <p:nvPr/>
            </p:nvSpPr>
            <p:spPr>
              <a:xfrm>
                <a:off x="7416935" y="1666376"/>
                <a:ext cx="532518" cy="246221"/>
              </a:xfrm>
              <a:prstGeom prst="rect">
                <a:avLst/>
              </a:prstGeom>
              <a:noFill/>
            </p:spPr>
            <p:txBody>
              <a:bodyPr wrap="none" rtlCol="0">
                <a:spAutoFit/>
              </a:bodyPr>
              <a:lstStyle/>
              <a:p>
                <a:pPr algn="ctr"/>
                <a:r>
                  <a:rPr lang="en-US" sz="1000" dirty="0" smtClean="0">
                    <a:solidFill>
                      <a:prstClr val="black"/>
                    </a:solidFill>
                  </a:rPr>
                  <a:t>ACAS</a:t>
                </a:r>
                <a:endParaRPr lang="en-US" sz="1000" dirty="0">
                  <a:solidFill>
                    <a:prstClr val="black"/>
                  </a:solidFill>
                </a:endParaRPr>
              </a:p>
            </p:txBody>
          </p:sp>
        </p:grpSp>
        <p:grpSp>
          <p:nvGrpSpPr>
            <p:cNvPr id="104" name="Group 103"/>
            <p:cNvGrpSpPr/>
            <p:nvPr/>
          </p:nvGrpSpPr>
          <p:grpSpPr>
            <a:xfrm>
              <a:off x="4932443" y="2612093"/>
              <a:ext cx="1075936" cy="745373"/>
              <a:chOff x="5715000" y="1295400"/>
              <a:chExt cx="1075936" cy="745373"/>
            </a:xfrm>
          </p:grpSpPr>
          <p:sp>
            <p:nvSpPr>
              <p:cNvPr id="105" name="TextBox 104"/>
              <p:cNvSpPr txBox="1"/>
              <p:nvPr/>
            </p:nvSpPr>
            <p:spPr>
              <a:xfrm>
                <a:off x="5715000" y="1295400"/>
                <a:ext cx="1075936" cy="553998"/>
              </a:xfrm>
              <a:prstGeom prst="rect">
                <a:avLst/>
              </a:prstGeom>
              <a:noFill/>
            </p:spPr>
            <p:txBody>
              <a:bodyPr wrap="none" rtlCol="0">
                <a:spAutoFit/>
              </a:bodyPr>
              <a:lstStyle/>
              <a:p>
                <a:r>
                  <a:rPr lang="en-US" sz="1000" dirty="0" smtClean="0">
                    <a:solidFill>
                      <a:prstClr val="black"/>
                    </a:solidFill>
                  </a:rPr>
                  <a:t>Domain Services:</a:t>
                </a:r>
              </a:p>
              <a:p>
                <a:pPr marL="628650" lvl="1" indent="-171450">
                  <a:buFontTx/>
                  <a:buChar char="-"/>
                </a:pPr>
                <a:r>
                  <a:rPr lang="en-US" sz="1000" dirty="0" smtClean="0">
                    <a:solidFill>
                      <a:prstClr val="black"/>
                    </a:solidFill>
                  </a:rPr>
                  <a:t>DNS</a:t>
                </a:r>
              </a:p>
              <a:p>
                <a:pPr marL="628650" lvl="1" indent="-171450">
                  <a:buFontTx/>
                  <a:buChar char="-"/>
                </a:pPr>
                <a:r>
                  <a:rPr lang="en-US" sz="1000" dirty="0" smtClean="0">
                    <a:solidFill>
                      <a:prstClr val="black"/>
                    </a:solidFill>
                  </a:rPr>
                  <a:t>NTP</a:t>
                </a:r>
              </a:p>
            </p:txBody>
          </p:sp>
          <p:pic>
            <p:nvPicPr>
              <p:cNvPr id="106" name="Picture 10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91200" y="1524000"/>
                <a:ext cx="373805" cy="516773"/>
              </a:xfrm>
              <a:prstGeom prst="rect">
                <a:avLst/>
              </a:prstGeom>
            </p:spPr>
          </p:pic>
        </p:grpSp>
        <p:grpSp>
          <p:nvGrpSpPr>
            <p:cNvPr id="107" name="Group 106"/>
            <p:cNvGrpSpPr/>
            <p:nvPr/>
          </p:nvGrpSpPr>
          <p:grpSpPr>
            <a:xfrm>
              <a:off x="6151643" y="3069293"/>
              <a:ext cx="987560" cy="996851"/>
              <a:chOff x="6172200" y="2971800"/>
              <a:chExt cx="987560" cy="996851"/>
            </a:xfrm>
          </p:grpSpPr>
          <p:pic>
            <p:nvPicPr>
              <p:cNvPr id="108" name="Picture 107"/>
              <p:cNvPicPr>
                <a:picLocks noChangeAspect="1"/>
              </p:cNvPicPr>
              <p:nvPr/>
            </p:nvPicPr>
            <p:blipFill rotWithShape="1">
              <a:blip r:embed="rId13" cstate="print">
                <a:extLst>
                  <a:ext uri="{28A0092B-C50C-407E-A947-70E740481C1C}">
                    <a14:useLocalDpi xmlns:a14="http://schemas.microsoft.com/office/drawing/2010/main" val="0"/>
                  </a:ext>
                </a:extLst>
              </a:blip>
              <a:srcRect r="19723" b="30972"/>
              <a:stretch/>
            </p:blipFill>
            <p:spPr>
              <a:xfrm>
                <a:off x="6172200" y="2971800"/>
                <a:ext cx="987560" cy="996851"/>
              </a:xfrm>
              <a:prstGeom prst="rect">
                <a:avLst/>
              </a:prstGeom>
              <a:ln>
                <a:noFill/>
              </a:ln>
              <a:effectLst>
                <a:softEdge rad="112500"/>
              </a:effectLst>
            </p:spPr>
          </p:pic>
          <p:sp>
            <p:nvSpPr>
              <p:cNvPr id="109" name="TextBox 108"/>
              <p:cNvSpPr txBox="1"/>
              <p:nvPr/>
            </p:nvSpPr>
            <p:spPr>
              <a:xfrm>
                <a:off x="6228155" y="3208349"/>
                <a:ext cx="782587" cy="553998"/>
              </a:xfrm>
              <a:prstGeom prst="rect">
                <a:avLst/>
              </a:prstGeom>
              <a:noFill/>
            </p:spPr>
            <p:txBody>
              <a:bodyPr wrap="none" rtlCol="0">
                <a:spAutoFit/>
              </a:bodyPr>
              <a:lstStyle/>
              <a:p>
                <a:pPr algn="ctr"/>
                <a:r>
                  <a:rPr lang="en-US" sz="1000" b="1" dirty="0" smtClean="0">
                    <a:solidFill>
                      <a:prstClr val="black"/>
                    </a:solidFill>
                  </a:rPr>
                  <a:t>Cross-</a:t>
                </a:r>
              </a:p>
              <a:p>
                <a:pPr algn="ctr"/>
                <a:r>
                  <a:rPr lang="en-US" sz="1000" b="1" dirty="0" smtClean="0">
                    <a:solidFill>
                      <a:prstClr val="black"/>
                    </a:solidFill>
                  </a:rPr>
                  <a:t>Network</a:t>
                </a:r>
              </a:p>
              <a:p>
                <a:pPr algn="ctr"/>
                <a:r>
                  <a:rPr lang="en-US" sz="1000" b="1" dirty="0" smtClean="0">
                    <a:solidFill>
                      <a:prstClr val="black"/>
                    </a:solidFill>
                  </a:rPr>
                  <a:t>Boundary</a:t>
                </a:r>
                <a:endParaRPr lang="en-US" sz="800" b="1" dirty="0">
                  <a:solidFill>
                    <a:prstClr val="black"/>
                  </a:solidFill>
                </a:endParaRPr>
              </a:p>
            </p:txBody>
          </p:sp>
        </p:grpSp>
        <p:cxnSp>
          <p:nvCxnSpPr>
            <p:cNvPr id="110" name="Straight Arrow Connector 109"/>
            <p:cNvCxnSpPr/>
            <p:nvPr/>
          </p:nvCxnSpPr>
          <p:spPr>
            <a:xfrm>
              <a:off x="5770643" y="3907493"/>
              <a:ext cx="381000" cy="533400"/>
            </a:xfrm>
            <a:prstGeom prst="straightConnector1">
              <a:avLst/>
            </a:prstGeom>
            <a:ln w="28575">
              <a:solidFill>
                <a:schemeClr val="tx2">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1" name="Freeform 110"/>
            <p:cNvSpPr/>
            <p:nvPr/>
          </p:nvSpPr>
          <p:spPr>
            <a:xfrm>
              <a:off x="4037093" y="3688418"/>
              <a:ext cx="698160" cy="1714500"/>
            </a:xfrm>
            <a:custGeom>
              <a:avLst/>
              <a:gdLst>
                <a:gd name="connsiteX0" fmla="*/ 466725 w 698160"/>
                <a:gd name="connsiteY0" fmla="*/ 1714500 h 1714500"/>
                <a:gd name="connsiteX1" fmla="*/ 676275 w 698160"/>
                <a:gd name="connsiteY1" fmla="*/ 742950 h 1714500"/>
                <a:gd name="connsiteX2" fmla="*/ 0 w 698160"/>
                <a:gd name="connsiteY2" fmla="*/ 0 h 1714500"/>
              </a:gdLst>
              <a:ahLst/>
              <a:cxnLst>
                <a:cxn ang="0">
                  <a:pos x="connsiteX0" y="connsiteY0"/>
                </a:cxn>
                <a:cxn ang="0">
                  <a:pos x="connsiteX1" y="connsiteY1"/>
                </a:cxn>
                <a:cxn ang="0">
                  <a:pos x="connsiteX2" y="connsiteY2"/>
                </a:cxn>
              </a:cxnLst>
              <a:rect l="l" t="t" r="r" b="b"/>
              <a:pathLst>
                <a:path w="698160" h="1714500">
                  <a:moveTo>
                    <a:pt x="466725" y="1714500"/>
                  </a:moveTo>
                  <a:cubicBezTo>
                    <a:pt x="610394" y="1371600"/>
                    <a:pt x="754063" y="1028700"/>
                    <a:pt x="676275" y="742950"/>
                  </a:cubicBezTo>
                  <a:cubicBezTo>
                    <a:pt x="598487" y="457200"/>
                    <a:pt x="177800" y="139700"/>
                    <a:pt x="0" y="0"/>
                  </a:cubicBezTo>
                </a:path>
              </a:pathLst>
            </a:custGeom>
            <a:noFill/>
            <a:ln>
              <a:solidFill>
                <a:schemeClr val="tx2">
                  <a:lumMod val="75000"/>
                  <a:lumOff val="2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4170443" y="3650318"/>
              <a:ext cx="857250" cy="1524000"/>
            </a:xfrm>
            <a:custGeom>
              <a:avLst/>
              <a:gdLst>
                <a:gd name="connsiteX0" fmla="*/ 857250 w 857250"/>
                <a:gd name="connsiteY0" fmla="*/ 1524000 h 1524000"/>
                <a:gd name="connsiteX1" fmla="*/ 695325 w 857250"/>
                <a:gd name="connsiteY1" fmla="*/ 628650 h 1524000"/>
                <a:gd name="connsiteX2" fmla="*/ 0 w 857250"/>
                <a:gd name="connsiteY2" fmla="*/ 0 h 1524000"/>
              </a:gdLst>
              <a:ahLst/>
              <a:cxnLst>
                <a:cxn ang="0">
                  <a:pos x="connsiteX0" y="connsiteY0"/>
                </a:cxn>
                <a:cxn ang="0">
                  <a:pos x="connsiteX1" y="connsiteY1"/>
                </a:cxn>
                <a:cxn ang="0">
                  <a:pos x="connsiteX2" y="connsiteY2"/>
                </a:cxn>
              </a:cxnLst>
              <a:rect l="l" t="t" r="r" b="b"/>
              <a:pathLst>
                <a:path w="857250" h="1524000">
                  <a:moveTo>
                    <a:pt x="857250" y="1524000"/>
                  </a:moveTo>
                  <a:cubicBezTo>
                    <a:pt x="847725" y="1203325"/>
                    <a:pt x="838200" y="882650"/>
                    <a:pt x="695325" y="628650"/>
                  </a:cubicBezTo>
                  <a:cubicBezTo>
                    <a:pt x="552450" y="374650"/>
                    <a:pt x="276225" y="187325"/>
                    <a:pt x="0" y="0"/>
                  </a:cubicBezTo>
                </a:path>
              </a:pathLst>
            </a:custGeom>
            <a:noFill/>
            <a:ln>
              <a:solidFill>
                <a:schemeClr val="tx2">
                  <a:lumMod val="75000"/>
                  <a:lumOff val="2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4322843" y="3593168"/>
              <a:ext cx="1028700" cy="1304925"/>
            </a:xfrm>
            <a:custGeom>
              <a:avLst/>
              <a:gdLst>
                <a:gd name="connsiteX0" fmla="*/ 1028700 w 1028700"/>
                <a:gd name="connsiteY0" fmla="*/ 1304925 h 1304925"/>
                <a:gd name="connsiteX1" fmla="*/ 762000 w 1028700"/>
                <a:gd name="connsiteY1" fmla="*/ 838200 h 1304925"/>
                <a:gd name="connsiteX2" fmla="*/ 609600 w 1028700"/>
                <a:gd name="connsiteY2" fmla="*/ 457200 h 1304925"/>
                <a:gd name="connsiteX3" fmla="*/ 0 w 1028700"/>
                <a:gd name="connsiteY3" fmla="*/ 0 h 1304925"/>
              </a:gdLst>
              <a:ahLst/>
              <a:cxnLst>
                <a:cxn ang="0">
                  <a:pos x="connsiteX0" y="connsiteY0"/>
                </a:cxn>
                <a:cxn ang="0">
                  <a:pos x="connsiteX1" y="connsiteY1"/>
                </a:cxn>
                <a:cxn ang="0">
                  <a:pos x="connsiteX2" y="connsiteY2"/>
                </a:cxn>
                <a:cxn ang="0">
                  <a:pos x="connsiteX3" y="connsiteY3"/>
                </a:cxn>
              </a:cxnLst>
              <a:rect l="l" t="t" r="r" b="b"/>
              <a:pathLst>
                <a:path w="1028700" h="1304925">
                  <a:moveTo>
                    <a:pt x="1028700" y="1304925"/>
                  </a:moveTo>
                  <a:cubicBezTo>
                    <a:pt x="930275" y="1142206"/>
                    <a:pt x="831850" y="979487"/>
                    <a:pt x="762000" y="838200"/>
                  </a:cubicBezTo>
                  <a:cubicBezTo>
                    <a:pt x="692150" y="696913"/>
                    <a:pt x="736600" y="596900"/>
                    <a:pt x="609600" y="457200"/>
                  </a:cubicBezTo>
                  <a:cubicBezTo>
                    <a:pt x="482600" y="317500"/>
                    <a:pt x="241300" y="158750"/>
                    <a:pt x="0" y="0"/>
                  </a:cubicBezTo>
                </a:path>
              </a:pathLst>
            </a:custGeom>
            <a:noFill/>
            <a:ln>
              <a:solidFill>
                <a:schemeClr val="tx2">
                  <a:lumMod val="75000"/>
                  <a:lumOff val="2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Arrow Connector 113"/>
            <p:cNvCxnSpPr/>
            <p:nvPr/>
          </p:nvCxnSpPr>
          <p:spPr>
            <a:xfrm>
              <a:off x="4322843" y="3450293"/>
              <a:ext cx="990600" cy="304800"/>
            </a:xfrm>
            <a:prstGeom prst="straightConnector1">
              <a:avLst/>
            </a:prstGeom>
            <a:ln w="28575">
              <a:solidFill>
                <a:schemeClr val="tx2">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endCxn id="105" idx="1"/>
            </p:cNvCxnSpPr>
            <p:nvPr/>
          </p:nvCxnSpPr>
          <p:spPr>
            <a:xfrm flipV="1">
              <a:off x="4170443" y="2889092"/>
              <a:ext cx="762000" cy="332602"/>
            </a:xfrm>
            <a:prstGeom prst="straightConnector1">
              <a:avLst/>
            </a:prstGeom>
            <a:ln w="28575">
              <a:solidFill>
                <a:schemeClr val="tx2">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endCxn id="108" idx="1"/>
            </p:cNvCxnSpPr>
            <p:nvPr/>
          </p:nvCxnSpPr>
          <p:spPr>
            <a:xfrm>
              <a:off x="4246643" y="3297893"/>
              <a:ext cx="1905000" cy="269826"/>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7" name="Picture 1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51080" y="1923154"/>
              <a:ext cx="251097" cy="347133"/>
            </a:xfrm>
            <a:prstGeom prst="rect">
              <a:avLst/>
            </a:prstGeom>
          </p:spPr>
        </p:pic>
        <p:sp>
          <p:nvSpPr>
            <p:cNvPr id="118" name="TextBox 117"/>
            <p:cNvSpPr txBox="1"/>
            <p:nvPr/>
          </p:nvSpPr>
          <p:spPr>
            <a:xfrm>
              <a:off x="7906096" y="2199247"/>
              <a:ext cx="554960" cy="246221"/>
            </a:xfrm>
            <a:prstGeom prst="rect">
              <a:avLst/>
            </a:prstGeom>
            <a:noFill/>
          </p:spPr>
          <p:txBody>
            <a:bodyPr wrap="none" rtlCol="0">
              <a:spAutoFit/>
            </a:bodyPr>
            <a:lstStyle/>
            <a:p>
              <a:pPr algn="ctr"/>
              <a:r>
                <a:rPr lang="en-US" sz="1000" dirty="0" smtClean="0">
                  <a:solidFill>
                    <a:prstClr val="black"/>
                  </a:solidFill>
                </a:rPr>
                <a:t>VRAM</a:t>
              </a:r>
              <a:endParaRPr lang="en-US" sz="1000" dirty="0">
                <a:solidFill>
                  <a:prstClr val="black"/>
                </a:solidFill>
              </a:endParaRPr>
            </a:p>
          </p:txBody>
        </p:sp>
        <p:pic>
          <p:nvPicPr>
            <p:cNvPr id="119" name="Picture 1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85945" y="2484708"/>
              <a:ext cx="251097" cy="347133"/>
            </a:xfrm>
            <a:prstGeom prst="rect">
              <a:avLst/>
            </a:prstGeom>
          </p:spPr>
        </p:pic>
        <p:pic>
          <p:nvPicPr>
            <p:cNvPr id="120" name="Picture 1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90851" y="3053508"/>
              <a:ext cx="251097" cy="347133"/>
            </a:xfrm>
            <a:prstGeom prst="rect">
              <a:avLst/>
            </a:prstGeom>
          </p:spPr>
        </p:pic>
        <p:pic>
          <p:nvPicPr>
            <p:cNvPr id="121" name="Picture 1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21059" y="3631481"/>
              <a:ext cx="251097" cy="347133"/>
            </a:xfrm>
            <a:prstGeom prst="rect">
              <a:avLst/>
            </a:prstGeom>
          </p:spPr>
        </p:pic>
        <p:cxnSp>
          <p:nvCxnSpPr>
            <p:cNvPr id="122" name="Straight Connector 121"/>
            <p:cNvCxnSpPr/>
            <p:nvPr/>
          </p:nvCxnSpPr>
          <p:spPr>
            <a:xfrm>
              <a:off x="7675643" y="1545293"/>
              <a:ext cx="50514" cy="3574617"/>
            </a:xfrm>
            <a:prstGeom prst="line">
              <a:avLst/>
            </a:prstGeom>
            <a:ln w="254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7669780" y="1548189"/>
              <a:ext cx="323433" cy="1"/>
            </a:xfrm>
            <a:prstGeom prst="straightConnector1">
              <a:avLst/>
            </a:prstGeom>
            <a:ln w="2540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7687457" y="2089416"/>
              <a:ext cx="323433" cy="1"/>
            </a:xfrm>
            <a:prstGeom prst="straightConnector1">
              <a:avLst/>
            </a:prstGeom>
            <a:ln w="2540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7694771" y="2634803"/>
              <a:ext cx="323433" cy="1"/>
            </a:xfrm>
            <a:prstGeom prst="straightConnector1">
              <a:avLst/>
            </a:prstGeom>
            <a:ln w="2540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7712289" y="3263197"/>
              <a:ext cx="323433" cy="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7718843" y="3821032"/>
              <a:ext cx="323433" cy="1"/>
            </a:xfrm>
            <a:prstGeom prst="straightConnector1">
              <a:avLst/>
            </a:prstGeom>
            <a:ln w="2540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8" name="Picture 1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50379" y="4962929"/>
              <a:ext cx="251097" cy="347133"/>
            </a:xfrm>
            <a:prstGeom prst="rect">
              <a:avLst/>
            </a:prstGeom>
          </p:spPr>
        </p:pic>
        <p:pic>
          <p:nvPicPr>
            <p:cNvPr id="129" name="Picture 1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56897" y="5644223"/>
              <a:ext cx="251097" cy="347133"/>
            </a:xfrm>
            <a:prstGeom prst="rect">
              <a:avLst/>
            </a:prstGeom>
          </p:spPr>
        </p:pic>
        <p:cxnSp>
          <p:nvCxnSpPr>
            <p:cNvPr id="130" name="Straight Arrow Connector 129"/>
            <p:cNvCxnSpPr/>
            <p:nvPr/>
          </p:nvCxnSpPr>
          <p:spPr>
            <a:xfrm>
              <a:off x="7726157" y="4550360"/>
              <a:ext cx="323433" cy="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401476" y="5227543"/>
              <a:ext cx="0" cy="604365"/>
            </a:xfrm>
            <a:prstGeom prst="line">
              <a:avLst/>
            </a:prstGeom>
            <a:ln w="254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a:off x="8202877" y="5826767"/>
              <a:ext cx="198599" cy="0"/>
            </a:xfrm>
            <a:prstGeom prst="straightConnector1">
              <a:avLst/>
            </a:prstGeom>
            <a:ln w="2540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3" name="Picture 1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00506" y="4341887"/>
              <a:ext cx="251097" cy="347133"/>
            </a:xfrm>
            <a:prstGeom prst="rect">
              <a:avLst/>
            </a:prstGeom>
          </p:spPr>
        </p:pic>
        <p:sp>
          <p:nvSpPr>
            <p:cNvPr id="134" name="TextBox 133"/>
            <p:cNvSpPr txBox="1"/>
            <p:nvPr/>
          </p:nvSpPr>
          <p:spPr>
            <a:xfrm>
              <a:off x="7828043" y="4593293"/>
              <a:ext cx="854722" cy="246221"/>
            </a:xfrm>
            <a:prstGeom prst="rect">
              <a:avLst/>
            </a:prstGeom>
            <a:noFill/>
          </p:spPr>
          <p:txBody>
            <a:bodyPr wrap="none" rtlCol="0">
              <a:spAutoFit/>
            </a:bodyPr>
            <a:lstStyle/>
            <a:p>
              <a:pPr algn="ctr"/>
              <a:r>
                <a:rPr lang="en-US" sz="1000" dirty="0" smtClean="0">
                  <a:solidFill>
                    <a:prstClr val="black"/>
                  </a:solidFill>
                </a:rPr>
                <a:t>NMCI OWA</a:t>
              </a:r>
              <a:endParaRPr lang="en-US" sz="1000" dirty="0">
                <a:solidFill>
                  <a:prstClr val="black"/>
                </a:solidFill>
              </a:endParaRPr>
            </a:p>
          </p:txBody>
        </p:sp>
        <p:cxnSp>
          <p:nvCxnSpPr>
            <p:cNvPr id="135" name="Straight Arrow Connector 134"/>
            <p:cNvCxnSpPr/>
            <p:nvPr/>
          </p:nvCxnSpPr>
          <p:spPr>
            <a:xfrm>
              <a:off x="7731691" y="5112318"/>
              <a:ext cx="323433" cy="1"/>
            </a:xfrm>
            <a:prstGeom prst="straightConnector1">
              <a:avLst/>
            </a:prstGeom>
            <a:ln w="25400">
              <a:solidFill>
                <a:schemeClr val="tx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6" name="Picture 1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81201" y="1375838"/>
              <a:ext cx="251097" cy="347133"/>
            </a:xfrm>
            <a:prstGeom prst="rect">
              <a:avLst/>
            </a:prstGeom>
          </p:spPr>
        </p:pic>
        <p:sp>
          <p:nvSpPr>
            <p:cNvPr id="137" name="TextBox 136"/>
            <p:cNvSpPr txBox="1"/>
            <p:nvPr/>
          </p:nvSpPr>
          <p:spPr>
            <a:xfrm>
              <a:off x="7864081" y="1651931"/>
              <a:ext cx="699230" cy="246221"/>
            </a:xfrm>
            <a:prstGeom prst="rect">
              <a:avLst/>
            </a:prstGeom>
            <a:noFill/>
          </p:spPr>
          <p:txBody>
            <a:bodyPr wrap="none" rtlCol="0">
              <a:spAutoFit/>
            </a:bodyPr>
            <a:lstStyle/>
            <a:p>
              <a:pPr algn="ctr"/>
              <a:r>
                <a:rPr lang="en-US" sz="1000" dirty="0" smtClean="0">
                  <a:solidFill>
                    <a:prstClr val="black"/>
                  </a:solidFill>
                </a:rPr>
                <a:t>CMRS-N</a:t>
              </a:r>
              <a:endParaRPr lang="en-US" sz="1000" dirty="0">
                <a:solidFill>
                  <a:prstClr val="black"/>
                </a:solidFill>
              </a:endParaRPr>
            </a:p>
          </p:txBody>
        </p:sp>
        <p:sp>
          <p:nvSpPr>
            <p:cNvPr id="138" name="TextBox 137"/>
            <p:cNvSpPr txBox="1"/>
            <p:nvPr/>
          </p:nvSpPr>
          <p:spPr>
            <a:xfrm>
              <a:off x="7787012" y="2758945"/>
              <a:ext cx="846487" cy="246221"/>
            </a:xfrm>
            <a:prstGeom prst="rect">
              <a:avLst/>
            </a:prstGeom>
            <a:noFill/>
          </p:spPr>
          <p:txBody>
            <a:bodyPr wrap="square" rtlCol="0">
              <a:spAutoFit/>
            </a:bodyPr>
            <a:lstStyle/>
            <a:p>
              <a:pPr algn="ctr"/>
              <a:r>
                <a:rPr lang="en-US" sz="1000" dirty="0" smtClean="0">
                  <a:solidFill>
                    <a:prstClr val="black"/>
                  </a:solidFill>
                </a:rPr>
                <a:t>JDRS Web</a:t>
              </a:r>
            </a:p>
          </p:txBody>
        </p:sp>
        <p:sp>
          <p:nvSpPr>
            <p:cNvPr id="139" name="TextBox 138"/>
            <p:cNvSpPr txBox="1"/>
            <p:nvPr/>
          </p:nvSpPr>
          <p:spPr>
            <a:xfrm>
              <a:off x="7998269" y="3337796"/>
              <a:ext cx="455574" cy="246221"/>
            </a:xfrm>
            <a:prstGeom prst="rect">
              <a:avLst/>
            </a:prstGeom>
            <a:noFill/>
          </p:spPr>
          <p:txBody>
            <a:bodyPr wrap="none" rtlCol="0">
              <a:spAutoFit/>
            </a:bodyPr>
            <a:lstStyle/>
            <a:p>
              <a:pPr algn="ctr"/>
              <a:r>
                <a:rPr lang="en-US" sz="1000" dirty="0" smtClean="0">
                  <a:solidFill>
                    <a:prstClr val="black"/>
                  </a:solidFill>
                </a:rPr>
                <a:t>DCS</a:t>
              </a:r>
            </a:p>
          </p:txBody>
        </p:sp>
        <p:sp>
          <p:nvSpPr>
            <p:cNvPr id="140" name="TextBox 139"/>
            <p:cNvSpPr txBox="1"/>
            <p:nvPr/>
          </p:nvSpPr>
          <p:spPr>
            <a:xfrm>
              <a:off x="7887282" y="3920498"/>
              <a:ext cx="660758" cy="400110"/>
            </a:xfrm>
            <a:prstGeom prst="rect">
              <a:avLst/>
            </a:prstGeom>
            <a:noFill/>
          </p:spPr>
          <p:txBody>
            <a:bodyPr wrap="none" rtlCol="0">
              <a:spAutoFit/>
            </a:bodyPr>
            <a:lstStyle/>
            <a:p>
              <a:pPr algn="ctr"/>
              <a:r>
                <a:rPr lang="en-US" sz="1000" dirty="0" smtClean="0">
                  <a:solidFill>
                    <a:prstClr val="black"/>
                  </a:solidFill>
                </a:rPr>
                <a:t>OOMA</a:t>
              </a:r>
            </a:p>
            <a:p>
              <a:pPr algn="ctr"/>
              <a:r>
                <a:rPr lang="en-US" sz="1000" dirty="0" smtClean="0">
                  <a:solidFill>
                    <a:prstClr val="black"/>
                  </a:solidFill>
                </a:rPr>
                <a:t>Top Tier</a:t>
              </a:r>
              <a:endParaRPr lang="en-US" sz="1000" dirty="0">
                <a:solidFill>
                  <a:prstClr val="black"/>
                </a:solidFill>
              </a:endParaRPr>
            </a:p>
          </p:txBody>
        </p:sp>
        <p:sp>
          <p:nvSpPr>
            <p:cNvPr id="141" name="TextBox 140"/>
            <p:cNvSpPr txBox="1"/>
            <p:nvPr/>
          </p:nvSpPr>
          <p:spPr>
            <a:xfrm>
              <a:off x="7523243" y="5279093"/>
              <a:ext cx="966932" cy="246221"/>
            </a:xfrm>
            <a:prstGeom prst="rect">
              <a:avLst/>
            </a:prstGeom>
            <a:noFill/>
          </p:spPr>
          <p:txBody>
            <a:bodyPr wrap="none" rtlCol="0">
              <a:spAutoFit/>
            </a:bodyPr>
            <a:lstStyle/>
            <a:p>
              <a:pPr algn="ctr"/>
              <a:r>
                <a:rPr lang="en-US" sz="1000" dirty="0" smtClean="0">
                  <a:solidFill>
                    <a:prstClr val="black"/>
                  </a:solidFill>
                </a:rPr>
                <a:t>JTDI Top Tier</a:t>
              </a:r>
              <a:endParaRPr lang="en-US" sz="1000" dirty="0">
                <a:solidFill>
                  <a:prstClr val="black"/>
                </a:solidFill>
              </a:endParaRPr>
            </a:p>
          </p:txBody>
        </p:sp>
        <p:sp>
          <p:nvSpPr>
            <p:cNvPr id="142" name="TextBox 141"/>
            <p:cNvSpPr txBox="1"/>
            <p:nvPr/>
          </p:nvSpPr>
          <p:spPr>
            <a:xfrm>
              <a:off x="7523243" y="5964893"/>
              <a:ext cx="1130438" cy="400110"/>
            </a:xfrm>
            <a:prstGeom prst="rect">
              <a:avLst/>
            </a:prstGeom>
            <a:noFill/>
          </p:spPr>
          <p:txBody>
            <a:bodyPr wrap="none" rtlCol="0">
              <a:spAutoFit/>
            </a:bodyPr>
            <a:lstStyle/>
            <a:p>
              <a:pPr algn="ctr"/>
              <a:r>
                <a:rPr lang="en-US" sz="1000" dirty="0" smtClean="0">
                  <a:solidFill>
                    <a:prstClr val="black"/>
                  </a:solidFill>
                </a:rPr>
                <a:t>NATEC</a:t>
              </a:r>
            </a:p>
            <a:p>
              <a:pPr algn="ctr"/>
              <a:r>
                <a:rPr lang="en-US" sz="1000" dirty="0" smtClean="0">
                  <a:solidFill>
                    <a:prstClr val="black"/>
                  </a:solidFill>
                </a:rPr>
                <a:t> (TMAPS/ELMS)</a:t>
              </a:r>
              <a:endParaRPr lang="en-US" sz="1000" dirty="0">
                <a:solidFill>
                  <a:prstClr val="black"/>
                </a:solidFill>
              </a:endParaRPr>
            </a:p>
          </p:txBody>
        </p:sp>
        <p:cxnSp>
          <p:nvCxnSpPr>
            <p:cNvPr id="143" name="Straight Arrow Connector 142"/>
            <p:cNvCxnSpPr/>
            <p:nvPr/>
          </p:nvCxnSpPr>
          <p:spPr>
            <a:xfrm>
              <a:off x="7142243" y="3602693"/>
              <a:ext cx="533400" cy="0"/>
            </a:xfrm>
            <a:prstGeom prst="straightConnector1">
              <a:avLst/>
            </a:prstGeom>
            <a:ln w="28575">
              <a:solidFill>
                <a:schemeClr val="tx2">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20231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639F9F86-594F-4A01-9323-7648DBE5616E}" type="slidenum">
              <a:rPr lang="en-US" smtClean="0"/>
              <a:t>7</a:t>
            </a:fld>
            <a:endParaRPr lang="en-US" dirty="0"/>
          </a:p>
        </p:txBody>
      </p:sp>
      <p:sp>
        <p:nvSpPr>
          <p:cNvPr id="22" name="Title 1"/>
          <p:cNvSpPr>
            <a:spLocks noGrp="1"/>
          </p:cNvSpPr>
          <p:nvPr>
            <p:ph type="title"/>
          </p:nvPr>
        </p:nvSpPr>
        <p:spPr>
          <a:xfrm>
            <a:off x="360457" y="122238"/>
            <a:ext cx="8640035" cy="487362"/>
          </a:xfrm>
        </p:spPr>
        <p:txBody>
          <a:bodyPr>
            <a:noAutofit/>
          </a:bodyPr>
          <a:lstStyle/>
          <a:p>
            <a:r>
              <a:rPr lang="en-US" sz="2700" dirty="0" smtClean="0">
                <a:latin typeface="Tahoma" panose="020B0604030504040204" pitchFamily="34" charset="0"/>
                <a:ea typeface="Tahoma" panose="020B0604030504040204" pitchFamily="34" charset="0"/>
                <a:cs typeface="Tahoma" panose="020B0604030504040204" pitchFamily="34" charset="0"/>
              </a:rPr>
              <a:t>SPECS Supporting Additional Requirements</a:t>
            </a:r>
            <a:endParaRPr lang="en-US" sz="27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12"/>
          <p:cNvSpPr txBox="1">
            <a:spLocks noChangeArrowheads="1"/>
          </p:cNvSpPr>
          <p:nvPr/>
        </p:nvSpPr>
        <p:spPr bwMode="auto">
          <a:xfrm>
            <a:off x="274320" y="1097280"/>
            <a:ext cx="864096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charset="0"/>
                <a:cs typeface="Arial" charset="0"/>
              </a:defRPr>
            </a:lvl1pPr>
            <a:lvl2pPr marL="742950" indent="-285750" eaLnBrk="0" hangingPunct="0">
              <a:defRPr sz="1600" b="1">
                <a:solidFill>
                  <a:schemeClr val="tx1"/>
                </a:solidFill>
                <a:latin typeface="Arial" charset="0"/>
                <a:cs typeface="Arial" charset="0"/>
              </a:defRPr>
            </a:lvl2pPr>
            <a:lvl3pPr marL="1143000" indent="-228600" eaLnBrk="0" hangingPunct="0">
              <a:defRPr sz="1600" b="1">
                <a:solidFill>
                  <a:schemeClr val="tx1"/>
                </a:solidFill>
                <a:latin typeface="Arial" charset="0"/>
                <a:cs typeface="Arial" charset="0"/>
              </a:defRPr>
            </a:lvl3pPr>
            <a:lvl4pPr marL="1600200" indent="-228600" eaLnBrk="0" hangingPunct="0">
              <a:defRPr sz="1600" b="1">
                <a:solidFill>
                  <a:schemeClr val="tx1"/>
                </a:solidFill>
                <a:latin typeface="Arial" charset="0"/>
                <a:cs typeface="Arial" charset="0"/>
              </a:defRPr>
            </a:lvl4pPr>
            <a:lvl5pPr marL="2057400" indent="-228600" eaLnBrk="0" hangingPunct="0">
              <a:defRPr sz="1600" b="1">
                <a:solidFill>
                  <a:schemeClr val="tx1"/>
                </a:solidFill>
                <a:latin typeface="Arial" charset="0"/>
                <a:cs typeface="Arial" charset="0"/>
              </a:defRPr>
            </a:lvl5pPr>
            <a:lvl6pPr marL="2514600" indent="-228600" eaLnBrk="0" fontAlgn="base" hangingPunct="0">
              <a:spcBef>
                <a:spcPct val="0"/>
              </a:spcBef>
              <a:spcAft>
                <a:spcPct val="0"/>
              </a:spcAft>
              <a:defRPr sz="1600" b="1">
                <a:solidFill>
                  <a:schemeClr val="tx1"/>
                </a:solidFill>
                <a:latin typeface="Arial" charset="0"/>
                <a:cs typeface="Arial" charset="0"/>
              </a:defRPr>
            </a:lvl6pPr>
            <a:lvl7pPr marL="2971800" indent="-228600" eaLnBrk="0" fontAlgn="base" hangingPunct="0">
              <a:spcBef>
                <a:spcPct val="0"/>
              </a:spcBef>
              <a:spcAft>
                <a:spcPct val="0"/>
              </a:spcAft>
              <a:defRPr sz="1600" b="1">
                <a:solidFill>
                  <a:schemeClr val="tx1"/>
                </a:solidFill>
                <a:latin typeface="Arial" charset="0"/>
                <a:cs typeface="Arial" charset="0"/>
              </a:defRPr>
            </a:lvl7pPr>
            <a:lvl8pPr marL="3429000" indent="-228600" eaLnBrk="0" fontAlgn="base" hangingPunct="0">
              <a:spcBef>
                <a:spcPct val="0"/>
              </a:spcBef>
              <a:spcAft>
                <a:spcPct val="0"/>
              </a:spcAft>
              <a:defRPr sz="1600" b="1">
                <a:solidFill>
                  <a:schemeClr val="tx1"/>
                </a:solidFill>
                <a:latin typeface="Arial" charset="0"/>
                <a:cs typeface="Arial" charset="0"/>
              </a:defRPr>
            </a:lvl8pPr>
            <a:lvl9pPr marL="3886200" indent="-228600" eaLnBrk="0" fontAlgn="base" hangingPunct="0">
              <a:spcBef>
                <a:spcPct val="0"/>
              </a:spcBef>
              <a:spcAft>
                <a:spcPct val="0"/>
              </a:spcAft>
              <a:defRPr sz="1600" b="1">
                <a:solidFill>
                  <a:schemeClr val="tx1"/>
                </a:solidFill>
                <a:latin typeface="Arial" charset="0"/>
                <a:cs typeface="Arial" charset="0"/>
              </a:defRPr>
            </a:lvl9pPr>
          </a:lstStyle>
          <a:p>
            <a:pPr algn="just" eaLnBrk="1" hangingPunct="1">
              <a:spcAft>
                <a:spcPts val="1800"/>
              </a:spcAft>
            </a:pPr>
            <a:r>
              <a:rPr lang="en-US" sz="2000" b="0" dirty="0" smtClean="0">
                <a:latin typeface="+mn-lt"/>
                <a:ea typeface="Tahoma" panose="020B0604030504040204" pitchFamily="34" charset="0"/>
                <a:cs typeface="Tahoma" panose="020B0604030504040204" pitchFamily="34" charset="0"/>
              </a:rPr>
              <a:t>Programs with additional requirements above and beyond the CCP core capability shall work with PMA-260 to develop a path forward.  A technical analysis will determine whether to integrate into core capability or leverage core capability.</a:t>
            </a:r>
          </a:p>
          <a:p>
            <a:pPr algn="just" eaLnBrk="1" hangingPunct="1">
              <a:spcAft>
                <a:spcPts val="600"/>
              </a:spcAft>
            </a:pPr>
            <a:r>
              <a:rPr lang="en-US" sz="2000" b="0" dirty="0" smtClean="0">
                <a:latin typeface="+mn-lt"/>
                <a:ea typeface="Tahoma" panose="020B0604030504040204" pitchFamily="34" charset="0"/>
                <a:cs typeface="Tahoma" panose="020B0604030504040204" pitchFamily="34" charset="0"/>
              </a:rPr>
              <a:t>Program Offices will require an application accreditation for unique program components.  Unique programs will be deployed on the Common Connected PEMA image as virtual applications.  The steps required to transition to CCP are:</a:t>
            </a:r>
          </a:p>
        </p:txBody>
      </p:sp>
      <p:graphicFrame>
        <p:nvGraphicFramePr>
          <p:cNvPr id="6" name="Diagram 5"/>
          <p:cNvGraphicFramePr/>
          <p:nvPr>
            <p:extLst>
              <p:ext uri="{D42A27DB-BD31-4B8C-83A1-F6EECF244321}">
                <p14:modId xmlns:p14="http://schemas.microsoft.com/office/powerpoint/2010/main" val="2264201070"/>
              </p:ext>
            </p:extLst>
          </p:nvPr>
        </p:nvGraphicFramePr>
        <p:xfrm>
          <a:off x="228600" y="3356992"/>
          <a:ext cx="8686800" cy="2967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6113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9F9F86-594F-4A01-9323-7648DBE5616E}" type="slidenum">
              <a:rPr lang="en-US" smtClean="0"/>
              <a:t>8</a:t>
            </a:fld>
            <a:endParaRPr lang="en-US"/>
          </a:p>
        </p:txBody>
      </p:sp>
      <p:sp>
        <p:nvSpPr>
          <p:cNvPr id="3" name="Title 2"/>
          <p:cNvSpPr>
            <a:spLocks noGrp="1"/>
          </p:cNvSpPr>
          <p:nvPr>
            <p:ph type="title"/>
          </p:nvPr>
        </p:nvSpPr>
        <p:spPr/>
        <p:txBody>
          <a:bodyPr>
            <a:normAutofit fontScale="90000"/>
          </a:bodyPr>
          <a:lstStyle/>
          <a:p>
            <a:r>
              <a:rPr lang="en-US" dirty="0" smtClean="0"/>
              <a:t>ThinApp Approach</a:t>
            </a:r>
            <a:endParaRPr lang="en-US" dirty="0"/>
          </a:p>
        </p:txBody>
      </p:sp>
      <p:sp>
        <p:nvSpPr>
          <p:cNvPr id="8" name="Rectangle 7"/>
          <p:cNvSpPr/>
          <p:nvPr/>
        </p:nvSpPr>
        <p:spPr>
          <a:xfrm>
            <a:off x="0" y="872716"/>
            <a:ext cx="9144000" cy="5324535"/>
          </a:xfrm>
          <a:prstGeom prst="rect">
            <a:avLst/>
          </a:prstGeom>
        </p:spPr>
        <p:txBody>
          <a:bodyPr wrap="square">
            <a:spAutoFit/>
          </a:bodyPr>
          <a:lstStyle/>
          <a:p>
            <a:pPr algn="ctr"/>
            <a:r>
              <a:rPr lang="en-US" b="1" dirty="0" smtClean="0">
                <a:solidFill>
                  <a:srgbClr val="000000"/>
                </a:solidFill>
                <a:latin typeface="Arial"/>
              </a:rPr>
              <a:t>BLUF</a:t>
            </a:r>
          </a:p>
          <a:p>
            <a:pPr algn="ctr"/>
            <a:endParaRPr lang="en-US" sz="1400" dirty="0">
              <a:solidFill>
                <a:srgbClr val="000000"/>
              </a:solidFill>
              <a:latin typeface="Arial"/>
            </a:endParaRPr>
          </a:p>
          <a:p>
            <a:pPr marR="13060"/>
            <a:r>
              <a:rPr lang="en-US" sz="1400" dirty="0">
                <a:latin typeface="Arial"/>
              </a:rPr>
              <a:t>The DoD spends significant amounts of money addressing software obsolescence and compatibility across the Enterprise. Four major cost drivers are: </a:t>
            </a:r>
            <a:endParaRPr lang="en-US" sz="1400" dirty="0" smtClean="0">
              <a:latin typeface="Arial"/>
            </a:endParaRPr>
          </a:p>
          <a:p>
            <a:pPr marR="13060"/>
            <a:endParaRPr lang="en-US" sz="1400" dirty="0" smtClean="0">
              <a:latin typeface="Arial"/>
            </a:endParaRPr>
          </a:p>
          <a:p>
            <a:pPr marL="342900" marR="13060" indent="-342900">
              <a:buFont typeface="+mj-lt"/>
              <a:buAutoNum type="arabicPeriod"/>
            </a:pPr>
            <a:r>
              <a:rPr lang="en-US" sz="1400" dirty="0" smtClean="0">
                <a:latin typeface="Arial"/>
              </a:rPr>
              <a:t>Updating </a:t>
            </a:r>
            <a:r>
              <a:rPr lang="en-US" sz="1400" dirty="0">
                <a:latin typeface="Arial"/>
              </a:rPr>
              <a:t>unique software as Operating Systems change Windows XP </a:t>
            </a:r>
            <a:r>
              <a:rPr lang="en-US" sz="1400" dirty="0">
                <a:latin typeface="Wingdings"/>
              </a:rPr>
              <a:t> </a:t>
            </a:r>
            <a:r>
              <a:rPr lang="en-US" sz="1400" dirty="0">
                <a:latin typeface="Arial"/>
              </a:rPr>
              <a:t>Windows 7 </a:t>
            </a:r>
            <a:r>
              <a:rPr lang="en-US" sz="1400" dirty="0">
                <a:latin typeface="Wingdings"/>
              </a:rPr>
              <a:t> </a:t>
            </a:r>
            <a:r>
              <a:rPr lang="en-US" sz="1400" dirty="0">
                <a:latin typeface="Arial"/>
              </a:rPr>
              <a:t>Windows 10 </a:t>
            </a:r>
            <a:r>
              <a:rPr lang="en-US" sz="1400" dirty="0" smtClean="0">
                <a:latin typeface="Arial"/>
              </a:rPr>
              <a:t>and chipset changes 32-bit </a:t>
            </a:r>
            <a:r>
              <a:rPr lang="en-US" sz="1400" dirty="0" smtClean="0">
                <a:latin typeface="Wingdings"/>
              </a:rPr>
              <a:t> </a:t>
            </a:r>
            <a:r>
              <a:rPr lang="en-US" sz="1400" dirty="0" smtClean="0">
                <a:latin typeface="Arial"/>
              </a:rPr>
              <a:t>64-bit  </a:t>
            </a:r>
          </a:p>
          <a:p>
            <a:pPr marL="342900" marR="13060" indent="-342900">
              <a:buFont typeface="+mj-lt"/>
              <a:buAutoNum type="arabicPeriod"/>
            </a:pPr>
            <a:endParaRPr lang="en-US" sz="1400" dirty="0">
              <a:latin typeface="Arial"/>
            </a:endParaRPr>
          </a:p>
          <a:p>
            <a:pPr marL="342900" marR="13060" indent="-342900">
              <a:buFont typeface="+mj-lt"/>
              <a:buAutoNum type="arabicPeriod"/>
            </a:pPr>
            <a:r>
              <a:rPr lang="en-US" sz="1400" dirty="0" smtClean="0">
                <a:latin typeface="Arial"/>
              </a:rPr>
              <a:t>Most </a:t>
            </a:r>
            <a:r>
              <a:rPr lang="en-US" sz="1400" dirty="0">
                <a:latin typeface="Arial"/>
              </a:rPr>
              <a:t>unique software has dependencies that introduce cyber risk to the host system Requires Adobe Flash, Internet Information Services (IIS), Tomcat, Java, .NET Framework, etc. </a:t>
            </a:r>
            <a:endParaRPr lang="en-US" sz="1400" dirty="0" smtClean="0">
              <a:latin typeface="Arial"/>
            </a:endParaRPr>
          </a:p>
          <a:p>
            <a:pPr marL="342900" marR="13060" indent="-342900">
              <a:buFont typeface="+mj-lt"/>
              <a:buAutoNum type="arabicPeriod"/>
            </a:pPr>
            <a:endParaRPr lang="en-US" sz="1400" dirty="0">
              <a:latin typeface="Arial"/>
            </a:endParaRPr>
          </a:p>
          <a:p>
            <a:pPr marL="342900" marR="13060" indent="-342900">
              <a:buFont typeface="+mj-lt"/>
              <a:buAutoNum type="arabicPeriod"/>
            </a:pPr>
            <a:r>
              <a:rPr lang="en-US" sz="1400" dirty="0" smtClean="0">
                <a:latin typeface="Arial"/>
              </a:rPr>
              <a:t>Unique </a:t>
            </a:r>
            <a:r>
              <a:rPr lang="en-US" sz="1400" dirty="0">
                <a:latin typeface="Arial"/>
              </a:rPr>
              <a:t>software products can be incompatible with each other when cohabitating on the host </a:t>
            </a:r>
            <a:r>
              <a:rPr lang="en-US" sz="1400" dirty="0" smtClean="0">
                <a:latin typeface="Arial"/>
              </a:rPr>
              <a:t>system. </a:t>
            </a:r>
            <a:r>
              <a:rPr lang="en-US" sz="1400" dirty="0">
                <a:latin typeface="Arial"/>
              </a:rPr>
              <a:t>One software requiring Java Runtime Environment (JRE) 7 and another requiring JRE 8 on the same host Operating System </a:t>
            </a:r>
          </a:p>
          <a:p>
            <a:pPr marL="1714500" lvl="3" indent="-342900">
              <a:buFont typeface="+mj-lt"/>
              <a:buAutoNum type="arabicPeriod"/>
            </a:pPr>
            <a:endParaRPr lang="en-US" sz="1400" dirty="0">
              <a:latin typeface="Arial"/>
            </a:endParaRPr>
          </a:p>
          <a:p>
            <a:pPr marL="342900" indent="-342900">
              <a:buFont typeface="+mj-lt"/>
              <a:buAutoNum type="arabicPeriod"/>
            </a:pPr>
            <a:r>
              <a:rPr lang="en-US" sz="1400" dirty="0">
                <a:latin typeface="Arial"/>
              </a:rPr>
              <a:t>Getting and maintaining an Authority to Operate (ATO) is cumbersome and </a:t>
            </a:r>
            <a:r>
              <a:rPr lang="en-US" sz="1400" dirty="0" smtClean="0">
                <a:latin typeface="Arial"/>
              </a:rPr>
              <a:t>laborious</a:t>
            </a:r>
          </a:p>
          <a:p>
            <a:pPr marL="342900" indent="-342900">
              <a:buFont typeface="+mj-lt"/>
              <a:buAutoNum type="arabicPeriod"/>
            </a:pPr>
            <a:endParaRPr lang="en-US" sz="1400" dirty="0">
              <a:latin typeface="Arial"/>
            </a:endParaRPr>
          </a:p>
          <a:p>
            <a:endParaRPr lang="en-US" sz="1400" dirty="0" smtClean="0">
              <a:latin typeface="Arial"/>
            </a:endParaRPr>
          </a:p>
          <a:p>
            <a:pPr marR="117770"/>
            <a:r>
              <a:rPr lang="en-US" sz="1400" dirty="0" smtClean="0">
                <a:latin typeface="Arial"/>
              </a:rPr>
              <a:t>Technology </a:t>
            </a:r>
            <a:r>
              <a:rPr lang="en-US" sz="1400" dirty="0">
                <a:latin typeface="Arial"/>
              </a:rPr>
              <a:t>Solution: </a:t>
            </a:r>
            <a:endParaRPr lang="en-US" sz="1400" dirty="0" smtClean="0">
              <a:latin typeface="Arial"/>
            </a:endParaRPr>
          </a:p>
          <a:p>
            <a:pPr marR="117770"/>
            <a:endParaRPr lang="en-US" sz="1400" dirty="0">
              <a:latin typeface="Arial"/>
            </a:endParaRPr>
          </a:p>
          <a:p>
            <a:pPr marL="342900" indent="-342900">
              <a:buFont typeface="+mj-lt"/>
              <a:buAutoNum type="arabicPeriod"/>
            </a:pPr>
            <a:r>
              <a:rPr lang="en-US" sz="1400" dirty="0">
                <a:latin typeface="Arial"/>
              </a:rPr>
              <a:t>Convert existing applications to Virtual Applications using commercial tools like VMWare’s ThinApp </a:t>
            </a:r>
          </a:p>
          <a:p>
            <a:pPr marL="342900" indent="-342900">
              <a:buFont typeface="+mj-lt"/>
              <a:buAutoNum type="arabicPeriod"/>
            </a:pPr>
            <a:endParaRPr lang="en-US" sz="1400" dirty="0" smtClean="0">
              <a:latin typeface="Arial"/>
            </a:endParaRPr>
          </a:p>
          <a:p>
            <a:pPr marL="342900" indent="-342900">
              <a:buFont typeface="+mj-lt"/>
              <a:buAutoNum type="arabicPeriod"/>
            </a:pPr>
            <a:r>
              <a:rPr lang="en-US" sz="1400" dirty="0" smtClean="0">
                <a:latin typeface="Arial"/>
              </a:rPr>
              <a:t>Programs </a:t>
            </a:r>
            <a:r>
              <a:rPr lang="en-US" sz="1400" dirty="0">
                <a:latin typeface="Arial"/>
              </a:rPr>
              <a:t>will get Application ATOs with well defined accreditation boundaries. Host systems will get Type accreditations and serve all Virtual Applications (</a:t>
            </a:r>
            <a:r>
              <a:rPr lang="en-US" sz="1400" dirty="0" err="1">
                <a:latin typeface="Arial"/>
              </a:rPr>
              <a:t>Vapp</a:t>
            </a:r>
            <a:r>
              <a:rPr lang="en-US" sz="1400" dirty="0">
                <a:latin typeface="Arial"/>
              </a:rPr>
              <a:t>) running on host hardware. </a:t>
            </a:r>
          </a:p>
        </p:txBody>
      </p:sp>
    </p:spTree>
    <p:extLst>
      <p:ext uri="{BB962C8B-B14F-4D97-AF65-F5344CB8AC3E}">
        <p14:creationId xmlns:p14="http://schemas.microsoft.com/office/powerpoint/2010/main" val="3691189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39F9F86-594F-4A01-9323-7648DBE5616E}" type="slidenum">
              <a:rPr lang="en-US" smtClean="0"/>
              <a:t>9</a:t>
            </a:fld>
            <a:endParaRPr lang="en-US"/>
          </a:p>
        </p:txBody>
      </p:sp>
      <p:sp>
        <p:nvSpPr>
          <p:cNvPr id="3" name="Title 2"/>
          <p:cNvSpPr>
            <a:spLocks noGrp="1"/>
          </p:cNvSpPr>
          <p:nvPr>
            <p:ph type="title"/>
          </p:nvPr>
        </p:nvSpPr>
        <p:spPr/>
        <p:txBody>
          <a:bodyPr>
            <a:normAutofit fontScale="90000"/>
          </a:bodyPr>
          <a:lstStyle/>
          <a:p>
            <a:r>
              <a:rPr lang="en-US" dirty="0" smtClean="0"/>
              <a:t>Virtualized Applications</a:t>
            </a:r>
            <a:endParaRPr lang="en-US" dirty="0"/>
          </a:p>
        </p:txBody>
      </p:sp>
      <p:sp>
        <p:nvSpPr>
          <p:cNvPr id="4" name="Rectangle 3"/>
          <p:cNvSpPr/>
          <p:nvPr/>
        </p:nvSpPr>
        <p:spPr>
          <a:xfrm>
            <a:off x="0" y="1196753"/>
            <a:ext cx="9144000" cy="2662267"/>
          </a:xfrm>
          <a:prstGeom prst="rect">
            <a:avLst/>
          </a:prstGeom>
        </p:spPr>
        <p:txBody>
          <a:bodyPr wrap="square">
            <a:spAutoFit/>
          </a:bodyPr>
          <a:lstStyle/>
          <a:p>
            <a:endParaRPr lang="en-US" dirty="0"/>
          </a:p>
          <a:p>
            <a:endParaRPr lang="en-US" dirty="0"/>
          </a:p>
          <a:p>
            <a:pPr marL="285750" indent="-285750">
              <a:buFont typeface="Arial" panose="020B0604020202020204" pitchFamily="34" charset="0"/>
              <a:buChar char="•"/>
            </a:pPr>
            <a:r>
              <a:rPr lang="en-US" dirty="0">
                <a:latin typeface="Arial"/>
              </a:rPr>
              <a:t>Application virtualization is a process that packages computer programs and their dependencies from the underlying OS into a single executable bundle </a:t>
            </a:r>
            <a:endParaRPr lang="en-US" dirty="0" smtClean="0">
              <a:latin typeface="Arial"/>
            </a:endParaRPr>
          </a:p>
          <a:p>
            <a:pPr marL="742950" lvl="1" indent="-285750">
              <a:buFont typeface="Arial" panose="020B0604020202020204" pitchFamily="34" charset="0"/>
              <a:buChar char="•"/>
            </a:pPr>
            <a:endParaRPr lang="en-US" sz="1400" dirty="0" smtClean="0">
              <a:latin typeface="Arial"/>
            </a:endParaRPr>
          </a:p>
          <a:p>
            <a:pPr marL="742950" lvl="1" indent="-285750">
              <a:lnSpc>
                <a:spcPct val="150000"/>
              </a:lnSpc>
              <a:buFont typeface="Arial" panose="020B0604020202020204" pitchFamily="34" charset="0"/>
              <a:buChar char="•"/>
            </a:pPr>
            <a:r>
              <a:rPr lang="en-US" sz="1400" dirty="0" smtClean="0">
                <a:latin typeface="Arial"/>
              </a:rPr>
              <a:t>Virtualized </a:t>
            </a:r>
            <a:r>
              <a:rPr lang="en-US" sz="1400" dirty="0">
                <a:latin typeface="Arial"/>
              </a:rPr>
              <a:t>application is not “installed” on the host computer </a:t>
            </a:r>
            <a:endParaRPr lang="en-US" sz="1400" dirty="0" smtClean="0">
              <a:latin typeface="Arial"/>
            </a:endParaRPr>
          </a:p>
          <a:p>
            <a:pPr marL="742950" lvl="1" indent="-285750">
              <a:lnSpc>
                <a:spcPct val="150000"/>
              </a:lnSpc>
              <a:buFont typeface="Arial" panose="020B0604020202020204" pitchFamily="34" charset="0"/>
              <a:buChar char="•"/>
            </a:pPr>
            <a:r>
              <a:rPr lang="en-US" sz="1400" dirty="0" smtClean="0">
                <a:latin typeface="Arial"/>
              </a:rPr>
              <a:t>Virtual </a:t>
            </a:r>
            <a:r>
              <a:rPr lang="en-US" sz="1400" dirty="0">
                <a:latin typeface="Arial"/>
              </a:rPr>
              <a:t>layer between the program OS and the host OS </a:t>
            </a:r>
            <a:endParaRPr lang="en-US" sz="1400" dirty="0" smtClean="0">
              <a:latin typeface="Arial"/>
            </a:endParaRPr>
          </a:p>
          <a:p>
            <a:pPr marL="742950" lvl="1" indent="-285750">
              <a:lnSpc>
                <a:spcPct val="150000"/>
              </a:lnSpc>
              <a:buFont typeface="Arial" panose="020B0604020202020204" pitchFamily="34" charset="0"/>
              <a:buChar char="•"/>
            </a:pPr>
            <a:r>
              <a:rPr lang="en-US" sz="1400" dirty="0" smtClean="0">
                <a:latin typeface="Arial"/>
              </a:rPr>
              <a:t>The </a:t>
            </a:r>
            <a:r>
              <a:rPr lang="en-US" sz="1400" dirty="0">
                <a:latin typeface="Arial"/>
              </a:rPr>
              <a:t>application runs as if it were natively installed on the host OS </a:t>
            </a: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60" y="3753036"/>
            <a:ext cx="552450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6901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b5b5989-191b-4029-a114-4d1410b2e4b3">PMA260-792-206</_dlc_DocId>
    <_dlc_DocIdUrl xmlns="ab5b5989-191b-4029-a114-4d1410b2e4b3">
      <Url>https://myteam.navair.navy.mil/programs/air10/pma260/PMA260D/_layouts/DocIdRedir.aspx?ID=PMA260-792-206</Url>
      <Description>PMA260-792-206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AECB4509AB9343A6B73916D009D09F" ma:contentTypeVersion="0" ma:contentTypeDescription="Create a new document." ma:contentTypeScope="" ma:versionID="0d438220c870d2522744ecebe6f9a3bc">
  <xsd:schema xmlns:xsd="http://www.w3.org/2001/XMLSchema" xmlns:xs="http://www.w3.org/2001/XMLSchema" xmlns:p="http://schemas.microsoft.com/office/2006/metadata/properties" xmlns:ns2="ab5b5989-191b-4029-a114-4d1410b2e4b3" targetNamespace="http://schemas.microsoft.com/office/2006/metadata/properties" ma:root="true" ma:fieldsID="7a927c5f83110179b9d65b60912221ea" ns2:_="">
    <xsd:import namespace="ab5b5989-191b-4029-a114-4d1410b2e4b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5b5989-191b-4029-a114-4d1410b2e4b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6/27/2012 11:15:39 AM</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6/27/2012 11:15:39 AM</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6/27/2012 11:15:39 AM</Data>
    <Filter/>
  </Receiver>
  <Receiver>
    <Name>Nintex conditional workflow start</Name>
    <Synchronization>Synchronous</Synchronization>
    <Type>10004</Type>
    <SequenceNumber>50000</SequenceNumber>
    <Assembly>Nintex.Workflow, Version=1.0.0.0, Culture=neutral, PublicKeyToken=913f6bae0ca5ae12</Assembly>
    <Class>Nintex.Workflow.ConditionalWorkflowStartReceiver</Class>
    <Data>6/27/2012 11:15:39 AM</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634950926218639850</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634950926218639850</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634950926218639850</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F1DC70-252D-46AC-8E5F-43C6649C947A}">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ab5b5989-191b-4029-a114-4d1410b2e4b3"/>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393FC68D-50DC-4E2F-8453-447C26F59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5b5989-191b-4029-a114-4d1410b2e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8C5533-CC8A-4368-9DB7-DE15A0E8CD1C}">
  <ds:schemaRefs>
    <ds:schemaRef ds:uri="http://schemas.microsoft.com/sharepoint/events"/>
  </ds:schemaRefs>
</ds:datastoreItem>
</file>

<file path=customXml/itemProps4.xml><?xml version="1.0" encoding="utf-8"?>
<ds:datastoreItem xmlns:ds="http://schemas.openxmlformats.org/officeDocument/2006/customXml" ds:itemID="{AC94EBE6-47D0-47EF-81A7-2DC017325B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12693</TotalTime>
  <Words>868</Words>
  <Application>Microsoft Office PowerPoint</Application>
  <PresentationFormat>On-screen Show (4:3)</PresentationFormat>
  <Paragraphs>171</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Tahoma</vt:lpstr>
      <vt:lpstr>Wingdings</vt:lpstr>
      <vt:lpstr>Office Theme</vt:lpstr>
      <vt:lpstr>Presented To:  Joint Technology Exchange Group (JTEG) Technology Forum (Point of Maintenance Aids)  Presented by:  Jeff Allen PEMA IPTL PMA260</vt:lpstr>
      <vt:lpstr>Portable Electronic Maintenance Aid (PEMA)</vt:lpstr>
      <vt:lpstr>Portable Electronic Maintenance Aids (PEMA)</vt:lpstr>
      <vt:lpstr>Standard PEMA Cyber Solution (SPECS)</vt:lpstr>
      <vt:lpstr>SPECS Common Solution</vt:lpstr>
      <vt:lpstr>SPECS Connected OV-1</vt:lpstr>
      <vt:lpstr>SPECS Supporting Additional Requirements</vt:lpstr>
      <vt:lpstr>ThinApp Approach</vt:lpstr>
      <vt:lpstr>Virtualized Applications</vt:lpstr>
      <vt:lpstr>Virtualized Applications Are Not</vt:lpstr>
      <vt:lpstr>Demonstration</vt:lpstr>
      <vt:lpstr>Virtualized Applications Summary</vt:lpstr>
      <vt:lpstr>Questions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Heagney, Christopher P NAVAIR 4.8.4.4</dc:creator>
  <cp:lastModifiedBy>LANGLAIS, Raymond R.</cp:lastModifiedBy>
  <cp:revision>511</cp:revision>
  <cp:lastPrinted>2017-10-30T19:24:05Z</cp:lastPrinted>
  <dcterms:created xsi:type="dcterms:W3CDTF">2014-07-01T13:10:54Z</dcterms:created>
  <dcterms:modified xsi:type="dcterms:W3CDTF">2017-10-30T19:58:20Z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0x01010062AECB4509AB9343A6B73916D009D09F</vt:lpwstr>
  </property>
  <property fmtid="{D5CDD505-2E9C-101B-9397-08002B2CF9AE}" pid="3" name="_dlc_DocIdItemGuid">
    <vt:lpwstr>2105c2f6-9fa4-42f9-9bcd-14cecc28853c</vt:lpwstr>
  </property>
</Properties>
</file>