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77" r:id="rId4"/>
    <p:sldId id="278" r:id="rId5"/>
    <p:sldId id="272" r:id="rId6"/>
    <p:sldId id="283" r:id="rId7"/>
    <p:sldId id="273" r:id="rId8"/>
    <p:sldId id="274" r:id="rId9"/>
    <p:sldId id="275" r:id="rId10"/>
    <p:sldId id="279" r:id="rId11"/>
    <p:sldId id="285" r:id="rId12"/>
    <p:sldId id="259" r:id="rId13"/>
    <p:sldId id="263" r:id="rId14"/>
    <p:sldId id="264" r:id="rId15"/>
    <p:sldId id="267" r:id="rId16"/>
    <p:sldId id="276" r:id="rId17"/>
    <p:sldId id="286" r:id="rId18"/>
    <p:sldId id="261" r:id="rId19"/>
    <p:sldId id="260" r:id="rId20"/>
    <p:sldId id="289" r:id="rId21"/>
    <p:sldId id="287" r:id="rId22"/>
    <p:sldId id="271" r:id="rId23"/>
    <p:sldId id="288" r:id="rId24"/>
    <p:sldId id="281" r:id="rId25"/>
    <p:sldId id="282" r:id="rId26"/>
    <p:sldId id="284" r:id="rId27"/>
    <p:sldId id="280" r:id="rId28"/>
    <p:sldId id="270" r:id="rId29"/>
    <p:sldId id="265" r:id="rId30"/>
    <p:sldId id="290" r:id="rId31"/>
    <p:sldId id="26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F7281-2E1D-4A14-ABBC-E843DEE7068E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8596-6B78-4248-B756-CBC9667C3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6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A0C6-B28D-4130-AC56-00177BDBFC0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7037-FD7C-4013-920C-43B6FD4B9BAD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934B-57D2-4B72-B3DE-B0D1AC36461A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BFE0-D930-4F18-9FBE-43EB2F8BFD77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2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43C4-088A-4B42-9A04-62B6D743961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BF9C-15E4-4351-BD10-F53BEE70C779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0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243C-8E45-4D5A-9FE4-306B172C255F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BCA1-7C6B-418C-90C8-0968AE84BF42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6489-00D0-487A-856E-7F8C9E410AD8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9C7C-4751-4143-870A-7088253CC5D7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8434-601C-4E0C-A2CC-A81622B91ABC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E4D2-2385-43B3-9D5F-999BCD570B5F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DoD JTEG - Nondestructive Inspection (NDI) Forum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3EFF-3042-4E62-BB03-581189F78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Naval Sea Systems Command (NAVSEA)</a:t>
            </a:r>
            <a:br>
              <a:rPr lang="en-US" b="1" dirty="0" smtClean="0"/>
            </a:br>
            <a:r>
              <a:rPr lang="en-US" b="1" dirty="0" smtClean="0"/>
              <a:t>Nondestructive Testing (NDT)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57912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Jason Hence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NAVSEA NDT &amp; Welding Programs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</a:p>
          <a:p>
            <a:pPr algn="l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94" y="0"/>
            <a:ext cx="9142405" cy="762001"/>
            <a:chOff x="1594" y="0"/>
            <a:chExt cx="9142405" cy="762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2" b="59372"/>
            <a:stretch/>
          </p:blipFill>
          <p:spPr>
            <a:xfrm>
              <a:off x="1594" y="1"/>
              <a:ext cx="9142405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683342" y="0"/>
              <a:ext cx="7772400" cy="7029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b="1" dirty="0" smtClean="0">
                  <a:solidFill>
                    <a:schemeClr val="bg1"/>
                  </a:solidFill>
                </a:rPr>
                <a:t>DoD Joint Technology Exchange Group (JTEG) 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</a:rPr>
                <a:t>Nondestructive Inspection (NDI) Forum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92" y="5536177"/>
            <a:ext cx="2904607" cy="132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4" y="6581001"/>
            <a:ext cx="5332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Distribution Statement A: Approved for Public Release; Distribution is Unlimited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473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</a:p>
          <a:p>
            <a:pPr lvl="1"/>
            <a:r>
              <a:rPr lang="en-US" dirty="0" smtClean="0"/>
              <a:t>Revised NAVSEA NDT Standards</a:t>
            </a:r>
          </a:p>
          <a:p>
            <a:pPr lvl="1"/>
            <a:r>
              <a:rPr lang="en-US" dirty="0" smtClean="0"/>
              <a:t>Phased Array Ultrasonic Testing (PAUT) requirements</a:t>
            </a:r>
          </a:p>
          <a:p>
            <a:pPr lvl="1"/>
            <a:r>
              <a:rPr lang="en-US" dirty="0" smtClean="0"/>
              <a:t>Computed Radiography (CR) </a:t>
            </a:r>
            <a:r>
              <a:rPr lang="en-US" dirty="0"/>
              <a:t>requirements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Phased Array Ultrasonic Testing (PAUT) / Time of Flight Diffraction (ToFD)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Image result for phased array 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53" y="2133600"/>
            <a:ext cx="3941487" cy="34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/>
              <a:t>PAUT</a:t>
            </a:r>
          </a:p>
          <a:p>
            <a:pPr lvl="2"/>
            <a:r>
              <a:rPr lang="en-US" dirty="0"/>
              <a:t>Multiple elements (up to 256) and electronic time delays to create beams that can be steered, swept, scanned, and focused electronically</a:t>
            </a:r>
          </a:p>
          <a:p>
            <a:pPr lvl="2"/>
            <a:r>
              <a:rPr lang="en-US" dirty="0"/>
              <a:t>Full data storage with encoding (recording)</a:t>
            </a:r>
          </a:p>
          <a:p>
            <a:pPr lvl="3"/>
            <a:r>
              <a:rPr lang="en-US" dirty="0"/>
              <a:t>Reference for future inspections on the same site</a:t>
            </a:r>
          </a:p>
          <a:p>
            <a:pPr lvl="2"/>
            <a:r>
              <a:rPr lang="en-US" dirty="0"/>
              <a:t>Multiple angle concurrent inspections</a:t>
            </a:r>
          </a:p>
          <a:p>
            <a:pPr lvl="1"/>
            <a:r>
              <a:rPr lang="en-US" dirty="0" smtClean="0"/>
              <a:t>Conventional UT</a:t>
            </a:r>
          </a:p>
          <a:p>
            <a:pPr lvl="2"/>
            <a:r>
              <a:rPr lang="en-US" dirty="0" smtClean="0"/>
              <a:t>Manual scanning using single element, fixed angle transducer</a:t>
            </a:r>
          </a:p>
          <a:p>
            <a:pPr lvl="2"/>
            <a:r>
              <a:rPr lang="en-US" dirty="0" smtClean="0"/>
              <a:t>No permanent record of raw data</a:t>
            </a:r>
          </a:p>
          <a:p>
            <a:pPr lvl="2"/>
            <a:r>
              <a:rPr lang="en-US" dirty="0" smtClean="0"/>
              <a:t>Characterization and Sizing (UTCS) requires multiple set-ups, several angles (transducers), significant time</a:t>
            </a:r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452" y="2667000"/>
            <a:ext cx="4038600" cy="26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hristopher.maclean\Desktop\IMG_8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886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737098" y="1633151"/>
            <a:ext cx="363855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42600" y="1371600"/>
            <a:ext cx="3638550" cy="1333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10901" y="2862649"/>
            <a:ext cx="2474595" cy="3091815"/>
            <a:chOff x="4876800" y="3657600"/>
            <a:chExt cx="2474595" cy="309181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657600"/>
              <a:ext cx="2474595" cy="309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5638800" y="4610100"/>
              <a:ext cx="209550" cy="5429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04547" y="4594267"/>
              <a:ext cx="572453" cy="35873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774918" y="4851480"/>
              <a:ext cx="280988" cy="16097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 descr="C:\Users\jason.hence\AppData\Local\Microsoft\Windows\Temporary Internet Files\Content.Outlook\2SA7G5OL\Shearwave SD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62649"/>
            <a:ext cx="1852505" cy="30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819400"/>
            <a:ext cx="2286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Conventional Shear Wave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ToFD</a:t>
            </a:r>
          </a:p>
          <a:p>
            <a:pPr lvl="1"/>
            <a:r>
              <a:rPr lang="en-US" dirty="0" smtClean="0"/>
              <a:t>Highly sensitive “pitch-catch” technique with capabilities of detecting longitudinal and transverse flaws</a:t>
            </a:r>
          </a:p>
          <a:p>
            <a:pPr lvl="1"/>
            <a:r>
              <a:rPr lang="en-US" dirty="0" smtClean="0"/>
              <a:t>Detects embedded and most surface-connected flaws</a:t>
            </a:r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AutoShape 6" descr="Image result for time of flight diffraction dis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time of flight diffraction displ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time of flight diffraction displ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time of flight diffraction displ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jason.hence\AppData\Local\Microsoft\Windows\Temporary Internet Files\Content.Outlook\2SA7G5OL\Tofd 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56" y="1524000"/>
            <a:ext cx="6782050" cy="4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Raw Data Collection</a:t>
            </a:r>
          </a:p>
          <a:p>
            <a:pPr lvl="2"/>
            <a:r>
              <a:rPr lang="en-US" dirty="0" smtClean="0"/>
              <a:t>Data encoded and stored digitally</a:t>
            </a:r>
          </a:p>
          <a:p>
            <a:pPr lvl="2"/>
            <a:r>
              <a:rPr lang="en-US" dirty="0" smtClean="0"/>
              <a:t>Composite images of discontinuities</a:t>
            </a:r>
          </a:p>
          <a:p>
            <a:pPr lvl="2"/>
            <a:r>
              <a:rPr lang="en-US" dirty="0" smtClean="0"/>
              <a:t>Reduced dependence on operator to visually identify flaws while scanning manually </a:t>
            </a:r>
          </a:p>
          <a:p>
            <a:pPr lvl="1"/>
            <a:r>
              <a:rPr lang="en-US" dirty="0" smtClean="0"/>
              <a:t>Repeatability</a:t>
            </a:r>
          </a:p>
          <a:p>
            <a:pPr lvl="2"/>
            <a:r>
              <a:rPr lang="en-US" dirty="0" smtClean="0"/>
              <a:t>Consistent indication location/length measurements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ncreased accuracy for determination of indication growth for baseline and monitoring inspections</a:t>
            </a:r>
          </a:p>
          <a:p>
            <a:pPr lvl="1"/>
            <a:r>
              <a:rPr lang="en-US" dirty="0" smtClean="0"/>
              <a:t>Cost / Schedule Savings</a:t>
            </a:r>
          </a:p>
          <a:p>
            <a:pPr lvl="2"/>
            <a:r>
              <a:rPr lang="en-US" dirty="0" smtClean="0"/>
              <a:t>Less time required for inspections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Previous:</a:t>
            </a:r>
          </a:p>
          <a:p>
            <a:pPr lvl="1"/>
            <a:r>
              <a:rPr lang="en-US" dirty="0" smtClean="0"/>
              <a:t>Radiographic Testing on piping welds</a:t>
            </a:r>
          </a:p>
          <a:p>
            <a:pPr lvl="1"/>
            <a:r>
              <a:rPr lang="en-US" dirty="0" smtClean="0"/>
              <a:t>Conventional UT Shear Wave on ship 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5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Current:</a:t>
            </a:r>
          </a:p>
          <a:p>
            <a:pPr lvl="1"/>
            <a:r>
              <a:rPr lang="en-US" dirty="0" smtClean="0"/>
              <a:t>PAUT / ToFD on piping welds down to 2-½” NPS and limited by minimum wall thickness and configuration:</a:t>
            </a:r>
          </a:p>
          <a:p>
            <a:pPr lvl="2"/>
            <a:r>
              <a:rPr lang="en-US" dirty="0" smtClean="0"/>
              <a:t>Carbon Steel</a:t>
            </a:r>
          </a:p>
          <a:p>
            <a:pPr lvl="2"/>
            <a:r>
              <a:rPr lang="en-US" dirty="0" smtClean="0"/>
              <a:t>Copper-Nickel</a:t>
            </a:r>
          </a:p>
          <a:p>
            <a:pPr lvl="1"/>
            <a:r>
              <a:rPr lang="en-US" dirty="0" smtClean="0"/>
              <a:t>Conventional UT Shear Wave on ship structural applications</a:t>
            </a:r>
          </a:p>
          <a:p>
            <a:pPr lvl="2"/>
            <a:r>
              <a:rPr lang="en-US" dirty="0" smtClean="0"/>
              <a:t>Awaiting approval to use PAUT / ToFD</a:t>
            </a:r>
          </a:p>
          <a:p>
            <a:pPr lvl="2"/>
            <a:r>
              <a:rPr lang="en-US" dirty="0" smtClean="0"/>
              <a:t>Created a draft procedure, provided proof test information to NDT TWH</a:t>
            </a:r>
          </a:p>
          <a:p>
            <a:pPr lvl="1"/>
            <a:r>
              <a:rPr lang="en-US" dirty="0" smtClean="0"/>
              <a:t>Inspection Personnel</a:t>
            </a:r>
          </a:p>
          <a:p>
            <a:pPr lvl="2"/>
            <a:r>
              <a:rPr lang="en-US" dirty="0" smtClean="0"/>
              <a:t>Certified Level III PAUT / ToFD Examiners (PSNS &amp; PHNSY)</a:t>
            </a:r>
          </a:p>
          <a:p>
            <a:pPr lvl="2"/>
            <a:r>
              <a:rPr lang="en-US" dirty="0" smtClean="0"/>
              <a:t>Inspector candidates ready to be examined / certified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NAVSEA 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NAVSEA NDT Working Group</a:t>
            </a:r>
          </a:p>
          <a:p>
            <a:r>
              <a:rPr lang="en-US" dirty="0" smtClean="0"/>
              <a:t>Phased Array Ultrasonic Testing (PAUT) / Time of Flight Diffraction (ToFD)</a:t>
            </a:r>
          </a:p>
          <a:p>
            <a:r>
              <a:rPr lang="en-US" dirty="0" smtClean="0"/>
              <a:t>Computed Radiography (CR)</a:t>
            </a:r>
          </a:p>
          <a:p>
            <a:r>
              <a:rPr lang="en-US" dirty="0" smtClean="0"/>
              <a:t>Terahertz Imaging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24600"/>
            <a:ext cx="9144000" cy="533400"/>
            <a:chOff x="-1" y="0"/>
            <a:chExt cx="9144000" cy="762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2" b="59372"/>
            <a:stretch/>
          </p:blipFill>
          <p:spPr>
            <a:xfrm>
              <a:off x="1594" y="1"/>
              <a:ext cx="9142405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-1" y="0"/>
              <a:ext cx="9144000" cy="7029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End State:</a:t>
            </a:r>
          </a:p>
          <a:p>
            <a:pPr lvl="1"/>
            <a:r>
              <a:rPr lang="en-US" dirty="0" smtClean="0"/>
              <a:t>PAUT / ToFD on any piping welds not limited by the material type or configuration</a:t>
            </a:r>
          </a:p>
          <a:p>
            <a:pPr lvl="1"/>
            <a:r>
              <a:rPr lang="en-US" dirty="0" smtClean="0"/>
              <a:t>PAUT / ToFD on all structural applications not limited by configuration (may need to use other NDT (RT or MT every layer) on some configurations)</a:t>
            </a:r>
          </a:p>
          <a:p>
            <a:pPr lvl="1"/>
            <a:r>
              <a:rPr lang="en-US" dirty="0" smtClean="0"/>
              <a:t>PAUT / ToFD for all UT Characterization and Sizing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Array UT / ToFD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Challenges to Implementation</a:t>
            </a:r>
          </a:p>
          <a:p>
            <a:pPr lvl="1"/>
            <a:r>
              <a:rPr lang="en-US" smtClean="0"/>
              <a:t>High equipment </a:t>
            </a:r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Additional personnel training / oversight</a:t>
            </a:r>
          </a:p>
          <a:p>
            <a:pPr lvl="1"/>
            <a:r>
              <a:rPr lang="en-US" dirty="0" smtClean="0"/>
              <a:t>Qualification requirements</a:t>
            </a:r>
          </a:p>
          <a:p>
            <a:pPr lvl="1"/>
            <a:r>
              <a:rPr lang="en-US" dirty="0" smtClean="0"/>
              <a:t>Resistance to change</a:t>
            </a:r>
          </a:p>
          <a:p>
            <a:pPr lvl="1"/>
            <a:r>
              <a:rPr lang="en-US" dirty="0" smtClean="0"/>
              <a:t>Personnel turnover / limited resources</a:t>
            </a:r>
          </a:p>
          <a:p>
            <a:pPr lvl="1"/>
            <a:r>
              <a:rPr lang="en-US" dirty="0" smtClean="0"/>
              <a:t>Cybersecurity requirements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Radiography (CR)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utoShape 4" descr="Image result for industrial computed radiography monitor"/>
          <p:cNvSpPr>
            <a:spLocks noChangeAspect="1" noChangeArrowheads="1"/>
          </p:cNvSpPr>
          <p:nvPr/>
        </p:nvSpPr>
        <p:spPr bwMode="auto">
          <a:xfrm>
            <a:off x="155575" y="-1265238"/>
            <a:ext cx="3524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Image result for industrial computed radiography monitor"/>
          <p:cNvSpPr>
            <a:spLocks noChangeAspect="1" noChangeArrowheads="1"/>
          </p:cNvSpPr>
          <p:nvPr/>
        </p:nvSpPr>
        <p:spPr bwMode="auto">
          <a:xfrm>
            <a:off x="307975" y="-1112838"/>
            <a:ext cx="3524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Image result for industrial computed radiography monitor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Image result for computed radiography monitor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8" descr="Image result for computed radiography monitor"/>
          <p:cNvSpPr>
            <a:spLocks noChangeAspect="1" noChangeArrowheads="1"/>
          </p:cNvSpPr>
          <p:nvPr/>
        </p:nvSpPr>
        <p:spPr bwMode="auto">
          <a:xfrm>
            <a:off x="307975" y="-998538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2" name="Picture 2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80" y="2087461"/>
            <a:ext cx="5922840" cy="318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Radiography (CR)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Radiographic Testing (RT) process that uses digital imaging plates in place of conventional film RT.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Radiography (CR)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Digital image storage eliminates the need </a:t>
            </a:r>
            <a:r>
              <a:rPr lang="en-US" smtClean="0"/>
              <a:t>for a physical </a:t>
            </a:r>
            <a:r>
              <a:rPr lang="en-US" dirty="0" smtClean="0"/>
              <a:t>medium (i.e., film) </a:t>
            </a:r>
          </a:p>
          <a:p>
            <a:pPr lvl="1"/>
            <a:r>
              <a:rPr lang="en-US" dirty="0" smtClean="0"/>
              <a:t>Eliminates film processing equipment, chemicals, etc.</a:t>
            </a:r>
          </a:p>
          <a:p>
            <a:pPr lvl="1"/>
            <a:r>
              <a:rPr lang="en-US" dirty="0" smtClean="0"/>
              <a:t>Radiographic Testing (RT) image sharing over networks</a:t>
            </a:r>
          </a:p>
        </p:txBody>
      </p:sp>
      <p:pic>
        <p:nvPicPr>
          <p:cNvPr id="3076" name="Picture 4" descr="http://ndtsupply.com/media/catalog/category/Kodak-M35A-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igmaaldrich.com/content/dam/sigma-aldrich/product0/066/p5670.tif/_jcr_content/renditions/p5670-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095751"/>
            <a:ext cx="2266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00" y="4476751"/>
            <a:ext cx="1371600" cy="1371600"/>
            <a:chOff x="1676400" y="4572000"/>
            <a:chExt cx="1371600" cy="1371600"/>
          </a:xfrm>
        </p:grpSpPr>
        <p:sp>
          <p:nvSpPr>
            <p:cNvPr id="7" name="Oval 6"/>
            <p:cNvSpPr/>
            <p:nvPr/>
          </p:nvSpPr>
          <p:spPr>
            <a:xfrm>
              <a:off x="1676400" y="4572000"/>
              <a:ext cx="1371600" cy="1371600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5"/>
              <a:endCxn id="7" idx="1"/>
            </p:cNvCxnSpPr>
            <p:nvPr/>
          </p:nvCxnSpPr>
          <p:spPr>
            <a:xfrm flipH="1" flipV="1">
              <a:off x="1877266" y="4772866"/>
              <a:ext cx="969868" cy="96986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715125" y="4465566"/>
            <a:ext cx="1371600" cy="1371600"/>
            <a:chOff x="1676400" y="4572000"/>
            <a:chExt cx="1371600" cy="1371600"/>
          </a:xfrm>
        </p:grpSpPr>
        <p:sp>
          <p:nvSpPr>
            <p:cNvPr id="20" name="Oval 19"/>
            <p:cNvSpPr/>
            <p:nvPr/>
          </p:nvSpPr>
          <p:spPr>
            <a:xfrm>
              <a:off x="1676400" y="4572000"/>
              <a:ext cx="1371600" cy="1371600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5"/>
              <a:endCxn id="20" idx="1"/>
            </p:cNvCxnSpPr>
            <p:nvPr/>
          </p:nvCxnSpPr>
          <p:spPr>
            <a:xfrm flipH="1" flipV="1">
              <a:off x="1877266" y="4772866"/>
              <a:ext cx="969868" cy="96986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Image result for industrial computed radiography mon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4128"/>
            <a:ext cx="2775216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14400" y="4476751"/>
            <a:ext cx="1371600" cy="1371600"/>
            <a:chOff x="1676400" y="4572000"/>
            <a:chExt cx="1371600" cy="1371600"/>
          </a:xfrm>
        </p:grpSpPr>
        <p:sp>
          <p:nvSpPr>
            <p:cNvPr id="23" name="Oval 22"/>
            <p:cNvSpPr/>
            <p:nvPr/>
          </p:nvSpPr>
          <p:spPr>
            <a:xfrm>
              <a:off x="1676400" y="4572000"/>
              <a:ext cx="1371600" cy="1371600"/>
            </a:xfrm>
            <a:prstGeom prst="ellipse">
              <a:avLst/>
            </a:prstGeom>
            <a:noFill/>
            <a:ln w="889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3" idx="5"/>
              <a:endCxn id="23" idx="1"/>
            </p:cNvCxnSpPr>
            <p:nvPr/>
          </p:nvCxnSpPr>
          <p:spPr>
            <a:xfrm flipH="1" flipV="1">
              <a:off x="1877266" y="4772866"/>
              <a:ext cx="969868" cy="969868"/>
            </a:xfrm>
            <a:prstGeom prst="line">
              <a:avLst/>
            </a:prstGeom>
            <a:ln w="889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Computed Radiography (CR)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/>
              <a:t>All Radiographic Testing (RT) performed using physical film</a:t>
            </a:r>
          </a:p>
          <a:p>
            <a:pPr lvl="1"/>
            <a:r>
              <a:rPr lang="en-US" dirty="0" smtClean="0"/>
              <a:t>Film is processed (manually or automatically) using chemicals</a:t>
            </a:r>
          </a:p>
          <a:p>
            <a:pPr lvl="1"/>
            <a:r>
              <a:rPr lang="en-US" dirty="0" smtClean="0"/>
              <a:t>Chemical HAZWASTE disposal / Silver recovery</a:t>
            </a:r>
          </a:p>
          <a:p>
            <a:pPr lvl="1"/>
            <a:r>
              <a:rPr lang="en-US" dirty="0" smtClean="0"/>
              <a:t>Film maintained in accordance with fabrication document record retention requirements</a:t>
            </a:r>
          </a:p>
          <a:p>
            <a:pPr lvl="1"/>
            <a:r>
              <a:rPr lang="en-US" dirty="0" smtClean="0"/>
              <a:t>Audits conducted where the film is stored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9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Computed Radiography (CR)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End State</a:t>
            </a:r>
          </a:p>
          <a:p>
            <a:pPr lvl="1"/>
            <a:r>
              <a:rPr lang="en-US" dirty="0" smtClean="0"/>
              <a:t>All RT performed using CR</a:t>
            </a:r>
          </a:p>
          <a:p>
            <a:pPr lvl="1"/>
            <a:r>
              <a:rPr lang="en-US" dirty="0" smtClean="0"/>
              <a:t>CR files transferred over Navy networks (e.g., NMCI, UNNPI, etc.)</a:t>
            </a:r>
          </a:p>
          <a:p>
            <a:pPr lvl="1"/>
            <a:r>
              <a:rPr lang="en-US" dirty="0" smtClean="0"/>
              <a:t>Audits of RT records conducted with no travel necessary for the auditor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2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dirty="0" smtClean="0"/>
              <a:t>Terahertz Imaging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 descr="C:\Users\matthew.sheehan2\Desktop\219\FY14\TISIA\PHD\Coins\Binder1_Page_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7955" r="18849" b="16461"/>
          <a:stretch/>
        </p:blipFill>
        <p:spPr bwMode="auto">
          <a:xfrm>
            <a:off x="3182923" y="2696948"/>
            <a:ext cx="2775071" cy="27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2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Terahertz Imaging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Research &amp; Development Phase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Patric</a:t>
            </a:r>
            <a:r>
              <a:rPr lang="en-US" dirty="0" smtClean="0"/>
              <a:t> Lockhart (Naval Undersea Warfare Center – Newport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0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Terahertz Imaging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Technology that lets you “see” inside or through many solid objects/coatings to detect defects in a target structure or material lying beneath.</a:t>
            </a:r>
          </a:p>
          <a:p>
            <a:pPr lvl="2"/>
            <a:r>
              <a:rPr lang="en-US" dirty="0" err="1" smtClean="0"/>
              <a:t>Debonds</a:t>
            </a:r>
            <a:r>
              <a:rPr lang="en-US" dirty="0" smtClean="0"/>
              <a:t>, corrosion, voids, water intrusion, mechanical damage, internal interfaces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2" descr="C:\Users\patric.lockhart\Documents\NDI\THz\Internal Investments\ECD\FY13 -- Feasibility Studies\Hershey Bar\HersheyAlmonds_noWrapper_0500u_Surface_Windowed_Group30-40_RS11-7_Norm_Add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86966" y="2893468"/>
            <a:ext cx="1572344" cy="431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324600"/>
            <a:ext cx="9144000" cy="533400"/>
            <a:chOff x="-1" y="0"/>
            <a:chExt cx="9144000" cy="7620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2" b="59372"/>
            <a:stretch/>
          </p:blipFill>
          <p:spPr>
            <a:xfrm>
              <a:off x="1594" y="1"/>
              <a:ext cx="9142405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-1" y="0"/>
              <a:ext cx="9144000" cy="7029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8307" r="36944"/>
          <a:stretch/>
        </p:blipFill>
        <p:spPr bwMode="auto">
          <a:xfrm rot="20942516">
            <a:off x="1825106" y="1905456"/>
            <a:ext cx="26967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8572" r="35520" b="48"/>
          <a:stretch/>
        </p:blipFill>
        <p:spPr bwMode="auto">
          <a:xfrm rot="605722">
            <a:off x="4614617" y="1891970"/>
            <a:ext cx="2718315" cy="35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Terahertz Imaging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30</a:t>
            </a:fld>
            <a:endParaRPr lang="en-US"/>
          </a:p>
        </p:txBody>
      </p:sp>
      <p:pic>
        <p:nvPicPr>
          <p:cNvPr id="8" name="Content Placeholder 5" descr="EM_spectrum_HD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4079"/>
          <a:stretch/>
        </p:blipFill>
        <p:spPr>
          <a:xfrm>
            <a:off x="1158967" y="1163180"/>
            <a:ext cx="6816866" cy="4932822"/>
          </a:xfrm>
        </p:spPr>
      </p:pic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4191000" y="1447801"/>
            <a:ext cx="652220" cy="4648200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Terahertz Imaging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Advantage</a:t>
            </a:r>
          </a:p>
          <a:p>
            <a:pPr lvl="1"/>
            <a:r>
              <a:rPr lang="en-US" dirty="0" smtClean="0"/>
              <a:t>Noninvasive detection of defects in certain ship structural applications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NAVSEA 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NAVSEA NDT Working Group</a:t>
            </a:r>
          </a:p>
          <a:p>
            <a:pPr lvl="1"/>
            <a:r>
              <a:rPr lang="en-US" dirty="0" smtClean="0"/>
              <a:t>Annual meeting</a:t>
            </a:r>
          </a:p>
          <a:p>
            <a:r>
              <a:rPr lang="en-US" dirty="0" smtClean="0"/>
              <a:t>PAUT / ToFD</a:t>
            </a:r>
          </a:p>
          <a:p>
            <a:pPr lvl="1"/>
            <a:r>
              <a:rPr lang="en-US" dirty="0" smtClean="0"/>
              <a:t>Partial approval</a:t>
            </a:r>
          </a:p>
          <a:p>
            <a:r>
              <a:rPr lang="en-US" dirty="0" smtClean="0"/>
              <a:t>CR</a:t>
            </a:r>
          </a:p>
          <a:p>
            <a:pPr lvl="1"/>
            <a:r>
              <a:rPr lang="en-US" dirty="0" smtClean="0"/>
              <a:t>Requirements document drafted</a:t>
            </a:r>
          </a:p>
          <a:p>
            <a:r>
              <a:rPr lang="en-US" dirty="0" smtClean="0"/>
              <a:t>Terahertz Imaging</a:t>
            </a:r>
          </a:p>
          <a:p>
            <a:pPr lvl="1"/>
            <a:r>
              <a:rPr lang="en-US" dirty="0" smtClean="0"/>
              <a:t>R&amp;D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Patric</a:t>
            </a:r>
            <a:r>
              <a:rPr lang="en-US" dirty="0" smtClean="0"/>
              <a:t> </a:t>
            </a:r>
            <a:r>
              <a:rPr lang="en-US" dirty="0" smtClean="0"/>
              <a:t>Lockhart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324600"/>
            <a:ext cx="9144000" cy="533400"/>
            <a:chOff x="-1" y="0"/>
            <a:chExt cx="9144000" cy="762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2" b="59372"/>
            <a:stretch/>
          </p:blipFill>
          <p:spPr>
            <a:xfrm>
              <a:off x="1594" y="1"/>
              <a:ext cx="9142405" cy="76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-1" y="0"/>
              <a:ext cx="9144000" cy="7029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pic>
        <p:nvPicPr>
          <p:cNvPr id="3" name="Picture 2" descr="C:\Users\jason.hence\AppData\Local\Microsoft\Windows\Temporary Internet Files\Content.Outlook\2SA7G5OL\IMG_5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595" y="5257800"/>
            <a:ext cx="9142405" cy="48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2017 NDT WG Meeting – NSWC Port Hueneme Division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Various forms of the NDT Working Group date back to the mid-1980’s</a:t>
            </a:r>
          </a:p>
          <a:p>
            <a:pPr lvl="1"/>
            <a:r>
              <a:rPr lang="en-US" dirty="0" smtClean="0"/>
              <a:t>Current version began in 2001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To be the instrument for making or recommending improvements to NAVSEA-specified NDT processes.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Address and resolve, or recommend resolution to NDT issues associated with building, maintaining, and operating Naval ships.</a:t>
            </a:r>
          </a:p>
          <a:p>
            <a:pPr lvl="1"/>
            <a:r>
              <a:rPr lang="en-US" dirty="0" smtClean="0"/>
              <a:t>Share ideas, information, successes, best practices, and failures.</a:t>
            </a:r>
          </a:p>
          <a:p>
            <a:pPr lvl="1"/>
            <a:r>
              <a:rPr lang="en-US" dirty="0" smtClean="0"/>
              <a:t>Make improvements through effective integration of all stakeholders.</a:t>
            </a:r>
          </a:p>
          <a:p>
            <a:pPr lvl="1"/>
            <a:r>
              <a:rPr lang="en-US" dirty="0" smtClean="0"/>
              <a:t>Receive guidance, approval, support, and/or limitations from NAVSEA 04X6.</a:t>
            </a:r>
          </a:p>
          <a:p>
            <a:pPr lvl="1"/>
            <a:r>
              <a:rPr lang="en-US" dirty="0" smtClean="0"/>
              <a:t>Determine applicable action items.</a:t>
            </a:r>
          </a:p>
          <a:p>
            <a:pPr lvl="1"/>
            <a:r>
              <a:rPr lang="en-US" dirty="0" smtClean="0"/>
              <a:t>Address improvement of NDT processes from an industry-wide perspective.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602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Chairperson:  NDT Program Manager</a:t>
            </a:r>
          </a:p>
          <a:p>
            <a:pPr lvl="1"/>
            <a:r>
              <a:rPr lang="en-US" dirty="0" smtClean="0"/>
              <a:t>NAVSEA NDT Technical Representative:  NDT &amp; E Technical Warrant Holder</a:t>
            </a:r>
          </a:p>
          <a:p>
            <a:pPr lvl="1"/>
            <a:r>
              <a:rPr lang="en-US" dirty="0" smtClean="0"/>
              <a:t>Host:  Rotational among stakeholders</a:t>
            </a:r>
          </a:p>
          <a:p>
            <a:pPr lvl="1"/>
            <a:r>
              <a:rPr lang="en-US" dirty="0" smtClean="0"/>
              <a:t>Stakeholders:</a:t>
            </a:r>
          </a:p>
          <a:p>
            <a:pPr lvl="2"/>
            <a:r>
              <a:rPr lang="en-US" dirty="0" smtClean="0"/>
              <a:t>NAVSEA</a:t>
            </a:r>
          </a:p>
          <a:p>
            <a:pPr lvl="2"/>
            <a:r>
              <a:rPr lang="en-US" dirty="0" smtClean="0"/>
              <a:t>Naval Shipyards</a:t>
            </a:r>
          </a:p>
          <a:p>
            <a:pPr lvl="2"/>
            <a:r>
              <a:rPr lang="en-US" dirty="0" smtClean="0"/>
              <a:t>Shipbuilders</a:t>
            </a:r>
          </a:p>
          <a:p>
            <a:pPr lvl="2"/>
            <a:r>
              <a:rPr lang="en-US" dirty="0" smtClean="0"/>
              <a:t>Regional Maintenance Centers</a:t>
            </a:r>
          </a:p>
          <a:p>
            <a:pPr lvl="2"/>
            <a:r>
              <a:rPr lang="en-US" dirty="0" smtClean="0"/>
              <a:t>Supervisors of Shipbuilding (SUPSHIP)</a:t>
            </a:r>
          </a:p>
          <a:p>
            <a:pPr lvl="2"/>
            <a:r>
              <a:rPr lang="en-US" dirty="0" smtClean="0"/>
              <a:t>Contractors who perform NAVSEA-specified NDT</a:t>
            </a:r>
          </a:p>
          <a:p>
            <a:pPr lvl="2"/>
            <a:r>
              <a:rPr lang="en-US" dirty="0" smtClean="0"/>
              <a:t>Fleet activities</a:t>
            </a:r>
          </a:p>
          <a:p>
            <a:pPr lvl="2"/>
            <a:r>
              <a:rPr lang="en-US" dirty="0" smtClean="0"/>
              <a:t>Naval Warfare Centers</a:t>
            </a:r>
          </a:p>
          <a:p>
            <a:pPr lvl="2"/>
            <a:r>
              <a:rPr lang="en-US" dirty="0" smtClean="0"/>
              <a:t>Defense Contract Management Agency (DCMA)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NDT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Meeting Format (3 days)</a:t>
            </a:r>
          </a:p>
          <a:p>
            <a:pPr lvl="1"/>
            <a:r>
              <a:rPr lang="en-US" dirty="0" smtClean="0"/>
              <a:t>Presentations (Kept to a minimum)</a:t>
            </a:r>
          </a:p>
          <a:p>
            <a:pPr lvl="2"/>
            <a:r>
              <a:rPr lang="en-US" dirty="0" smtClean="0"/>
              <a:t>State of NAVSEA NDT (NAVSEA NDT TWH)</a:t>
            </a:r>
          </a:p>
          <a:p>
            <a:pPr lvl="2"/>
            <a:r>
              <a:rPr lang="en-US" dirty="0" smtClean="0"/>
              <a:t>Working Group Action Item Updates (NAVSEA NDT Program Manager)</a:t>
            </a:r>
          </a:p>
          <a:p>
            <a:pPr lvl="2"/>
            <a:r>
              <a:rPr lang="en-US" dirty="0" smtClean="0"/>
              <a:t>Significant NDT Audit Findings (NAVSEA NDT Program Manager)</a:t>
            </a:r>
          </a:p>
          <a:p>
            <a:pPr lvl="2"/>
            <a:r>
              <a:rPr lang="en-US" dirty="0" smtClean="0"/>
              <a:t>Emerging NDT Technology</a:t>
            </a:r>
          </a:p>
          <a:p>
            <a:pPr lvl="1"/>
            <a:r>
              <a:rPr lang="en-US" dirty="0" smtClean="0"/>
              <a:t>Breakout Sessions</a:t>
            </a:r>
          </a:p>
          <a:p>
            <a:pPr lvl="1"/>
            <a:r>
              <a:rPr lang="en-US" dirty="0" smtClean="0"/>
              <a:t>Finalize Action Items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59372"/>
          <a:stretch/>
        </p:blipFill>
        <p:spPr>
          <a:xfrm>
            <a:off x="1595" y="6324601"/>
            <a:ext cx="9142405" cy="5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5" y="6356350"/>
            <a:ext cx="9142405" cy="365125"/>
          </a:xfrm>
        </p:spPr>
        <p:txBody>
          <a:bodyPr/>
          <a:lstStyle/>
          <a:p>
            <a:r>
              <a:rPr lang="fr-FR" sz="1800" dirty="0" err="1" smtClean="0"/>
              <a:t>DoD</a:t>
            </a:r>
            <a:r>
              <a:rPr lang="fr-FR" sz="1800" dirty="0" smtClean="0"/>
              <a:t> JTEG - </a:t>
            </a:r>
            <a:r>
              <a:rPr lang="fr-FR" sz="1800" dirty="0" err="1" smtClean="0"/>
              <a:t>Nondestructive</a:t>
            </a:r>
            <a:r>
              <a:rPr lang="fr-FR" sz="1800" dirty="0" smtClean="0"/>
              <a:t> Inspection (NDI) Forum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43EFF-3042-4E62-BB03-581189F78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1296</Words>
  <Application>Microsoft Office PowerPoint</Application>
  <PresentationFormat>On-screen Show (4:3)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Naval Sea Systems Command (NAVSEA) Nondestructive Testing (NDT)</vt:lpstr>
      <vt:lpstr>NAVSEA NDT</vt:lpstr>
      <vt:lpstr>NDT Working Group</vt:lpstr>
      <vt:lpstr>NDT Working Group</vt:lpstr>
      <vt:lpstr>NDT Working Group</vt:lpstr>
      <vt:lpstr>NDT Working Group</vt:lpstr>
      <vt:lpstr>NDT Working Group</vt:lpstr>
      <vt:lpstr>NDT Working Group</vt:lpstr>
      <vt:lpstr>NDT Working Group</vt:lpstr>
      <vt:lpstr>NDT Working Group</vt:lpstr>
      <vt:lpstr>Phased Array Ultrasonic Testing (PAUT) / Time of Flight Diffraction (ToFD)</vt:lpstr>
      <vt:lpstr>Phased Array UT / ToFD</vt:lpstr>
      <vt:lpstr>Phased Array UT / ToFD</vt:lpstr>
      <vt:lpstr>Phased Array UT / ToFD</vt:lpstr>
      <vt:lpstr>Phased Array UT / ToFD</vt:lpstr>
      <vt:lpstr>Phased Array UT / ToFD</vt:lpstr>
      <vt:lpstr>Phased Array UT / ToFD</vt:lpstr>
      <vt:lpstr>Phased Array UT / ToFD</vt:lpstr>
      <vt:lpstr>Phased Array UT / ToFD</vt:lpstr>
      <vt:lpstr>Phased Array UT / ToFD</vt:lpstr>
      <vt:lpstr>Phased Array UT / ToFD</vt:lpstr>
      <vt:lpstr>Computed Radiography (CR)</vt:lpstr>
      <vt:lpstr>Computed Radiography (CR)</vt:lpstr>
      <vt:lpstr>Computed Radiography (CR)</vt:lpstr>
      <vt:lpstr>Computed Radiography (CR)</vt:lpstr>
      <vt:lpstr>Computed Radiography (CR)</vt:lpstr>
      <vt:lpstr>Terahertz Imaging</vt:lpstr>
      <vt:lpstr>Terahertz Imaging</vt:lpstr>
      <vt:lpstr>Terahertz Imaging</vt:lpstr>
      <vt:lpstr>Terahertz Imaging</vt:lpstr>
      <vt:lpstr>Terahertz Imaging</vt:lpstr>
      <vt:lpstr>NAVSEA NDT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Hence, Jason CIV SEA 04X6NDT</dc:creator>
  <cp:lastModifiedBy>Hence, Jason CIV SEA 04X6NDT</cp:lastModifiedBy>
  <cp:revision>75</cp:revision>
  <dcterms:created xsi:type="dcterms:W3CDTF">2017-08-17T14:39:16Z</dcterms:created>
  <dcterms:modified xsi:type="dcterms:W3CDTF">2017-09-14T17:55:29Z</dcterms:modified>
</cp:coreProperties>
</file>