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 id="2147483734" r:id="rId2"/>
    <p:sldMasterId id="2147483736" r:id="rId3"/>
    <p:sldMasterId id="2147483749" r:id="rId4"/>
    <p:sldMasterId id="2147483760" r:id="rId5"/>
  </p:sldMasterIdLst>
  <p:notesMasterIdLst>
    <p:notesMasterId r:id="rId11"/>
  </p:notesMasterIdLst>
  <p:handoutMasterIdLst>
    <p:handoutMasterId r:id="rId12"/>
  </p:handoutMasterIdLst>
  <p:sldIdLst>
    <p:sldId id="366" r:id="rId6"/>
    <p:sldId id="313" r:id="rId7"/>
    <p:sldId id="339" r:id="rId8"/>
    <p:sldId id="389" r:id="rId9"/>
    <p:sldId id="390"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85732" autoAdjust="0"/>
  </p:normalViewPr>
  <p:slideViewPr>
    <p:cSldViewPr>
      <p:cViewPr>
        <p:scale>
          <a:sx n="120" d="100"/>
          <a:sy n="120" d="100"/>
        </p:scale>
        <p:origin x="-2160" y="30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7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1AFE10C-CA47-489B-BECE-E09AA71F0E6B}" type="datetimeFigureOut">
              <a:rPr lang="en-US" smtClean="0"/>
              <a:t>7/25/2017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B239B8-1AE7-4043-B151-78F854F9B462}" type="slidenum">
              <a:rPr lang="en-US" smtClean="0"/>
              <a:t>‹#›</a:t>
            </a:fld>
            <a:endParaRPr lang="en-US"/>
          </a:p>
        </p:txBody>
      </p:sp>
    </p:spTree>
    <p:extLst>
      <p:ext uri="{BB962C8B-B14F-4D97-AF65-F5344CB8AC3E}">
        <p14:creationId xmlns:p14="http://schemas.microsoft.com/office/powerpoint/2010/main" val="400097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CD8C91B-A4B2-4F77-ADD6-DEAB27702B2E}" type="datetimeFigureOut">
              <a:rPr lang="en-US" smtClean="0"/>
              <a:t>7/25/2017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1677B7D-EED9-447B-83D6-F4635E52B4AF}" type="slidenum">
              <a:rPr lang="en-US" smtClean="0"/>
              <a:t>‹#›</a:t>
            </a:fld>
            <a:endParaRPr lang="en-US"/>
          </a:p>
        </p:txBody>
      </p:sp>
    </p:spTree>
    <p:extLst>
      <p:ext uri="{BB962C8B-B14F-4D97-AF65-F5344CB8AC3E}">
        <p14:creationId xmlns:p14="http://schemas.microsoft.com/office/powerpoint/2010/main" val="330342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96975" y="709613"/>
            <a:ext cx="4613275" cy="3460750"/>
          </a:xfrm>
          <a:ln>
            <a:noFill/>
          </a:ln>
        </p:spPr>
      </p:sp>
      <p:sp>
        <p:nvSpPr>
          <p:cNvPr id="5123" name="Rectangle 3"/>
          <p:cNvSpPr>
            <a:spLocks noGrp="1" noChangeArrowheads="1"/>
          </p:cNvSpPr>
          <p:nvPr>
            <p:ph type="body" idx="1"/>
          </p:nvPr>
        </p:nvSpPr>
        <p:spPr>
          <a:xfrm>
            <a:off x="935148" y="4416511"/>
            <a:ext cx="5140106" cy="4183220"/>
          </a:xfrm>
          <a:noFill/>
        </p:spPr>
        <p:txBody>
          <a:bodyPr lIns="92690" tIns="45532" rIns="92690" bIns="45532"/>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96975" y="709613"/>
            <a:ext cx="4613275" cy="3460750"/>
          </a:xfrm>
          <a:ln>
            <a:noFill/>
          </a:ln>
        </p:spPr>
      </p:sp>
      <p:sp>
        <p:nvSpPr>
          <p:cNvPr id="5123" name="Rectangle 3"/>
          <p:cNvSpPr>
            <a:spLocks noGrp="1" noChangeArrowheads="1"/>
          </p:cNvSpPr>
          <p:nvPr>
            <p:ph type="body" idx="1"/>
          </p:nvPr>
        </p:nvSpPr>
        <p:spPr>
          <a:xfrm>
            <a:off x="935148" y="4416511"/>
            <a:ext cx="5140106" cy="4183220"/>
          </a:xfrm>
          <a:noFill/>
        </p:spPr>
        <p:txBody>
          <a:bodyPr lIns="92690" tIns="45532" rIns="92690" bIns="45532"/>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xfrm>
            <a:off x="1196975" y="709613"/>
            <a:ext cx="4613275" cy="3460750"/>
          </a:xfrm>
          <a:ln>
            <a:noFill/>
          </a:ln>
        </p:spPr>
      </p:sp>
      <p:sp>
        <p:nvSpPr>
          <p:cNvPr id="5123" name="Rectangle 3"/>
          <p:cNvSpPr>
            <a:spLocks noGrp="1" noChangeArrowheads="1"/>
          </p:cNvSpPr>
          <p:nvPr>
            <p:ph type="body" idx="1"/>
          </p:nvPr>
        </p:nvSpPr>
        <p:spPr>
          <a:xfrm>
            <a:off x="935148" y="4416511"/>
            <a:ext cx="5140106" cy="4183220"/>
          </a:xfrm>
          <a:noFill/>
        </p:spPr>
        <p:txBody>
          <a:bodyPr lIns="92690" tIns="45532" rIns="92690" bIns="45532"/>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5715"/>
            <a:ext cx="9138194" cy="6852285"/>
          </a:xfrm>
          <a:prstGeom prst="rect">
            <a:avLst/>
          </a:prstGeom>
        </p:spPr>
      </p:pic>
      <p:sp>
        <p:nvSpPr>
          <p:cNvPr id="5" name="TextBox 4"/>
          <p:cNvSpPr txBox="1"/>
          <p:nvPr userDrawn="1"/>
        </p:nvSpPr>
        <p:spPr>
          <a:xfrm rot="16200000">
            <a:off x="-1359738" y="1607503"/>
            <a:ext cx="3548063" cy="1118870"/>
          </a:xfrm>
          <a:prstGeom prst="rect">
            <a:avLst/>
          </a:prstGeom>
          <a:noFill/>
        </p:spPr>
        <p:txBody>
          <a:bodyPr wrap="square" lIns="91424" tIns="45712" rIns="91424" bIns="45712" rtlCol="0">
            <a:spAutoFit/>
          </a:bodyPr>
          <a:lstStyle/>
          <a:p>
            <a:pPr algn="ctr" fontAlgn="base">
              <a:spcBef>
                <a:spcPct val="0"/>
              </a:spcBef>
              <a:spcAft>
                <a:spcPct val="0"/>
              </a:spcAft>
            </a:pPr>
            <a:r>
              <a:rPr lang="en-US" sz="6600" b="1" spc="284" dirty="0">
                <a:solidFill>
                  <a:srgbClr val="002060"/>
                </a:solidFill>
                <a:latin typeface="Calibri"/>
              </a:rPr>
              <a:t>COMFRC</a:t>
            </a:r>
            <a:endParaRPr lang="en-US" sz="5400" b="1" spc="284" dirty="0">
              <a:solidFill>
                <a:srgbClr val="002060"/>
              </a:solidFill>
              <a:latin typeface="Calibri"/>
            </a:endParaRPr>
          </a:p>
        </p:txBody>
      </p:sp>
      <p:sp>
        <p:nvSpPr>
          <p:cNvPr id="7" name="TextBox 6"/>
          <p:cNvSpPr txBox="1"/>
          <p:nvPr userDrawn="1"/>
        </p:nvSpPr>
        <p:spPr>
          <a:xfrm rot="16200000">
            <a:off x="-1105980" y="1992223"/>
            <a:ext cx="3810000" cy="349429"/>
          </a:xfrm>
          <a:prstGeom prst="rect">
            <a:avLst/>
          </a:prstGeom>
          <a:noFill/>
        </p:spPr>
        <p:txBody>
          <a:bodyPr wrap="square" lIns="91424" tIns="45712" rIns="91424" bIns="45712" rtlCol="0">
            <a:spAutoFit/>
          </a:bodyPr>
          <a:lstStyle/>
          <a:p>
            <a:pPr algn="ctr" fontAlgn="base">
              <a:spcBef>
                <a:spcPct val="0"/>
              </a:spcBef>
              <a:spcAft>
                <a:spcPct val="0"/>
              </a:spcAft>
            </a:pPr>
            <a:r>
              <a:rPr lang="en-US" sz="1600" b="1" dirty="0">
                <a:solidFill>
                  <a:srgbClr val="002060"/>
                </a:solidFill>
                <a:latin typeface="Calibri"/>
              </a:rPr>
              <a:t>Commander, Fleet Readiness Centers</a:t>
            </a:r>
          </a:p>
        </p:txBody>
      </p:sp>
      <p:sp>
        <p:nvSpPr>
          <p:cNvPr id="9" name="Text Box 12"/>
          <p:cNvSpPr txBox="1">
            <a:spLocks noChangeArrowheads="1"/>
          </p:cNvSpPr>
          <p:nvPr userDrawn="1"/>
        </p:nvSpPr>
        <p:spPr bwMode="auto">
          <a:xfrm>
            <a:off x="1269999" y="488156"/>
            <a:ext cx="6205538" cy="1066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2400" b="1" dirty="0">
                <a:solidFill>
                  <a:srgbClr val="00045C"/>
                </a:solidFill>
              </a:rPr>
              <a:t>COMFRC Capital Investment Program IWG</a:t>
            </a:r>
          </a:p>
          <a:p>
            <a:pPr algn="r" fontAlgn="base">
              <a:spcBef>
                <a:spcPct val="0"/>
              </a:spcBef>
              <a:spcAft>
                <a:spcPct val="0"/>
              </a:spcAft>
              <a:defRPr/>
            </a:pPr>
            <a:r>
              <a:rPr lang="en-US" sz="2000" b="1" i="1" dirty="0">
                <a:solidFill>
                  <a:srgbClr val="00045C"/>
                </a:solidFill>
              </a:rPr>
              <a:t>FYXX Project Execution Brief</a:t>
            </a:r>
          </a:p>
          <a:p>
            <a:pPr algn="r" fontAlgn="base">
              <a:spcBef>
                <a:spcPct val="0"/>
              </a:spcBef>
              <a:spcAft>
                <a:spcPct val="0"/>
              </a:spcAft>
              <a:defRPr/>
            </a:pPr>
            <a:r>
              <a:rPr lang="en-US" sz="2000" b="1" i="1" dirty="0">
                <a:solidFill>
                  <a:srgbClr val="00045C"/>
                </a:solidFill>
              </a:rPr>
              <a:t>Project Title</a:t>
            </a:r>
            <a:endParaRPr lang="en-US" sz="2000" b="1" i="1" dirty="0">
              <a:solidFill>
                <a:prstClr val="black"/>
              </a:solidFill>
            </a:endParaRPr>
          </a:p>
        </p:txBody>
      </p:sp>
      <p:sp>
        <p:nvSpPr>
          <p:cNvPr id="17" name="Text Box 11"/>
          <p:cNvSpPr txBox="1">
            <a:spLocks noChangeArrowheads="1"/>
          </p:cNvSpPr>
          <p:nvPr userDrawn="1"/>
        </p:nvSpPr>
        <p:spPr bwMode="auto">
          <a:xfrm>
            <a:off x="5295900" y="1469231"/>
            <a:ext cx="2179638" cy="400110"/>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n-US" sz="2000" b="1" i="1" dirty="0">
                <a:solidFill>
                  <a:srgbClr val="000066"/>
                </a:solidFill>
                <a:cs typeface="Arial" charset="0"/>
              </a:rPr>
              <a:t>xx-xx Month 20XX</a:t>
            </a:r>
          </a:p>
        </p:txBody>
      </p:sp>
      <p:pic>
        <p:nvPicPr>
          <p:cNvPr id="10" name="Picture 5" descr="C:\Users\malika.rice\Desktop\small logo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81850" y="180975"/>
            <a:ext cx="1743075" cy="15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6086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21458" b="33669"/>
          <a:stretch/>
        </p:blipFill>
        <p:spPr>
          <a:xfrm>
            <a:off x="0" y="0"/>
            <a:ext cx="9144000" cy="6857999"/>
          </a:xfrm>
          <a:prstGeom prst="rect">
            <a:avLst/>
          </a:prstGeom>
          <a:noFill/>
          <a:ln>
            <a:noFill/>
          </a:ln>
        </p:spPr>
      </p:pic>
      <p:sp>
        <p:nvSpPr>
          <p:cNvPr id="5" name="TextBox 4"/>
          <p:cNvSpPr txBox="1"/>
          <p:nvPr userDrawn="1"/>
        </p:nvSpPr>
        <p:spPr>
          <a:xfrm rot="16200000">
            <a:off x="-1207338" y="1607503"/>
            <a:ext cx="3548063" cy="1118870"/>
          </a:xfrm>
          <a:prstGeom prst="rect">
            <a:avLst/>
          </a:prstGeom>
          <a:noFill/>
        </p:spPr>
        <p:txBody>
          <a:bodyPr wrap="square" lIns="91424" tIns="45712" rIns="91424" bIns="45712" rtlCol="0">
            <a:spAutoFit/>
          </a:bodyPr>
          <a:lstStyle/>
          <a:p>
            <a:pPr algn="ctr" fontAlgn="base">
              <a:spcBef>
                <a:spcPct val="0"/>
              </a:spcBef>
              <a:spcAft>
                <a:spcPct val="0"/>
              </a:spcAft>
            </a:pPr>
            <a:r>
              <a:rPr lang="en-US" sz="6600" b="1" spc="284" dirty="0">
                <a:solidFill>
                  <a:srgbClr val="002060"/>
                </a:solidFill>
                <a:latin typeface="Calibri"/>
              </a:rPr>
              <a:t>COMFRC</a:t>
            </a:r>
            <a:endParaRPr lang="en-US" sz="5400" b="1" spc="284" dirty="0">
              <a:solidFill>
                <a:srgbClr val="002060"/>
              </a:solidFill>
              <a:latin typeface="Calibri"/>
            </a:endParaRPr>
          </a:p>
        </p:txBody>
      </p:sp>
      <p:sp>
        <p:nvSpPr>
          <p:cNvPr id="6" name="TextBox 5"/>
          <p:cNvSpPr txBox="1"/>
          <p:nvPr userDrawn="1"/>
        </p:nvSpPr>
        <p:spPr>
          <a:xfrm rot="16200000">
            <a:off x="-915480" y="1992223"/>
            <a:ext cx="3810000" cy="349429"/>
          </a:xfrm>
          <a:prstGeom prst="rect">
            <a:avLst/>
          </a:prstGeom>
          <a:noFill/>
        </p:spPr>
        <p:txBody>
          <a:bodyPr wrap="square" lIns="91424" tIns="45712" rIns="91424" bIns="45712" rtlCol="0">
            <a:spAutoFit/>
          </a:bodyPr>
          <a:lstStyle/>
          <a:p>
            <a:pPr algn="ctr" fontAlgn="base">
              <a:spcBef>
                <a:spcPct val="0"/>
              </a:spcBef>
              <a:spcAft>
                <a:spcPct val="0"/>
              </a:spcAft>
            </a:pPr>
            <a:r>
              <a:rPr lang="en-US" sz="1600" b="1" dirty="0">
                <a:solidFill>
                  <a:srgbClr val="002060"/>
                </a:solidFill>
                <a:latin typeface="Calibri"/>
              </a:rPr>
              <a:t>Commander, Fleet Readiness Centers</a:t>
            </a:r>
          </a:p>
        </p:txBody>
      </p:sp>
    </p:spTree>
    <p:extLst>
      <p:ext uri="{BB962C8B-B14F-4D97-AF65-F5344CB8AC3E}">
        <p14:creationId xmlns:p14="http://schemas.microsoft.com/office/powerpoint/2010/main" val="176454162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extBox 8"/>
          <p:cNvSpPr txBox="1">
            <a:spLocks noChangeArrowheads="1"/>
          </p:cNvSpPr>
          <p:nvPr userDrawn="1"/>
        </p:nvSpPr>
        <p:spPr bwMode="auto">
          <a:xfrm>
            <a:off x="5518150" y="4978400"/>
            <a:ext cx="2235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ea typeface="MS PGothic" pitchFamily="34" charset="-128"/>
              </a:defRPr>
            </a:lvl1pPr>
            <a:lvl2pPr marL="742950" indent="-285750" eaLnBrk="0" hangingPunct="0">
              <a:defRPr sz="1600" b="1">
                <a:solidFill>
                  <a:schemeClr val="bg1"/>
                </a:solidFill>
                <a:latin typeface="Arial" pitchFamily="34" charset="0"/>
                <a:ea typeface="MS PGothic" pitchFamily="34" charset="-128"/>
              </a:defRPr>
            </a:lvl2pPr>
            <a:lvl3pPr marL="1143000" indent="-228600" eaLnBrk="0" hangingPunct="0">
              <a:defRPr sz="1600" b="1">
                <a:solidFill>
                  <a:schemeClr val="bg1"/>
                </a:solidFill>
                <a:latin typeface="Arial" pitchFamily="34" charset="0"/>
                <a:ea typeface="MS PGothic" pitchFamily="34" charset="-128"/>
              </a:defRPr>
            </a:lvl3pPr>
            <a:lvl4pPr marL="1600200" indent="-228600" eaLnBrk="0" hangingPunct="0">
              <a:defRPr sz="1600" b="1">
                <a:solidFill>
                  <a:schemeClr val="bg1"/>
                </a:solidFill>
                <a:latin typeface="Arial" pitchFamily="34" charset="0"/>
                <a:ea typeface="MS PGothic" pitchFamily="34" charset="-128"/>
              </a:defRPr>
            </a:lvl4pPr>
            <a:lvl5pPr marL="2057400" indent="-228600" eaLnBrk="0" hangingPunct="0">
              <a:defRPr sz="1600" b="1">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pitchFamily="34" charset="0"/>
                <a:ea typeface="MS PGothic" pitchFamily="34" charset="-128"/>
              </a:defRPr>
            </a:lvl9pPr>
          </a:lstStyle>
          <a:p>
            <a:pPr eaLnBrk="1" hangingPunct="1">
              <a:defRPr/>
            </a:pPr>
            <a:r>
              <a:rPr lang="en-US" altLang="en-US" sz="1000" i="1" smtClean="0">
                <a:solidFill>
                  <a:srgbClr val="1C295B"/>
                </a:solidFill>
                <a:latin typeface="Arial Narrow" pitchFamily="34" charset="0"/>
              </a:rPr>
              <a:t>Presented to:</a:t>
            </a:r>
            <a:endParaRPr lang="en-US" altLang="en-US" sz="1000" i="1" smtClean="0">
              <a:solidFill>
                <a:srgbClr val="1C295B"/>
              </a:solidFill>
            </a:endParaRPr>
          </a:p>
        </p:txBody>
      </p:sp>
      <p:sp>
        <p:nvSpPr>
          <p:cNvPr id="9" name="TextBox 9"/>
          <p:cNvSpPr txBox="1">
            <a:spLocks noChangeArrowheads="1"/>
          </p:cNvSpPr>
          <p:nvPr userDrawn="1"/>
        </p:nvSpPr>
        <p:spPr bwMode="auto">
          <a:xfrm>
            <a:off x="5518150" y="5680075"/>
            <a:ext cx="184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bg1"/>
                </a:solidFill>
                <a:latin typeface="Arial" pitchFamily="34" charset="0"/>
                <a:ea typeface="MS PGothic" pitchFamily="34" charset="-128"/>
              </a:defRPr>
            </a:lvl1pPr>
            <a:lvl2pPr marL="742950" indent="-285750" eaLnBrk="0" hangingPunct="0">
              <a:defRPr sz="1600" b="1">
                <a:solidFill>
                  <a:schemeClr val="bg1"/>
                </a:solidFill>
                <a:latin typeface="Arial" pitchFamily="34" charset="0"/>
                <a:ea typeface="MS PGothic" pitchFamily="34" charset="-128"/>
              </a:defRPr>
            </a:lvl2pPr>
            <a:lvl3pPr marL="1143000" indent="-228600" eaLnBrk="0" hangingPunct="0">
              <a:defRPr sz="1600" b="1">
                <a:solidFill>
                  <a:schemeClr val="bg1"/>
                </a:solidFill>
                <a:latin typeface="Arial" pitchFamily="34" charset="0"/>
                <a:ea typeface="MS PGothic" pitchFamily="34" charset="-128"/>
              </a:defRPr>
            </a:lvl3pPr>
            <a:lvl4pPr marL="1600200" indent="-228600" eaLnBrk="0" hangingPunct="0">
              <a:defRPr sz="1600" b="1">
                <a:solidFill>
                  <a:schemeClr val="bg1"/>
                </a:solidFill>
                <a:latin typeface="Arial" pitchFamily="34" charset="0"/>
                <a:ea typeface="MS PGothic" pitchFamily="34" charset="-128"/>
              </a:defRPr>
            </a:lvl4pPr>
            <a:lvl5pPr marL="2057400" indent="-228600" eaLnBrk="0" hangingPunct="0">
              <a:defRPr sz="1600" b="1">
                <a:solidFill>
                  <a:schemeClr val="bg1"/>
                </a:solidFill>
                <a:latin typeface="Arial" pitchFamily="34"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pitchFamily="34"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pitchFamily="34"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pitchFamily="34"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pitchFamily="34" charset="0"/>
                <a:ea typeface="MS PGothic" pitchFamily="34" charset="-128"/>
              </a:defRPr>
            </a:lvl9pPr>
          </a:lstStyle>
          <a:p>
            <a:pPr eaLnBrk="1" hangingPunct="1">
              <a:defRPr/>
            </a:pPr>
            <a:r>
              <a:rPr lang="en-US" altLang="en-US" sz="1000" i="1" smtClean="0">
                <a:solidFill>
                  <a:srgbClr val="1C295B"/>
                </a:solidFill>
                <a:latin typeface="Arial Narrow" pitchFamily="34" charset="0"/>
              </a:rPr>
              <a:t>Presented by:</a:t>
            </a:r>
          </a:p>
        </p:txBody>
      </p:sp>
      <p:sp>
        <p:nvSpPr>
          <p:cNvPr id="12" name="Line 10"/>
          <p:cNvSpPr>
            <a:spLocks noChangeShapeType="1"/>
          </p:cNvSpPr>
          <p:nvPr userDrawn="1"/>
        </p:nvSpPr>
        <p:spPr bwMode="auto">
          <a:xfrm rot="5400000" flipH="1" flipV="1">
            <a:off x="6985794" y="3455194"/>
            <a:ext cx="0" cy="3017838"/>
          </a:xfrm>
          <a:prstGeom prst="line">
            <a:avLst/>
          </a:prstGeom>
          <a:noFill/>
          <a:ln w="12700">
            <a:solidFill>
              <a:srgbClr val="897F3A"/>
            </a:solidFill>
            <a:round/>
            <a:headEnd type="diamond" w="sm" len="sm"/>
            <a:tailEnd type="diamond" w="sm" len="sm"/>
          </a:ln>
          <a:extLst>
            <a:ext uri="{909E8E84-426E-40DD-AFC4-6F175D3DCCD1}">
              <a14:hiddenFill xmlns:a14="http://schemas.microsoft.com/office/drawing/2010/main">
                <a:noFill/>
              </a14:hiddenFill>
            </a:ext>
          </a:extLst>
        </p:spPr>
        <p:txBody>
          <a:bodyPr wrap="none" anchor="ctr"/>
          <a:lstStyle/>
          <a:p>
            <a:endParaRPr lang="en-US"/>
          </a:p>
        </p:txBody>
      </p:sp>
      <p:sp>
        <p:nvSpPr>
          <p:cNvPr id="13" name="Line 9"/>
          <p:cNvSpPr>
            <a:spLocks noChangeShapeType="1"/>
          </p:cNvSpPr>
          <p:nvPr userDrawn="1"/>
        </p:nvSpPr>
        <p:spPr bwMode="auto">
          <a:xfrm rot="5400000" flipH="1" flipV="1">
            <a:off x="6985794" y="4915694"/>
            <a:ext cx="0" cy="3017838"/>
          </a:xfrm>
          <a:prstGeom prst="line">
            <a:avLst/>
          </a:prstGeom>
          <a:noFill/>
          <a:ln w="12700">
            <a:solidFill>
              <a:srgbClr val="897F3A"/>
            </a:solidFill>
            <a:round/>
            <a:headEnd type="diamond" w="sm" len="sm"/>
            <a:tailEnd type="diamond" w="sm" len="sm"/>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447675" y="3046866"/>
            <a:ext cx="8229600" cy="800100"/>
          </a:xfrm>
          <a:prstGeom prst="rect">
            <a:avLst/>
          </a:prstGeom>
        </p:spPr>
        <p:txBody>
          <a:bodyPr/>
          <a:lstStyle>
            <a:lvl1pPr>
              <a:defRPr baseline="0">
                <a:solidFill>
                  <a:schemeClr val="bg1"/>
                </a:solidFill>
              </a:defRPr>
            </a:lvl1pPr>
          </a:lstStyle>
          <a:p>
            <a:r>
              <a:rPr lang="en-US" dirty="0" smtClean="0"/>
              <a:t>Click to edit Master title style</a:t>
            </a:r>
            <a:endParaRPr lang="en-US" dirty="0"/>
          </a:p>
        </p:txBody>
      </p:sp>
      <p:sp>
        <p:nvSpPr>
          <p:cNvPr id="11" name="Text Placeholder 10"/>
          <p:cNvSpPr>
            <a:spLocks noGrp="1"/>
          </p:cNvSpPr>
          <p:nvPr>
            <p:ph type="body" sz="quarter" idx="14"/>
          </p:nvPr>
        </p:nvSpPr>
        <p:spPr>
          <a:xfrm>
            <a:off x="5517515" y="5130800"/>
            <a:ext cx="2916237" cy="284479"/>
          </a:xfrm>
          <a:prstGeom prst="rect">
            <a:avLst/>
          </a:prstGeom>
        </p:spPr>
        <p:txBody>
          <a:bodyPr/>
          <a:lstStyle>
            <a:lvl1pPr>
              <a:defRPr sz="1400" b="1">
                <a:latin typeface="Arial Narrow" pitchFamily="34" charset="0"/>
              </a:defRPr>
            </a:lvl1pPr>
          </a:lstStyle>
          <a:p>
            <a:pPr lvl="0"/>
            <a:r>
              <a:rPr lang="en-US" smtClean="0"/>
              <a:t>Click to edit Master text styles</a:t>
            </a:r>
          </a:p>
        </p:txBody>
      </p:sp>
      <p:sp>
        <p:nvSpPr>
          <p:cNvPr id="10" name="Text Placeholder 10"/>
          <p:cNvSpPr>
            <a:spLocks noGrp="1"/>
          </p:cNvSpPr>
          <p:nvPr>
            <p:ph type="body" sz="quarter" idx="16"/>
          </p:nvPr>
        </p:nvSpPr>
        <p:spPr>
          <a:xfrm>
            <a:off x="5517515" y="5831840"/>
            <a:ext cx="2916237" cy="284479"/>
          </a:xfrm>
          <a:prstGeom prst="rect">
            <a:avLst/>
          </a:prstGeom>
        </p:spPr>
        <p:txBody>
          <a:bodyPr/>
          <a:lstStyle>
            <a:lvl1pPr>
              <a:defRPr sz="1400" b="1">
                <a:latin typeface="Arial Narrow" pitchFamily="34" charset="0"/>
              </a:defRPr>
            </a:lvl1pPr>
          </a:lstStyle>
          <a:p>
            <a:pPr lvl="0"/>
            <a:r>
              <a:rPr lang="en-US" smtClean="0"/>
              <a:t>Click to edit Master text styles</a:t>
            </a:r>
          </a:p>
        </p:txBody>
      </p:sp>
      <p:sp>
        <p:nvSpPr>
          <p:cNvPr id="15" name="Text Placeholder 14"/>
          <p:cNvSpPr>
            <a:spLocks noGrp="1"/>
          </p:cNvSpPr>
          <p:nvPr>
            <p:ph type="body" sz="quarter" idx="18"/>
          </p:nvPr>
        </p:nvSpPr>
        <p:spPr>
          <a:xfrm>
            <a:off x="7324725" y="4734559"/>
            <a:ext cx="1250950" cy="223203"/>
          </a:xfrm>
          <a:prstGeom prst="rect">
            <a:avLst/>
          </a:prstGeom>
        </p:spPr>
        <p:txBody>
          <a:bodyPr/>
          <a:lstStyle>
            <a:lvl1pPr>
              <a:defRPr sz="1100" b="1" i="1" baseline="0">
                <a:latin typeface="+mn-lt"/>
              </a:defRPr>
            </a:lvl1pPr>
          </a:lstStyle>
          <a:p>
            <a:pPr lvl="0"/>
            <a:r>
              <a:rPr lang="en-US" smtClean="0"/>
              <a:t>Click to edit Master text styles</a:t>
            </a:r>
          </a:p>
        </p:txBody>
      </p:sp>
      <p:sp>
        <p:nvSpPr>
          <p:cNvPr id="17" name="Text Placeholder 16"/>
          <p:cNvSpPr>
            <a:spLocks noGrp="1"/>
          </p:cNvSpPr>
          <p:nvPr>
            <p:ph type="body" sz="quarter" idx="19"/>
          </p:nvPr>
        </p:nvSpPr>
        <p:spPr>
          <a:xfrm>
            <a:off x="5517515" y="5435600"/>
            <a:ext cx="2946400" cy="233363"/>
          </a:xfrm>
          <a:prstGeom prst="rect">
            <a:avLst/>
          </a:prstGeom>
        </p:spPr>
        <p:txBody>
          <a:bodyPr/>
          <a:lstStyle>
            <a:lvl1pPr>
              <a:defRPr sz="900" b="0">
                <a:latin typeface="+mj-lt"/>
              </a:defRPr>
            </a:lvl1pPr>
          </a:lstStyle>
          <a:p>
            <a:pPr lvl="0"/>
            <a:r>
              <a:rPr lang="en-US" smtClean="0"/>
              <a:t>Click to edit Master text styles</a:t>
            </a:r>
          </a:p>
        </p:txBody>
      </p:sp>
      <p:sp>
        <p:nvSpPr>
          <p:cNvPr id="18" name="Text Placeholder 16"/>
          <p:cNvSpPr>
            <a:spLocks noGrp="1"/>
          </p:cNvSpPr>
          <p:nvPr>
            <p:ph type="body" sz="quarter" idx="20"/>
          </p:nvPr>
        </p:nvSpPr>
        <p:spPr>
          <a:xfrm>
            <a:off x="5517515" y="6136640"/>
            <a:ext cx="2946400" cy="233363"/>
          </a:xfrm>
          <a:prstGeom prst="rect">
            <a:avLst/>
          </a:prstGeom>
        </p:spPr>
        <p:txBody>
          <a:bodyPr/>
          <a:lstStyle>
            <a:lvl1pPr>
              <a:defRPr sz="900" b="0">
                <a:latin typeface="+mj-lt"/>
              </a:defRPr>
            </a:lvl1pPr>
          </a:lstStyle>
          <a:p>
            <a:pPr lvl="0"/>
            <a:r>
              <a:rPr lang="en-US" smtClean="0"/>
              <a:t>Click to edit Master text styles</a:t>
            </a:r>
          </a:p>
        </p:txBody>
      </p:sp>
      <p:sp>
        <p:nvSpPr>
          <p:cNvPr id="14" name="Slide Number Placeholder 5"/>
          <p:cNvSpPr>
            <a:spLocks noGrp="1"/>
          </p:cNvSpPr>
          <p:nvPr>
            <p:ph type="sldNum" sz="quarter" idx="21"/>
          </p:nvPr>
        </p:nvSpPr>
        <p:spPr>
          <a:xfrm>
            <a:off x="3495675" y="6624638"/>
            <a:ext cx="2133600" cy="233362"/>
          </a:xfrm>
          <a:prstGeom prst="rect">
            <a:avLst/>
          </a:prstGeom>
        </p:spPr>
        <p:txBody>
          <a:bodyPr/>
          <a:lstStyle>
            <a:lvl1pPr>
              <a:defRPr/>
            </a:lvl1pPr>
          </a:lstStyle>
          <a:p>
            <a:pPr>
              <a:defRPr/>
            </a:pPr>
            <a:fld id="{2BA8E9E2-0DBC-433B-8A9F-2F750FFE20E6}" type="slidenum">
              <a:rPr lang="en-US"/>
              <a:pPr>
                <a:defRPr/>
              </a:pPr>
              <a:t>‹#›</a:t>
            </a:fld>
            <a:endParaRPr lang="en-US"/>
          </a:p>
        </p:txBody>
      </p:sp>
    </p:spTree>
    <p:extLst>
      <p:ext uri="{BB962C8B-B14F-4D97-AF65-F5344CB8AC3E}">
        <p14:creationId xmlns:p14="http://schemas.microsoft.com/office/powerpoint/2010/main" val="384392317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8CB802-ACED-4921-9E64-E52DF26A25A8}" type="datetimeFigureOut">
              <a:rPr lang="en-US">
                <a:solidFill>
                  <a:prstClr val="black">
                    <a:tint val="75000"/>
                  </a:prstClr>
                </a:solidFill>
              </a:rPr>
              <a:pPr>
                <a:defRPr/>
              </a:pPr>
              <a:t>7/25/2017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FD1E5F-FBA5-4B48-894F-601E560A08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64445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5144" y="0"/>
            <a:ext cx="6008913" cy="822325"/>
          </a:xfrm>
        </p:spPr>
        <p:txBody>
          <a:bodyPr/>
          <a:lstStyle/>
          <a:p>
            <a:r>
              <a:rPr lang="en-US" dirty="0" smtClean="0"/>
              <a:t>Click to edit Master</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09C2AC-4F3D-47F8-B575-5C7C8B2A42F2}" type="datetimeFigureOut">
              <a:rPr lang="en-US">
                <a:solidFill>
                  <a:prstClr val="black">
                    <a:tint val="75000"/>
                  </a:prstClr>
                </a:solidFill>
              </a:rPr>
              <a:pPr>
                <a:defRPr/>
              </a:pPr>
              <a:t>7/25/2017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1E153B-0E74-4AC7-BA8C-7823A059AB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895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E9D4A5-62F5-49C3-AB38-0EF00B0681D3}" type="datetimeFigureOut">
              <a:rPr lang="en-US">
                <a:solidFill>
                  <a:prstClr val="black">
                    <a:tint val="75000"/>
                  </a:prstClr>
                </a:solidFill>
              </a:rPr>
              <a:pPr>
                <a:defRPr/>
              </a:pPr>
              <a:t>7/25/2017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3FDB9B-9166-4008-8314-7FF918FC4B5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74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E695B9-5B4A-4A0A-8B89-13118CDA84FC}" type="datetimeFigureOut">
              <a:rPr lang="en-US">
                <a:solidFill>
                  <a:prstClr val="black">
                    <a:tint val="75000"/>
                  </a:prstClr>
                </a:solidFill>
              </a:rPr>
              <a:pPr>
                <a:defRPr/>
              </a:pPr>
              <a:t>7/25/2017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4C4D19-4163-4B64-98DE-6AC33D1F221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74433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17172" y="0"/>
            <a:ext cx="6139543" cy="822325"/>
          </a:xfrm>
        </p:spPr>
        <p:txBody>
          <a:bodyPr/>
          <a:lstStyle>
            <a:lvl1pPr>
              <a:defRPr/>
            </a:lvl1pPr>
          </a:lstStyle>
          <a:p>
            <a:r>
              <a:rPr lang="en-US" dirty="0" smtClean="0"/>
              <a:t>Click to edit Master</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6D4CE1-40DB-494D-969E-1DFADAD6E332}" type="datetimeFigureOut">
              <a:rPr lang="en-US">
                <a:solidFill>
                  <a:prstClr val="black">
                    <a:tint val="75000"/>
                  </a:prstClr>
                </a:solidFill>
              </a:rPr>
              <a:pPr>
                <a:defRPr/>
              </a:pPr>
              <a:t>7/25/2017</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8AB9C50-CC00-4EFE-BECC-F023115AD3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99764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38943" y="0"/>
            <a:ext cx="6139543" cy="822325"/>
          </a:xfrm>
        </p:spPr>
        <p:txBody>
          <a:bodyPr/>
          <a:lstStyle/>
          <a:p>
            <a:r>
              <a:rPr lang="en-US" dirty="0" smtClean="0"/>
              <a:t>Click to edit Master</a:t>
            </a:r>
            <a:endParaRPr lang="en-US" dirty="0"/>
          </a:p>
        </p:txBody>
      </p:sp>
      <p:sp>
        <p:nvSpPr>
          <p:cNvPr id="3" name="Date Placeholder 3"/>
          <p:cNvSpPr>
            <a:spLocks noGrp="1"/>
          </p:cNvSpPr>
          <p:nvPr>
            <p:ph type="dt" sz="half" idx="10"/>
          </p:nvPr>
        </p:nvSpPr>
        <p:spPr/>
        <p:txBody>
          <a:bodyPr/>
          <a:lstStyle>
            <a:lvl1pPr>
              <a:defRPr/>
            </a:lvl1pPr>
          </a:lstStyle>
          <a:p>
            <a:pPr>
              <a:defRPr/>
            </a:pPr>
            <a:fld id="{0D39B9CA-B881-4936-B854-13F450D1E536}" type="datetimeFigureOut">
              <a:rPr lang="en-US">
                <a:solidFill>
                  <a:prstClr val="black">
                    <a:tint val="75000"/>
                  </a:prstClr>
                </a:solidFill>
              </a:rPr>
              <a:pPr>
                <a:defRPr/>
              </a:pPr>
              <a:t>7/25/2017</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0FFBD5E-6C0B-4DF6-85AB-B75D0473E9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0162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A614CA-DEC5-40C6-9EB9-A81409DECC64}" type="datetimeFigureOut">
              <a:rPr lang="en-US">
                <a:solidFill>
                  <a:prstClr val="black">
                    <a:tint val="75000"/>
                  </a:prstClr>
                </a:solidFill>
              </a:rPr>
              <a:pPr>
                <a:defRPr/>
              </a:pPr>
              <a:t>7/25/2017</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B216FAE-CEFE-40B3-9E81-DCA8F2C7F6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4051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aseline="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F1AB41-588A-4D0D-96D4-314766CB1DE1}" type="datetimeFigureOut">
              <a:rPr lang="en-US">
                <a:solidFill>
                  <a:prstClr val="black">
                    <a:tint val="75000"/>
                  </a:prstClr>
                </a:solidFill>
              </a:rPr>
              <a:pPr>
                <a:defRPr/>
              </a:pPr>
              <a:t>7/25/2017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0813F6B-2300-402E-8194-2185F3746D1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82240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sz="2400">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pic>
        <p:nvPicPr>
          <p:cNvPr id="6"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524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547F59A-2A29-4ED4-AFCB-FF666D0B81F4}" type="datetimeFigureOut">
              <a:rPr lang="en-US">
                <a:solidFill>
                  <a:prstClr val="black">
                    <a:tint val="75000"/>
                  </a:prstClr>
                </a:solidFill>
              </a:rPr>
              <a:pPr>
                <a:defRPr/>
              </a:pPr>
              <a:t>7/25/2017</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36D669B-8599-43C6-ACC3-9DD1FC7931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1104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640CFF-68DB-43C4-8F20-3583A3A31ED6}" type="datetimeFigureOut">
              <a:rPr lang="en-US">
                <a:solidFill>
                  <a:prstClr val="black">
                    <a:tint val="75000"/>
                  </a:prstClr>
                </a:solidFill>
              </a:rPr>
              <a:pPr>
                <a:defRPr/>
              </a:pPr>
              <a:t>7/25/2017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AF0AE9-0657-4F55-9DB7-C40E3B9F338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5373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6DEE01-8BB5-44F2-B447-94C52D4BEA45}" type="datetimeFigureOut">
              <a:rPr lang="en-US">
                <a:solidFill>
                  <a:prstClr val="black">
                    <a:tint val="75000"/>
                  </a:prstClr>
                </a:solidFill>
              </a:rPr>
              <a:pPr>
                <a:defRPr/>
              </a:pPr>
              <a:t>7/25/2017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BE5050F-65A8-44A2-95C2-1FAD97C3399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9584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5" y="5715"/>
            <a:ext cx="9138194" cy="6852285"/>
          </a:xfrm>
          <a:prstGeom prst="rect">
            <a:avLst/>
          </a:prstGeom>
        </p:spPr>
      </p:pic>
      <p:sp>
        <p:nvSpPr>
          <p:cNvPr id="5" name="TextBox 4"/>
          <p:cNvSpPr txBox="1"/>
          <p:nvPr userDrawn="1"/>
        </p:nvSpPr>
        <p:spPr>
          <a:xfrm rot="16200000">
            <a:off x="-1359738" y="1607503"/>
            <a:ext cx="3548063" cy="1118870"/>
          </a:xfrm>
          <a:prstGeom prst="rect">
            <a:avLst/>
          </a:prstGeom>
          <a:noFill/>
        </p:spPr>
        <p:txBody>
          <a:bodyPr wrap="square" lIns="91424" tIns="45712" rIns="91424" bIns="45712" rtlCol="0">
            <a:spAutoFit/>
          </a:bodyPr>
          <a:lstStyle/>
          <a:p>
            <a:pPr algn="ctr" fontAlgn="base">
              <a:spcBef>
                <a:spcPct val="0"/>
              </a:spcBef>
              <a:spcAft>
                <a:spcPct val="0"/>
              </a:spcAft>
            </a:pPr>
            <a:r>
              <a:rPr lang="en-US" sz="6600" b="1" spc="284" dirty="0">
                <a:solidFill>
                  <a:srgbClr val="002060"/>
                </a:solidFill>
                <a:latin typeface="Calibri"/>
              </a:rPr>
              <a:t>COMFRC</a:t>
            </a:r>
            <a:endParaRPr lang="en-US" sz="5400" b="1" spc="284" dirty="0">
              <a:solidFill>
                <a:srgbClr val="002060"/>
              </a:solidFill>
              <a:latin typeface="Calibri"/>
            </a:endParaRPr>
          </a:p>
        </p:txBody>
      </p:sp>
      <p:sp>
        <p:nvSpPr>
          <p:cNvPr id="7" name="TextBox 6"/>
          <p:cNvSpPr txBox="1"/>
          <p:nvPr userDrawn="1"/>
        </p:nvSpPr>
        <p:spPr>
          <a:xfrm rot="16200000">
            <a:off x="-1105980" y="1992223"/>
            <a:ext cx="3810000" cy="349429"/>
          </a:xfrm>
          <a:prstGeom prst="rect">
            <a:avLst/>
          </a:prstGeom>
          <a:noFill/>
        </p:spPr>
        <p:txBody>
          <a:bodyPr wrap="square" lIns="91424" tIns="45712" rIns="91424" bIns="45712" rtlCol="0">
            <a:spAutoFit/>
          </a:bodyPr>
          <a:lstStyle/>
          <a:p>
            <a:pPr algn="ctr" fontAlgn="base">
              <a:spcBef>
                <a:spcPct val="0"/>
              </a:spcBef>
              <a:spcAft>
                <a:spcPct val="0"/>
              </a:spcAft>
            </a:pPr>
            <a:r>
              <a:rPr lang="en-US" sz="1600" b="1" dirty="0">
                <a:solidFill>
                  <a:srgbClr val="002060"/>
                </a:solidFill>
                <a:latin typeface="Calibri"/>
              </a:rPr>
              <a:t>Commander, Fleet Readiness Centers</a:t>
            </a:r>
          </a:p>
        </p:txBody>
      </p:sp>
      <p:sp>
        <p:nvSpPr>
          <p:cNvPr id="9" name="Text Box 12"/>
          <p:cNvSpPr txBox="1">
            <a:spLocks noChangeArrowheads="1"/>
          </p:cNvSpPr>
          <p:nvPr userDrawn="1"/>
        </p:nvSpPr>
        <p:spPr bwMode="auto">
          <a:xfrm>
            <a:off x="1269999" y="488156"/>
            <a:ext cx="6205538" cy="1066800"/>
          </a:xfrm>
          <a:prstGeom prst="rect">
            <a:avLst/>
          </a:prstGeom>
          <a:noFill/>
          <a:ln w="9525">
            <a:noFill/>
            <a:miter lim="800000"/>
            <a:headEnd/>
            <a:tailEnd/>
          </a:ln>
          <a:effectLst/>
        </p:spPr>
        <p:txBody>
          <a:bodyPr>
            <a:spAutoFit/>
          </a:bodyPr>
          <a:lstStyle/>
          <a:p>
            <a:pPr algn="r" fontAlgn="base">
              <a:spcBef>
                <a:spcPct val="0"/>
              </a:spcBef>
              <a:spcAft>
                <a:spcPct val="0"/>
              </a:spcAft>
              <a:defRPr/>
            </a:pPr>
            <a:r>
              <a:rPr lang="en-US" sz="2400" b="1" dirty="0">
                <a:solidFill>
                  <a:srgbClr val="00045C"/>
                </a:solidFill>
              </a:rPr>
              <a:t>COMFRC Capital Investment Program IWG</a:t>
            </a:r>
          </a:p>
          <a:p>
            <a:pPr algn="r" fontAlgn="base">
              <a:spcBef>
                <a:spcPct val="0"/>
              </a:spcBef>
              <a:spcAft>
                <a:spcPct val="0"/>
              </a:spcAft>
              <a:defRPr/>
            </a:pPr>
            <a:r>
              <a:rPr lang="en-US" sz="2000" b="1" i="1" dirty="0" smtClean="0">
                <a:solidFill>
                  <a:srgbClr val="00045C"/>
                </a:solidFill>
              </a:rPr>
              <a:t>FYXX </a:t>
            </a:r>
            <a:r>
              <a:rPr lang="en-US" sz="2000" b="1" i="1" dirty="0">
                <a:solidFill>
                  <a:srgbClr val="00045C"/>
                </a:solidFill>
              </a:rPr>
              <a:t>Project Execution Brief</a:t>
            </a:r>
          </a:p>
          <a:p>
            <a:pPr algn="r" fontAlgn="base">
              <a:spcBef>
                <a:spcPct val="0"/>
              </a:spcBef>
              <a:spcAft>
                <a:spcPct val="0"/>
              </a:spcAft>
              <a:defRPr/>
            </a:pPr>
            <a:r>
              <a:rPr lang="en-US" sz="2000" b="1" i="1" dirty="0">
                <a:solidFill>
                  <a:srgbClr val="00045C"/>
                </a:solidFill>
              </a:rPr>
              <a:t>Project Title</a:t>
            </a:r>
            <a:endParaRPr lang="en-US" sz="2000" b="1" i="1" dirty="0">
              <a:solidFill>
                <a:prstClr val="black"/>
              </a:solidFill>
            </a:endParaRPr>
          </a:p>
        </p:txBody>
      </p:sp>
      <p:sp>
        <p:nvSpPr>
          <p:cNvPr id="17" name="Text Box 11"/>
          <p:cNvSpPr txBox="1">
            <a:spLocks noChangeArrowheads="1"/>
          </p:cNvSpPr>
          <p:nvPr userDrawn="1"/>
        </p:nvSpPr>
        <p:spPr bwMode="auto">
          <a:xfrm>
            <a:off x="5295900" y="1469231"/>
            <a:ext cx="2179638" cy="400110"/>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n-US" sz="2000" b="1" i="1" dirty="0" smtClean="0">
                <a:solidFill>
                  <a:srgbClr val="000066"/>
                </a:solidFill>
                <a:cs typeface="Arial" charset="0"/>
              </a:rPr>
              <a:t>xx-xx Month 20XX</a:t>
            </a:r>
            <a:endParaRPr lang="en-US" sz="2000" b="1" i="1" dirty="0">
              <a:solidFill>
                <a:srgbClr val="000066"/>
              </a:solidFill>
              <a:cs typeface="Arial" charset="0"/>
            </a:endParaRPr>
          </a:p>
        </p:txBody>
      </p:sp>
      <p:pic>
        <p:nvPicPr>
          <p:cNvPr id="10" name="Picture 5" descr="C:\Users\malika.rice\Desktop\small logo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81850" y="180975"/>
            <a:ext cx="1743075" cy="150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36339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sz="2400">
                <a:solidFill>
                  <a:schemeClr val="bg1"/>
                </a:solidFill>
              </a:defRPr>
            </a:lvl1pPr>
          </a:lstStyle>
          <a:p>
            <a:r>
              <a:rPr lang="en-US" smtClean="0"/>
              <a:t>Click to edit Master title style</a:t>
            </a:r>
            <a:endParaRPr lang="en-US" dirty="0"/>
          </a:p>
        </p:txBody>
      </p:sp>
      <p:sp>
        <p:nvSpPr>
          <p:cNvPr id="5" name="Footer Placeholder 4"/>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spTree>
    <p:extLst>
      <p:ext uri="{BB962C8B-B14F-4D97-AF65-F5344CB8AC3E}">
        <p14:creationId xmlns:p14="http://schemas.microsoft.com/office/powerpoint/2010/main" val="4241699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38401"/>
            <a:ext cx="7772400" cy="1362075"/>
          </a:xfrm>
        </p:spPr>
        <p:txBody>
          <a:bodyPr anchor="t"/>
          <a:lstStyle>
            <a:lvl1pPr algn="ctr">
              <a:defRPr sz="4000" b="1" cap="all">
                <a:solidFill>
                  <a:schemeClr val="tx2"/>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spTree>
    <p:extLst>
      <p:ext uri="{BB962C8B-B14F-4D97-AF65-F5344CB8AC3E}">
        <p14:creationId xmlns:p14="http://schemas.microsoft.com/office/powerpoint/2010/main" val="19854903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2" y="914400"/>
            <a:ext cx="4286250" cy="5486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7250" y="914400"/>
            <a:ext cx="4248150" cy="5486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spTree>
    <p:extLst>
      <p:ext uri="{BB962C8B-B14F-4D97-AF65-F5344CB8AC3E}">
        <p14:creationId xmlns:p14="http://schemas.microsoft.com/office/powerpoint/2010/main" val="294787406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2488" y="0"/>
            <a:ext cx="7445673" cy="609600"/>
          </a:xfrm>
        </p:spPr>
        <p:txBody>
          <a:bodyPr/>
          <a:lstStyle>
            <a:lvl1pPr>
              <a:defRPr>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228600" y="2362200"/>
            <a:ext cx="4268788" cy="40386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2362200"/>
            <a:ext cx="4270375" cy="40386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0"/>
          </p:nvPr>
        </p:nvSpPr>
        <p:spPr>
          <a:xfrm>
            <a:off x="228600" y="914400"/>
            <a:ext cx="8686800" cy="1371600"/>
          </a:xfrm>
        </p:spPr>
        <p:txBody>
          <a:bodyPr/>
          <a:lstStyle>
            <a:lvl1pPr marL="0" indent="0">
              <a:buNone/>
              <a:defRPr sz="2000"/>
            </a:lvl1pPr>
            <a:lvl2pPr marL="338107" indent="0">
              <a:buNone/>
              <a:defRPr sz="1800"/>
            </a:lvl2pPr>
            <a:lvl3pPr marL="676214" indent="0">
              <a:buNone/>
              <a:defRPr sz="1600"/>
            </a:lvl3pPr>
            <a:lvl4pPr marL="958764" indent="0">
              <a:buNone/>
              <a:defRPr sz="1400"/>
            </a:lvl4pPr>
            <a:lvl5pPr marL="1246076" indent="0">
              <a:buNone/>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spTree>
    <p:extLst>
      <p:ext uri="{BB962C8B-B14F-4D97-AF65-F5344CB8AC3E}">
        <p14:creationId xmlns:p14="http://schemas.microsoft.com/office/powerpoint/2010/main" val="293623170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spTree>
    <p:extLst>
      <p:ext uri="{BB962C8B-B14F-4D97-AF65-F5344CB8AC3E}">
        <p14:creationId xmlns:p14="http://schemas.microsoft.com/office/powerpoint/2010/main" val="17528341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half" idx="2"/>
          </p:nvPr>
        </p:nvSpPr>
        <p:spPr>
          <a:xfrm>
            <a:off x="228600" y="3733800"/>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10"/>
          </p:nvPr>
        </p:nvSpPr>
        <p:spPr>
          <a:xfrm>
            <a:off x="228600" y="804552"/>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1"/>
          </p:nvPr>
        </p:nvSpPr>
        <p:spPr>
          <a:xfrm>
            <a:off x="4681848" y="3733800"/>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12"/>
          </p:nvPr>
        </p:nvSpPr>
        <p:spPr>
          <a:xfrm>
            <a:off x="4681848" y="804552"/>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auto">
          <a:xfrm>
            <a:off x="4572000" y="762000"/>
            <a:ext cx="0" cy="5791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userDrawn="1"/>
        </p:nvCxnSpPr>
        <p:spPr bwMode="auto">
          <a:xfrm>
            <a:off x="0" y="3657600"/>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Footer Placeholder 8"/>
          <p:cNvSpPr>
            <a:spLocks noGrp="1"/>
          </p:cNvSpPr>
          <p:nvPr>
            <p:ph type="ftr" sz="quarter" idx="13"/>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spTree>
    <p:extLst>
      <p:ext uri="{BB962C8B-B14F-4D97-AF65-F5344CB8AC3E}">
        <p14:creationId xmlns:p14="http://schemas.microsoft.com/office/powerpoint/2010/main" val="3880269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438401"/>
            <a:ext cx="7772400" cy="1362075"/>
          </a:xfrm>
        </p:spPr>
        <p:txBody>
          <a:bodyPr anchor="t"/>
          <a:lstStyle>
            <a:lvl1pPr algn="ctr">
              <a:defRPr sz="4000" b="1" cap="all">
                <a:solidFill>
                  <a:schemeClr val="tx2"/>
                </a:solidFill>
              </a:defRPr>
            </a:lvl1pPr>
          </a:lstStyle>
          <a:p>
            <a:r>
              <a:rPr lang="en-US" smtClean="0"/>
              <a:t>Click to edit Master title style</a:t>
            </a:r>
            <a:endParaRPr lang="en-US" dirty="0"/>
          </a:p>
        </p:txBody>
      </p:sp>
      <p:sp>
        <p:nvSpPr>
          <p:cNvPr id="4" name="Footer Placeholder 3"/>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699270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ll whit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17715" y="928687"/>
            <a:ext cx="8708571" cy="55006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ChangeArrowheads="1"/>
          </p:cNvSpPr>
          <p:nvPr userDrawn="1"/>
        </p:nvSpPr>
        <p:spPr bwMode="gray">
          <a:xfrm>
            <a:off x="8077200" y="6629401"/>
            <a:ext cx="990600" cy="212725"/>
          </a:xfrm>
          <a:prstGeom prst="rect">
            <a:avLst/>
          </a:prstGeom>
          <a:noFill/>
          <a:ln w="12700">
            <a:noFill/>
            <a:miter lim="800000"/>
            <a:headEnd/>
            <a:tailEnd/>
          </a:ln>
          <a:effectLst/>
        </p:spPr>
        <p:txBody>
          <a:bodyPr lIns="45716" tIns="54859" rIns="45716" bIns="0" anchor="b">
            <a:spAutoFit/>
          </a:bodyPr>
          <a:lstStyle/>
          <a:p>
            <a:pPr algn="r" defTabSz="895270" eaLnBrk="0" fontAlgn="base" hangingPunct="0">
              <a:lnSpc>
                <a:spcPct val="85000"/>
              </a:lnSpc>
              <a:spcBef>
                <a:spcPct val="0"/>
              </a:spcBef>
              <a:spcAft>
                <a:spcPct val="0"/>
              </a:spcAft>
              <a:defRPr/>
            </a:pPr>
            <a:fld id="{E6176342-0C57-4865-B38D-3DE2D163C654}" type="slidenum">
              <a:rPr lang="en-US" sz="1200" b="1">
                <a:solidFill>
                  <a:srgbClr val="002060"/>
                </a:solidFill>
                <a:latin typeface="GillSans" pitchFamily="34" charset="0"/>
                <a:cs typeface="Arial" charset="0"/>
              </a:rPr>
              <a:pPr algn="r" defTabSz="895270" eaLnBrk="0" fontAlgn="base" hangingPunct="0">
                <a:lnSpc>
                  <a:spcPct val="85000"/>
                </a:lnSpc>
                <a:spcBef>
                  <a:spcPct val="0"/>
                </a:spcBef>
                <a:spcAft>
                  <a:spcPct val="0"/>
                </a:spcAft>
                <a:defRPr/>
              </a:pPr>
              <a:t>‹#›</a:t>
            </a:fld>
            <a:endParaRPr lang="en-US" sz="1200" dirty="0">
              <a:solidFill>
                <a:srgbClr val="002060"/>
              </a:solidFill>
              <a:latin typeface="GillSans" pitchFamily="34" charset="0"/>
              <a:cs typeface="Arial" charset="0"/>
            </a:endParaRPr>
          </a:p>
        </p:txBody>
      </p:sp>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lvl1pPr>
              <a:defRPr>
                <a:solidFill>
                  <a:schemeClr val="bg1"/>
                </a:solidFill>
              </a:defRPr>
            </a:lvl1p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cxnSp>
        <p:nvCxnSpPr>
          <p:cNvPr id="11" name="Straight Connector 10"/>
          <p:cNvCxnSpPr/>
          <p:nvPr userDrawn="1"/>
        </p:nvCxnSpPr>
        <p:spPr bwMode="auto">
          <a:xfrm>
            <a:off x="0" y="6553200"/>
            <a:ext cx="91440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3894027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609600"/>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914400"/>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554162"/>
            <a:ext cx="4268788" cy="484663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14400"/>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54162"/>
            <a:ext cx="4270375" cy="484663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bwMode="auto">
          <a:xfrm>
            <a:off x="0" y="6553200"/>
            <a:ext cx="91440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spTree>
    <p:extLst>
      <p:ext uri="{BB962C8B-B14F-4D97-AF65-F5344CB8AC3E}">
        <p14:creationId xmlns:p14="http://schemas.microsoft.com/office/powerpoint/2010/main" val="22143663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r="21458" b="33669"/>
          <a:stretch/>
        </p:blipFill>
        <p:spPr>
          <a:xfrm>
            <a:off x="0" y="0"/>
            <a:ext cx="9144000" cy="6857999"/>
          </a:xfrm>
          <a:prstGeom prst="rect">
            <a:avLst/>
          </a:prstGeom>
          <a:noFill/>
          <a:ln>
            <a:noFill/>
          </a:ln>
        </p:spPr>
      </p:pic>
      <p:sp>
        <p:nvSpPr>
          <p:cNvPr id="5" name="TextBox 4"/>
          <p:cNvSpPr txBox="1"/>
          <p:nvPr userDrawn="1"/>
        </p:nvSpPr>
        <p:spPr>
          <a:xfrm rot="16200000">
            <a:off x="-1207338" y="1607503"/>
            <a:ext cx="3548063" cy="1118870"/>
          </a:xfrm>
          <a:prstGeom prst="rect">
            <a:avLst/>
          </a:prstGeom>
          <a:noFill/>
        </p:spPr>
        <p:txBody>
          <a:bodyPr wrap="square" lIns="91424" tIns="45712" rIns="91424" bIns="45712" rtlCol="0">
            <a:spAutoFit/>
          </a:bodyPr>
          <a:lstStyle/>
          <a:p>
            <a:pPr algn="ctr" fontAlgn="base">
              <a:spcBef>
                <a:spcPct val="0"/>
              </a:spcBef>
              <a:spcAft>
                <a:spcPct val="0"/>
              </a:spcAft>
            </a:pPr>
            <a:r>
              <a:rPr lang="en-US" sz="6600" b="1" spc="284" dirty="0">
                <a:solidFill>
                  <a:srgbClr val="002060"/>
                </a:solidFill>
                <a:latin typeface="Calibri"/>
              </a:rPr>
              <a:t>COMFRC</a:t>
            </a:r>
            <a:endParaRPr lang="en-US" sz="5400" b="1" spc="284" dirty="0">
              <a:solidFill>
                <a:srgbClr val="002060"/>
              </a:solidFill>
              <a:latin typeface="Calibri"/>
            </a:endParaRPr>
          </a:p>
        </p:txBody>
      </p:sp>
      <p:sp>
        <p:nvSpPr>
          <p:cNvPr id="6" name="TextBox 5"/>
          <p:cNvSpPr txBox="1"/>
          <p:nvPr userDrawn="1"/>
        </p:nvSpPr>
        <p:spPr>
          <a:xfrm rot="16200000">
            <a:off x="-915480" y="1992223"/>
            <a:ext cx="3810000" cy="349429"/>
          </a:xfrm>
          <a:prstGeom prst="rect">
            <a:avLst/>
          </a:prstGeom>
          <a:noFill/>
        </p:spPr>
        <p:txBody>
          <a:bodyPr wrap="square" lIns="91424" tIns="45712" rIns="91424" bIns="45712" rtlCol="0">
            <a:spAutoFit/>
          </a:bodyPr>
          <a:lstStyle/>
          <a:p>
            <a:pPr algn="ctr" fontAlgn="base">
              <a:spcBef>
                <a:spcPct val="0"/>
              </a:spcBef>
              <a:spcAft>
                <a:spcPct val="0"/>
              </a:spcAft>
            </a:pPr>
            <a:r>
              <a:rPr lang="en-US" sz="1600" b="1" dirty="0">
                <a:solidFill>
                  <a:srgbClr val="002060"/>
                </a:solidFill>
                <a:latin typeface="Calibri"/>
              </a:rPr>
              <a:t>Commander, Fleet Readiness Centers</a:t>
            </a:r>
          </a:p>
        </p:txBody>
      </p:sp>
    </p:spTree>
    <p:extLst>
      <p:ext uri="{BB962C8B-B14F-4D97-AF65-F5344CB8AC3E}">
        <p14:creationId xmlns:p14="http://schemas.microsoft.com/office/powerpoint/2010/main" val="32739435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642938" y="1085850"/>
            <a:ext cx="8043862" cy="5329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7256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036320"/>
            <a:ext cx="8229600" cy="50898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1506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1745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4524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8602" y="914400"/>
            <a:ext cx="4286250" cy="5486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7250" y="914400"/>
            <a:ext cx="4248150" cy="54864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1163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2488" y="0"/>
            <a:ext cx="7445673" cy="609600"/>
          </a:xfrm>
        </p:spPr>
        <p:txBody>
          <a:bodyPr/>
          <a:lstStyle>
            <a:lvl1pPr>
              <a:defRPr>
                <a:solidFill>
                  <a:schemeClr val="bg1"/>
                </a:solidFill>
              </a:defRPr>
            </a:lvl1pPr>
          </a:lstStyle>
          <a:p>
            <a:r>
              <a:rPr lang="en-US" smtClean="0"/>
              <a:t>Click to edit Master title style</a:t>
            </a:r>
            <a:endParaRPr lang="en-US" dirty="0"/>
          </a:p>
        </p:txBody>
      </p:sp>
      <p:sp>
        <p:nvSpPr>
          <p:cNvPr id="4" name="Content Placeholder 3"/>
          <p:cNvSpPr>
            <a:spLocks noGrp="1"/>
          </p:cNvSpPr>
          <p:nvPr>
            <p:ph sz="half" idx="2"/>
          </p:nvPr>
        </p:nvSpPr>
        <p:spPr>
          <a:xfrm>
            <a:off x="228600" y="2362200"/>
            <a:ext cx="4268788" cy="40386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6" y="2362200"/>
            <a:ext cx="4270375" cy="40386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0"/>
          </p:nvPr>
        </p:nvSpPr>
        <p:spPr>
          <a:xfrm>
            <a:off x="228600" y="914400"/>
            <a:ext cx="8686800" cy="1371600"/>
          </a:xfrm>
        </p:spPr>
        <p:txBody>
          <a:bodyPr/>
          <a:lstStyle>
            <a:lvl1pPr marL="0" indent="0">
              <a:buNone/>
              <a:defRPr sz="2000"/>
            </a:lvl1pPr>
            <a:lvl2pPr marL="338107" indent="0">
              <a:buNone/>
              <a:defRPr sz="1800"/>
            </a:lvl2pPr>
            <a:lvl3pPr marL="676214" indent="0">
              <a:buNone/>
              <a:defRPr sz="1600"/>
            </a:lvl3pPr>
            <a:lvl4pPr marL="958764" indent="0">
              <a:buNone/>
              <a:defRPr sz="1400"/>
            </a:lvl4pPr>
            <a:lvl5pPr marL="1246076" indent="0">
              <a:buNone/>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11"/>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1885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331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3"/>
          <p:cNvSpPr>
            <a:spLocks noGrp="1"/>
          </p:cNvSpPr>
          <p:nvPr>
            <p:ph sz="half" idx="2"/>
          </p:nvPr>
        </p:nvSpPr>
        <p:spPr>
          <a:xfrm>
            <a:off x="228600" y="3733800"/>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10"/>
          </p:nvPr>
        </p:nvSpPr>
        <p:spPr>
          <a:xfrm>
            <a:off x="228600" y="804552"/>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1"/>
          </p:nvPr>
        </p:nvSpPr>
        <p:spPr>
          <a:xfrm>
            <a:off x="4681848" y="3733800"/>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3"/>
          <p:cNvSpPr>
            <a:spLocks noGrp="1"/>
          </p:cNvSpPr>
          <p:nvPr>
            <p:ph sz="half" idx="12"/>
          </p:nvPr>
        </p:nvSpPr>
        <p:spPr>
          <a:xfrm>
            <a:off x="4681848" y="804552"/>
            <a:ext cx="4268788" cy="27432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bwMode="auto">
          <a:xfrm>
            <a:off x="4572000" y="762000"/>
            <a:ext cx="0" cy="5791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userDrawn="1"/>
        </p:nvCxnSpPr>
        <p:spPr bwMode="auto">
          <a:xfrm>
            <a:off x="0" y="3657600"/>
            <a:ext cx="9144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 name="Footer Placeholder 8"/>
          <p:cNvSpPr>
            <a:spLocks noGrp="1"/>
          </p:cNvSpPr>
          <p:nvPr>
            <p:ph type="ftr" sz="quarter" idx="13"/>
          </p:nvPr>
        </p:nvSpPr>
        <p:spPr/>
        <p:txBody>
          <a:body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pic>
        <p:nvPicPr>
          <p:cNvPr id="11"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4162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all white">
    <p:spTree>
      <p:nvGrpSpPr>
        <p:cNvPr id="1" name=""/>
        <p:cNvGrpSpPr/>
        <p:nvPr/>
      </p:nvGrpSpPr>
      <p:grpSpPr>
        <a:xfrm>
          <a:off x="0" y="0"/>
          <a:ext cx="0" cy="0"/>
          <a:chOff x="0" y="0"/>
          <a:chExt cx="0" cy="0"/>
        </a:xfrm>
      </p:grpSpPr>
      <p:sp>
        <p:nvSpPr>
          <p:cNvPr id="9" name="Text Placeholder 8"/>
          <p:cNvSpPr>
            <a:spLocks noGrp="1"/>
          </p:cNvSpPr>
          <p:nvPr>
            <p:ph type="body" sz="quarter" idx="11"/>
          </p:nvPr>
        </p:nvSpPr>
        <p:spPr>
          <a:xfrm>
            <a:off x="217715" y="928687"/>
            <a:ext cx="8708571" cy="55006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ChangeArrowheads="1"/>
          </p:cNvSpPr>
          <p:nvPr userDrawn="1"/>
        </p:nvSpPr>
        <p:spPr bwMode="gray">
          <a:xfrm>
            <a:off x="8077200" y="6629401"/>
            <a:ext cx="990600" cy="212725"/>
          </a:xfrm>
          <a:prstGeom prst="rect">
            <a:avLst/>
          </a:prstGeom>
          <a:noFill/>
          <a:ln w="12700">
            <a:noFill/>
            <a:miter lim="800000"/>
            <a:headEnd/>
            <a:tailEnd/>
          </a:ln>
          <a:effectLst/>
        </p:spPr>
        <p:txBody>
          <a:bodyPr lIns="45716" tIns="54859" rIns="45716" bIns="0" anchor="b">
            <a:spAutoFit/>
          </a:bodyPr>
          <a:lstStyle/>
          <a:p>
            <a:pPr algn="r" defTabSz="895270" eaLnBrk="0" fontAlgn="base" hangingPunct="0">
              <a:lnSpc>
                <a:spcPct val="85000"/>
              </a:lnSpc>
              <a:spcBef>
                <a:spcPct val="0"/>
              </a:spcBef>
              <a:spcAft>
                <a:spcPct val="0"/>
              </a:spcAft>
              <a:defRPr/>
            </a:pPr>
            <a:fld id="{E6176342-0C57-4865-B38D-3DE2D163C654}" type="slidenum">
              <a:rPr lang="en-US" sz="1200" b="1">
                <a:solidFill>
                  <a:srgbClr val="002060"/>
                </a:solidFill>
                <a:latin typeface="GillSans" pitchFamily="34" charset="0"/>
                <a:cs typeface="Arial" charset="0"/>
              </a:rPr>
              <a:pPr algn="r" defTabSz="895270" eaLnBrk="0" fontAlgn="base" hangingPunct="0">
                <a:lnSpc>
                  <a:spcPct val="85000"/>
                </a:lnSpc>
                <a:spcBef>
                  <a:spcPct val="0"/>
                </a:spcBef>
                <a:spcAft>
                  <a:spcPct val="0"/>
                </a:spcAft>
                <a:defRPr/>
              </a:pPr>
              <a:t>‹#›</a:t>
            </a:fld>
            <a:endParaRPr lang="en-US" sz="1200" dirty="0">
              <a:solidFill>
                <a:srgbClr val="002060"/>
              </a:solidFill>
              <a:latin typeface="GillSans" pitchFamily="34" charset="0"/>
              <a:cs typeface="Arial" charset="0"/>
            </a:endParaRPr>
          </a:p>
        </p:txBody>
      </p:sp>
      <p:sp>
        <p:nvSpPr>
          <p:cNvPr id="2" name="Title 1"/>
          <p:cNvSpPr>
            <a:spLocks noGrp="1"/>
          </p:cNvSpPr>
          <p:nvPr>
            <p:ph type="title"/>
          </p:nvPr>
        </p:nvSpPr>
        <p:spPr/>
        <p:txBody>
          <a:bodyPr/>
          <a:lstStyle>
            <a:lvl1pPr>
              <a:defRPr>
                <a:solidFill>
                  <a:srgbClr val="002060"/>
                </a:solidFill>
              </a:defRPr>
            </a:lvl1pPr>
          </a:lstStyle>
          <a:p>
            <a:r>
              <a:rPr lang="en-US" smtClean="0"/>
              <a:t>Click to edit Master title style</a:t>
            </a:r>
            <a:endParaRPr lang="en-US"/>
          </a:p>
        </p:txBody>
      </p:sp>
      <p:sp>
        <p:nvSpPr>
          <p:cNvPr id="7" name="Footer Placeholder 6"/>
          <p:cNvSpPr>
            <a:spLocks noGrp="1"/>
          </p:cNvSpPr>
          <p:nvPr>
            <p:ph type="ftr" sz="quarter" idx="10"/>
          </p:nvPr>
        </p:nvSpPr>
        <p:spPr/>
        <p:txBody>
          <a:bodyPr/>
          <a:lstStyle>
            <a:lvl1pPr>
              <a:defRPr>
                <a:solidFill>
                  <a:schemeClr val="bg1"/>
                </a:solidFill>
              </a:defRPr>
            </a:lvl1pPr>
          </a:lstStyle>
          <a:p>
            <a:pPr fontAlgn="auto">
              <a:spcBef>
                <a:spcPts val="0"/>
              </a:spcBef>
              <a:spcAft>
                <a:spcPts val="0"/>
              </a:spcAft>
            </a:pPr>
            <a:r>
              <a:rPr smtClean="0">
                <a:solidFill>
                  <a:prstClr val="white"/>
                </a:solidFill>
              </a:rPr>
              <a:t>QUAD VERSION # To Update the Quad Version, use the "Insert" tab and edit the "Header &amp; Footer"</a:t>
            </a:r>
            <a:endParaRPr dirty="0">
              <a:solidFill>
                <a:prstClr val="white"/>
              </a:solidFill>
            </a:endParaRPr>
          </a:p>
        </p:txBody>
      </p:sp>
      <p:cxnSp>
        <p:nvCxnSpPr>
          <p:cNvPr id="11" name="Straight Connector 10"/>
          <p:cNvCxnSpPr/>
          <p:nvPr userDrawn="1"/>
        </p:nvCxnSpPr>
        <p:spPr bwMode="auto">
          <a:xfrm>
            <a:off x="0" y="6553200"/>
            <a:ext cx="91440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3713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001000" cy="609600"/>
          </a:xfrm>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914400"/>
            <a:ext cx="42687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554162"/>
            <a:ext cx="4268788" cy="484663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914400"/>
            <a:ext cx="42703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54162"/>
            <a:ext cx="4270375" cy="484663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7" name="Straight Connector 6"/>
          <p:cNvCxnSpPr/>
          <p:nvPr userDrawn="1"/>
        </p:nvCxnSpPr>
        <p:spPr bwMode="auto">
          <a:xfrm>
            <a:off x="0" y="6553200"/>
            <a:ext cx="9144000"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p:spPr>
      </p:cxnSp>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5367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theme" Target="../theme/theme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jpeg"/><Relationship Id="rId18" Type="http://schemas.openxmlformats.org/officeDocument/2006/relationships/image" Target="../media/image1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17" Type="http://schemas.openxmlformats.org/officeDocument/2006/relationships/image" Target="../media/image11.png"/><Relationship Id="rId2" Type="http://schemas.openxmlformats.org/officeDocument/2006/relationships/slideLayout" Target="../slideLayouts/slideLayout13.xml"/><Relationship Id="rId16"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1.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4.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35.xml"/><Relationship Id="rId7" Type="http://schemas.openxmlformats.org/officeDocument/2006/relationships/image" Target="../media/image7.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5.png"/><Relationship Id="rId5" Type="http://schemas.openxmlformats.org/officeDocument/2006/relationships/theme" Target="../theme/theme5.xml"/><Relationship Id="rId10" Type="http://schemas.openxmlformats.org/officeDocument/2006/relationships/image" Target="../media/image18.png"/><Relationship Id="rId4" Type="http://schemas.openxmlformats.org/officeDocument/2006/relationships/slideLayout" Target="../slideLayouts/slideLayout36.xml"/><Relationship Id="rId9"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gradFill flip="none" rotWithShape="1">
          <a:gsLst>
            <a:gs pos="0">
              <a:schemeClr val="accent1">
                <a:lumMod val="5000"/>
                <a:lumOff val="95000"/>
              </a:schemeClr>
            </a:gs>
            <a:gs pos="50000">
              <a:srgbClr val="DDDDDD">
                <a:alpha val="50000"/>
                <a:lumMod val="0"/>
                <a:lumOff val="100000"/>
              </a:srgb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6583363"/>
            <a:ext cx="9144000" cy="274637"/>
          </a:xfrm>
          <a:prstGeom prst="rect">
            <a:avLst/>
          </a:prstGeom>
          <a:solidFill>
            <a:srgbClr val="00045C"/>
          </a:solidFill>
          <a:ln w="9525">
            <a:noFill/>
            <a:miter lim="800000"/>
            <a:headEnd/>
            <a:tailEnd/>
          </a:ln>
        </p:spPr>
        <p:txBody>
          <a:bodyPr wrap="none" lIns="91432" tIns="45716" rIns="91432" bIns="45716" anchor="ctr"/>
          <a:lstStyle/>
          <a:p>
            <a:pPr algn="ctr" fontAlgn="base">
              <a:spcBef>
                <a:spcPct val="50000"/>
              </a:spcBef>
              <a:spcAft>
                <a:spcPct val="0"/>
              </a:spcAft>
              <a:defRPr/>
            </a:pPr>
            <a:endParaRPr lang="en-US" sz="1050" i="1" dirty="0">
              <a:solidFill>
                <a:srgbClr val="FFFFFF"/>
              </a:solidFill>
              <a:cs typeface="Times New Roman" pitchFamily="18" charset="0"/>
            </a:endParaRPr>
          </a:p>
        </p:txBody>
      </p:sp>
      <p:sp>
        <p:nvSpPr>
          <p:cNvPr id="9" name="Rectangle 8"/>
          <p:cNvSpPr>
            <a:spLocks noChangeArrowheads="1"/>
          </p:cNvSpPr>
          <p:nvPr/>
        </p:nvSpPr>
        <p:spPr bwMode="gray">
          <a:xfrm>
            <a:off x="0" y="647700"/>
            <a:ext cx="9139238" cy="114300"/>
          </a:xfrm>
          <a:prstGeom prst="rect">
            <a:avLst/>
          </a:prstGeom>
          <a:solidFill>
            <a:srgbClr val="5F5F5F"/>
          </a:solidFill>
          <a:ln w="9525">
            <a:noFill/>
            <a:miter lim="800000"/>
            <a:headEnd/>
            <a:tailEnd/>
          </a:ln>
        </p:spPr>
        <p:txBody>
          <a:bodyPr wrap="none" lIns="91432" tIns="45716" rIns="91432" bIns="45716" anchor="ctr"/>
          <a:lstStyle/>
          <a:p>
            <a:pPr fontAlgn="base">
              <a:spcBef>
                <a:spcPct val="0"/>
              </a:spcBef>
              <a:spcAft>
                <a:spcPct val="0"/>
              </a:spcAft>
              <a:defRPr/>
            </a:pPr>
            <a:endParaRPr lang="en-US" i="1" dirty="0">
              <a:solidFill>
                <a:srgbClr val="000000"/>
              </a:solidFill>
              <a:latin typeface="Arial" charset="0"/>
            </a:endParaRPr>
          </a:p>
        </p:txBody>
      </p:sp>
      <p:sp>
        <p:nvSpPr>
          <p:cNvPr id="10" name="Rectangle 9"/>
          <p:cNvSpPr>
            <a:spLocks noChangeArrowheads="1"/>
          </p:cNvSpPr>
          <p:nvPr/>
        </p:nvSpPr>
        <p:spPr bwMode="gray">
          <a:xfrm>
            <a:off x="0" y="0"/>
            <a:ext cx="9144000" cy="573088"/>
          </a:xfrm>
          <a:prstGeom prst="rect">
            <a:avLst/>
          </a:prstGeom>
          <a:solidFill>
            <a:srgbClr val="00045C"/>
          </a:solidFill>
          <a:ln w="9525">
            <a:noFill/>
            <a:miter lim="800000"/>
            <a:headEnd/>
            <a:tailEnd/>
          </a:ln>
        </p:spPr>
        <p:txBody>
          <a:bodyPr wrap="none" lIns="91432" tIns="45716" rIns="91432" bIns="45716" anchor="ctr"/>
          <a:lstStyle/>
          <a:p>
            <a:pPr algn="ctr" fontAlgn="base">
              <a:spcBef>
                <a:spcPct val="50000"/>
              </a:spcBef>
              <a:spcAft>
                <a:spcPct val="0"/>
              </a:spcAft>
              <a:defRPr/>
            </a:pPr>
            <a:endParaRPr lang="en-US" sz="1400" i="1" dirty="0">
              <a:solidFill>
                <a:srgbClr val="FFFFFF"/>
              </a:solidFill>
              <a:latin typeface="Calibri"/>
              <a:cs typeface="Times New Roman" pitchFamily="18" charset="0"/>
            </a:endParaRPr>
          </a:p>
        </p:txBody>
      </p:sp>
      <p:pic>
        <p:nvPicPr>
          <p:cNvPr id="1029" name="Picture 15" descr="Rope_from_illthin.png"/>
          <p:cNvPicPr>
            <a:picLocks noChangeAspect="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0" y="6515101"/>
            <a:ext cx="9144000" cy="142875"/>
          </a:xfrm>
          <a:prstGeom prst="rect">
            <a:avLst/>
          </a:prstGeom>
          <a:noFill/>
          <a:ln w="9525">
            <a:noFill/>
            <a:miter lim="800000"/>
            <a:headEnd/>
            <a:tailEnd/>
          </a:ln>
        </p:spPr>
      </p:pic>
      <p:sp>
        <p:nvSpPr>
          <p:cNvPr id="1030" name="Rectangle 2"/>
          <p:cNvSpPr>
            <a:spLocks noGrp="1" noChangeArrowheads="1"/>
          </p:cNvSpPr>
          <p:nvPr>
            <p:ph type="body" idx="1"/>
          </p:nvPr>
        </p:nvSpPr>
        <p:spPr bwMode="gray">
          <a:xfrm>
            <a:off x="228600" y="914400"/>
            <a:ext cx="8686800" cy="5486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4"/>
          <p:cNvSpPr>
            <a:spLocks noGrp="1" noChangeArrowheads="1"/>
          </p:cNvSpPr>
          <p:nvPr>
            <p:ph type="title"/>
          </p:nvPr>
        </p:nvSpPr>
        <p:spPr bwMode="gray">
          <a:xfrm>
            <a:off x="852488" y="0"/>
            <a:ext cx="7445673" cy="6096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endParaRPr lang="en-US" dirty="0" smtClean="0"/>
          </a:p>
        </p:txBody>
      </p:sp>
      <p:sp>
        <p:nvSpPr>
          <p:cNvPr id="328711" name="Rectangle 7"/>
          <p:cNvSpPr>
            <a:spLocks noChangeArrowheads="1"/>
          </p:cNvSpPr>
          <p:nvPr/>
        </p:nvSpPr>
        <p:spPr bwMode="gray">
          <a:xfrm>
            <a:off x="8077200" y="6629401"/>
            <a:ext cx="990600" cy="212725"/>
          </a:xfrm>
          <a:prstGeom prst="rect">
            <a:avLst/>
          </a:prstGeom>
          <a:noFill/>
          <a:ln w="12700">
            <a:noFill/>
            <a:miter lim="800000"/>
            <a:headEnd/>
            <a:tailEnd/>
          </a:ln>
          <a:effectLst/>
        </p:spPr>
        <p:txBody>
          <a:bodyPr lIns="45716" tIns="54859" rIns="45716" bIns="0" anchor="b">
            <a:spAutoFit/>
          </a:bodyPr>
          <a:lstStyle/>
          <a:p>
            <a:pPr algn="r" defTabSz="895270" eaLnBrk="0" fontAlgn="base" hangingPunct="0">
              <a:lnSpc>
                <a:spcPct val="85000"/>
              </a:lnSpc>
              <a:spcBef>
                <a:spcPct val="0"/>
              </a:spcBef>
              <a:spcAft>
                <a:spcPct val="0"/>
              </a:spcAft>
              <a:defRPr/>
            </a:pPr>
            <a:fld id="{3F2AED2E-2233-4934-BC42-2617C519DDC2}" type="slidenum">
              <a:rPr lang="en-US" sz="1200" b="1">
                <a:solidFill>
                  <a:prstClr val="white"/>
                </a:solidFill>
                <a:latin typeface="Calibri"/>
                <a:cs typeface="Arial" charset="0"/>
              </a:rPr>
              <a:pPr algn="r" defTabSz="895270" eaLnBrk="0" fontAlgn="base" hangingPunct="0">
                <a:lnSpc>
                  <a:spcPct val="85000"/>
                </a:lnSpc>
                <a:spcBef>
                  <a:spcPct val="0"/>
                </a:spcBef>
                <a:spcAft>
                  <a:spcPct val="0"/>
                </a:spcAft>
                <a:defRPr/>
              </a:pPr>
              <a:t>‹#›</a:t>
            </a:fld>
            <a:endParaRPr lang="en-US" sz="1200" dirty="0">
              <a:solidFill>
                <a:prstClr val="white"/>
              </a:solidFill>
              <a:latin typeface="Calibri"/>
              <a:cs typeface="Arial" charset="0"/>
            </a:endParaRPr>
          </a:p>
        </p:txBody>
      </p:sp>
      <p:sp>
        <p:nvSpPr>
          <p:cNvPr id="14" name="Footer Placeholder 21"/>
          <p:cNvSpPr txBox="1">
            <a:spLocks/>
          </p:cNvSpPr>
          <p:nvPr/>
        </p:nvSpPr>
        <p:spPr>
          <a:xfrm>
            <a:off x="6886575" y="6611938"/>
            <a:ext cx="1830705" cy="255587"/>
          </a:xfrm>
          <a:prstGeom prst="rect">
            <a:avLst/>
          </a:prstGeom>
        </p:spPr>
        <p:txBody>
          <a:bodyPr vert="horz" lIns="91432" tIns="45716" rIns="91432" bIns="45716" rtlCol="0" anchor="ctr"/>
          <a:lstStyle>
            <a:defPPr>
              <a:defRPr lang="en-US"/>
            </a:defPPr>
            <a:lvl1pPr algn="l" rtl="0" fontAlgn="auto">
              <a:spcBef>
                <a:spcPts val="0"/>
              </a:spcBef>
              <a:spcAft>
                <a:spcPts val="0"/>
              </a:spcAft>
              <a:defRPr sz="105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solidFill>
                  <a:prstClr val="white"/>
                </a:solidFill>
              </a:rPr>
              <a:t>FOR OFFICIAL USE ONLY</a:t>
            </a:r>
            <a:endParaRPr lang="en-US" dirty="0">
              <a:solidFill>
                <a:prstClr val="white"/>
              </a:solidFill>
            </a:endParaRPr>
          </a:p>
        </p:txBody>
      </p:sp>
      <p:sp>
        <p:nvSpPr>
          <p:cNvPr id="2" name="Footer Placeholder 1"/>
          <p:cNvSpPr>
            <a:spLocks noGrp="1"/>
          </p:cNvSpPr>
          <p:nvPr>
            <p:ph type="ftr" sz="quarter" idx="3"/>
          </p:nvPr>
        </p:nvSpPr>
        <p:spPr>
          <a:xfrm>
            <a:off x="1319" y="6602414"/>
            <a:ext cx="2896810" cy="257175"/>
          </a:xfrm>
          <a:prstGeom prst="rect">
            <a:avLst/>
          </a:prstGeom>
          <a:ln>
            <a:noFill/>
          </a:ln>
        </p:spPr>
        <p:txBody>
          <a:bodyPr vert="horz" lIns="91432" tIns="45716" rIns="91432" bIns="45716" rtlCol="0" anchor="ctr"/>
          <a:lstStyle>
            <a:lvl1pPr>
              <a:defRPr lang="en-US" sz="1000">
                <a:solidFill>
                  <a:schemeClr val="bg1"/>
                </a:solidFill>
                <a:latin typeface="+mj-lt"/>
              </a:defRPr>
            </a:lvl1pPr>
          </a:lstStyle>
          <a:p>
            <a:r>
              <a:rPr smtClean="0">
                <a:solidFill>
                  <a:prstClr val="white"/>
                </a:solidFill>
              </a:rPr>
              <a:t>QUAD VERSION # To Update the Quad Version, use the "Insert" tab and edit the "Header &amp; Footer"</a:t>
            </a:r>
            <a:endParaRPr lang="pt-BR" dirty="0">
              <a:solidFill>
                <a:prstClr val="white"/>
              </a:solidFill>
            </a:endParaRPr>
          </a:p>
        </p:txBody>
      </p:sp>
      <p:pic>
        <p:nvPicPr>
          <p:cNvPr id="12" name="Picture 5" descr="C:\Users\malika.rice\Desktop\small logo2.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60021" y="163068"/>
            <a:ext cx="730911" cy="630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534400" y="76200"/>
            <a:ext cx="477430" cy="689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7427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48" r:id="rId11"/>
  </p:sldLayoutIdLst>
  <p:timing>
    <p:tnLst>
      <p:par>
        <p:cTn id="1" dur="indefinite" restart="never" nodeType="tmRoot"/>
      </p:par>
    </p:tnLst>
  </p:timing>
  <p:hf sldNum="0" hdr="0" dt="0"/>
  <p:txStyles>
    <p:titleStyle>
      <a:lvl1pPr algn="ctr" defTabSz="895270" rtl="0" eaLnBrk="1" fontAlgn="base" hangingPunct="1">
        <a:lnSpc>
          <a:spcPct val="85000"/>
        </a:lnSpc>
        <a:spcBef>
          <a:spcPct val="0"/>
        </a:spcBef>
        <a:spcAft>
          <a:spcPct val="0"/>
        </a:spcAft>
        <a:defRPr sz="2400" b="1">
          <a:solidFill>
            <a:schemeClr val="bg1"/>
          </a:solidFill>
          <a:latin typeface="+mj-lt"/>
          <a:ea typeface="+mj-ea"/>
          <a:cs typeface="+mj-cs"/>
        </a:defRPr>
      </a:lvl1pPr>
      <a:lvl2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2pPr>
      <a:lvl3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3pPr>
      <a:lvl4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4pPr>
      <a:lvl5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5pPr>
      <a:lvl6pPr marL="457159"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6pPr>
      <a:lvl7pPr marL="914318"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7pPr>
      <a:lvl8pPr marL="1371477"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8pPr>
      <a:lvl9pPr marL="1828637"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9pPr>
    </p:titleStyle>
    <p:bodyStyle>
      <a:lvl1pPr marL="223818" indent="-223818" algn="l" defTabSz="895270" rtl="0" eaLnBrk="1" fontAlgn="base" hangingPunct="1">
        <a:lnSpc>
          <a:spcPct val="90000"/>
        </a:lnSpc>
        <a:spcBef>
          <a:spcPct val="50000"/>
        </a:spcBef>
        <a:spcAft>
          <a:spcPct val="0"/>
        </a:spcAft>
        <a:buSzPct val="100000"/>
        <a:buChar char="•"/>
        <a:defRPr sz="2000" b="1">
          <a:solidFill>
            <a:schemeClr val="tx1"/>
          </a:solidFill>
          <a:latin typeface="+mj-lt"/>
          <a:ea typeface="+mn-ea"/>
          <a:cs typeface="+mn-cs"/>
        </a:defRPr>
      </a:lvl1pPr>
      <a:lvl2pPr marL="561925" indent="-223818" algn="l" defTabSz="895270" rtl="0" eaLnBrk="1" fontAlgn="base" hangingPunct="1">
        <a:lnSpc>
          <a:spcPct val="90000"/>
        </a:lnSpc>
        <a:spcBef>
          <a:spcPct val="50000"/>
        </a:spcBef>
        <a:spcAft>
          <a:spcPct val="0"/>
        </a:spcAft>
        <a:buSzPct val="100000"/>
        <a:buChar char="–"/>
        <a:defRPr sz="1800" b="1">
          <a:solidFill>
            <a:schemeClr val="tx1"/>
          </a:solidFill>
          <a:latin typeface="+mj-lt"/>
        </a:defRPr>
      </a:lvl2pPr>
      <a:lvl3pPr marL="844475" indent="-168260" algn="l" defTabSz="895270" rtl="0" eaLnBrk="1" fontAlgn="base" hangingPunct="1">
        <a:lnSpc>
          <a:spcPct val="90000"/>
        </a:lnSpc>
        <a:spcBef>
          <a:spcPct val="50000"/>
        </a:spcBef>
        <a:spcAft>
          <a:spcPct val="0"/>
        </a:spcAft>
        <a:buSzPct val="100000"/>
        <a:buChar char="•"/>
        <a:defRPr sz="1600" b="1">
          <a:solidFill>
            <a:schemeClr val="tx1"/>
          </a:solidFill>
          <a:latin typeface="+mj-lt"/>
        </a:defRPr>
      </a:lvl3pPr>
      <a:lvl4pPr marL="1131787" indent="-173022" algn="l" defTabSz="895270" rtl="0" eaLnBrk="1" fontAlgn="base" hangingPunct="1">
        <a:lnSpc>
          <a:spcPct val="90000"/>
        </a:lnSpc>
        <a:spcBef>
          <a:spcPct val="50000"/>
        </a:spcBef>
        <a:spcAft>
          <a:spcPct val="0"/>
        </a:spcAft>
        <a:buSzPct val="100000"/>
        <a:buChar char="-"/>
        <a:defRPr sz="1400">
          <a:solidFill>
            <a:schemeClr val="tx1"/>
          </a:solidFill>
          <a:latin typeface="+mj-lt"/>
        </a:defRPr>
      </a:lvl4pPr>
      <a:lvl5pPr marL="1358779" indent="-112703" algn="l" defTabSz="895270" rtl="0" eaLnBrk="1" fontAlgn="base" hangingPunct="1">
        <a:lnSpc>
          <a:spcPct val="90000"/>
        </a:lnSpc>
        <a:spcBef>
          <a:spcPct val="50000"/>
        </a:spcBef>
        <a:spcAft>
          <a:spcPct val="0"/>
        </a:spcAft>
        <a:buSzPct val="100000"/>
        <a:buChar char="•"/>
        <a:defRPr sz="1400">
          <a:solidFill>
            <a:schemeClr val="tx1"/>
          </a:solidFill>
          <a:latin typeface="+mj-lt"/>
        </a:defRPr>
      </a:lvl5pPr>
      <a:lvl6pPr marL="1815938"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6pPr>
      <a:lvl7pPr marL="2273097"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7pPr>
      <a:lvl8pPr marL="2730257"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8pPr>
      <a:lvl9pPr marL="3187416"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026" name="Picture 2" descr="Wave_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2763"/>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4"/>
          <p:cNvSpPr>
            <a:spLocks noGrp="1"/>
          </p:cNvSpPr>
          <p:nvPr>
            <p:ph type="ftr" sz="quarter" idx="3"/>
          </p:nvPr>
        </p:nvSpPr>
        <p:spPr>
          <a:xfrm>
            <a:off x="0" y="6624638"/>
            <a:ext cx="2895600" cy="233362"/>
          </a:xfrm>
          <a:prstGeom prst="rect">
            <a:avLst/>
          </a:prstGeom>
        </p:spPr>
        <p:txBody>
          <a:bodyPr vert="horz" lIns="91440" tIns="45720" rIns="91440" bIns="45720" rtlCol="0" anchor="ctr"/>
          <a:lstStyle>
            <a:lvl1pPr algn="l">
              <a:defRPr sz="800" b="0">
                <a:solidFill>
                  <a:schemeClr val="tx1">
                    <a:tint val="75000"/>
                  </a:schemeClr>
                </a:solidFill>
                <a:latin typeface="Arial Narrow" pitchFamily="34" charset="0"/>
                <a:ea typeface="MS PGothic" pitchFamily="34" charset="-128"/>
                <a:cs typeface="+mn-cs"/>
              </a:defRPr>
            </a:lvl1pPr>
          </a:lstStyle>
          <a:p>
            <a:pPr fontAlgn="base">
              <a:spcBef>
                <a:spcPct val="0"/>
              </a:spcBef>
              <a:spcAft>
                <a:spcPct val="0"/>
              </a:spcAft>
              <a:defRPr/>
            </a:pPr>
            <a:r>
              <a:rPr lang="en-US">
                <a:solidFill>
                  <a:prstClr val="black">
                    <a:tint val="75000"/>
                  </a:prstClr>
                </a:solidFill>
              </a:rPr>
              <a:t>AAT IPT Brief to AIR-4.1 LT</a:t>
            </a:r>
            <a:endParaRPr lang="en-US" dirty="0">
              <a:solidFill>
                <a:prstClr val="black">
                  <a:tint val="75000"/>
                </a:prstClr>
              </a:solidFill>
            </a:endParaRPr>
          </a:p>
        </p:txBody>
      </p:sp>
      <p:sp>
        <p:nvSpPr>
          <p:cNvPr id="9" name="Slide Number Placeholder 5"/>
          <p:cNvSpPr>
            <a:spLocks noGrp="1"/>
          </p:cNvSpPr>
          <p:nvPr>
            <p:ph type="sldNum" sz="quarter" idx="4"/>
          </p:nvPr>
        </p:nvSpPr>
        <p:spPr>
          <a:xfrm>
            <a:off x="3495675" y="6624638"/>
            <a:ext cx="2133600" cy="233362"/>
          </a:xfrm>
          <a:prstGeom prst="rect">
            <a:avLst/>
          </a:prstGeom>
        </p:spPr>
        <p:txBody>
          <a:bodyPr vert="horz" lIns="91440" tIns="45720" rIns="91440" bIns="45720" rtlCol="0" anchor="ctr"/>
          <a:lstStyle>
            <a:lvl1pPr algn="ctr">
              <a:defRPr sz="1200">
                <a:solidFill>
                  <a:srgbClr val="9CA9C8"/>
                </a:solidFill>
                <a:latin typeface="Arial" charset="0"/>
                <a:ea typeface="MS PGothic" pitchFamily="34" charset="-128"/>
                <a:cs typeface="+mn-cs"/>
              </a:defRPr>
            </a:lvl1pPr>
          </a:lstStyle>
          <a:p>
            <a:pPr fontAlgn="base">
              <a:spcBef>
                <a:spcPct val="0"/>
              </a:spcBef>
              <a:spcAft>
                <a:spcPct val="0"/>
              </a:spcAft>
              <a:defRPr/>
            </a:pPr>
            <a:fld id="{A2D6E3E2-BBB6-449D-98FE-5852BBCDA942}" type="slidenum">
              <a:rPr lang="en-US" b="1"/>
              <a:pPr fontAlgn="base">
                <a:spcBef>
                  <a:spcPct val="0"/>
                </a:spcBef>
                <a:spcAft>
                  <a:spcPct val="0"/>
                </a:spcAft>
                <a:defRPr/>
              </a:pPr>
              <a:t>‹#›</a:t>
            </a:fld>
            <a:endParaRPr lang="en-US" b="1"/>
          </a:p>
        </p:txBody>
      </p:sp>
      <p:pic>
        <p:nvPicPr>
          <p:cNvPr id="1029" name="Picture 11" descr="Rope_from_illth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99085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descr="Rope_from_illthi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759200"/>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NAVAIR_Logo-Blue_depth_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0" y="6657975"/>
            <a:ext cx="12382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2" descr="NAVAIR-Seal.png"/>
          <p:cNvPicPr>
            <a:picLocks noChangeAspect="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455988" y="460375"/>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noChangeArrowheads="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8763" y="5576888"/>
            <a:ext cx="1101725" cy="95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552575" y="5576888"/>
            <a:ext cx="69691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32403"/>
      </p:ext>
    </p:extLst>
  </p:cSld>
  <p:clrMap bg1="lt1" tx1="dk1" bg2="lt2" tx2="dk2" accent1="accent1" accent2="accent2" accent3="accent3" accent4="accent4" accent5="accent5" accent6="accent6" hlink="hlink" folHlink="folHlink"/>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50" name="Picture 2" descr="Wave_v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227138" y="26988"/>
            <a:ext cx="6140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a:t>
            </a:r>
          </a:p>
        </p:txBody>
      </p:sp>
      <p:sp>
        <p:nvSpPr>
          <p:cNvPr id="2052" name="Text Placeholder 2"/>
          <p:cNvSpPr>
            <a:spLocks noGrp="1"/>
          </p:cNvSpPr>
          <p:nvPr>
            <p:ph type="body" idx="1"/>
          </p:nvPr>
        </p:nvSpPr>
        <p:spPr bwMode="auto">
          <a:xfrm>
            <a:off x="457200" y="15668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fontAlgn="base">
              <a:spcBef>
                <a:spcPct val="0"/>
              </a:spcBef>
              <a:spcAft>
                <a:spcPct val="0"/>
              </a:spcAft>
              <a:defRPr/>
            </a:pPr>
            <a:fld id="{675693C8-8B49-4CAD-AACA-BF7625B4BD70}" type="datetimeFigureOut">
              <a:rPr lang="en-US" b="1">
                <a:solidFill>
                  <a:prstClr val="black">
                    <a:tint val="75000"/>
                  </a:prstClr>
                </a:solidFill>
                <a:ea typeface="MS PGothic" pitchFamily="34" charset="-128"/>
              </a:rPr>
              <a:pPr fontAlgn="base">
                <a:spcBef>
                  <a:spcPct val="0"/>
                </a:spcBef>
                <a:spcAft>
                  <a:spcPct val="0"/>
                </a:spcAft>
                <a:defRPr/>
              </a:pPr>
              <a:t>7/25/2017</a:t>
            </a:fld>
            <a:endParaRPr lang="en-US" b="1">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fontAlgn="base">
              <a:spcBef>
                <a:spcPct val="0"/>
              </a:spcBef>
              <a:spcAft>
                <a:spcPct val="0"/>
              </a:spcAft>
              <a:defRPr/>
            </a:pPr>
            <a:endParaRPr lang="en-US" b="1">
              <a:solidFill>
                <a:prstClr val="black">
                  <a:tint val="75000"/>
                </a:prstClr>
              </a:solidFill>
              <a:ea typeface="MS PGothic"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fontAlgn="base">
              <a:spcBef>
                <a:spcPct val="0"/>
              </a:spcBef>
              <a:spcAft>
                <a:spcPct val="0"/>
              </a:spcAft>
              <a:defRPr/>
            </a:pPr>
            <a:fld id="{A3520413-494C-40D9-9624-D3101961D389}" type="slidenum">
              <a:rPr lang="en-US" b="1">
                <a:solidFill>
                  <a:prstClr val="black">
                    <a:tint val="75000"/>
                  </a:prstClr>
                </a:solidFill>
                <a:ea typeface="MS PGothic" pitchFamily="34" charset="-128"/>
              </a:rPr>
              <a:pPr fontAlgn="base">
                <a:spcBef>
                  <a:spcPct val="0"/>
                </a:spcBef>
                <a:spcAft>
                  <a:spcPct val="0"/>
                </a:spcAft>
                <a:defRPr/>
              </a:pPr>
              <a:t>‹#›</a:t>
            </a:fld>
            <a:endParaRPr lang="en-US" b="1">
              <a:solidFill>
                <a:prstClr val="black">
                  <a:tint val="75000"/>
                </a:prstClr>
              </a:solidFill>
              <a:ea typeface="MS PGothic" pitchFamily="34" charset="-128"/>
            </a:endParaRPr>
          </a:p>
        </p:txBody>
      </p:sp>
      <p:pic>
        <p:nvPicPr>
          <p:cNvPr id="2056" name="Picture 11" descr="Rope_from_illthin.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61913"/>
            <a:ext cx="9144000" cy="14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Rope_from_illthin.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06438"/>
            <a:ext cx="9144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2" descr="NAVAIR-Seal.png"/>
          <p:cNvPicPr>
            <a:picLocks noChangeAspect="1"/>
          </p:cNvPicPr>
          <p:nvPr userDrawn="1"/>
        </p:nvPicPr>
        <p:blipFill>
          <a:blip r:embed="rId1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14325" y="26988"/>
            <a:ext cx="9128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0"/>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9025" y="80963"/>
            <a:ext cx="91757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0" name="Picture 1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8396288" y="58738"/>
            <a:ext cx="563562"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15699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gradFill flip="none" rotWithShape="1">
          <a:gsLst>
            <a:gs pos="0">
              <a:schemeClr val="accent1">
                <a:lumMod val="5000"/>
                <a:lumOff val="95000"/>
              </a:schemeClr>
            </a:gs>
            <a:gs pos="50000">
              <a:srgbClr val="DDDDDD">
                <a:alpha val="50000"/>
                <a:lumMod val="0"/>
                <a:lumOff val="100000"/>
              </a:srgb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5" name="Rectangle 14"/>
          <p:cNvSpPr>
            <a:spLocks noChangeArrowheads="1"/>
          </p:cNvSpPr>
          <p:nvPr/>
        </p:nvSpPr>
        <p:spPr bwMode="gray">
          <a:xfrm>
            <a:off x="0" y="6583363"/>
            <a:ext cx="9144000" cy="274637"/>
          </a:xfrm>
          <a:prstGeom prst="rect">
            <a:avLst/>
          </a:prstGeom>
          <a:solidFill>
            <a:srgbClr val="00045C"/>
          </a:solidFill>
          <a:ln w="9525">
            <a:noFill/>
            <a:miter lim="800000"/>
            <a:headEnd/>
            <a:tailEnd/>
          </a:ln>
        </p:spPr>
        <p:txBody>
          <a:bodyPr wrap="none" lIns="91432" tIns="45716" rIns="91432" bIns="45716" anchor="ctr"/>
          <a:lstStyle/>
          <a:p>
            <a:pPr algn="ctr" fontAlgn="base">
              <a:spcBef>
                <a:spcPct val="50000"/>
              </a:spcBef>
              <a:spcAft>
                <a:spcPct val="0"/>
              </a:spcAft>
              <a:defRPr/>
            </a:pPr>
            <a:endParaRPr lang="en-US" sz="1050" i="1" dirty="0">
              <a:solidFill>
                <a:srgbClr val="FFFFFF"/>
              </a:solidFill>
              <a:cs typeface="Times New Roman" pitchFamily="18" charset="0"/>
            </a:endParaRPr>
          </a:p>
        </p:txBody>
      </p:sp>
      <p:sp>
        <p:nvSpPr>
          <p:cNvPr id="9" name="Rectangle 8"/>
          <p:cNvSpPr>
            <a:spLocks noChangeArrowheads="1"/>
          </p:cNvSpPr>
          <p:nvPr/>
        </p:nvSpPr>
        <p:spPr bwMode="gray">
          <a:xfrm>
            <a:off x="0" y="647700"/>
            <a:ext cx="9139238" cy="114300"/>
          </a:xfrm>
          <a:prstGeom prst="rect">
            <a:avLst/>
          </a:prstGeom>
          <a:solidFill>
            <a:srgbClr val="5F5F5F"/>
          </a:solidFill>
          <a:ln w="9525">
            <a:noFill/>
            <a:miter lim="800000"/>
            <a:headEnd/>
            <a:tailEnd/>
          </a:ln>
        </p:spPr>
        <p:txBody>
          <a:bodyPr wrap="none" lIns="91432" tIns="45716" rIns="91432" bIns="45716" anchor="ctr"/>
          <a:lstStyle/>
          <a:p>
            <a:pPr fontAlgn="base">
              <a:spcBef>
                <a:spcPct val="0"/>
              </a:spcBef>
              <a:spcAft>
                <a:spcPct val="0"/>
              </a:spcAft>
              <a:defRPr/>
            </a:pPr>
            <a:endParaRPr lang="en-US" i="1" dirty="0">
              <a:solidFill>
                <a:srgbClr val="000000"/>
              </a:solidFill>
              <a:latin typeface="Arial" charset="0"/>
            </a:endParaRPr>
          </a:p>
        </p:txBody>
      </p:sp>
      <p:sp>
        <p:nvSpPr>
          <p:cNvPr id="10" name="Rectangle 9"/>
          <p:cNvSpPr>
            <a:spLocks noChangeArrowheads="1"/>
          </p:cNvSpPr>
          <p:nvPr/>
        </p:nvSpPr>
        <p:spPr bwMode="gray">
          <a:xfrm>
            <a:off x="0" y="0"/>
            <a:ext cx="9144000" cy="573088"/>
          </a:xfrm>
          <a:prstGeom prst="rect">
            <a:avLst/>
          </a:prstGeom>
          <a:solidFill>
            <a:srgbClr val="00045C"/>
          </a:solidFill>
          <a:ln w="9525">
            <a:noFill/>
            <a:miter lim="800000"/>
            <a:headEnd/>
            <a:tailEnd/>
          </a:ln>
        </p:spPr>
        <p:txBody>
          <a:bodyPr wrap="none" lIns="91432" tIns="45716" rIns="91432" bIns="45716" anchor="ctr"/>
          <a:lstStyle/>
          <a:p>
            <a:pPr algn="ctr" fontAlgn="base">
              <a:spcBef>
                <a:spcPct val="50000"/>
              </a:spcBef>
              <a:spcAft>
                <a:spcPct val="0"/>
              </a:spcAft>
              <a:defRPr/>
            </a:pPr>
            <a:endParaRPr lang="en-US" sz="1400" i="1" dirty="0">
              <a:solidFill>
                <a:srgbClr val="FFFFFF"/>
              </a:solidFill>
              <a:latin typeface="Calibri"/>
              <a:cs typeface="Times New Roman" pitchFamily="18" charset="0"/>
            </a:endParaRPr>
          </a:p>
        </p:txBody>
      </p:sp>
      <p:pic>
        <p:nvPicPr>
          <p:cNvPr id="1029" name="Picture 15" descr="Rope_from_illthin.png"/>
          <p:cNvPicPr>
            <a:picLocks noChangeAspect="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0" y="6515101"/>
            <a:ext cx="9144000" cy="142875"/>
          </a:xfrm>
          <a:prstGeom prst="rect">
            <a:avLst/>
          </a:prstGeom>
          <a:noFill/>
          <a:ln w="9525">
            <a:noFill/>
            <a:miter lim="800000"/>
            <a:headEnd/>
            <a:tailEnd/>
          </a:ln>
        </p:spPr>
      </p:pic>
      <p:sp>
        <p:nvSpPr>
          <p:cNvPr id="1030" name="Rectangle 2"/>
          <p:cNvSpPr>
            <a:spLocks noGrp="1" noChangeArrowheads="1"/>
          </p:cNvSpPr>
          <p:nvPr>
            <p:ph type="body" idx="1"/>
          </p:nvPr>
        </p:nvSpPr>
        <p:spPr bwMode="gray">
          <a:xfrm>
            <a:off x="228600" y="914400"/>
            <a:ext cx="8686800" cy="5486400"/>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4"/>
          <p:cNvSpPr>
            <a:spLocks noGrp="1" noChangeArrowheads="1"/>
          </p:cNvSpPr>
          <p:nvPr>
            <p:ph type="title"/>
          </p:nvPr>
        </p:nvSpPr>
        <p:spPr bwMode="gray">
          <a:xfrm>
            <a:off x="852488" y="0"/>
            <a:ext cx="7445673" cy="6096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endParaRPr lang="en-US" dirty="0" smtClean="0"/>
          </a:p>
        </p:txBody>
      </p:sp>
      <p:sp>
        <p:nvSpPr>
          <p:cNvPr id="328711" name="Rectangle 7"/>
          <p:cNvSpPr>
            <a:spLocks noChangeArrowheads="1"/>
          </p:cNvSpPr>
          <p:nvPr/>
        </p:nvSpPr>
        <p:spPr bwMode="gray">
          <a:xfrm>
            <a:off x="8077200" y="6629401"/>
            <a:ext cx="990600" cy="212725"/>
          </a:xfrm>
          <a:prstGeom prst="rect">
            <a:avLst/>
          </a:prstGeom>
          <a:noFill/>
          <a:ln w="12700">
            <a:noFill/>
            <a:miter lim="800000"/>
            <a:headEnd/>
            <a:tailEnd/>
          </a:ln>
          <a:effectLst/>
        </p:spPr>
        <p:txBody>
          <a:bodyPr lIns="45716" tIns="54859" rIns="45716" bIns="0" anchor="b">
            <a:spAutoFit/>
          </a:bodyPr>
          <a:lstStyle/>
          <a:p>
            <a:pPr algn="r" defTabSz="895270" eaLnBrk="0" fontAlgn="base" hangingPunct="0">
              <a:lnSpc>
                <a:spcPct val="85000"/>
              </a:lnSpc>
              <a:spcBef>
                <a:spcPct val="0"/>
              </a:spcBef>
              <a:spcAft>
                <a:spcPct val="0"/>
              </a:spcAft>
              <a:defRPr/>
            </a:pPr>
            <a:fld id="{3F2AED2E-2233-4934-BC42-2617C519DDC2}" type="slidenum">
              <a:rPr lang="en-US" sz="1200" b="1">
                <a:solidFill>
                  <a:prstClr val="white"/>
                </a:solidFill>
                <a:latin typeface="Calibri"/>
                <a:cs typeface="Arial" charset="0"/>
              </a:rPr>
              <a:pPr algn="r" defTabSz="895270" eaLnBrk="0" fontAlgn="base" hangingPunct="0">
                <a:lnSpc>
                  <a:spcPct val="85000"/>
                </a:lnSpc>
                <a:spcBef>
                  <a:spcPct val="0"/>
                </a:spcBef>
                <a:spcAft>
                  <a:spcPct val="0"/>
                </a:spcAft>
                <a:defRPr/>
              </a:pPr>
              <a:t>‹#›</a:t>
            </a:fld>
            <a:endParaRPr lang="en-US" sz="1200" dirty="0">
              <a:solidFill>
                <a:prstClr val="white"/>
              </a:solidFill>
              <a:latin typeface="Calibri"/>
              <a:cs typeface="Arial" charset="0"/>
            </a:endParaRPr>
          </a:p>
        </p:txBody>
      </p:sp>
      <p:sp>
        <p:nvSpPr>
          <p:cNvPr id="14" name="Footer Placeholder 21"/>
          <p:cNvSpPr txBox="1">
            <a:spLocks/>
          </p:cNvSpPr>
          <p:nvPr/>
        </p:nvSpPr>
        <p:spPr>
          <a:xfrm>
            <a:off x="6886575" y="6611938"/>
            <a:ext cx="1830705" cy="255587"/>
          </a:xfrm>
          <a:prstGeom prst="rect">
            <a:avLst/>
          </a:prstGeom>
        </p:spPr>
        <p:txBody>
          <a:bodyPr vert="horz" lIns="91432" tIns="45716" rIns="91432" bIns="45716" rtlCol="0" anchor="ctr"/>
          <a:lstStyle>
            <a:defPPr>
              <a:defRPr lang="en-US"/>
            </a:defPPr>
            <a:lvl1pPr algn="l" rtl="0" fontAlgn="auto">
              <a:spcBef>
                <a:spcPts val="0"/>
              </a:spcBef>
              <a:spcAft>
                <a:spcPts val="0"/>
              </a:spcAft>
              <a:defRPr sz="105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r>
              <a:rPr lang="en-US" dirty="0" smtClean="0">
                <a:solidFill>
                  <a:prstClr val="white"/>
                </a:solidFill>
              </a:rPr>
              <a:t>FOR OFFICIAL USE ONLY</a:t>
            </a:r>
            <a:endParaRPr lang="en-US" dirty="0">
              <a:solidFill>
                <a:prstClr val="white"/>
              </a:solidFill>
            </a:endParaRPr>
          </a:p>
        </p:txBody>
      </p:sp>
      <p:sp>
        <p:nvSpPr>
          <p:cNvPr id="2" name="Footer Placeholder 1"/>
          <p:cNvSpPr>
            <a:spLocks noGrp="1"/>
          </p:cNvSpPr>
          <p:nvPr>
            <p:ph type="ftr" sz="quarter" idx="3"/>
          </p:nvPr>
        </p:nvSpPr>
        <p:spPr>
          <a:xfrm>
            <a:off x="1319" y="6602414"/>
            <a:ext cx="2896810" cy="257175"/>
          </a:xfrm>
          <a:prstGeom prst="rect">
            <a:avLst/>
          </a:prstGeom>
          <a:ln>
            <a:noFill/>
          </a:ln>
        </p:spPr>
        <p:txBody>
          <a:bodyPr vert="horz" lIns="91432" tIns="45716" rIns="91432" bIns="45716" rtlCol="0" anchor="ctr"/>
          <a:lstStyle>
            <a:lvl1pPr>
              <a:defRPr lang="en-US" sz="1000">
                <a:solidFill>
                  <a:schemeClr val="bg1"/>
                </a:solidFill>
                <a:latin typeface="+mj-lt"/>
              </a:defRPr>
            </a:lvl1pPr>
          </a:lstStyle>
          <a:p>
            <a:r>
              <a:rPr smtClean="0">
                <a:solidFill>
                  <a:prstClr val="white"/>
                </a:solidFill>
              </a:rPr>
              <a:t>QUAD VERSION # To Update the Quad Version, use the "Insert" tab and edit the "Header &amp; Footer"</a:t>
            </a:r>
            <a:endParaRPr lang="pt-BR" dirty="0">
              <a:solidFill>
                <a:prstClr val="white"/>
              </a:solidFill>
            </a:endParaRPr>
          </a:p>
        </p:txBody>
      </p:sp>
      <p:pic>
        <p:nvPicPr>
          <p:cNvPr id="12" name="Picture 5" descr="C:\Users\malika.rice\Desktop\small logo2.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60021" y="163068"/>
            <a:ext cx="730911" cy="630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86228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Lst>
  <p:timing>
    <p:tnLst>
      <p:par>
        <p:cTn id="1" dur="indefinite" restart="never" nodeType="tmRoot"/>
      </p:par>
    </p:tnLst>
  </p:timing>
  <p:hf sldNum="0" hdr="0" dt="0"/>
  <p:txStyles>
    <p:titleStyle>
      <a:lvl1pPr algn="ctr" defTabSz="895270" rtl="0" eaLnBrk="1" fontAlgn="base" hangingPunct="1">
        <a:lnSpc>
          <a:spcPct val="85000"/>
        </a:lnSpc>
        <a:spcBef>
          <a:spcPct val="0"/>
        </a:spcBef>
        <a:spcAft>
          <a:spcPct val="0"/>
        </a:spcAft>
        <a:defRPr sz="2400" b="1">
          <a:solidFill>
            <a:schemeClr val="bg1"/>
          </a:solidFill>
          <a:latin typeface="+mj-lt"/>
          <a:ea typeface="+mj-ea"/>
          <a:cs typeface="+mj-cs"/>
        </a:defRPr>
      </a:lvl1pPr>
      <a:lvl2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2pPr>
      <a:lvl3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3pPr>
      <a:lvl4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4pPr>
      <a:lvl5pPr algn="ctr" defTabSz="895270" rtl="0" eaLnBrk="1" fontAlgn="base" hangingPunct="1">
        <a:lnSpc>
          <a:spcPct val="85000"/>
        </a:lnSpc>
        <a:spcBef>
          <a:spcPct val="0"/>
        </a:spcBef>
        <a:spcAft>
          <a:spcPct val="0"/>
        </a:spcAft>
        <a:defRPr sz="2200" b="1">
          <a:solidFill>
            <a:schemeClr val="bg1"/>
          </a:solidFill>
          <a:latin typeface="GillSans" pitchFamily="34" charset="0"/>
          <a:cs typeface="Tahoma" pitchFamily="34" charset="0"/>
        </a:defRPr>
      </a:lvl5pPr>
      <a:lvl6pPr marL="457159"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6pPr>
      <a:lvl7pPr marL="914318"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7pPr>
      <a:lvl8pPr marL="1371477"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8pPr>
      <a:lvl9pPr marL="1828637" algn="ctr" defTabSz="895270" rtl="0" eaLnBrk="1" fontAlgn="base" hangingPunct="1">
        <a:lnSpc>
          <a:spcPct val="85000"/>
        </a:lnSpc>
        <a:spcBef>
          <a:spcPct val="0"/>
        </a:spcBef>
        <a:spcAft>
          <a:spcPct val="0"/>
        </a:spcAft>
        <a:defRPr sz="2400" b="1">
          <a:solidFill>
            <a:srgbClr val="000066"/>
          </a:solidFill>
          <a:latin typeface="Arial Narrow" pitchFamily="34" charset="0"/>
          <a:cs typeface="Tahoma" pitchFamily="34" charset="0"/>
        </a:defRPr>
      </a:lvl9pPr>
    </p:titleStyle>
    <p:bodyStyle>
      <a:lvl1pPr marL="223818" indent="-223818" algn="l" defTabSz="895270" rtl="0" eaLnBrk="1" fontAlgn="base" hangingPunct="1">
        <a:lnSpc>
          <a:spcPct val="90000"/>
        </a:lnSpc>
        <a:spcBef>
          <a:spcPct val="50000"/>
        </a:spcBef>
        <a:spcAft>
          <a:spcPct val="0"/>
        </a:spcAft>
        <a:buSzPct val="100000"/>
        <a:buChar char="•"/>
        <a:defRPr sz="2000" b="1">
          <a:solidFill>
            <a:schemeClr val="tx1"/>
          </a:solidFill>
          <a:latin typeface="+mj-lt"/>
          <a:ea typeface="+mn-ea"/>
          <a:cs typeface="+mn-cs"/>
        </a:defRPr>
      </a:lvl1pPr>
      <a:lvl2pPr marL="561925" indent="-223818" algn="l" defTabSz="895270" rtl="0" eaLnBrk="1" fontAlgn="base" hangingPunct="1">
        <a:lnSpc>
          <a:spcPct val="90000"/>
        </a:lnSpc>
        <a:spcBef>
          <a:spcPct val="50000"/>
        </a:spcBef>
        <a:spcAft>
          <a:spcPct val="0"/>
        </a:spcAft>
        <a:buSzPct val="100000"/>
        <a:buChar char="–"/>
        <a:defRPr sz="1800" b="1">
          <a:solidFill>
            <a:schemeClr val="tx1"/>
          </a:solidFill>
          <a:latin typeface="+mj-lt"/>
        </a:defRPr>
      </a:lvl2pPr>
      <a:lvl3pPr marL="844475" indent="-168260" algn="l" defTabSz="895270" rtl="0" eaLnBrk="1" fontAlgn="base" hangingPunct="1">
        <a:lnSpc>
          <a:spcPct val="90000"/>
        </a:lnSpc>
        <a:spcBef>
          <a:spcPct val="50000"/>
        </a:spcBef>
        <a:spcAft>
          <a:spcPct val="0"/>
        </a:spcAft>
        <a:buSzPct val="100000"/>
        <a:buChar char="•"/>
        <a:defRPr sz="1600" b="1">
          <a:solidFill>
            <a:schemeClr val="tx1"/>
          </a:solidFill>
          <a:latin typeface="+mj-lt"/>
        </a:defRPr>
      </a:lvl3pPr>
      <a:lvl4pPr marL="1131787" indent="-173022" algn="l" defTabSz="895270" rtl="0" eaLnBrk="1" fontAlgn="base" hangingPunct="1">
        <a:lnSpc>
          <a:spcPct val="90000"/>
        </a:lnSpc>
        <a:spcBef>
          <a:spcPct val="50000"/>
        </a:spcBef>
        <a:spcAft>
          <a:spcPct val="0"/>
        </a:spcAft>
        <a:buSzPct val="100000"/>
        <a:buChar char="-"/>
        <a:defRPr sz="1400">
          <a:solidFill>
            <a:schemeClr val="tx1"/>
          </a:solidFill>
          <a:latin typeface="+mj-lt"/>
        </a:defRPr>
      </a:lvl4pPr>
      <a:lvl5pPr marL="1358779" indent="-112703" algn="l" defTabSz="895270" rtl="0" eaLnBrk="1" fontAlgn="base" hangingPunct="1">
        <a:lnSpc>
          <a:spcPct val="90000"/>
        </a:lnSpc>
        <a:spcBef>
          <a:spcPct val="50000"/>
        </a:spcBef>
        <a:spcAft>
          <a:spcPct val="0"/>
        </a:spcAft>
        <a:buSzPct val="100000"/>
        <a:buChar char="•"/>
        <a:defRPr sz="1400">
          <a:solidFill>
            <a:schemeClr val="tx1"/>
          </a:solidFill>
          <a:latin typeface="+mj-lt"/>
        </a:defRPr>
      </a:lvl5pPr>
      <a:lvl6pPr marL="1815938"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6pPr>
      <a:lvl7pPr marL="2273097"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7pPr>
      <a:lvl8pPr marL="2730257"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8pPr>
      <a:lvl9pPr marL="3187416" indent="-112703" algn="l" defTabSz="895270" rtl="0" eaLnBrk="1" fontAlgn="base" hangingPunct="1">
        <a:lnSpc>
          <a:spcPct val="90000"/>
        </a:lnSpc>
        <a:spcBef>
          <a:spcPct val="50000"/>
        </a:spcBef>
        <a:spcAft>
          <a:spcPct val="0"/>
        </a:spcAft>
        <a:buSzPct val="100000"/>
        <a:buChar char="•"/>
        <a:defRPr sz="1200">
          <a:solidFill>
            <a:schemeClr val="tx1"/>
          </a:solidFill>
          <a:latin typeface="+mn-lt"/>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7" algn="l" defTabSz="914318" rtl="0" eaLnBrk="1" latinLnBrk="0" hangingPunct="1">
        <a:defRPr sz="1800" kern="1200">
          <a:solidFill>
            <a:schemeClr val="tx1"/>
          </a:solidFill>
          <a:latin typeface="+mn-lt"/>
          <a:ea typeface="+mn-ea"/>
          <a:cs typeface="+mn-cs"/>
        </a:defRPr>
      </a:lvl6pPr>
      <a:lvl7pPr marL="2742956" algn="l" defTabSz="914318" rtl="0" eaLnBrk="1" latinLnBrk="0" hangingPunct="1">
        <a:defRPr sz="1800" kern="1200">
          <a:solidFill>
            <a:schemeClr val="tx1"/>
          </a:solidFill>
          <a:latin typeface="+mn-lt"/>
          <a:ea typeface="+mn-ea"/>
          <a:cs typeface="+mn-cs"/>
        </a:defRPr>
      </a:lvl7pPr>
      <a:lvl8pPr marL="3200115" algn="l" defTabSz="914318" rtl="0" eaLnBrk="1" latinLnBrk="0" hangingPunct="1">
        <a:defRPr sz="1800" kern="1200">
          <a:solidFill>
            <a:schemeClr val="tx1"/>
          </a:solidFill>
          <a:latin typeface="+mn-lt"/>
          <a:ea typeface="+mn-ea"/>
          <a:cs typeface="+mn-cs"/>
        </a:defRPr>
      </a:lvl8pPr>
      <a:lvl9pPr marL="3657274" algn="l" defTabSz="91431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CA9C8">
                <a:alpha val="64998"/>
              </a:srgbClr>
            </a:gs>
            <a:gs pos="51000">
              <a:schemeClr val="bg1">
                <a:alpha val="0"/>
              </a:schemeClr>
            </a:gs>
          </a:gsLst>
          <a:lin ang="17400000" scaled="0"/>
          <a:tileRect/>
        </a:gradFill>
        <a:effectLst/>
      </p:bgPr>
    </p:bg>
    <p:spTree>
      <p:nvGrpSpPr>
        <p:cNvPr id="1" name=""/>
        <p:cNvGrpSpPr/>
        <p:nvPr/>
      </p:nvGrpSpPr>
      <p:grpSpPr>
        <a:xfrm>
          <a:off x="0" y="0"/>
          <a:ext cx="0" cy="0"/>
          <a:chOff x="0" y="0"/>
          <a:chExt cx="0" cy="0"/>
        </a:xfrm>
      </p:grpSpPr>
      <p:pic>
        <p:nvPicPr>
          <p:cNvPr id="12290" name="Picture 2" descr="Wave_Bottom_v2"/>
          <p:cNvPicPr>
            <a:picLocks noChangeAspect="1" noChangeArrowheads="1"/>
          </p:cNvPicPr>
          <p:nvPr/>
        </p:nvPicPr>
        <p:blipFill>
          <a:blip r:embed="rId6" cstate="print"/>
          <a:srcRect/>
          <a:stretch>
            <a:fillRect/>
          </a:stretch>
        </p:blipFill>
        <p:spPr bwMode="auto">
          <a:xfrm>
            <a:off x="0" y="6591300"/>
            <a:ext cx="9144000" cy="276225"/>
          </a:xfrm>
          <a:prstGeom prst="rect">
            <a:avLst/>
          </a:prstGeom>
          <a:noFill/>
          <a:ln w="9525">
            <a:noFill/>
            <a:miter lim="800000"/>
            <a:headEnd/>
            <a:tailEnd/>
          </a:ln>
        </p:spPr>
      </p:pic>
      <p:pic>
        <p:nvPicPr>
          <p:cNvPr id="12291" name="Picture 3" descr="Wave_v2"/>
          <p:cNvPicPr>
            <a:picLocks noChangeAspect="1" noChangeArrowheads="1"/>
          </p:cNvPicPr>
          <p:nvPr userDrawn="1"/>
        </p:nvPicPr>
        <p:blipFill>
          <a:blip r:embed="rId7" cstate="print"/>
          <a:srcRect/>
          <a:stretch>
            <a:fillRect/>
          </a:stretch>
        </p:blipFill>
        <p:spPr bwMode="auto">
          <a:xfrm>
            <a:off x="0" y="0"/>
            <a:ext cx="9144000" cy="771525"/>
          </a:xfrm>
          <a:prstGeom prst="rect">
            <a:avLst/>
          </a:prstGeom>
          <a:noFill/>
          <a:ln w="9525">
            <a:noFill/>
            <a:miter lim="800000"/>
            <a:headEnd/>
            <a:tailEnd/>
          </a:ln>
        </p:spPr>
      </p:pic>
      <p:pic>
        <p:nvPicPr>
          <p:cNvPr id="12292" name="Picture 13" descr="Rope_from_illthin.png"/>
          <p:cNvPicPr>
            <a:picLocks noChangeAspect="1"/>
          </p:cNvPicPr>
          <p:nvPr/>
        </p:nvPicPr>
        <p:blipFill>
          <a:blip r:embed="rId8" cstate="print"/>
          <a:srcRect/>
          <a:stretch>
            <a:fillRect/>
          </a:stretch>
        </p:blipFill>
        <p:spPr bwMode="auto">
          <a:xfrm>
            <a:off x="0" y="671513"/>
            <a:ext cx="9144000" cy="142875"/>
          </a:xfrm>
          <a:prstGeom prst="rect">
            <a:avLst/>
          </a:prstGeom>
          <a:noFill/>
          <a:ln w="9525">
            <a:noFill/>
            <a:miter lim="800000"/>
            <a:headEnd/>
            <a:tailEnd/>
          </a:ln>
        </p:spPr>
      </p:pic>
      <p:pic>
        <p:nvPicPr>
          <p:cNvPr id="12293" name="Picture 15" descr="Rope_from_illthin.png"/>
          <p:cNvPicPr>
            <a:picLocks noChangeAspect="1"/>
          </p:cNvPicPr>
          <p:nvPr/>
        </p:nvPicPr>
        <p:blipFill>
          <a:blip r:embed="rId8" cstate="print"/>
          <a:srcRect/>
          <a:stretch>
            <a:fillRect/>
          </a:stretch>
        </p:blipFill>
        <p:spPr bwMode="auto">
          <a:xfrm>
            <a:off x="0" y="6515100"/>
            <a:ext cx="9144000" cy="142875"/>
          </a:xfrm>
          <a:prstGeom prst="rect">
            <a:avLst/>
          </a:prstGeom>
          <a:noFill/>
          <a:ln w="9525">
            <a:noFill/>
            <a:miter lim="800000"/>
            <a:headEnd/>
            <a:tailEnd/>
          </a:ln>
        </p:spPr>
      </p:pic>
      <p:pic>
        <p:nvPicPr>
          <p:cNvPr id="12294" name="Picture 10" descr="NAVAIR_logo_White.png"/>
          <p:cNvPicPr>
            <a:picLocks noChangeAspect="1"/>
          </p:cNvPicPr>
          <p:nvPr/>
        </p:nvPicPr>
        <p:blipFill>
          <a:blip r:embed="rId9" cstate="print"/>
          <a:srcRect/>
          <a:stretch>
            <a:fillRect/>
          </a:stretch>
        </p:blipFill>
        <p:spPr bwMode="auto">
          <a:xfrm>
            <a:off x="7848600" y="6626225"/>
            <a:ext cx="1171575" cy="203200"/>
          </a:xfrm>
          <a:prstGeom prst="rect">
            <a:avLst/>
          </a:prstGeom>
          <a:noFill/>
          <a:ln w="9525">
            <a:noFill/>
            <a:miter lim="800000"/>
            <a:headEnd/>
            <a:tailEnd/>
          </a:ln>
        </p:spPr>
      </p:pic>
      <p:pic>
        <p:nvPicPr>
          <p:cNvPr id="12295" name="Picture 11" descr="NAVAIR-Seal.png"/>
          <p:cNvPicPr>
            <a:picLocks noChangeAspect="1"/>
          </p:cNvPicPr>
          <p:nvPr/>
        </p:nvPicPr>
        <p:blipFill>
          <a:blip r:embed="rId10" cstate="print"/>
          <a:srcRect/>
          <a:stretch>
            <a:fillRect/>
          </a:stretch>
        </p:blipFill>
        <p:spPr bwMode="auto">
          <a:xfrm>
            <a:off x="0" y="0"/>
            <a:ext cx="896112" cy="896112"/>
          </a:xfrm>
          <a:prstGeom prst="rect">
            <a:avLst/>
          </a:prstGeom>
          <a:noFill/>
          <a:ln w="9525">
            <a:noFill/>
            <a:miter lim="800000"/>
            <a:headEnd/>
            <a:tailEnd/>
          </a:ln>
        </p:spPr>
      </p:pic>
      <p:sp>
        <p:nvSpPr>
          <p:cNvPr id="2" name="Title Placeholder 1"/>
          <p:cNvSpPr>
            <a:spLocks noGrp="1"/>
          </p:cNvSpPr>
          <p:nvPr>
            <p:ph type="title"/>
          </p:nvPr>
        </p:nvSpPr>
        <p:spPr>
          <a:xfrm>
            <a:off x="898525" y="0"/>
            <a:ext cx="7788275" cy="752475"/>
          </a:xfrm>
          <a:prstGeom prst="rect">
            <a:avLst/>
          </a:prstGeom>
        </p:spPr>
        <p:txBody>
          <a:bodyPr vert="horz" wrap="square" lIns="91440" tIns="45720" rIns="91440" bIns="45720" numCol="1" anchor="ctr" anchorCtr="0" compatLnSpc="1">
            <a:prstTxWarp prst="textNoShape">
              <a:avLst/>
            </a:prstTxWarp>
            <a:normAutofit/>
          </a:bodyPr>
          <a:lstStyle/>
          <a:p>
            <a:pPr lvl="0"/>
            <a:r>
              <a:rPr lang="en-US" dirty="0" smtClean="0"/>
              <a:t>Click to edit title</a:t>
            </a:r>
          </a:p>
        </p:txBody>
      </p:sp>
      <p:sp>
        <p:nvSpPr>
          <p:cNvPr id="12297" name="Text Placeholder 2"/>
          <p:cNvSpPr>
            <a:spLocks noGrp="1"/>
          </p:cNvSpPr>
          <p:nvPr>
            <p:ph type="body" idx="1"/>
          </p:nvPr>
        </p:nvSpPr>
        <p:spPr bwMode="auto">
          <a:xfrm>
            <a:off x="457200" y="985838"/>
            <a:ext cx="8229600" cy="5140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Main level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TextBox 2"/>
          <p:cNvSpPr txBox="1"/>
          <p:nvPr userDrawn="1"/>
        </p:nvSpPr>
        <p:spPr>
          <a:xfrm>
            <a:off x="83889" y="6544746"/>
            <a:ext cx="466794" cy="369332"/>
          </a:xfrm>
          <a:prstGeom prst="rect">
            <a:avLst/>
          </a:prstGeom>
          <a:noFill/>
        </p:spPr>
        <p:txBody>
          <a:bodyPr wrap="none" rtlCol="0">
            <a:spAutoFit/>
          </a:bodyPr>
          <a:lstStyle/>
          <a:p>
            <a:fld id="{60D44D1C-9043-4398-A84E-0ECAF61C210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0647718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2400" b="1" kern="1200">
          <a:solidFill>
            <a:schemeClr val="bg1"/>
          </a:solidFill>
          <a:effectLst>
            <a:outerShdw blurRad="50800" dist="38100" dir="5400000" algn="t" rotWithShape="0">
              <a:prstClr val="black">
                <a:alpha val="40000"/>
              </a:prstClr>
            </a:outerShdw>
          </a:effectLst>
          <a:latin typeface="+mj-lt"/>
          <a:ea typeface="MS PGothic" pitchFamily="34" charset="-128"/>
          <a:cs typeface="+mj-cs"/>
        </a:defRPr>
      </a:lvl1pPr>
      <a:lvl2pPr algn="ctr" rtl="0" eaLnBrk="0" fontAlgn="base" hangingPunct="0">
        <a:spcBef>
          <a:spcPct val="0"/>
        </a:spcBef>
        <a:spcAft>
          <a:spcPct val="0"/>
        </a:spcAft>
        <a:defRPr sz="2400" b="1">
          <a:solidFill>
            <a:schemeClr val="bg1"/>
          </a:solidFill>
          <a:latin typeface="Arial" charset="0"/>
          <a:ea typeface="MS PGothic" pitchFamily="34" charset="-128"/>
        </a:defRPr>
      </a:lvl2pPr>
      <a:lvl3pPr algn="ctr" rtl="0" eaLnBrk="0" fontAlgn="base" hangingPunct="0">
        <a:spcBef>
          <a:spcPct val="0"/>
        </a:spcBef>
        <a:spcAft>
          <a:spcPct val="0"/>
        </a:spcAft>
        <a:defRPr sz="2400" b="1">
          <a:solidFill>
            <a:schemeClr val="bg1"/>
          </a:solidFill>
          <a:latin typeface="Arial" charset="0"/>
          <a:ea typeface="MS PGothic" pitchFamily="34" charset="-128"/>
        </a:defRPr>
      </a:lvl3pPr>
      <a:lvl4pPr algn="ctr" rtl="0" eaLnBrk="0" fontAlgn="base" hangingPunct="0">
        <a:spcBef>
          <a:spcPct val="0"/>
        </a:spcBef>
        <a:spcAft>
          <a:spcPct val="0"/>
        </a:spcAft>
        <a:defRPr sz="2400" b="1">
          <a:solidFill>
            <a:schemeClr val="bg1"/>
          </a:solidFill>
          <a:latin typeface="Arial" charset="0"/>
          <a:ea typeface="MS PGothic" pitchFamily="34" charset="-128"/>
        </a:defRPr>
      </a:lvl4pPr>
      <a:lvl5pPr algn="ctr" rtl="0" eaLnBrk="0" fontAlgn="base" hangingPunct="0">
        <a:spcBef>
          <a:spcPct val="0"/>
        </a:spcBef>
        <a:spcAft>
          <a:spcPct val="0"/>
        </a:spcAft>
        <a:defRPr sz="2400" b="1">
          <a:solidFill>
            <a:schemeClr val="bg1"/>
          </a:solidFill>
          <a:latin typeface="Arial" charset="0"/>
          <a:ea typeface="MS PGothic" pitchFamily="34" charset="-128"/>
        </a:defRPr>
      </a:lvl5pPr>
      <a:lvl6pPr marL="457200" algn="ctr" rtl="0" fontAlgn="base">
        <a:spcBef>
          <a:spcPct val="0"/>
        </a:spcBef>
        <a:spcAft>
          <a:spcPct val="0"/>
        </a:spcAft>
        <a:defRPr sz="3600" b="1">
          <a:solidFill>
            <a:schemeClr val="bg1"/>
          </a:solidFill>
          <a:latin typeface="Arial" charset="0"/>
          <a:ea typeface="MS PGothic" pitchFamily="34" charset="-128"/>
        </a:defRPr>
      </a:lvl6pPr>
      <a:lvl7pPr marL="914400" algn="ctr" rtl="0" fontAlgn="base">
        <a:spcBef>
          <a:spcPct val="0"/>
        </a:spcBef>
        <a:spcAft>
          <a:spcPct val="0"/>
        </a:spcAft>
        <a:defRPr sz="3600" b="1">
          <a:solidFill>
            <a:schemeClr val="bg1"/>
          </a:solidFill>
          <a:latin typeface="Arial" charset="0"/>
          <a:ea typeface="MS PGothic" pitchFamily="34" charset="-128"/>
        </a:defRPr>
      </a:lvl7pPr>
      <a:lvl8pPr marL="1371600" algn="ctr" rtl="0" fontAlgn="base">
        <a:spcBef>
          <a:spcPct val="0"/>
        </a:spcBef>
        <a:spcAft>
          <a:spcPct val="0"/>
        </a:spcAft>
        <a:defRPr sz="3600" b="1">
          <a:solidFill>
            <a:schemeClr val="bg1"/>
          </a:solidFill>
          <a:latin typeface="Arial" charset="0"/>
          <a:ea typeface="MS PGothic" pitchFamily="34" charset="-128"/>
        </a:defRPr>
      </a:lvl8pPr>
      <a:lvl9pPr marL="1828800" algn="ctr" rtl="0" fontAlgn="base">
        <a:spcBef>
          <a:spcPct val="0"/>
        </a:spcBef>
        <a:spcAft>
          <a:spcPct val="0"/>
        </a:spcAft>
        <a:defRPr sz="3600" b="1">
          <a:solidFill>
            <a:schemeClr val="bg1"/>
          </a:solidFill>
          <a:latin typeface="Arial" charset="0"/>
          <a:ea typeface="MS PGothic" pitchFamily="34" charset="-128"/>
        </a:defRPr>
      </a:lvl9pPr>
    </p:titleStyle>
    <p:bodyStyle>
      <a:lvl1pPr marL="342900" indent="-342900" algn="l" rtl="0" eaLnBrk="0" fontAlgn="base" hangingPunct="0">
        <a:spcBef>
          <a:spcPct val="20000"/>
        </a:spcBef>
        <a:spcAft>
          <a:spcPct val="0"/>
        </a:spcAft>
        <a:buFont typeface="Arial" pitchFamily="34" charset="0"/>
        <a:buChar char="•"/>
        <a:defRPr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16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1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12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12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381000" y="2590800"/>
            <a:ext cx="8229600" cy="1257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dirty="0">
                <a:solidFill>
                  <a:schemeClr val="tx2"/>
                </a:solidFill>
              </a:rPr>
              <a:t>FRCSW </a:t>
            </a:r>
            <a:r>
              <a:rPr lang="en-US" dirty="0" smtClean="0">
                <a:solidFill>
                  <a:schemeClr val="tx2"/>
                </a:solidFill>
              </a:rPr>
              <a:t>Advanced Technology Innovation (ATI) Intermittent Wiring Initiatives</a:t>
            </a:r>
            <a:r>
              <a:rPr lang="en-US" dirty="0">
                <a:solidFill>
                  <a:schemeClr val="tx2"/>
                </a:solidFill>
              </a:rPr>
              <a:t/>
            </a:r>
            <a:br>
              <a:rPr lang="en-US" dirty="0">
                <a:solidFill>
                  <a:schemeClr val="tx2"/>
                </a:solidFill>
              </a:rPr>
            </a:br>
            <a:r>
              <a:rPr lang="en-US" dirty="0">
                <a:solidFill>
                  <a:schemeClr val="tx2"/>
                </a:solidFill>
              </a:rPr>
              <a:t> </a:t>
            </a:r>
            <a:r>
              <a:rPr lang="en-US" dirty="0" smtClean="0">
                <a:solidFill>
                  <a:schemeClr val="tx2"/>
                </a:solidFill>
              </a:rPr>
              <a:t>Overview </a:t>
            </a:r>
            <a:r>
              <a:rPr lang="en-US" altLang="en-US" sz="2400" dirty="0" smtClean="0">
                <a:solidFill>
                  <a:schemeClr val="tx2"/>
                </a:solidFill>
              </a:rPr>
              <a:t/>
            </a:r>
            <a:br>
              <a:rPr lang="en-US" altLang="en-US" sz="2400" dirty="0" smtClean="0">
                <a:solidFill>
                  <a:schemeClr val="tx2"/>
                </a:solidFill>
              </a:rPr>
            </a:br>
            <a:endParaRPr lang="en-US" altLang="en-US" sz="2400" dirty="0" smtClean="0">
              <a:solidFill>
                <a:schemeClr val="tx2"/>
              </a:solidFill>
            </a:endParaRPr>
          </a:p>
        </p:txBody>
      </p:sp>
      <p:sp>
        <p:nvSpPr>
          <p:cNvPr id="4099" name="Text Placeholder 3"/>
          <p:cNvSpPr>
            <a:spLocks noGrp="1"/>
          </p:cNvSpPr>
          <p:nvPr>
            <p:ph type="body" sz="quarter" idx="14"/>
          </p:nvPr>
        </p:nvSpPr>
        <p:spPr bwMode="auto">
          <a:xfrm>
            <a:off x="5518150" y="5130801"/>
            <a:ext cx="2916238" cy="35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sz="2000" dirty="0" err="1" smtClean="0"/>
              <a:t>JTEG</a:t>
            </a:r>
            <a:endParaRPr lang="en-US" altLang="en-US" sz="2000" dirty="0" smtClean="0"/>
          </a:p>
        </p:txBody>
      </p:sp>
      <p:sp>
        <p:nvSpPr>
          <p:cNvPr id="4100" name="Text Placeholder 4"/>
          <p:cNvSpPr>
            <a:spLocks noGrp="1"/>
          </p:cNvSpPr>
          <p:nvPr>
            <p:ph type="body" sz="quarter" idx="16"/>
          </p:nvPr>
        </p:nvSpPr>
        <p:spPr bwMode="auto">
          <a:xfrm>
            <a:off x="5518150" y="5832475"/>
            <a:ext cx="2916238" cy="284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t>Brett Gardner, ATI Avionics STL</a:t>
            </a:r>
          </a:p>
        </p:txBody>
      </p:sp>
      <p:sp>
        <p:nvSpPr>
          <p:cNvPr id="4101" name="Text Placeholder 5"/>
          <p:cNvSpPr>
            <a:spLocks noGrp="1"/>
          </p:cNvSpPr>
          <p:nvPr>
            <p:ph type="body" sz="quarter" idx="18"/>
          </p:nvPr>
        </p:nvSpPr>
        <p:spPr bwMode="auto">
          <a:xfrm>
            <a:off x="6945086" y="4702629"/>
            <a:ext cx="1587047" cy="2660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altLang="en-US" dirty="0" smtClean="0"/>
              <a:t>25  July 2017</a:t>
            </a:r>
          </a:p>
        </p:txBody>
      </p:sp>
      <p:sp>
        <p:nvSpPr>
          <p:cNvPr id="4104" name="Slide Number Placeholder 2"/>
          <p:cNvSpPr>
            <a:spLocks noGrp="1"/>
          </p:cNvSpPr>
          <p:nvPr>
            <p:ph type="sldNum" sz="quarter" idx="2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600" b="1">
                <a:solidFill>
                  <a:schemeClr val="bg1"/>
                </a:solidFill>
                <a:latin typeface="Arial" charset="0"/>
                <a:ea typeface="MS PGothic" pitchFamily="34" charset="-128"/>
              </a:defRPr>
            </a:lvl1pPr>
            <a:lvl2pPr marL="742950" indent="-285750" eaLnBrk="0" hangingPunct="0">
              <a:defRPr sz="1600" b="1">
                <a:solidFill>
                  <a:schemeClr val="bg1"/>
                </a:solidFill>
                <a:latin typeface="Arial" charset="0"/>
                <a:ea typeface="MS PGothic" pitchFamily="34" charset="-128"/>
              </a:defRPr>
            </a:lvl2pPr>
            <a:lvl3pPr marL="1143000" indent="-228600" eaLnBrk="0" hangingPunct="0">
              <a:defRPr sz="1600" b="1">
                <a:solidFill>
                  <a:schemeClr val="bg1"/>
                </a:solidFill>
                <a:latin typeface="Arial" charset="0"/>
                <a:ea typeface="MS PGothic" pitchFamily="34" charset="-128"/>
              </a:defRPr>
            </a:lvl3pPr>
            <a:lvl4pPr marL="1600200" indent="-228600" eaLnBrk="0" hangingPunct="0">
              <a:defRPr sz="1600" b="1">
                <a:solidFill>
                  <a:schemeClr val="bg1"/>
                </a:solidFill>
                <a:latin typeface="Arial" charset="0"/>
                <a:ea typeface="MS PGothic" pitchFamily="34" charset="-128"/>
              </a:defRPr>
            </a:lvl4pPr>
            <a:lvl5pPr marL="2057400" indent="-228600" eaLnBrk="0" hangingPunct="0">
              <a:defRPr sz="1600" b="1">
                <a:solidFill>
                  <a:schemeClr val="bg1"/>
                </a:solidFill>
                <a:latin typeface="Arial" charset="0"/>
                <a:ea typeface="MS PGothic" pitchFamily="34" charset="-128"/>
              </a:defRPr>
            </a:lvl5pPr>
            <a:lvl6pPr marL="2514600" indent="-228600" eaLnBrk="0" fontAlgn="base" hangingPunct="0">
              <a:spcBef>
                <a:spcPct val="0"/>
              </a:spcBef>
              <a:spcAft>
                <a:spcPct val="0"/>
              </a:spcAft>
              <a:defRPr sz="1600" b="1">
                <a:solidFill>
                  <a:schemeClr val="bg1"/>
                </a:solidFill>
                <a:latin typeface="Arial" charset="0"/>
                <a:ea typeface="MS PGothic" pitchFamily="34" charset="-128"/>
              </a:defRPr>
            </a:lvl6pPr>
            <a:lvl7pPr marL="2971800" indent="-228600" eaLnBrk="0" fontAlgn="base" hangingPunct="0">
              <a:spcBef>
                <a:spcPct val="0"/>
              </a:spcBef>
              <a:spcAft>
                <a:spcPct val="0"/>
              </a:spcAft>
              <a:defRPr sz="1600" b="1">
                <a:solidFill>
                  <a:schemeClr val="bg1"/>
                </a:solidFill>
                <a:latin typeface="Arial" charset="0"/>
                <a:ea typeface="MS PGothic" pitchFamily="34" charset="-128"/>
              </a:defRPr>
            </a:lvl7pPr>
            <a:lvl8pPr marL="3429000" indent="-228600" eaLnBrk="0" fontAlgn="base" hangingPunct="0">
              <a:spcBef>
                <a:spcPct val="0"/>
              </a:spcBef>
              <a:spcAft>
                <a:spcPct val="0"/>
              </a:spcAft>
              <a:defRPr sz="1600" b="1">
                <a:solidFill>
                  <a:schemeClr val="bg1"/>
                </a:solidFill>
                <a:latin typeface="Arial" charset="0"/>
                <a:ea typeface="MS PGothic" pitchFamily="34" charset="-128"/>
              </a:defRPr>
            </a:lvl8pPr>
            <a:lvl9pPr marL="3886200" indent="-228600" eaLnBrk="0" fontAlgn="base" hangingPunct="0">
              <a:spcBef>
                <a:spcPct val="0"/>
              </a:spcBef>
              <a:spcAft>
                <a:spcPct val="0"/>
              </a:spcAft>
              <a:defRPr sz="1600" b="1">
                <a:solidFill>
                  <a:schemeClr val="bg1"/>
                </a:solidFill>
                <a:latin typeface="Arial" charset="0"/>
                <a:ea typeface="MS PGothic" pitchFamily="34" charset="-128"/>
              </a:defRPr>
            </a:lvl9pPr>
          </a:lstStyle>
          <a:p>
            <a:pPr eaLnBrk="1" hangingPunct="1"/>
            <a:fld id="{D68B7D53-D9DF-4080-91FC-649AEDC46D3E}" type="slidenum">
              <a:rPr lang="en-US" altLang="en-US" sz="1200" smtClean="0">
                <a:solidFill>
                  <a:srgbClr val="9CA9C8"/>
                </a:solidFill>
              </a:rPr>
              <a:pPr eaLnBrk="1" hangingPunct="1"/>
              <a:t>1</a:t>
            </a:fld>
            <a:endParaRPr lang="en-US" altLang="en-US" sz="1200" smtClean="0">
              <a:solidFill>
                <a:srgbClr val="9CA9C8"/>
              </a:solidFill>
            </a:endParaRPr>
          </a:p>
        </p:txBody>
      </p:sp>
    </p:spTree>
    <p:extLst>
      <p:ext uri="{BB962C8B-B14F-4D97-AF65-F5344CB8AC3E}">
        <p14:creationId xmlns:p14="http://schemas.microsoft.com/office/powerpoint/2010/main" val="171432491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 y="3810000"/>
            <a:ext cx="4495800" cy="2819400"/>
          </a:xfrm>
          <a:prstGeom prst="rect">
            <a:avLst/>
          </a:prstGeom>
          <a:noFill/>
          <a:ln w="12700">
            <a:noFill/>
            <a:miter lim="800000"/>
            <a:headEnd/>
            <a:tailEnd/>
          </a:ln>
        </p:spPr>
        <p:txBody>
          <a:bodyPr tIns="91440" bIns="91440"/>
          <a:lstStyle/>
          <a:p>
            <a:pPr marL="117475" indent="-117475" algn="ctr">
              <a:spcBef>
                <a:spcPct val="0"/>
              </a:spcBef>
            </a:pPr>
            <a:r>
              <a:rPr lang="en-US" sz="1000" b="1" dirty="0">
                <a:latin typeface="+mn-lt"/>
                <a:cs typeface="Times New Roman" pitchFamily="18" charset="0"/>
              </a:rPr>
              <a:t>PROPOSED </a:t>
            </a:r>
            <a:r>
              <a:rPr lang="en-US" sz="1000" b="1" dirty="0" smtClean="0">
                <a:latin typeface="+mn-lt"/>
                <a:cs typeface="Times New Roman" pitchFamily="18" charset="0"/>
              </a:rPr>
              <a:t>SOLUTION</a:t>
            </a:r>
            <a:endParaRPr lang="en-US" sz="1000" b="1" dirty="0">
              <a:latin typeface="+mn-lt"/>
              <a:cs typeface="Times New Roman" pitchFamily="18" charset="0"/>
            </a:endParaRPr>
          </a:p>
          <a:p>
            <a:pPr marL="0" lvl="1">
              <a:lnSpc>
                <a:spcPct val="90000"/>
              </a:lnSpc>
              <a:spcBef>
                <a:spcPts val="338"/>
              </a:spcBef>
              <a:buClr>
                <a:srgbClr val="BCAE7A"/>
              </a:buClr>
              <a:defRPr/>
            </a:pPr>
            <a:r>
              <a:rPr lang="en-US" sz="1000" b="1" u="sng" cap="small" dirty="0" smtClean="0">
                <a:solidFill>
                  <a:srgbClr val="000000"/>
                </a:solidFill>
                <a:latin typeface="Arial" panose="020B0604020202020204" pitchFamily="34" charset="0"/>
                <a:cs typeface="Arial" panose="020B0604020202020204" pitchFamily="34" charset="0"/>
              </a:rPr>
              <a:t>Intended:</a:t>
            </a:r>
            <a:r>
              <a:rPr lang="en-US" sz="1000" b="1" cap="small"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rPr>
              <a:t>Test across all circuits at once to detect intermittent faults as short as 50 nanoseconds .</a:t>
            </a:r>
            <a:endParaRPr lang="en-US" sz="1000" dirty="0">
              <a:solidFill>
                <a:srgbClr val="000000"/>
              </a:solidFill>
              <a:latin typeface="Arial" panose="020B0604020202020204" pitchFamily="34" charset="0"/>
              <a:cs typeface="Arial" panose="020B0604020202020204" pitchFamily="34" charset="0"/>
            </a:endParaRPr>
          </a:p>
          <a:p>
            <a:pPr marL="171450" lvl="1" indent="-171450">
              <a:lnSpc>
                <a:spcPct val="90000"/>
              </a:lnSpc>
              <a:spcBef>
                <a:spcPts val="338"/>
              </a:spcBef>
              <a:buClr>
                <a:srgbClr val="BCAE7A"/>
              </a:buClr>
              <a:buFont typeface="Wingdings" pitchFamily="2" charset="2"/>
              <a:buChar char="§"/>
              <a:defRPr/>
            </a:pPr>
            <a:endParaRPr lang="en-US" sz="1000" dirty="0">
              <a:solidFill>
                <a:srgbClr val="000000"/>
              </a:solidFill>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Technical approach: </a:t>
            </a:r>
          </a:p>
          <a:p>
            <a:pPr marL="457200" lvl="2" indent="-210312">
              <a:lnSpc>
                <a:spcPct val="90000"/>
              </a:lnSpc>
              <a:spcBef>
                <a:spcPts val="338"/>
              </a:spcBef>
              <a:buClr>
                <a:schemeClr val="accent2"/>
              </a:buClr>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Originally an Air Force SBIR project with Universal Synaptics.</a:t>
            </a:r>
          </a:p>
          <a:p>
            <a:pPr marL="457200" lvl="2" indent="-210312">
              <a:lnSpc>
                <a:spcPct val="90000"/>
              </a:lnSpc>
              <a:spcBef>
                <a:spcPts val="338"/>
              </a:spcBef>
              <a:buClr>
                <a:schemeClr val="accent2"/>
              </a:buClr>
              <a:buFont typeface="Arial" panose="020B0604020202020204" pitchFamily="34" charset="0"/>
              <a:buChar char="•"/>
              <a:defRPr/>
            </a:pPr>
            <a:r>
              <a:rPr lang="en-US" sz="1000" dirty="0" smtClean="0">
                <a:latin typeface="Arial" panose="020B0604020202020204" pitchFamily="34" charset="0"/>
                <a:cs typeface="Arial" panose="020B0604020202020204" pitchFamily="34" charset="0"/>
              </a:rPr>
              <a:t>The system passed through USAF Phase I and II and has been implemented at FRCSW a CIP project 2015/16 SBIR phase 3 purchase.</a:t>
            </a:r>
            <a:endParaRPr lang="en-US" sz="1000" dirty="0">
              <a:latin typeface="Arial" panose="020B0604020202020204" pitchFamily="34" charset="0"/>
              <a:cs typeface="Arial" panose="020B0604020202020204" pitchFamily="34" charset="0"/>
            </a:endParaRPr>
          </a:p>
          <a:p>
            <a:pPr marL="418338" lvl="2" indent="-171450">
              <a:lnSpc>
                <a:spcPct val="90000"/>
              </a:lnSpc>
              <a:spcBef>
                <a:spcPts val="338"/>
              </a:spcBef>
              <a:buClr>
                <a:schemeClr val="accent2"/>
              </a:buClr>
              <a:buFont typeface="Wingdings" panose="05000000000000000000" pitchFamily="2" charset="2"/>
              <a:buChar char="§"/>
              <a:defRPr/>
            </a:pPr>
            <a:endParaRPr lang="en-US" sz="1000" dirty="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Weapon systems impacted:</a:t>
            </a:r>
            <a:r>
              <a:rPr lang="en-US" sz="1000" b="1" cap="small" dirty="0">
                <a:latin typeface="Arial" panose="020B0604020202020204" pitchFamily="34" charset="0"/>
                <a:cs typeface="Arial" panose="020B0604020202020204" pitchFamily="34" charset="0"/>
              </a:rPr>
              <a:t> </a:t>
            </a:r>
            <a:r>
              <a:rPr lang="en-US" sz="1000" b="1" cap="small" dirty="0" smtClean="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F-18 CGU with potential for all NAVY WRA chassis </a:t>
            </a:r>
            <a:endParaRPr lang="en-US" sz="1000" dirty="0">
              <a:latin typeface="Arial" panose="020B0604020202020204" pitchFamily="34" charset="0"/>
              <a:cs typeface="Arial" panose="020B0604020202020204" pitchFamily="34" charset="0"/>
            </a:endParaRPr>
          </a:p>
          <a:p>
            <a:pPr marL="171450" lvl="1" indent="-171450">
              <a:lnSpc>
                <a:spcPct val="90000"/>
              </a:lnSpc>
              <a:spcBef>
                <a:spcPts val="338"/>
              </a:spcBef>
              <a:buClr>
                <a:srgbClr val="BCAE7A"/>
              </a:buClr>
              <a:buFont typeface="Wingdings" pitchFamily="2" charset="2"/>
              <a:buChar char="§"/>
              <a:defRPr/>
            </a:pPr>
            <a:endParaRPr lang="en-US" sz="1000" b="1" cap="small" dirty="0" smtClean="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smtClean="0">
                <a:latin typeface="Arial" panose="020B0604020202020204" pitchFamily="34" charset="0"/>
                <a:cs typeface="Arial" panose="020B0604020202020204" pitchFamily="34" charset="0"/>
              </a:rPr>
              <a:t>Where </a:t>
            </a:r>
            <a:r>
              <a:rPr lang="en-US" sz="1000" b="1" u="sng" cap="small" dirty="0">
                <a:latin typeface="Arial" panose="020B0604020202020204" pitchFamily="34" charset="0"/>
                <a:cs typeface="Arial" panose="020B0604020202020204" pitchFamily="34" charset="0"/>
              </a:rPr>
              <a:t>this is already used:</a:t>
            </a:r>
            <a:r>
              <a:rPr lang="en-US" sz="1000" b="1" cap="small"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Air Force, </a:t>
            </a:r>
            <a:r>
              <a:rPr lang="en-US" sz="1000" dirty="0" smtClean="0">
                <a:latin typeface="Arial" panose="020B0604020202020204" pitchFamily="34" charset="0"/>
                <a:cs typeface="Arial" panose="020B0604020202020204" pitchFamily="34" charset="0"/>
              </a:rPr>
              <a:t>for F-16 radar.</a:t>
            </a:r>
            <a:endParaRPr lang="en-US" sz="1000" dirty="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Other sites that can use this: </a:t>
            </a:r>
            <a:r>
              <a:rPr lang="en-US" sz="1000" dirty="0" smtClean="0">
                <a:latin typeface="Arial" panose="020B0604020202020204" pitchFamily="34" charset="0"/>
                <a:cs typeface="Arial" panose="020B0604020202020204" pitchFamily="34" charset="0"/>
              </a:rPr>
              <a:t>FRCSE and FRCE</a:t>
            </a:r>
            <a:endParaRPr lang="en-US" sz="1000" dirty="0">
              <a:latin typeface="Arial" panose="020B0604020202020204" pitchFamily="34" charset="0"/>
              <a:cs typeface="Arial" panose="020B0604020202020204" pitchFamily="34" charset="0"/>
            </a:endParaRPr>
          </a:p>
          <a:p>
            <a:pPr marL="117475" indent="-117475">
              <a:spcBef>
                <a:spcPct val="0"/>
              </a:spcBef>
            </a:pPr>
            <a:endParaRPr lang="en-US" sz="1000" dirty="0">
              <a:latin typeface="+mn-lt"/>
              <a:cs typeface="Times New Roman" pitchFamily="18" charset="0"/>
            </a:endParaRPr>
          </a:p>
        </p:txBody>
      </p:sp>
      <p:sp>
        <p:nvSpPr>
          <p:cNvPr id="3075" name="Rectangle 6"/>
          <p:cNvSpPr>
            <a:spLocks noChangeArrowheads="1"/>
          </p:cNvSpPr>
          <p:nvPr/>
        </p:nvSpPr>
        <p:spPr bwMode="auto">
          <a:xfrm>
            <a:off x="4686300" y="3810000"/>
            <a:ext cx="4229100" cy="2819400"/>
          </a:xfrm>
          <a:prstGeom prst="rect">
            <a:avLst/>
          </a:prstGeom>
          <a:noFill/>
          <a:ln w="12700">
            <a:noFill/>
            <a:miter lim="800000"/>
            <a:headEnd/>
            <a:tailEnd/>
          </a:ln>
        </p:spPr>
        <p:txBody>
          <a:bodyPr tIns="91440" bIns="91440"/>
          <a:lstStyle/>
          <a:p>
            <a:pPr marL="117475" indent="-117475" algn="ctr">
              <a:spcBef>
                <a:spcPct val="0"/>
              </a:spcBef>
            </a:pPr>
            <a:r>
              <a:rPr lang="en-US" sz="1000" b="1" dirty="0" smtClean="0">
                <a:latin typeface="+mn-lt"/>
                <a:cs typeface="Times New Roman" pitchFamily="18" charset="0"/>
              </a:rPr>
              <a:t>STATUS ASSESSMENT</a:t>
            </a:r>
            <a:endParaRPr lang="en-US" sz="1000" b="1" dirty="0">
              <a:latin typeface="+mn-lt"/>
              <a:cs typeface="Times New Roman" pitchFamily="18" charset="0"/>
            </a:endParaRPr>
          </a:p>
          <a:p>
            <a:pPr marL="117475" indent="-117475">
              <a:spcBef>
                <a:spcPct val="0"/>
              </a:spcBef>
            </a:pPr>
            <a:r>
              <a:rPr lang="en-US" sz="1000" b="1" u="sng" dirty="0">
                <a:latin typeface="+mn-lt"/>
                <a:cs typeface="Times New Roman" pitchFamily="18" charset="0"/>
              </a:rPr>
              <a:t>TRL:</a:t>
            </a:r>
            <a:r>
              <a:rPr lang="en-US" sz="1000" b="1" dirty="0">
                <a:latin typeface="+mn-lt"/>
                <a:cs typeface="Times New Roman" pitchFamily="18" charset="0"/>
              </a:rPr>
              <a:t>  </a:t>
            </a:r>
            <a:r>
              <a:rPr lang="en-US" sz="1000" dirty="0">
                <a:latin typeface="+mn-lt"/>
                <a:cs typeface="Times New Roman" pitchFamily="18" charset="0"/>
              </a:rPr>
              <a:t>Current: </a:t>
            </a:r>
            <a:r>
              <a:rPr lang="en-US" sz="1000" dirty="0" smtClean="0">
                <a:latin typeface="+mn-lt"/>
                <a:cs typeface="Times New Roman" pitchFamily="18" charset="0"/>
              </a:rPr>
              <a:t>9 </a:t>
            </a:r>
            <a:endParaRPr lang="en-US" sz="1000" dirty="0">
              <a:latin typeface="+mn-lt"/>
              <a:cs typeface="Times New Roman" pitchFamily="18" charset="0"/>
            </a:endParaRPr>
          </a:p>
          <a:p>
            <a:pPr marL="117475" indent="-117475">
              <a:spcBef>
                <a:spcPct val="0"/>
              </a:spcBef>
            </a:pPr>
            <a:endParaRPr lang="en-US" sz="1000" b="1" dirty="0">
              <a:latin typeface="+mn-lt"/>
              <a:cs typeface="Times New Roman" pitchFamily="18" charset="0"/>
            </a:endParaRPr>
          </a:p>
          <a:p>
            <a:pPr marL="0" lvl="1">
              <a:lnSpc>
                <a:spcPct val="80000"/>
              </a:lnSpc>
              <a:spcBef>
                <a:spcPts val="300"/>
              </a:spcBef>
              <a:buClr>
                <a:schemeClr val="accent1"/>
              </a:buClr>
              <a:defRPr/>
            </a:pPr>
            <a:r>
              <a:rPr lang="en-US" sz="1000" b="1" u="sng" cap="small" dirty="0">
                <a:latin typeface="+mn-lt"/>
              </a:rPr>
              <a:t>Schedule:</a:t>
            </a:r>
            <a:r>
              <a:rPr lang="en-US" sz="1000" dirty="0">
                <a:latin typeface="+mn-lt"/>
              </a:rPr>
              <a:t> </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IFDIS installed 2015</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Expand capability for additional aircraft components through awareness; additional costs include development of unique test cable sets and test spectrum program for </a:t>
            </a:r>
            <a:r>
              <a:rPr lang="en-US" sz="1000" dirty="0" err="1" smtClean="0">
                <a:latin typeface="+mn-lt"/>
              </a:rPr>
              <a:t>UUT</a:t>
            </a:r>
            <a:r>
              <a:rPr lang="en-US" sz="1000" dirty="0" smtClean="0">
                <a:latin typeface="+mn-lt"/>
              </a:rPr>
              <a:t>.</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t>FRCSW Pilot program to evaluate impact to Depot $$ to implement IFDIS testing.  10 F18 Super Hornet GCU’s will be evaluated</a:t>
            </a:r>
            <a:endParaRPr lang="en-US" sz="1000" dirty="0">
              <a:latin typeface="+mn-lt"/>
            </a:endParaRPr>
          </a:p>
          <a:p>
            <a:pPr marL="0" lvl="1">
              <a:lnSpc>
                <a:spcPct val="80000"/>
              </a:lnSpc>
              <a:spcBef>
                <a:spcPts val="300"/>
              </a:spcBef>
              <a:buClr>
                <a:schemeClr val="accent1"/>
              </a:buClr>
              <a:defRPr/>
            </a:pPr>
            <a:r>
              <a:rPr lang="en-US" sz="1000" b="1" u="sng" cap="small" dirty="0" smtClean="0">
                <a:latin typeface="+mn-lt"/>
              </a:rPr>
              <a:t>Performance</a:t>
            </a:r>
            <a:r>
              <a:rPr lang="en-US" sz="1000" b="1" u="sng" cap="small" dirty="0">
                <a:latin typeface="+mn-lt"/>
              </a:rPr>
              <a:t>:</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CIP Funds were obligated for this project in February 2014 and fully expended 2016.</a:t>
            </a:r>
            <a:endParaRPr lang="en-US" sz="1000" dirty="0">
              <a:latin typeface="+mn-lt"/>
            </a:endParaRPr>
          </a:p>
          <a:p>
            <a:pPr>
              <a:lnSpc>
                <a:spcPct val="80000"/>
              </a:lnSpc>
              <a:spcBef>
                <a:spcPts val="300"/>
              </a:spcBef>
              <a:buClr>
                <a:schemeClr val="accent1"/>
              </a:buClr>
              <a:defRPr/>
            </a:pPr>
            <a:r>
              <a:rPr lang="en-US" sz="1000" b="1" u="sng" cap="small" dirty="0" smtClean="0">
                <a:latin typeface="+mn-lt"/>
              </a:rPr>
              <a:t>Cost</a:t>
            </a:r>
            <a:r>
              <a:rPr lang="en-US" sz="1000" u="sng" dirty="0">
                <a:latin typeface="+mn-lt"/>
              </a:rPr>
              <a:t>:</a:t>
            </a:r>
            <a:r>
              <a:rPr lang="en-US" sz="1000" dirty="0">
                <a:latin typeface="+mn-lt"/>
              </a:rPr>
              <a:t> </a:t>
            </a:r>
          </a:p>
          <a:p>
            <a:pPr marL="365760" lvl="1" indent="-118872">
              <a:lnSpc>
                <a:spcPct val="80000"/>
              </a:lnSpc>
              <a:spcBef>
                <a:spcPts val="300"/>
              </a:spcBef>
              <a:buClr>
                <a:schemeClr val="accent2"/>
              </a:buClr>
              <a:buFont typeface="Arial" panose="020B0604020202020204" pitchFamily="34" charset="0"/>
              <a:buChar char="•"/>
              <a:defRPr/>
            </a:pPr>
            <a:r>
              <a:rPr lang="en-US" sz="1000" dirty="0" smtClean="0">
                <a:latin typeface="+mn-lt"/>
              </a:rPr>
              <a:t>$3,500,000 ; including TPS for  all </a:t>
            </a:r>
            <a:r>
              <a:rPr lang="en-US" sz="1000" dirty="0" smtClean="0"/>
              <a:t>variants of </a:t>
            </a:r>
            <a:r>
              <a:rPr lang="en-US" sz="1000" dirty="0" smtClean="0">
                <a:latin typeface="+mn-lt"/>
              </a:rPr>
              <a:t>F18 CGU</a:t>
            </a:r>
            <a:endParaRPr lang="en-US" sz="1000" dirty="0">
              <a:latin typeface="+mn-lt"/>
            </a:endParaRPr>
          </a:p>
          <a:p>
            <a:pPr>
              <a:lnSpc>
                <a:spcPct val="80000"/>
              </a:lnSpc>
              <a:spcBef>
                <a:spcPts val="300"/>
              </a:spcBef>
              <a:buClr>
                <a:schemeClr val="accent1"/>
              </a:buClr>
              <a:defRPr/>
            </a:pPr>
            <a:r>
              <a:rPr lang="en-US" sz="1000" b="1" u="sng" cap="small" dirty="0">
                <a:latin typeface="+mn-lt"/>
              </a:rPr>
              <a:t>Current/potential Barriers</a:t>
            </a:r>
            <a:r>
              <a:rPr lang="en-US" sz="1000" u="sng" dirty="0">
                <a:latin typeface="+mn-lt"/>
              </a:rPr>
              <a:t>:</a:t>
            </a:r>
            <a:r>
              <a:rPr lang="en-US" sz="1000" dirty="0">
                <a:latin typeface="+mn-lt"/>
              </a:rPr>
              <a:t> </a:t>
            </a:r>
          </a:p>
          <a:p>
            <a:pPr marL="365760" lvl="1" indent="-118872">
              <a:lnSpc>
                <a:spcPct val="80000"/>
              </a:lnSpc>
              <a:spcBef>
                <a:spcPts val="300"/>
              </a:spcBef>
              <a:buClr>
                <a:schemeClr val="accent2"/>
              </a:buClr>
              <a:buFont typeface="Arial" panose="020B0604020202020204" pitchFamily="34" charset="0"/>
              <a:buChar char="•"/>
              <a:defRPr/>
            </a:pPr>
            <a:r>
              <a:rPr lang="en-US" sz="1000" dirty="0" smtClean="0">
                <a:latin typeface="+mn-lt"/>
              </a:rPr>
              <a:t>Lack of technical requirement to direct testing. </a:t>
            </a:r>
          </a:p>
        </p:txBody>
      </p:sp>
      <p:sp>
        <p:nvSpPr>
          <p:cNvPr id="3076" name="Rectangle 7"/>
          <p:cNvSpPr>
            <a:spLocks noChangeArrowheads="1"/>
          </p:cNvSpPr>
          <p:nvPr/>
        </p:nvSpPr>
        <p:spPr bwMode="auto">
          <a:xfrm>
            <a:off x="4686300" y="914400"/>
            <a:ext cx="4229100" cy="2743200"/>
          </a:xfrm>
          <a:prstGeom prst="rect">
            <a:avLst/>
          </a:prstGeom>
          <a:solidFill>
            <a:schemeClr val="bg1"/>
          </a:solidFill>
          <a:ln w="9525">
            <a:solidFill>
              <a:schemeClr val="tx1"/>
            </a:solidFill>
            <a:miter lim="800000"/>
            <a:headEnd/>
            <a:tailEnd/>
          </a:ln>
        </p:spPr>
        <p:txBody>
          <a:bodyPr tIns="91440" bIns="91440"/>
          <a:lstStyle/>
          <a:p>
            <a:pPr marL="117475" indent="-117475" algn="ctr">
              <a:spcBef>
                <a:spcPct val="0"/>
              </a:spcBef>
            </a:pPr>
            <a:endParaRPr lang="en-US" sz="1600" b="1" u="sng" dirty="0">
              <a:latin typeface="Arial" charset="0"/>
              <a:cs typeface="Times New Roman" pitchFamily="18" charset="0"/>
            </a:endParaRPr>
          </a:p>
          <a:p>
            <a:pPr marL="117475" indent="-117475" algn="ctr">
              <a:spcBef>
                <a:spcPct val="0"/>
              </a:spcBef>
            </a:pPr>
            <a:endParaRPr lang="en-US" sz="1200" dirty="0">
              <a:latin typeface="Arial" charset="0"/>
              <a:cs typeface="Times New Roman" pitchFamily="18" charset="0"/>
            </a:endParaRPr>
          </a:p>
          <a:p>
            <a:pPr marL="117475" indent="-117475" algn="ctr">
              <a:spcBef>
                <a:spcPct val="0"/>
              </a:spcBef>
            </a:pPr>
            <a:endParaRPr lang="en-US" sz="1200" dirty="0">
              <a:latin typeface="Arial" charset="0"/>
              <a:cs typeface="Times New Roman" pitchFamily="18" charset="0"/>
            </a:endParaRPr>
          </a:p>
          <a:p>
            <a:pPr marL="117475" indent="-117475" algn="ctr">
              <a:spcBef>
                <a:spcPct val="0"/>
              </a:spcBef>
            </a:pPr>
            <a:endParaRPr lang="en-US" sz="1200" dirty="0">
              <a:latin typeface="Arial" charset="0"/>
              <a:cs typeface="Times New Roman" pitchFamily="18" charset="0"/>
            </a:endParaRPr>
          </a:p>
          <a:p>
            <a:pPr marL="117475" indent="-117475" algn="ctr">
              <a:spcBef>
                <a:spcPct val="0"/>
              </a:spcBef>
            </a:pPr>
            <a:r>
              <a:rPr lang="en-US" sz="1200" b="1" dirty="0">
                <a:latin typeface="Arial" charset="0"/>
                <a:cs typeface="Times New Roman" pitchFamily="18" charset="0"/>
              </a:rPr>
              <a:t>Picture or Graphic Here:</a:t>
            </a:r>
          </a:p>
          <a:p>
            <a:pPr marL="117475" indent="-117475" algn="ctr">
              <a:spcBef>
                <a:spcPct val="0"/>
              </a:spcBef>
            </a:pPr>
            <a:r>
              <a:rPr lang="en-US" sz="1200" dirty="0">
                <a:latin typeface="Arial" charset="0"/>
                <a:cs typeface="Times New Roman" pitchFamily="18" charset="0"/>
              </a:rPr>
              <a:t>that illustrates technology or concept to a </a:t>
            </a:r>
            <a:r>
              <a:rPr lang="en-US" sz="1200" b="1" u="sng" dirty="0">
                <a:latin typeface="Arial" charset="0"/>
                <a:cs typeface="Times New Roman" pitchFamily="18" charset="0"/>
              </a:rPr>
              <a:t>non-expert</a:t>
            </a:r>
          </a:p>
          <a:p>
            <a:pPr marL="117475" indent="-117475" algn="ctr">
              <a:spcBef>
                <a:spcPct val="0"/>
              </a:spcBef>
            </a:pPr>
            <a:r>
              <a:rPr lang="en-US" sz="1200" b="1" dirty="0">
                <a:latin typeface="Arial" charset="0"/>
                <a:cs typeface="Times New Roman" pitchFamily="18" charset="0"/>
              </a:rPr>
              <a:t>Resolution &lt;250 KB</a:t>
            </a: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spcBef>
                <a:spcPct val="0"/>
              </a:spcBef>
            </a:pPr>
            <a:r>
              <a:rPr lang="en-US" sz="1200" dirty="0">
                <a:latin typeface="Arial" charset="0"/>
                <a:cs typeface="Times New Roman" pitchFamily="18" charset="0"/>
              </a:rPr>
              <a:t> </a:t>
            </a:r>
          </a:p>
        </p:txBody>
      </p:sp>
      <p:sp>
        <p:nvSpPr>
          <p:cNvPr id="3077" name="Line 9"/>
          <p:cNvSpPr>
            <a:spLocks noChangeShapeType="1"/>
          </p:cNvSpPr>
          <p:nvPr/>
        </p:nvSpPr>
        <p:spPr bwMode="auto">
          <a:xfrm>
            <a:off x="228600" y="3771900"/>
            <a:ext cx="8686800" cy="0"/>
          </a:xfrm>
          <a:prstGeom prst="line">
            <a:avLst/>
          </a:prstGeom>
          <a:noFill/>
          <a:ln w="38100">
            <a:solidFill>
              <a:srgbClr val="082973"/>
            </a:solidFill>
            <a:round/>
            <a:headEnd/>
            <a:tailEnd/>
          </a:ln>
        </p:spPr>
        <p:txBody>
          <a:bodyPr/>
          <a:lstStyle/>
          <a:p>
            <a:endParaRPr lang="en-US"/>
          </a:p>
        </p:txBody>
      </p:sp>
      <p:sp>
        <p:nvSpPr>
          <p:cNvPr id="3078" name="Line 10"/>
          <p:cNvSpPr>
            <a:spLocks noChangeShapeType="1"/>
          </p:cNvSpPr>
          <p:nvPr/>
        </p:nvSpPr>
        <p:spPr bwMode="auto">
          <a:xfrm rot="16200000" flipH="1">
            <a:off x="1714500" y="3771900"/>
            <a:ext cx="5715000" cy="0"/>
          </a:xfrm>
          <a:prstGeom prst="line">
            <a:avLst/>
          </a:prstGeom>
          <a:noFill/>
          <a:ln w="38100">
            <a:solidFill>
              <a:srgbClr val="082973"/>
            </a:solidFill>
            <a:round/>
            <a:headEnd/>
            <a:tailEnd/>
          </a:ln>
        </p:spPr>
        <p:txBody>
          <a:bodyPr/>
          <a:lstStyle/>
          <a:p>
            <a:endParaRPr lang="en-US"/>
          </a:p>
        </p:txBody>
      </p:sp>
      <p:sp>
        <p:nvSpPr>
          <p:cNvPr id="3079" name="Text Box 14"/>
          <p:cNvSpPr txBox="1">
            <a:spLocks noChangeArrowheads="1"/>
          </p:cNvSpPr>
          <p:nvPr/>
        </p:nvSpPr>
        <p:spPr bwMode="auto">
          <a:xfrm>
            <a:off x="7467600" y="0"/>
            <a:ext cx="184150" cy="274638"/>
          </a:xfrm>
          <a:prstGeom prst="rect">
            <a:avLst/>
          </a:prstGeom>
          <a:noFill/>
          <a:ln w="9525">
            <a:noFill/>
            <a:miter lim="800000"/>
            <a:headEnd/>
            <a:tailEnd/>
          </a:ln>
        </p:spPr>
        <p:txBody>
          <a:bodyPr wrap="none">
            <a:spAutoFit/>
          </a:bodyPr>
          <a:lstStyle/>
          <a:p>
            <a:pPr>
              <a:spcBef>
                <a:spcPct val="0"/>
              </a:spcBef>
            </a:pPr>
            <a:endParaRPr lang="en-US" sz="1200" b="1">
              <a:solidFill>
                <a:srgbClr val="FF0000"/>
              </a:solidFill>
              <a:latin typeface="Arial" charset="0"/>
            </a:endParaRPr>
          </a:p>
        </p:txBody>
      </p:sp>
      <p:sp>
        <p:nvSpPr>
          <p:cNvPr id="320529" name="Rectangle 17"/>
          <p:cNvSpPr>
            <a:spLocks noGrp="1" noChangeArrowheads="1"/>
          </p:cNvSpPr>
          <p:nvPr>
            <p:ph type="title"/>
          </p:nvPr>
        </p:nvSpPr>
        <p:spPr>
          <a:xfrm>
            <a:off x="457200" y="137319"/>
            <a:ext cx="8001000" cy="369332"/>
          </a:xfrm>
        </p:spPr>
        <p:txBody>
          <a:bodyPr/>
          <a:lstStyle/>
          <a:p>
            <a:pPr algn="ctr" eaLnBrk="1" hangingPunct="1">
              <a:defRPr/>
            </a:pPr>
            <a:r>
              <a:rPr lang="en-US" sz="2000" dirty="0" smtClean="0"/>
              <a:t>Intermittent Fault Detection &amp; Isolation System (IFDIS)</a:t>
            </a:r>
          </a:p>
        </p:txBody>
      </p:sp>
      <p:sp>
        <p:nvSpPr>
          <p:cNvPr id="3082" name="Rectangle 8"/>
          <p:cNvSpPr>
            <a:spLocks noChangeArrowheads="1"/>
          </p:cNvSpPr>
          <p:nvPr/>
        </p:nvSpPr>
        <p:spPr bwMode="auto">
          <a:xfrm>
            <a:off x="76200" y="857250"/>
            <a:ext cx="4495800" cy="2857500"/>
          </a:xfrm>
          <a:prstGeom prst="rect">
            <a:avLst/>
          </a:prstGeom>
          <a:noFill/>
          <a:ln w="9525">
            <a:noFill/>
            <a:miter lim="800000"/>
            <a:headEnd/>
            <a:tailEnd/>
          </a:ln>
        </p:spPr>
        <p:txBody>
          <a:bodyPr tIns="91440" bIns="91440"/>
          <a:lstStyle/>
          <a:p>
            <a:pPr marL="117475" indent="-117475" algn="ctr" eaLnBrk="0" hangingPunct="0">
              <a:spcBef>
                <a:spcPct val="0"/>
              </a:spcBef>
            </a:pPr>
            <a:r>
              <a:rPr lang="en-US" sz="1200" b="1" dirty="0">
                <a:latin typeface="Arial" charset="0"/>
                <a:cs typeface="Times New Roman" pitchFamily="18" charset="0"/>
              </a:rPr>
              <a:t>OPERATIONAL NEED</a:t>
            </a:r>
          </a:p>
          <a:p>
            <a:pPr marL="117475" indent="-117475" eaLnBrk="0" hangingPunct="0">
              <a:spcBef>
                <a:spcPct val="0"/>
              </a:spcBef>
            </a:pPr>
            <a:endParaRPr lang="en-US" sz="800" b="1" u="sng"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Objective</a:t>
            </a:r>
            <a:r>
              <a:rPr lang="en-US" sz="1000" b="1" u="sng" dirty="0" smtClean="0">
                <a:latin typeface="Arial" charset="0"/>
                <a:cs typeface="Times New Roman" pitchFamily="18" charset="0"/>
              </a:rPr>
              <a:t>:</a:t>
            </a:r>
            <a:r>
              <a:rPr lang="en-US" sz="1000" b="1" dirty="0" smtClean="0">
                <a:latin typeface="Arial" charset="0"/>
                <a:cs typeface="Times New Roman" pitchFamily="18" charset="0"/>
              </a:rPr>
              <a:t> </a:t>
            </a:r>
            <a:r>
              <a:rPr lang="en-US" sz="1000" dirty="0">
                <a:latin typeface="Palatino Linotype" panose="02040502050505030304" pitchFamily="18" charset="0"/>
                <a:cs typeface="Times New Roman" pitchFamily="18" charset="0"/>
              </a:rPr>
              <a:t>Provide an Intermittent Fault Detection &amp; Isolation System (IFDIS) that uses current and voltage to constantly monitor the Unit Under Test while it undergoes vibration/temperature cycles.   </a:t>
            </a:r>
          </a:p>
          <a:p>
            <a:pPr marL="117475" indent="-117475" eaLnBrk="0" hangingPunct="0">
              <a:spcBef>
                <a:spcPct val="0"/>
              </a:spcBef>
            </a:pPr>
            <a:endParaRPr lang="en-US" sz="1000" dirty="0">
              <a:solidFill>
                <a:srgbClr val="0070C0"/>
              </a:solidFill>
              <a:latin typeface="Palatino Linotype" panose="02040502050505030304" pitchFamily="18" charset="0"/>
              <a:cs typeface="Times New Roman" pitchFamily="18" charset="0"/>
            </a:endParaRPr>
          </a:p>
          <a:p>
            <a:pPr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Value to Naval Warfighter</a:t>
            </a:r>
            <a:r>
              <a:rPr lang="en-US" sz="1000" b="1" u="sng" dirty="0" smtClean="0">
                <a:latin typeface="Arial" charset="0"/>
                <a:cs typeface="Times New Roman" pitchFamily="18" charset="0"/>
              </a:rPr>
              <a:t>: </a:t>
            </a:r>
            <a:endParaRPr lang="en-US" sz="1000" b="1" u="sng"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Increase the quality of avionics components delivered to the fleet.</a:t>
            </a:r>
            <a:endParaRPr lang="en-US" sz="1000"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Streamline the repair process</a:t>
            </a:r>
            <a:endParaRPr lang="en-US" sz="1000"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To test this, FRCSW sent 5 ready for issue Generator Control Units GCUs to be tested with the IFDIS.  Four of the five came back with intermittent faults and the exact location of the faults for easy repair.</a:t>
            </a:r>
            <a:endParaRPr lang="en-US" sz="1000" dirty="0">
              <a:latin typeface="Arial" charset="0"/>
              <a:cs typeface="Times New Roman" pitchFamily="18" charset="0"/>
            </a:endParaRPr>
          </a:p>
          <a:p>
            <a:pPr marL="117475" indent="-117475" eaLnBrk="0" hangingPunct="0">
              <a:spcBef>
                <a:spcPct val="0"/>
              </a:spcBef>
            </a:pPr>
            <a:endParaRPr lang="en-US" sz="1000"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Gap or Science &amp; Technology Objective (STO)</a:t>
            </a:r>
            <a:r>
              <a:rPr lang="en-US" sz="1000" b="1" u="sng" dirty="0" smtClean="0">
                <a:latin typeface="Arial" charset="0"/>
                <a:cs typeface="Times New Roman" pitchFamily="18" charset="0"/>
              </a:rPr>
              <a:t>:</a:t>
            </a:r>
            <a:r>
              <a:rPr lang="en-US" sz="1000" b="1" dirty="0" smtClean="0">
                <a:latin typeface="Arial" charset="0"/>
                <a:cs typeface="Times New Roman" pitchFamily="18" charset="0"/>
              </a:rPr>
              <a:t>  </a:t>
            </a:r>
            <a:r>
              <a:rPr lang="en-US" sz="1000" dirty="0" smtClean="0">
                <a:latin typeface="Arial" charset="0"/>
                <a:cs typeface="Times New Roman" pitchFamily="18" charset="0"/>
              </a:rPr>
              <a:t> </a:t>
            </a:r>
            <a:r>
              <a:rPr lang="en-US" sz="1000" dirty="0">
                <a:latin typeface="Arial" charset="0"/>
                <a:cs typeface="Times New Roman" pitchFamily="18" charset="0"/>
              </a:rPr>
              <a:t> Reduction of Total Ownership </a:t>
            </a:r>
            <a:r>
              <a:rPr lang="en-US" sz="1000" dirty="0" smtClean="0">
                <a:latin typeface="Arial" charset="0"/>
                <a:cs typeface="Times New Roman" pitchFamily="18" charset="0"/>
              </a:rPr>
              <a:t>Cost</a:t>
            </a:r>
            <a:endParaRPr lang="en-US" sz="1000"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Impact if Not Addressed</a:t>
            </a:r>
            <a:r>
              <a:rPr lang="en-US" sz="1000" b="1" u="sng" dirty="0" smtClean="0">
                <a:latin typeface="Arial" charset="0"/>
                <a:cs typeface="Times New Roman" pitchFamily="18" charset="0"/>
              </a:rPr>
              <a:t>: </a:t>
            </a:r>
            <a:endParaRPr lang="en-US" sz="1000" b="1" u="sng"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Continue to sell units that have failures when the aircraft is in flight.</a:t>
            </a:r>
            <a:endParaRPr lang="en-US" sz="1000"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This is an SBIR project.</a:t>
            </a:r>
            <a:endParaRPr lang="en-US" sz="1000" dirty="0">
              <a:latin typeface="Arial" charset="0"/>
              <a:cs typeface="Times New Roman" pitchFamily="18" charset="0"/>
            </a:endParaRPr>
          </a:p>
          <a:p>
            <a:pPr marL="117475" indent="-117475" eaLnBrk="0" hangingPunct="0">
              <a:spcBef>
                <a:spcPct val="0"/>
              </a:spcBef>
            </a:pPr>
            <a:endParaRPr lang="en-US" sz="1400" dirty="0">
              <a:latin typeface="Tahoma" pitchFamily="34" charset="0"/>
            </a:endParaRPr>
          </a:p>
        </p:txBody>
      </p:sp>
      <p:pic>
        <p:nvPicPr>
          <p:cNvPr id="11" name="Picture 10" descr="IFD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963613"/>
            <a:ext cx="4302126"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 y="3810000"/>
            <a:ext cx="4495800" cy="2819400"/>
          </a:xfrm>
          <a:prstGeom prst="rect">
            <a:avLst/>
          </a:prstGeom>
          <a:noFill/>
          <a:ln w="12700">
            <a:noFill/>
            <a:miter lim="800000"/>
            <a:headEnd/>
            <a:tailEnd/>
          </a:ln>
        </p:spPr>
        <p:txBody>
          <a:bodyPr tIns="91440" bIns="91440"/>
          <a:lstStyle/>
          <a:p>
            <a:pPr marL="117475" indent="-117475" algn="ctr">
              <a:spcBef>
                <a:spcPct val="0"/>
              </a:spcBef>
            </a:pPr>
            <a:r>
              <a:rPr lang="en-US" sz="1000" b="1" dirty="0">
                <a:latin typeface="+mn-lt"/>
                <a:cs typeface="Times New Roman" pitchFamily="18" charset="0"/>
              </a:rPr>
              <a:t>PROPOSED </a:t>
            </a:r>
            <a:r>
              <a:rPr lang="en-US" sz="1000" b="1" dirty="0" smtClean="0">
                <a:latin typeface="+mn-lt"/>
                <a:cs typeface="Times New Roman" pitchFamily="18" charset="0"/>
              </a:rPr>
              <a:t>SOLUTION</a:t>
            </a:r>
            <a:endParaRPr lang="en-US" sz="1000" b="1" dirty="0">
              <a:latin typeface="+mn-lt"/>
              <a:cs typeface="Times New Roman" pitchFamily="18" charset="0"/>
            </a:endParaRPr>
          </a:p>
          <a:p>
            <a:pPr marL="0" lvl="1">
              <a:lnSpc>
                <a:spcPct val="90000"/>
              </a:lnSpc>
              <a:spcBef>
                <a:spcPts val="338"/>
              </a:spcBef>
              <a:buClr>
                <a:srgbClr val="BCAE7A"/>
              </a:buClr>
              <a:defRPr/>
            </a:pPr>
            <a:r>
              <a:rPr lang="en-US" sz="1000" b="1" u="sng" cap="small" dirty="0" smtClean="0">
                <a:solidFill>
                  <a:srgbClr val="000000"/>
                </a:solidFill>
                <a:latin typeface="Arial" panose="020B0604020202020204" pitchFamily="34" charset="0"/>
                <a:cs typeface="Arial" panose="020B0604020202020204" pitchFamily="34" charset="0"/>
              </a:rPr>
              <a:t>Intended:</a:t>
            </a:r>
            <a:r>
              <a:rPr lang="en-US" sz="1000" b="1" cap="small"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rPr>
              <a:t>Use neural network to check all lines simultaneously and continuously.  Current testing methods utilize sequential voltage checks;  one connection at a time.  Ncompass/Voyager technology can detect intermittent faults as short as 50 nanoseconds in aircraft wiring.</a:t>
            </a:r>
            <a:endParaRPr lang="en-US" sz="1000" dirty="0">
              <a:solidFill>
                <a:srgbClr val="000000"/>
              </a:solidFill>
              <a:latin typeface="Arial" panose="020B0604020202020204" pitchFamily="34" charset="0"/>
              <a:cs typeface="Arial" panose="020B0604020202020204" pitchFamily="34" charset="0"/>
            </a:endParaRPr>
          </a:p>
          <a:p>
            <a:pPr marL="171450" lvl="1" indent="-171450">
              <a:lnSpc>
                <a:spcPct val="90000"/>
              </a:lnSpc>
              <a:spcBef>
                <a:spcPts val="338"/>
              </a:spcBef>
              <a:buClr>
                <a:srgbClr val="BCAE7A"/>
              </a:buClr>
              <a:buFont typeface="Wingdings" pitchFamily="2" charset="2"/>
              <a:buChar char="§"/>
              <a:defRPr/>
            </a:pPr>
            <a:endParaRPr lang="en-US" sz="1000" dirty="0">
              <a:solidFill>
                <a:srgbClr val="000000"/>
              </a:solidFill>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Technical approach: </a:t>
            </a:r>
          </a:p>
          <a:p>
            <a:pPr marL="418338" lvl="2" indent="-171450">
              <a:lnSpc>
                <a:spcPct val="90000"/>
              </a:lnSpc>
              <a:spcBef>
                <a:spcPts val="338"/>
              </a:spcBef>
              <a:buClr>
                <a:schemeClr val="accent2"/>
              </a:buClr>
              <a:buFont typeface="Wingdings" panose="05000000000000000000" pitchFamily="2" charset="2"/>
              <a:buChar char="§"/>
              <a:defRPr/>
            </a:pPr>
            <a:r>
              <a:rPr lang="en-US" sz="1000" dirty="0" smtClean="0">
                <a:latin typeface="Arial" panose="020B0604020202020204" pitchFamily="34" charset="0"/>
                <a:cs typeface="Arial" panose="020B0604020202020204" pitchFamily="34" charset="0"/>
              </a:rPr>
              <a:t>Cooperative Research and Development agreement (CRADA) to demonstrate Ncompass/Voyager technology on F18 and other Navy platforms.</a:t>
            </a:r>
            <a:endParaRPr lang="en-US" sz="1000" dirty="0">
              <a:latin typeface="Arial" panose="020B0604020202020204" pitchFamily="34" charset="0"/>
              <a:cs typeface="Arial" panose="020B0604020202020204" pitchFamily="34" charset="0"/>
            </a:endParaRPr>
          </a:p>
          <a:p>
            <a:pPr marL="418338" lvl="2" indent="-171450">
              <a:lnSpc>
                <a:spcPct val="90000"/>
              </a:lnSpc>
              <a:spcBef>
                <a:spcPts val="338"/>
              </a:spcBef>
              <a:buClr>
                <a:schemeClr val="accent2"/>
              </a:buClr>
              <a:buFont typeface="Wingdings" panose="05000000000000000000" pitchFamily="2" charset="2"/>
              <a:buChar char="§"/>
              <a:defRPr/>
            </a:pPr>
            <a:endParaRPr lang="en-US" sz="1000" dirty="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Weapon systems impacted:</a:t>
            </a:r>
            <a:r>
              <a:rPr lang="en-US" sz="1000" b="1" cap="small"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F-18, and other platforms that are  available. </a:t>
            </a:r>
            <a:endParaRPr lang="en-US" sz="1000" dirty="0">
              <a:latin typeface="Arial" panose="020B0604020202020204" pitchFamily="34" charset="0"/>
              <a:cs typeface="Arial" panose="020B0604020202020204" pitchFamily="34" charset="0"/>
            </a:endParaRPr>
          </a:p>
          <a:p>
            <a:pPr marL="171450" lvl="1" indent="-171450">
              <a:lnSpc>
                <a:spcPct val="90000"/>
              </a:lnSpc>
              <a:spcBef>
                <a:spcPts val="338"/>
              </a:spcBef>
              <a:buClr>
                <a:srgbClr val="BCAE7A"/>
              </a:buClr>
              <a:buFont typeface="Wingdings" pitchFamily="2" charset="2"/>
              <a:buChar char="§"/>
              <a:defRPr/>
            </a:pPr>
            <a:endParaRPr lang="en-US" sz="1000" b="1" cap="small" dirty="0" smtClean="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smtClean="0">
                <a:latin typeface="Arial" panose="020B0604020202020204" pitchFamily="34" charset="0"/>
                <a:cs typeface="Arial" panose="020B0604020202020204" pitchFamily="34" charset="0"/>
              </a:rPr>
              <a:t>Where </a:t>
            </a:r>
            <a:r>
              <a:rPr lang="en-US" sz="1000" b="1" u="sng" cap="small" dirty="0">
                <a:latin typeface="Arial" panose="020B0604020202020204" pitchFamily="34" charset="0"/>
                <a:cs typeface="Arial" panose="020B0604020202020204" pitchFamily="34" charset="0"/>
              </a:rPr>
              <a:t>this is already used:</a:t>
            </a:r>
            <a:r>
              <a:rPr lang="en-US" sz="1000" b="1" cap="small"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Commercial.</a:t>
            </a:r>
          </a:p>
          <a:p>
            <a:pPr marL="0" lvl="1">
              <a:lnSpc>
                <a:spcPct val="90000"/>
              </a:lnSpc>
              <a:spcBef>
                <a:spcPts val="338"/>
              </a:spcBef>
              <a:buClr>
                <a:srgbClr val="BCAE7A"/>
              </a:buClr>
              <a:defRPr/>
            </a:pPr>
            <a:endParaRPr lang="en-US" sz="1000" dirty="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Other sites that can use this: </a:t>
            </a:r>
            <a:r>
              <a:rPr lang="en-US" sz="1000" dirty="0" smtClean="0">
                <a:latin typeface="Arial" panose="020B0604020202020204" pitchFamily="34" charset="0"/>
                <a:cs typeface="Arial" panose="020B0604020202020204" pitchFamily="34" charset="0"/>
              </a:rPr>
              <a:t>FRCSE and FRCE</a:t>
            </a:r>
            <a:endParaRPr lang="en-US" sz="1000" dirty="0">
              <a:latin typeface="Arial" panose="020B0604020202020204" pitchFamily="34" charset="0"/>
              <a:cs typeface="Arial" panose="020B0604020202020204" pitchFamily="34" charset="0"/>
            </a:endParaRPr>
          </a:p>
          <a:p>
            <a:pPr marL="117475" indent="-117475">
              <a:spcBef>
                <a:spcPct val="0"/>
              </a:spcBef>
            </a:pPr>
            <a:endParaRPr lang="en-US" sz="1000" dirty="0">
              <a:latin typeface="+mn-lt"/>
              <a:cs typeface="Times New Roman" pitchFamily="18" charset="0"/>
            </a:endParaRPr>
          </a:p>
        </p:txBody>
      </p:sp>
      <p:sp>
        <p:nvSpPr>
          <p:cNvPr id="3075" name="Rectangle 6"/>
          <p:cNvSpPr>
            <a:spLocks noChangeArrowheads="1"/>
          </p:cNvSpPr>
          <p:nvPr/>
        </p:nvSpPr>
        <p:spPr bwMode="auto">
          <a:xfrm>
            <a:off x="4686300" y="3810000"/>
            <a:ext cx="4229100" cy="2819400"/>
          </a:xfrm>
          <a:prstGeom prst="rect">
            <a:avLst/>
          </a:prstGeom>
          <a:noFill/>
          <a:ln w="12700">
            <a:noFill/>
            <a:miter lim="800000"/>
            <a:headEnd/>
            <a:tailEnd/>
          </a:ln>
        </p:spPr>
        <p:txBody>
          <a:bodyPr tIns="91440" bIns="91440"/>
          <a:lstStyle/>
          <a:p>
            <a:pPr marL="117475" indent="-117475" algn="ctr">
              <a:spcBef>
                <a:spcPct val="0"/>
              </a:spcBef>
            </a:pPr>
            <a:r>
              <a:rPr lang="en-US" sz="1000" b="1" dirty="0" smtClean="0">
                <a:latin typeface="+mn-lt"/>
                <a:cs typeface="Times New Roman" pitchFamily="18" charset="0"/>
              </a:rPr>
              <a:t>STATUS ASSESSMENT</a:t>
            </a:r>
            <a:endParaRPr lang="en-US" sz="1000" b="1" dirty="0">
              <a:latin typeface="+mn-lt"/>
              <a:cs typeface="Times New Roman" pitchFamily="18" charset="0"/>
            </a:endParaRPr>
          </a:p>
          <a:p>
            <a:pPr marL="117475" indent="-117475">
              <a:spcBef>
                <a:spcPct val="0"/>
              </a:spcBef>
            </a:pPr>
            <a:r>
              <a:rPr lang="en-US" sz="1000" b="1" u="sng" dirty="0">
                <a:latin typeface="+mn-lt"/>
                <a:cs typeface="Times New Roman" pitchFamily="18" charset="0"/>
              </a:rPr>
              <a:t>TRL:</a:t>
            </a:r>
            <a:r>
              <a:rPr lang="en-US" sz="1000" b="1" dirty="0">
                <a:latin typeface="+mn-lt"/>
                <a:cs typeface="Times New Roman" pitchFamily="18" charset="0"/>
              </a:rPr>
              <a:t>  </a:t>
            </a:r>
            <a:r>
              <a:rPr lang="en-US" sz="1000" dirty="0">
                <a:latin typeface="+mn-lt"/>
                <a:cs typeface="Times New Roman" pitchFamily="18" charset="0"/>
              </a:rPr>
              <a:t>Current: </a:t>
            </a:r>
            <a:r>
              <a:rPr lang="en-US" sz="1000" dirty="0" smtClean="0">
                <a:latin typeface="+mn-lt"/>
                <a:cs typeface="Times New Roman" pitchFamily="18" charset="0"/>
              </a:rPr>
              <a:t>9 </a:t>
            </a:r>
          </a:p>
          <a:p>
            <a:pPr marL="117475" indent="-117475">
              <a:spcBef>
                <a:spcPct val="0"/>
              </a:spcBef>
            </a:pPr>
            <a:r>
              <a:rPr lang="en-US" sz="1000" b="1" u="sng" cap="small" dirty="0" smtClean="0">
                <a:latin typeface="+mn-lt"/>
              </a:rPr>
              <a:t>Schedule</a:t>
            </a:r>
            <a:r>
              <a:rPr lang="en-US" sz="1000" b="1" u="sng" cap="small" dirty="0">
                <a:latin typeface="+mn-lt"/>
              </a:rPr>
              <a:t>:</a:t>
            </a:r>
            <a:r>
              <a:rPr lang="en-US" sz="1000" dirty="0">
                <a:latin typeface="+mn-lt"/>
              </a:rPr>
              <a:t> </a:t>
            </a:r>
          </a:p>
          <a:p>
            <a:pPr marL="365760" lvl="2" indent="-118872">
              <a:lnSpc>
                <a:spcPct val="80000"/>
              </a:lnSpc>
              <a:spcBef>
                <a:spcPts val="300"/>
              </a:spcBef>
              <a:buClr>
                <a:schemeClr val="accent2"/>
              </a:buClr>
              <a:buFont typeface="Arial" panose="020B0604020202020204" pitchFamily="34" charset="0"/>
              <a:buChar char="•"/>
              <a:defRPr/>
            </a:pPr>
            <a:r>
              <a:rPr lang="en-US" sz="1000" dirty="0" err="1" smtClean="0">
                <a:latin typeface="+mn-lt"/>
              </a:rPr>
              <a:t>FY17</a:t>
            </a:r>
            <a:r>
              <a:rPr lang="en-US" sz="1000" dirty="0" smtClean="0">
                <a:latin typeface="+mn-lt"/>
              </a:rPr>
              <a:t> CRADA – in work </a:t>
            </a:r>
            <a:r>
              <a:rPr lang="en-US" sz="1000" dirty="0" err="1" smtClean="0">
                <a:latin typeface="+mn-lt"/>
              </a:rPr>
              <a:t>ECD</a:t>
            </a:r>
            <a:r>
              <a:rPr lang="en-US" sz="1000" dirty="0" smtClean="0">
                <a:latin typeface="+mn-lt"/>
              </a:rPr>
              <a:t> 12/17.</a:t>
            </a:r>
            <a:endParaRPr lang="en-US" sz="1000" dirty="0">
              <a:latin typeface="+mn-lt"/>
            </a:endParaRP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Test  F18 and other platforms using AWTS  TPS wiring harness.</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t>Nose steering cable and CGU AC cables have been obtained.</a:t>
            </a:r>
          </a:p>
          <a:p>
            <a:pPr marL="365760" lvl="2" indent="-118872">
              <a:lnSpc>
                <a:spcPct val="80000"/>
              </a:lnSpc>
              <a:spcBef>
                <a:spcPts val="300"/>
              </a:spcBef>
              <a:buClr>
                <a:schemeClr val="accent2"/>
              </a:buClr>
              <a:buFont typeface="Arial" panose="020B0604020202020204" pitchFamily="34" charset="0"/>
              <a:buChar char="•"/>
              <a:defRPr/>
            </a:pPr>
            <a:endParaRPr lang="en-US" sz="1000" dirty="0">
              <a:latin typeface="+mn-lt"/>
            </a:endParaRPr>
          </a:p>
          <a:p>
            <a:pPr marL="246888" lvl="2">
              <a:lnSpc>
                <a:spcPct val="80000"/>
              </a:lnSpc>
              <a:spcBef>
                <a:spcPts val="300"/>
              </a:spcBef>
              <a:buClr>
                <a:schemeClr val="accent2"/>
              </a:buClr>
              <a:defRPr/>
            </a:pPr>
            <a:endParaRPr lang="en-US" sz="1000" dirty="0">
              <a:latin typeface="+mn-lt"/>
            </a:endParaRPr>
          </a:p>
          <a:p>
            <a:pPr marL="0" lvl="1">
              <a:lnSpc>
                <a:spcPct val="80000"/>
              </a:lnSpc>
              <a:spcBef>
                <a:spcPts val="300"/>
              </a:spcBef>
              <a:buClr>
                <a:schemeClr val="accent1"/>
              </a:buClr>
              <a:defRPr/>
            </a:pPr>
            <a:r>
              <a:rPr lang="en-US" sz="1000" b="1" u="sng" cap="small" dirty="0">
                <a:latin typeface="+mn-lt"/>
              </a:rPr>
              <a:t>Performance:</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Expect improved wire testing capability.</a:t>
            </a:r>
            <a:endParaRPr lang="en-US" sz="1000" dirty="0">
              <a:latin typeface="+mn-lt"/>
            </a:endParaRPr>
          </a:p>
          <a:p>
            <a:pPr>
              <a:lnSpc>
                <a:spcPct val="80000"/>
              </a:lnSpc>
              <a:spcBef>
                <a:spcPts val="300"/>
              </a:spcBef>
              <a:buClr>
                <a:schemeClr val="accent1"/>
              </a:buClr>
              <a:defRPr/>
            </a:pPr>
            <a:r>
              <a:rPr lang="en-US" sz="1000" b="1" u="sng" cap="small" dirty="0" smtClean="0">
                <a:latin typeface="+mn-lt"/>
              </a:rPr>
              <a:t>Cost</a:t>
            </a:r>
            <a:r>
              <a:rPr lang="en-US" sz="1000" u="sng" dirty="0">
                <a:latin typeface="+mn-lt"/>
              </a:rPr>
              <a:t>:</a:t>
            </a:r>
            <a:r>
              <a:rPr lang="en-US" sz="1000" dirty="0">
                <a:latin typeface="+mn-lt"/>
              </a:rPr>
              <a:t> </a:t>
            </a:r>
          </a:p>
          <a:p>
            <a:pPr marL="365760" lvl="1" indent="-118872">
              <a:lnSpc>
                <a:spcPct val="80000"/>
              </a:lnSpc>
              <a:spcBef>
                <a:spcPts val="300"/>
              </a:spcBef>
              <a:buClr>
                <a:schemeClr val="accent2"/>
              </a:buClr>
              <a:buFont typeface="Arial" panose="020B0604020202020204" pitchFamily="34" charset="0"/>
              <a:buChar char="•"/>
              <a:defRPr/>
            </a:pPr>
            <a:r>
              <a:rPr lang="en-US" sz="1000" dirty="0" smtClean="0">
                <a:latin typeface="+mn-lt"/>
              </a:rPr>
              <a:t>TBD</a:t>
            </a:r>
            <a:endParaRPr lang="en-US" sz="1000" dirty="0">
              <a:latin typeface="+mn-lt"/>
            </a:endParaRPr>
          </a:p>
          <a:p>
            <a:pPr>
              <a:lnSpc>
                <a:spcPct val="80000"/>
              </a:lnSpc>
              <a:spcBef>
                <a:spcPts val="300"/>
              </a:spcBef>
              <a:buClr>
                <a:schemeClr val="accent1"/>
              </a:buClr>
              <a:defRPr/>
            </a:pPr>
            <a:r>
              <a:rPr lang="en-US" sz="1000" b="1" u="sng" cap="small" dirty="0">
                <a:latin typeface="+mn-lt"/>
              </a:rPr>
              <a:t>Current/potential Barriers</a:t>
            </a:r>
            <a:r>
              <a:rPr lang="en-US" sz="1000" u="sng" dirty="0">
                <a:latin typeface="+mn-lt"/>
              </a:rPr>
              <a:t>:</a:t>
            </a:r>
            <a:r>
              <a:rPr lang="en-US" sz="1000" dirty="0">
                <a:latin typeface="+mn-lt"/>
              </a:rPr>
              <a:t> </a:t>
            </a:r>
          </a:p>
          <a:p>
            <a:pPr marL="365760" lvl="1" indent="-118872">
              <a:lnSpc>
                <a:spcPct val="80000"/>
              </a:lnSpc>
              <a:spcBef>
                <a:spcPts val="300"/>
              </a:spcBef>
              <a:buClr>
                <a:schemeClr val="accent2"/>
              </a:buClr>
              <a:buFont typeface="Arial" panose="020B0604020202020204" pitchFamily="34" charset="0"/>
              <a:buChar char="•"/>
              <a:defRPr/>
            </a:pPr>
            <a:r>
              <a:rPr lang="en-US" sz="1000" dirty="0" smtClean="0">
                <a:latin typeface="+mn-lt"/>
              </a:rPr>
              <a:t>None</a:t>
            </a:r>
            <a:endParaRPr lang="en-US" sz="1000" dirty="0">
              <a:latin typeface="+mn-lt"/>
            </a:endParaRPr>
          </a:p>
          <a:p>
            <a:pPr marL="117475" indent="-117475" eaLnBrk="0" hangingPunct="0">
              <a:spcBef>
                <a:spcPct val="0"/>
              </a:spcBef>
            </a:pPr>
            <a:endParaRPr lang="en-US" sz="1000" b="1" dirty="0">
              <a:latin typeface="+mn-lt"/>
              <a:cs typeface="Times New Roman" pitchFamily="18" charset="0"/>
            </a:endParaRPr>
          </a:p>
        </p:txBody>
      </p:sp>
      <p:sp>
        <p:nvSpPr>
          <p:cNvPr id="3076" name="Rectangle 7"/>
          <p:cNvSpPr>
            <a:spLocks noChangeArrowheads="1"/>
          </p:cNvSpPr>
          <p:nvPr/>
        </p:nvSpPr>
        <p:spPr bwMode="auto">
          <a:xfrm>
            <a:off x="4686300" y="914400"/>
            <a:ext cx="4229100" cy="2743200"/>
          </a:xfrm>
          <a:prstGeom prst="rect">
            <a:avLst/>
          </a:prstGeom>
          <a:solidFill>
            <a:schemeClr val="bg1"/>
          </a:solidFill>
          <a:ln w="9525">
            <a:solidFill>
              <a:schemeClr val="tx1"/>
            </a:solidFill>
            <a:miter lim="800000"/>
            <a:headEnd/>
            <a:tailEnd/>
          </a:ln>
        </p:spPr>
        <p:txBody>
          <a:bodyPr tIns="91440" bIns="91440"/>
          <a:lstStyle/>
          <a:p>
            <a:pPr marL="117475" indent="-117475" algn="ctr">
              <a:spcBef>
                <a:spcPct val="0"/>
              </a:spcBef>
            </a:pPr>
            <a:endParaRPr lang="en-US" sz="1600" b="1" u="sng"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spcBef>
                <a:spcPct val="0"/>
              </a:spcBef>
            </a:pPr>
            <a:r>
              <a:rPr lang="en-US" sz="1200" dirty="0">
                <a:latin typeface="Arial" charset="0"/>
                <a:cs typeface="Times New Roman" pitchFamily="18" charset="0"/>
              </a:rPr>
              <a:t> </a:t>
            </a:r>
          </a:p>
        </p:txBody>
      </p:sp>
      <p:sp>
        <p:nvSpPr>
          <p:cNvPr id="3077" name="Line 9"/>
          <p:cNvSpPr>
            <a:spLocks noChangeShapeType="1"/>
          </p:cNvSpPr>
          <p:nvPr/>
        </p:nvSpPr>
        <p:spPr bwMode="auto">
          <a:xfrm>
            <a:off x="228600" y="3771900"/>
            <a:ext cx="8686800" cy="0"/>
          </a:xfrm>
          <a:prstGeom prst="line">
            <a:avLst/>
          </a:prstGeom>
          <a:noFill/>
          <a:ln w="38100">
            <a:solidFill>
              <a:srgbClr val="082973"/>
            </a:solidFill>
            <a:round/>
            <a:headEnd/>
            <a:tailEnd/>
          </a:ln>
        </p:spPr>
        <p:txBody>
          <a:bodyPr/>
          <a:lstStyle/>
          <a:p>
            <a:endParaRPr lang="en-US"/>
          </a:p>
        </p:txBody>
      </p:sp>
      <p:sp>
        <p:nvSpPr>
          <p:cNvPr id="3078" name="Line 10"/>
          <p:cNvSpPr>
            <a:spLocks noChangeShapeType="1"/>
          </p:cNvSpPr>
          <p:nvPr/>
        </p:nvSpPr>
        <p:spPr bwMode="auto">
          <a:xfrm rot="16200000" flipH="1">
            <a:off x="1714500" y="3771900"/>
            <a:ext cx="5715000" cy="0"/>
          </a:xfrm>
          <a:prstGeom prst="line">
            <a:avLst/>
          </a:prstGeom>
          <a:noFill/>
          <a:ln w="38100">
            <a:solidFill>
              <a:srgbClr val="082973"/>
            </a:solidFill>
            <a:round/>
            <a:headEnd/>
            <a:tailEnd/>
          </a:ln>
        </p:spPr>
        <p:txBody>
          <a:bodyPr/>
          <a:lstStyle/>
          <a:p>
            <a:endParaRPr lang="en-US"/>
          </a:p>
        </p:txBody>
      </p:sp>
      <p:sp>
        <p:nvSpPr>
          <p:cNvPr id="3079" name="Text Box 14"/>
          <p:cNvSpPr txBox="1">
            <a:spLocks noChangeArrowheads="1"/>
          </p:cNvSpPr>
          <p:nvPr/>
        </p:nvSpPr>
        <p:spPr bwMode="auto">
          <a:xfrm>
            <a:off x="7467600" y="0"/>
            <a:ext cx="184150" cy="274638"/>
          </a:xfrm>
          <a:prstGeom prst="rect">
            <a:avLst/>
          </a:prstGeom>
          <a:noFill/>
          <a:ln w="9525">
            <a:noFill/>
            <a:miter lim="800000"/>
            <a:headEnd/>
            <a:tailEnd/>
          </a:ln>
        </p:spPr>
        <p:txBody>
          <a:bodyPr wrap="none">
            <a:spAutoFit/>
          </a:bodyPr>
          <a:lstStyle/>
          <a:p>
            <a:pPr>
              <a:spcBef>
                <a:spcPct val="0"/>
              </a:spcBef>
            </a:pPr>
            <a:endParaRPr lang="en-US" sz="1200" b="1">
              <a:solidFill>
                <a:srgbClr val="FF0000"/>
              </a:solidFill>
              <a:latin typeface="Arial" charset="0"/>
            </a:endParaRPr>
          </a:p>
        </p:txBody>
      </p:sp>
      <p:sp>
        <p:nvSpPr>
          <p:cNvPr id="320529" name="Rectangle 17"/>
          <p:cNvSpPr>
            <a:spLocks noGrp="1" noChangeArrowheads="1"/>
          </p:cNvSpPr>
          <p:nvPr>
            <p:ph type="title"/>
          </p:nvPr>
        </p:nvSpPr>
        <p:spPr>
          <a:xfrm>
            <a:off x="762000" y="89972"/>
            <a:ext cx="8153400" cy="369332"/>
          </a:xfrm>
        </p:spPr>
        <p:txBody>
          <a:bodyPr/>
          <a:lstStyle/>
          <a:p>
            <a:pPr algn="ctr" eaLnBrk="1" hangingPunct="1">
              <a:defRPr/>
            </a:pPr>
            <a:r>
              <a:rPr lang="en-US" dirty="0" smtClean="0"/>
              <a:t>Voyager – On-aircraft Demonstration via CRADA</a:t>
            </a:r>
          </a:p>
        </p:txBody>
      </p:sp>
      <p:sp>
        <p:nvSpPr>
          <p:cNvPr id="3082" name="Rectangle 8"/>
          <p:cNvSpPr>
            <a:spLocks noChangeArrowheads="1"/>
          </p:cNvSpPr>
          <p:nvPr/>
        </p:nvSpPr>
        <p:spPr bwMode="auto">
          <a:xfrm>
            <a:off x="76200" y="831273"/>
            <a:ext cx="4495800" cy="2857500"/>
          </a:xfrm>
          <a:prstGeom prst="rect">
            <a:avLst/>
          </a:prstGeom>
          <a:noFill/>
          <a:ln w="9525">
            <a:noFill/>
            <a:miter lim="800000"/>
            <a:headEnd/>
            <a:tailEnd/>
          </a:ln>
        </p:spPr>
        <p:txBody>
          <a:bodyPr tIns="91440" bIns="91440"/>
          <a:lstStyle/>
          <a:p>
            <a:pPr marL="117475" indent="-117475" algn="ctr" eaLnBrk="0" hangingPunct="0">
              <a:spcBef>
                <a:spcPct val="0"/>
              </a:spcBef>
            </a:pPr>
            <a:r>
              <a:rPr lang="en-US" sz="1200" b="1" dirty="0">
                <a:latin typeface="Arial" charset="0"/>
                <a:cs typeface="Times New Roman" pitchFamily="18" charset="0"/>
              </a:rPr>
              <a:t>OPERATIONAL NEED</a:t>
            </a:r>
          </a:p>
          <a:p>
            <a:pPr marL="117475" indent="-117475" eaLnBrk="0" hangingPunct="0">
              <a:spcBef>
                <a:spcPct val="0"/>
              </a:spcBef>
            </a:pPr>
            <a:endParaRPr lang="en-US" sz="800" b="1" u="sng" dirty="0">
              <a:latin typeface="Arial" charset="0"/>
              <a:cs typeface="Times New Roman" pitchFamily="18" charset="0"/>
            </a:endParaRPr>
          </a:p>
          <a:p>
            <a:pPr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Objective</a:t>
            </a:r>
            <a:r>
              <a:rPr lang="en-US" sz="1000" b="1" u="sng" dirty="0" smtClean="0">
                <a:latin typeface="Arial" charset="0"/>
                <a:cs typeface="Times New Roman" pitchFamily="18" charset="0"/>
              </a:rPr>
              <a:t>:</a:t>
            </a:r>
            <a:r>
              <a:rPr lang="en-US" sz="1000" b="1" dirty="0" smtClean="0">
                <a:latin typeface="Arial" charset="0"/>
                <a:cs typeface="Times New Roman" pitchFamily="18" charset="0"/>
              </a:rPr>
              <a:t> </a:t>
            </a:r>
            <a:r>
              <a:rPr lang="en-US" sz="1000" dirty="0" smtClean="0">
                <a:latin typeface="Arial" charset="0"/>
                <a:cs typeface="Times New Roman" pitchFamily="18" charset="0"/>
              </a:rPr>
              <a:t>Demonstrate  Ncompass/Voyager- Intermittent Fault Detection &amp; Isolation System (IFDIS) capability on aircraft  wiring.   </a:t>
            </a:r>
            <a:endParaRPr lang="en-US" sz="1000" dirty="0">
              <a:latin typeface="Arial" charset="0"/>
              <a:cs typeface="Times New Roman" pitchFamily="18" charset="0"/>
            </a:endParaRPr>
          </a:p>
          <a:p>
            <a:pPr marL="117475" indent="-117475" eaLnBrk="0" hangingPunct="0">
              <a:spcBef>
                <a:spcPct val="0"/>
              </a:spcBef>
            </a:pPr>
            <a:endParaRPr lang="en-US" sz="1000" dirty="0">
              <a:latin typeface="Arial" charset="0"/>
              <a:cs typeface="Times New Roman" pitchFamily="18" charset="0"/>
            </a:endParaRPr>
          </a:p>
          <a:p>
            <a:pPr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Value to Naval Warfighter</a:t>
            </a:r>
            <a:r>
              <a:rPr lang="en-US" sz="1000" b="1" u="sng" dirty="0" smtClean="0">
                <a:latin typeface="Arial" charset="0"/>
                <a:cs typeface="Times New Roman" pitchFamily="18" charset="0"/>
              </a:rPr>
              <a:t>: </a:t>
            </a:r>
            <a:endParaRPr lang="en-US" sz="1000" b="1" u="sng"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Increase the reliability of aircraft wiring in the Fleet.</a:t>
            </a:r>
            <a:endParaRPr lang="en-US" sz="1000"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Streamline the repair process.</a:t>
            </a:r>
          </a:p>
          <a:p>
            <a:pPr marL="117475" indent="-117475" eaLnBrk="0" hangingPunct="0">
              <a:spcBef>
                <a:spcPct val="0"/>
              </a:spcBef>
              <a:buFontTx/>
              <a:buChar char="•"/>
            </a:pPr>
            <a:r>
              <a:rPr lang="en-US" sz="1000" dirty="0" smtClean="0">
                <a:latin typeface="Arial" charset="0"/>
                <a:cs typeface="Times New Roman" pitchFamily="18" charset="0"/>
              </a:rPr>
              <a:t>Increased TOW for critical Aircraft systems.</a:t>
            </a:r>
            <a:endParaRPr lang="en-US" sz="1000" dirty="0">
              <a:latin typeface="Arial" charset="0"/>
              <a:cs typeface="Times New Roman" pitchFamily="18" charset="0"/>
            </a:endParaRPr>
          </a:p>
          <a:p>
            <a:pPr marL="117475" indent="-117475" eaLnBrk="0" hangingPunct="0">
              <a:spcBef>
                <a:spcPct val="0"/>
              </a:spcBef>
            </a:pPr>
            <a:endParaRPr lang="en-US" sz="1000"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Gap or Science &amp; Technology Objective (STO)</a:t>
            </a:r>
            <a:r>
              <a:rPr lang="en-US" sz="1000" b="1" u="sng" dirty="0" smtClean="0">
                <a:latin typeface="Arial" charset="0"/>
                <a:cs typeface="Times New Roman" pitchFamily="18" charset="0"/>
              </a:rPr>
              <a:t>:</a:t>
            </a:r>
            <a:r>
              <a:rPr lang="en-US" sz="1000" b="1" dirty="0" smtClean="0">
                <a:latin typeface="Arial" charset="0"/>
                <a:cs typeface="Times New Roman" pitchFamily="18" charset="0"/>
              </a:rPr>
              <a:t>  </a:t>
            </a:r>
            <a:r>
              <a:rPr lang="en-US" sz="1000" dirty="0" smtClean="0">
                <a:latin typeface="Arial" charset="0"/>
                <a:cs typeface="Times New Roman" pitchFamily="18" charset="0"/>
              </a:rPr>
              <a:t> </a:t>
            </a:r>
            <a:r>
              <a:rPr lang="en-US" sz="1000" dirty="0">
                <a:latin typeface="Arial" charset="0"/>
                <a:cs typeface="Times New Roman" pitchFamily="18" charset="0"/>
              </a:rPr>
              <a:t> Reduction of Total Ownership </a:t>
            </a:r>
            <a:r>
              <a:rPr lang="en-US" sz="1000" dirty="0" smtClean="0">
                <a:latin typeface="Arial" charset="0"/>
                <a:cs typeface="Times New Roman" pitchFamily="18" charset="0"/>
              </a:rPr>
              <a:t>Cost-increase reliability and TOW for aircraft systems.</a:t>
            </a:r>
          </a:p>
          <a:p>
            <a:pPr marL="117475" indent="-117475" eaLnBrk="0" hangingPunct="0">
              <a:spcBef>
                <a:spcPct val="0"/>
              </a:spcBef>
            </a:pPr>
            <a:endParaRPr lang="en-US" sz="1000"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Impact if Not Addressed</a:t>
            </a:r>
            <a:r>
              <a:rPr lang="en-US" sz="1000" b="1" u="sng" dirty="0" smtClean="0">
                <a:latin typeface="Arial" charset="0"/>
                <a:cs typeface="Times New Roman" pitchFamily="18" charset="0"/>
              </a:rPr>
              <a:t>: </a:t>
            </a:r>
            <a:endParaRPr lang="en-US" sz="1000" b="1" u="sng"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Continue to have system failures when the aircraft is in flight due to intermittent wiring issues.</a:t>
            </a:r>
            <a:endParaRPr lang="en-US" sz="1000" dirty="0">
              <a:latin typeface="Arial" charset="0"/>
              <a:cs typeface="Times New Roman" pitchFamily="18" charset="0"/>
            </a:endParaRPr>
          </a:p>
          <a:p>
            <a:pPr marL="117475" indent="-117475" eaLnBrk="0" hangingPunct="0">
              <a:spcBef>
                <a:spcPct val="0"/>
              </a:spcBef>
            </a:pPr>
            <a:endParaRPr lang="en-US" sz="1400" dirty="0">
              <a:latin typeface="Tahom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040823"/>
            <a:ext cx="2012830" cy="2438400"/>
          </a:xfrm>
          <a:prstGeom prst="rect">
            <a:avLst/>
          </a:prstGeom>
        </p:spPr>
      </p:pic>
      <p:sp>
        <p:nvSpPr>
          <p:cNvPr id="3" name="TextBox 2"/>
          <p:cNvSpPr txBox="1"/>
          <p:nvPr/>
        </p:nvSpPr>
        <p:spPr>
          <a:xfrm>
            <a:off x="5238750" y="3120777"/>
            <a:ext cx="3124200" cy="369332"/>
          </a:xfrm>
          <a:prstGeom prst="rect">
            <a:avLst/>
          </a:prstGeom>
          <a:noFill/>
        </p:spPr>
        <p:txBody>
          <a:bodyPr wrap="square" rtlCol="0">
            <a:spAutoFit/>
          </a:bodyPr>
          <a:lstStyle/>
          <a:p>
            <a:pPr algn="ctr"/>
            <a:r>
              <a:rPr lang="en-US" dirty="0" err="1" smtClean="0"/>
              <a:t>Ncompass</a:t>
            </a:r>
            <a:r>
              <a:rPr lang="en-US" dirty="0" smtClean="0"/>
              <a:t>/Voyager</a:t>
            </a:r>
            <a:endParaRPr lang="en-US" dirty="0"/>
          </a:p>
        </p:txBody>
      </p:sp>
    </p:spTree>
    <p:extLst>
      <p:ext uri="{BB962C8B-B14F-4D97-AF65-F5344CB8AC3E}">
        <p14:creationId xmlns:p14="http://schemas.microsoft.com/office/powerpoint/2010/main" val="396495411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76200" y="3810000"/>
            <a:ext cx="4495800" cy="2819400"/>
          </a:xfrm>
          <a:prstGeom prst="rect">
            <a:avLst/>
          </a:prstGeom>
          <a:noFill/>
          <a:ln w="12700">
            <a:noFill/>
            <a:miter lim="800000"/>
            <a:headEnd/>
            <a:tailEnd/>
          </a:ln>
        </p:spPr>
        <p:txBody>
          <a:bodyPr tIns="91440" bIns="91440"/>
          <a:lstStyle/>
          <a:p>
            <a:pPr marL="117475" indent="-117475" algn="ctr">
              <a:spcBef>
                <a:spcPct val="0"/>
              </a:spcBef>
            </a:pPr>
            <a:r>
              <a:rPr lang="en-US" sz="1000" b="1" dirty="0">
                <a:latin typeface="+mn-lt"/>
                <a:cs typeface="Times New Roman" pitchFamily="18" charset="0"/>
              </a:rPr>
              <a:t>PROPOSED </a:t>
            </a:r>
            <a:r>
              <a:rPr lang="en-US" sz="1000" b="1" dirty="0" smtClean="0">
                <a:latin typeface="+mn-lt"/>
                <a:cs typeface="Times New Roman" pitchFamily="18" charset="0"/>
              </a:rPr>
              <a:t>SOLUTION</a:t>
            </a:r>
            <a:endParaRPr lang="en-US" sz="1000" b="1" dirty="0">
              <a:latin typeface="+mn-lt"/>
              <a:cs typeface="Times New Roman" pitchFamily="18" charset="0"/>
            </a:endParaRPr>
          </a:p>
          <a:p>
            <a:pPr marL="0" lvl="1">
              <a:lnSpc>
                <a:spcPct val="90000"/>
              </a:lnSpc>
              <a:spcBef>
                <a:spcPts val="338"/>
              </a:spcBef>
              <a:buClr>
                <a:srgbClr val="BCAE7A"/>
              </a:buClr>
              <a:defRPr/>
            </a:pPr>
            <a:r>
              <a:rPr lang="en-US" sz="1000" b="1" u="sng" cap="small" dirty="0" smtClean="0">
                <a:solidFill>
                  <a:srgbClr val="000000"/>
                </a:solidFill>
                <a:latin typeface="Arial" panose="020B0604020202020204" pitchFamily="34" charset="0"/>
                <a:cs typeface="Arial" panose="020B0604020202020204" pitchFamily="34" charset="0"/>
              </a:rPr>
              <a:t>Intended:</a:t>
            </a:r>
            <a:r>
              <a:rPr lang="en-US" sz="1000" b="1" cap="small" dirty="0" smtClean="0">
                <a:solidFill>
                  <a:srgbClr val="000000"/>
                </a:solidFill>
                <a:latin typeface="Arial" panose="020B0604020202020204" pitchFamily="34" charset="0"/>
                <a:cs typeface="Arial" panose="020B0604020202020204" pitchFamily="34" charset="0"/>
              </a:rPr>
              <a:t> </a:t>
            </a:r>
            <a:r>
              <a:rPr lang="en-US" sz="1000" dirty="0" smtClean="0">
                <a:solidFill>
                  <a:srgbClr val="000000"/>
                </a:solidFill>
                <a:latin typeface="Arial" panose="020B0604020202020204" pitchFamily="34" charset="0"/>
                <a:cs typeface="Arial" panose="020B0604020202020204" pitchFamily="34" charset="0"/>
              </a:rPr>
              <a:t>Demonstrate  wireless technology to detect intermittent faults as short as 50 nanoseconds in aircraft wiring using wireless capabilities. </a:t>
            </a:r>
            <a:endParaRPr lang="en-US" sz="1000" dirty="0">
              <a:solidFill>
                <a:srgbClr val="000000"/>
              </a:solidFill>
              <a:latin typeface="Arial" panose="020B0604020202020204" pitchFamily="34" charset="0"/>
              <a:cs typeface="Arial" panose="020B0604020202020204" pitchFamily="34" charset="0"/>
            </a:endParaRPr>
          </a:p>
          <a:p>
            <a:pPr marL="171450" lvl="1" indent="-171450">
              <a:lnSpc>
                <a:spcPct val="90000"/>
              </a:lnSpc>
              <a:spcBef>
                <a:spcPts val="338"/>
              </a:spcBef>
              <a:buClr>
                <a:srgbClr val="BCAE7A"/>
              </a:buClr>
              <a:buFont typeface="Wingdings" pitchFamily="2" charset="2"/>
              <a:buChar char="§"/>
              <a:defRPr/>
            </a:pPr>
            <a:endParaRPr lang="en-US" sz="1000" dirty="0">
              <a:solidFill>
                <a:srgbClr val="000000"/>
              </a:solidFill>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Technical approach: </a:t>
            </a:r>
          </a:p>
          <a:p>
            <a:pPr marL="418338" lvl="2" indent="-171450">
              <a:lnSpc>
                <a:spcPct val="90000"/>
              </a:lnSpc>
              <a:spcBef>
                <a:spcPts val="338"/>
              </a:spcBef>
              <a:buClr>
                <a:schemeClr val="accent2"/>
              </a:buClr>
              <a:buFont typeface="Wingdings" panose="05000000000000000000" pitchFamily="2" charset="2"/>
              <a:buChar char="§"/>
              <a:defRPr/>
            </a:pPr>
            <a:r>
              <a:rPr lang="en-US" sz="1000" dirty="0" smtClean="0">
                <a:latin typeface="Arial" panose="020B0604020202020204" pitchFamily="34" charset="0"/>
                <a:cs typeface="Arial" panose="020B0604020202020204" pitchFamily="34" charset="0"/>
              </a:rPr>
              <a:t>Demonstration of AMUET technology on F18 and other platforms.</a:t>
            </a:r>
            <a:endParaRPr lang="en-US" sz="1000" dirty="0">
              <a:latin typeface="Arial" panose="020B0604020202020204" pitchFamily="34" charset="0"/>
              <a:cs typeface="Arial" panose="020B0604020202020204" pitchFamily="34" charset="0"/>
            </a:endParaRPr>
          </a:p>
          <a:p>
            <a:pPr marL="418338" lvl="2" indent="-171450">
              <a:lnSpc>
                <a:spcPct val="90000"/>
              </a:lnSpc>
              <a:spcBef>
                <a:spcPts val="338"/>
              </a:spcBef>
              <a:buClr>
                <a:schemeClr val="accent2"/>
              </a:buClr>
              <a:buFont typeface="Wingdings" panose="05000000000000000000" pitchFamily="2" charset="2"/>
              <a:buChar char="§"/>
              <a:defRPr/>
            </a:pPr>
            <a:endParaRPr lang="en-US" sz="1000" dirty="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Weapon systems impacted:</a:t>
            </a:r>
            <a:r>
              <a:rPr lang="en-US" sz="1000" b="1" cap="small"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F-18, V-22  and other platforms as available. </a:t>
            </a:r>
            <a:endParaRPr lang="en-US" sz="1000" dirty="0">
              <a:latin typeface="Arial" panose="020B0604020202020204" pitchFamily="34" charset="0"/>
              <a:cs typeface="Arial" panose="020B0604020202020204" pitchFamily="34" charset="0"/>
            </a:endParaRPr>
          </a:p>
          <a:p>
            <a:pPr marL="171450" lvl="1" indent="-171450">
              <a:lnSpc>
                <a:spcPct val="90000"/>
              </a:lnSpc>
              <a:spcBef>
                <a:spcPts val="338"/>
              </a:spcBef>
              <a:buClr>
                <a:srgbClr val="BCAE7A"/>
              </a:buClr>
              <a:buFont typeface="Wingdings" pitchFamily="2" charset="2"/>
              <a:buChar char="§"/>
              <a:defRPr/>
            </a:pPr>
            <a:endParaRPr lang="en-US" sz="1000" b="1" cap="small" dirty="0" smtClean="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smtClean="0">
                <a:latin typeface="Arial" panose="020B0604020202020204" pitchFamily="34" charset="0"/>
                <a:cs typeface="Arial" panose="020B0604020202020204" pitchFamily="34" charset="0"/>
              </a:rPr>
              <a:t>Where </a:t>
            </a:r>
            <a:r>
              <a:rPr lang="en-US" sz="1000" b="1" u="sng" cap="small" dirty="0">
                <a:latin typeface="Arial" panose="020B0604020202020204" pitchFamily="34" charset="0"/>
                <a:cs typeface="Arial" panose="020B0604020202020204" pitchFamily="34" charset="0"/>
              </a:rPr>
              <a:t>this is already used:</a:t>
            </a:r>
            <a:r>
              <a:rPr lang="en-US" sz="1000" b="1" cap="small"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Commercially</a:t>
            </a:r>
          </a:p>
          <a:p>
            <a:pPr marL="0" lvl="1">
              <a:lnSpc>
                <a:spcPct val="90000"/>
              </a:lnSpc>
              <a:spcBef>
                <a:spcPts val="338"/>
              </a:spcBef>
              <a:buClr>
                <a:srgbClr val="BCAE7A"/>
              </a:buClr>
              <a:defRPr/>
            </a:pPr>
            <a:endParaRPr lang="en-US" sz="1000" dirty="0">
              <a:latin typeface="Arial" panose="020B0604020202020204" pitchFamily="34" charset="0"/>
              <a:cs typeface="Arial" panose="020B0604020202020204" pitchFamily="34" charset="0"/>
            </a:endParaRPr>
          </a:p>
          <a:p>
            <a:pPr marL="0" lvl="1">
              <a:lnSpc>
                <a:spcPct val="90000"/>
              </a:lnSpc>
              <a:spcBef>
                <a:spcPts val="338"/>
              </a:spcBef>
              <a:buClr>
                <a:srgbClr val="BCAE7A"/>
              </a:buClr>
              <a:defRPr/>
            </a:pPr>
            <a:r>
              <a:rPr lang="en-US" sz="1000" b="1" u="sng" cap="small" dirty="0">
                <a:latin typeface="Arial" panose="020B0604020202020204" pitchFamily="34" charset="0"/>
                <a:cs typeface="Arial" panose="020B0604020202020204" pitchFamily="34" charset="0"/>
              </a:rPr>
              <a:t>Other sites that can use this: </a:t>
            </a:r>
            <a:r>
              <a:rPr lang="en-US" sz="1000" dirty="0" smtClean="0">
                <a:latin typeface="Arial" panose="020B0604020202020204" pitchFamily="34" charset="0"/>
                <a:cs typeface="Arial" panose="020B0604020202020204" pitchFamily="34" charset="0"/>
              </a:rPr>
              <a:t>All FRCs</a:t>
            </a:r>
            <a:endParaRPr lang="en-US" sz="1000" dirty="0">
              <a:latin typeface="Arial" panose="020B0604020202020204" pitchFamily="34" charset="0"/>
              <a:cs typeface="Arial" panose="020B0604020202020204" pitchFamily="34" charset="0"/>
            </a:endParaRPr>
          </a:p>
          <a:p>
            <a:pPr marL="117475" indent="-117475">
              <a:spcBef>
                <a:spcPct val="0"/>
              </a:spcBef>
            </a:pPr>
            <a:endParaRPr lang="en-US" sz="1000" dirty="0">
              <a:latin typeface="+mn-lt"/>
              <a:cs typeface="Times New Roman" pitchFamily="18" charset="0"/>
            </a:endParaRPr>
          </a:p>
        </p:txBody>
      </p:sp>
      <p:sp>
        <p:nvSpPr>
          <p:cNvPr id="3075" name="Rectangle 6"/>
          <p:cNvSpPr>
            <a:spLocks noChangeArrowheads="1"/>
          </p:cNvSpPr>
          <p:nvPr/>
        </p:nvSpPr>
        <p:spPr bwMode="auto">
          <a:xfrm>
            <a:off x="4686300" y="3810000"/>
            <a:ext cx="4229100" cy="2819400"/>
          </a:xfrm>
          <a:prstGeom prst="rect">
            <a:avLst/>
          </a:prstGeom>
          <a:noFill/>
          <a:ln w="12700">
            <a:noFill/>
            <a:miter lim="800000"/>
            <a:headEnd/>
            <a:tailEnd/>
          </a:ln>
        </p:spPr>
        <p:txBody>
          <a:bodyPr tIns="91440" bIns="91440"/>
          <a:lstStyle/>
          <a:p>
            <a:pPr marL="117475" indent="-117475" algn="ctr">
              <a:spcBef>
                <a:spcPct val="0"/>
              </a:spcBef>
            </a:pPr>
            <a:r>
              <a:rPr lang="en-US" sz="1000" b="1" dirty="0" smtClean="0">
                <a:latin typeface="+mn-lt"/>
                <a:cs typeface="Times New Roman" pitchFamily="18" charset="0"/>
              </a:rPr>
              <a:t>STATUS ASSESSMENT</a:t>
            </a:r>
            <a:endParaRPr lang="en-US" sz="1000" b="1" dirty="0">
              <a:latin typeface="+mn-lt"/>
              <a:cs typeface="Times New Roman" pitchFamily="18" charset="0"/>
            </a:endParaRPr>
          </a:p>
          <a:p>
            <a:pPr marL="117475" indent="-117475">
              <a:spcBef>
                <a:spcPct val="0"/>
              </a:spcBef>
            </a:pPr>
            <a:r>
              <a:rPr lang="en-US" sz="1000" b="1" u="sng" dirty="0">
                <a:latin typeface="+mn-lt"/>
                <a:cs typeface="Times New Roman" pitchFamily="18" charset="0"/>
              </a:rPr>
              <a:t>TRL:</a:t>
            </a:r>
            <a:r>
              <a:rPr lang="en-US" sz="1000" b="1" dirty="0">
                <a:latin typeface="+mn-lt"/>
                <a:cs typeface="Times New Roman" pitchFamily="18" charset="0"/>
              </a:rPr>
              <a:t>  </a:t>
            </a:r>
            <a:r>
              <a:rPr lang="en-US" sz="1000" dirty="0">
                <a:latin typeface="+mn-lt"/>
                <a:cs typeface="Times New Roman" pitchFamily="18" charset="0"/>
              </a:rPr>
              <a:t>Current: </a:t>
            </a:r>
            <a:r>
              <a:rPr lang="en-US" sz="1000" dirty="0" smtClean="0">
                <a:latin typeface="+mn-lt"/>
                <a:cs typeface="Times New Roman" pitchFamily="18" charset="0"/>
              </a:rPr>
              <a:t>6</a:t>
            </a:r>
          </a:p>
          <a:p>
            <a:pPr marL="117475" indent="-117475">
              <a:spcBef>
                <a:spcPct val="0"/>
              </a:spcBef>
            </a:pPr>
            <a:r>
              <a:rPr lang="en-US" sz="1000" b="1" u="sng" cap="small" dirty="0" smtClean="0">
                <a:latin typeface="+mn-lt"/>
              </a:rPr>
              <a:t>Schedule</a:t>
            </a:r>
            <a:r>
              <a:rPr lang="en-US" sz="1000" b="1" u="sng" cap="small" dirty="0">
                <a:latin typeface="+mn-lt"/>
              </a:rPr>
              <a:t>:</a:t>
            </a:r>
            <a:r>
              <a:rPr lang="en-US" sz="1000" dirty="0">
                <a:latin typeface="+mn-lt"/>
              </a:rPr>
              <a:t> </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FY18 FCT program</a:t>
            </a:r>
            <a:endParaRPr lang="en-US" sz="1000" dirty="0">
              <a:latin typeface="+mn-lt"/>
            </a:endParaRP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Test  F18 and other platforms </a:t>
            </a:r>
            <a:r>
              <a:rPr lang="en-US" sz="1000" dirty="0" err="1" smtClean="0">
                <a:latin typeface="+mn-lt"/>
              </a:rPr>
              <a:t>FY17</a:t>
            </a:r>
            <a:r>
              <a:rPr lang="en-US" sz="1000" dirty="0" smtClean="0">
                <a:latin typeface="+mn-lt"/>
              </a:rPr>
              <a:t>/18</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t>Nose steering cable and GCU AC cables are the initial systems of interest, other systems tested as funding and time permits.</a:t>
            </a:r>
          </a:p>
          <a:p>
            <a:pPr marL="365760" lvl="2" indent="-118872">
              <a:lnSpc>
                <a:spcPct val="80000"/>
              </a:lnSpc>
              <a:spcBef>
                <a:spcPts val="300"/>
              </a:spcBef>
              <a:buClr>
                <a:schemeClr val="accent2"/>
              </a:buClr>
              <a:buFont typeface="Arial" panose="020B0604020202020204" pitchFamily="34" charset="0"/>
              <a:buChar char="•"/>
              <a:defRPr/>
            </a:pPr>
            <a:endParaRPr lang="en-US" sz="1000" dirty="0">
              <a:latin typeface="+mn-lt"/>
            </a:endParaRPr>
          </a:p>
          <a:p>
            <a:pPr marL="246888" lvl="2">
              <a:lnSpc>
                <a:spcPct val="80000"/>
              </a:lnSpc>
              <a:spcBef>
                <a:spcPts val="300"/>
              </a:spcBef>
              <a:buClr>
                <a:schemeClr val="accent2"/>
              </a:buClr>
              <a:defRPr/>
            </a:pPr>
            <a:endParaRPr lang="en-US" sz="1000" dirty="0">
              <a:latin typeface="+mn-lt"/>
            </a:endParaRPr>
          </a:p>
          <a:p>
            <a:pPr marL="0" lvl="1">
              <a:lnSpc>
                <a:spcPct val="80000"/>
              </a:lnSpc>
              <a:spcBef>
                <a:spcPts val="300"/>
              </a:spcBef>
              <a:buClr>
                <a:schemeClr val="accent1"/>
              </a:buClr>
              <a:defRPr/>
            </a:pPr>
            <a:r>
              <a:rPr lang="en-US" sz="1000" b="1" u="sng" cap="small" dirty="0">
                <a:latin typeface="+mn-lt"/>
              </a:rPr>
              <a:t>Performance:</a:t>
            </a:r>
          </a:p>
          <a:p>
            <a:pPr marL="365760" lvl="2" indent="-118872">
              <a:lnSpc>
                <a:spcPct val="80000"/>
              </a:lnSpc>
              <a:spcBef>
                <a:spcPts val="300"/>
              </a:spcBef>
              <a:buClr>
                <a:schemeClr val="accent2"/>
              </a:buClr>
              <a:buFont typeface="Arial" panose="020B0604020202020204" pitchFamily="34" charset="0"/>
              <a:buChar char="•"/>
              <a:defRPr/>
            </a:pPr>
            <a:r>
              <a:rPr lang="en-US" sz="1000" dirty="0" smtClean="0">
                <a:latin typeface="+mn-lt"/>
              </a:rPr>
              <a:t>Expect improved wire testing capability</a:t>
            </a:r>
            <a:endParaRPr lang="en-US" sz="1000" dirty="0">
              <a:latin typeface="+mn-lt"/>
            </a:endParaRPr>
          </a:p>
          <a:p>
            <a:pPr>
              <a:lnSpc>
                <a:spcPct val="80000"/>
              </a:lnSpc>
              <a:spcBef>
                <a:spcPts val="300"/>
              </a:spcBef>
              <a:buClr>
                <a:schemeClr val="accent1"/>
              </a:buClr>
              <a:defRPr/>
            </a:pPr>
            <a:r>
              <a:rPr lang="en-US" sz="1000" b="1" u="sng" cap="small" dirty="0" smtClean="0">
                <a:latin typeface="+mn-lt"/>
              </a:rPr>
              <a:t>Cost</a:t>
            </a:r>
            <a:r>
              <a:rPr lang="en-US" sz="1000" u="sng" dirty="0">
                <a:latin typeface="+mn-lt"/>
              </a:rPr>
              <a:t>:</a:t>
            </a:r>
            <a:r>
              <a:rPr lang="en-US" sz="1000" dirty="0">
                <a:latin typeface="+mn-lt"/>
              </a:rPr>
              <a:t> </a:t>
            </a:r>
          </a:p>
          <a:p>
            <a:pPr marL="365760" lvl="1" indent="-118872">
              <a:lnSpc>
                <a:spcPct val="80000"/>
              </a:lnSpc>
              <a:spcBef>
                <a:spcPts val="300"/>
              </a:spcBef>
              <a:buClr>
                <a:schemeClr val="accent2"/>
              </a:buClr>
              <a:buFont typeface="Arial" panose="020B0604020202020204" pitchFamily="34" charset="0"/>
              <a:buChar char="•"/>
              <a:defRPr/>
            </a:pPr>
            <a:r>
              <a:rPr lang="en-US" sz="1000" dirty="0" smtClean="0">
                <a:latin typeface="+mn-lt"/>
              </a:rPr>
              <a:t>Initial Pilot $</a:t>
            </a:r>
            <a:r>
              <a:rPr lang="en-US" sz="1000" dirty="0" err="1" smtClean="0">
                <a:latin typeface="+mn-lt"/>
              </a:rPr>
              <a:t>170K</a:t>
            </a:r>
            <a:r>
              <a:rPr lang="en-US" sz="1000" dirty="0" smtClean="0">
                <a:latin typeface="+mn-lt"/>
              </a:rPr>
              <a:t> funded by Navy FCT office.  Managed by NCMS. Cost of AMUET wireless systems and TPS TBD.</a:t>
            </a:r>
            <a:endParaRPr lang="en-US" sz="1000" dirty="0">
              <a:latin typeface="+mn-lt"/>
            </a:endParaRPr>
          </a:p>
          <a:p>
            <a:pPr>
              <a:lnSpc>
                <a:spcPct val="80000"/>
              </a:lnSpc>
              <a:spcBef>
                <a:spcPts val="300"/>
              </a:spcBef>
              <a:buClr>
                <a:schemeClr val="accent1"/>
              </a:buClr>
              <a:defRPr/>
            </a:pPr>
            <a:r>
              <a:rPr lang="en-US" sz="1000" b="1" u="sng" cap="small" dirty="0">
                <a:latin typeface="+mn-lt"/>
              </a:rPr>
              <a:t>Current/potential Barriers</a:t>
            </a:r>
            <a:r>
              <a:rPr lang="en-US" sz="1000" u="sng" dirty="0">
                <a:latin typeface="+mn-lt"/>
              </a:rPr>
              <a:t>:</a:t>
            </a:r>
            <a:r>
              <a:rPr lang="en-US" sz="1000" dirty="0">
                <a:latin typeface="+mn-lt"/>
              </a:rPr>
              <a:t> </a:t>
            </a:r>
          </a:p>
          <a:p>
            <a:pPr marL="365760" lvl="1" indent="-118872">
              <a:lnSpc>
                <a:spcPct val="80000"/>
              </a:lnSpc>
              <a:spcBef>
                <a:spcPts val="300"/>
              </a:spcBef>
              <a:buClr>
                <a:schemeClr val="accent2"/>
              </a:buClr>
              <a:buFont typeface="Arial" panose="020B0604020202020204" pitchFamily="34" charset="0"/>
              <a:buChar char="•"/>
              <a:defRPr/>
            </a:pPr>
            <a:r>
              <a:rPr lang="en-US" sz="1000" dirty="0" smtClean="0">
                <a:latin typeface="+mn-lt"/>
              </a:rPr>
              <a:t>Wireless capability requires IT Authority to Operate (ATO). As a back up system can operate with 10 Base-T</a:t>
            </a:r>
            <a:endParaRPr lang="en-US" sz="1000" dirty="0">
              <a:latin typeface="+mn-lt"/>
            </a:endParaRPr>
          </a:p>
          <a:p>
            <a:pPr marL="117475" indent="-117475" eaLnBrk="0" hangingPunct="0">
              <a:spcBef>
                <a:spcPct val="0"/>
              </a:spcBef>
            </a:pPr>
            <a:endParaRPr lang="en-US" sz="1000" b="1" dirty="0">
              <a:latin typeface="+mn-lt"/>
              <a:cs typeface="Times New Roman" pitchFamily="18" charset="0"/>
            </a:endParaRPr>
          </a:p>
        </p:txBody>
      </p:sp>
      <p:sp>
        <p:nvSpPr>
          <p:cNvPr id="3076" name="Rectangle 7"/>
          <p:cNvSpPr>
            <a:spLocks noChangeArrowheads="1"/>
          </p:cNvSpPr>
          <p:nvPr/>
        </p:nvSpPr>
        <p:spPr bwMode="auto">
          <a:xfrm>
            <a:off x="4686300" y="914400"/>
            <a:ext cx="4229100" cy="2743200"/>
          </a:xfrm>
          <a:prstGeom prst="rect">
            <a:avLst/>
          </a:prstGeom>
          <a:solidFill>
            <a:schemeClr val="bg1"/>
          </a:solidFill>
          <a:ln w="9525">
            <a:solidFill>
              <a:schemeClr val="tx1"/>
            </a:solidFill>
            <a:miter lim="800000"/>
            <a:headEnd/>
            <a:tailEnd/>
          </a:ln>
        </p:spPr>
        <p:txBody>
          <a:bodyPr tIns="91440" bIns="91440"/>
          <a:lstStyle/>
          <a:p>
            <a:pPr marL="117475" indent="-117475" algn="ctr">
              <a:spcBef>
                <a:spcPct val="0"/>
              </a:spcBef>
            </a:pPr>
            <a:endParaRPr lang="en-US" sz="1600" b="1" u="sng"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lgn="ctr">
              <a:spcBef>
                <a:spcPct val="0"/>
              </a:spcBef>
            </a:pPr>
            <a:endParaRPr lang="en-US" sz="1200" b="1" dirty="0">
              <a:latin typeface="Arial" charset="0"/>
              <a:cs typeface="Times New Roman" pitchFamily="18" charset="0"/>
            </a:endParaRPr>
          </a:p>
          <a:p>
            <a:pPr marL="117475" indent="-117475">
              <a:spcBef>
                <a:spcPct val="0"/>
              </a:spcBef>
            </a:pPr>
            <a:r>
              <a:rPr lang="en-US" sz="1200" dirty="0">
                <a:latin typeface="Arial" charset="0"/>
                <a:cs typeface="Times New Roman" pitchFamily="18" charset="0"/>
              </a:rPr>
              <a:t> </a:t>
            </a:r>
          </a:p>
        </p:txBody>
      </p:sp>
      <p:sp>
        <p:nvSpPr>
          <p:cNvPr id="3077" name="Line 9"/>
          <p:cNvSpPr>
            <a:spLocks noChangeShapeType="1"/>
          </p:cNvSpPr>
          <p:nvPr/>
        </p:nvSpPr>
        <p:spPr bwMode="auto">
          <a:xfrm>
            <a:off x="228600" y="3771900"/>
            <a:ext cx="8686800" cy="0"/>
          </a:xfrm>
          <a:prstGeom prst="line">
            <a:avLst/>
          </a:prstGeom>
          <a:noFill/>
          <a:ln w="38100">
            <a:solidFill>
              <a:srgbClr val="082973"/>
            </a:solidFill>
            <a:round/>
            <a:headEnd/>
            <a:tailEnd/>
          </a:ln>
        </p:spPr>
        <p:txBody>
          <a:bodyPr/>
          <a:lstStyle/>
          <a:p>
            <a:endParaRPr lang="en-US"/>
          </a:p>
        </p:txBody>
      </p:sp>
      <p:sp>
        <p:nvSpPr>
          <p:cNvPr id="3078" name="Line 10"/>
          <p:cNvSpPr>
            <a:spLocks noChangeShapeType="1"/>
          </p:cNvSpPr>
          <p:nvPr/>
        </p:nvSpPr>
        <p:spPr bwMode="auto">
          <a:xfrm rot="16200000" flipH="1">
            <a:off x="1714500" y="3771900"/>
            <a:ext cx="5715000" cy="0"/>
          </a:xfrm>
          <a:prstGeom prst="line">
            <a:avLst/>
          </a:prstGeom>
          <a:noFill/>
          <a:ln w="38100">
            <a:solidFill>
              <a:srgbClr val="082973"/>
            </a:solidFill>
            <a:round/>
            <a:headEnd/>
            <a:tailEnd/>
          </a:ln>
        </p:spPr>
        <p:txBody>
          <a:bodyPr/>
          <a:lstStyle/>
          <a:p>
            <a:endParaRPr lang="en-US"/>
          </a:p>
        </p:txBody>
      </p:sp>
      <p:sp>
        <p:nvSpPr>
          <p:cNvPr id="3079" name="Text Box 14"/>
          <p:cNvSpPr txBox="1">
            <a:spLocks noChangeArrowheads="1"/>
          </p:cNvSpPr>
          <p:nvPr/>
        </p:nvSpPr>
        <p:spPr bwMode="auto">
          <a:xfrm>
            <a:off x="7467600" y="0"/>
            <a:ext cx="184150" cy="274638"/>
          </a:xfrm>
          <a:prstGeom prst="rect">
            <a:avLst/>
          </a:prstGeom>
          <a:noFill/>
          <a:ln w="9525">
            <a:noFill/>
            <a:miter lim="800000"/>
            <a:headEnd/>
            <a:tailEnd/>
          </a:ln>
        </p:spPr>
        <p:txBody>
          <a:bodyPr wrap="none">
            <a:spAutoFit/>
          </a:bodyPr>
          <a:lstStyle/>
          <a:p>
            <a:pPr>
              <a:spcBef>
                <a:spcPct val="0"/>
              </a:spcBef>
            </a:pPr>
            <a:endParaRPr lang="en-US" sz="1200" b="1">
              <a:solidFill>
                <a:srgbClr val="FF0000"/>
              </a:solidFill>
              <a:latin typeface="Arial" charset="0"/>
            </a:endParaRPr>
          </a:p>
        </p:txBody>
      </p:sp>
      <p:sp>
        <p:nvSpPr>
          <p:cNvPr id="320529" name="Rectangle 17"/>
          <p:cNvSpPr>
            <a:spLocks noGrp="1" noChangeArrowheads="1"/>
          </p:cNvSpPr>
          <p:nvPr>
            <p:ph type="title"/>
          </p:nvPr>
        </p:nvSpPr>
        <p:spPr>
          <a:xfrm>
            <a:off x="762000" y="89972"/>
            <a:ext cx="8153400" cy="369332"/>
          </a:xfrm>
        </p:spPr>
        <p:txBody>
          <a:bodyPr/>
          <a:lstStyle/>
          <a:p>
            <a:pPr algn="ctr" eaLnBrk="1" hangingPunct="1">
              <a:defRPr/>
            </a:pPr>
            <a:r>
              <a:rPr lang="en-US" dirty="0" smtClean="0"/>
              <a:t>AMUET – Wireless On-aircraft Demonstration via FCT</a:t>
            </a:r>
          </a:p>
        </p:txBody>
      </p:sp>
      <p:sp>
        <p:nvSpPr>
          <p:cNvPr id="3082" name="Rectangle 8"/>
          <p:cNvSpPr>
            <a:spLocks noChangeArrowheads="1"/>
          </p:cNvSpPr>
          <p:nvPr/>
        </p:nvSpPr>
        <p:spPr bwMode="auto">
          <a:xfrm>
            <a:off x="76200" y="831273"/>
            <a:ext cx="4495800" cy="2857500"/>
          </a:xfrm>
          <a:prstGeom prst="rect">
            <a:avLst/>
          </a:prstGeom>
          <a:noFill/>
          <a:ln w="9525">
            <a:noFill/>
            <a:miter lim="800000"/>
            <a:headEnd/>
            <a:tailEnd/>
          </a:ln>
        </p:spPr>
        <p:txBody>
          <a:bodyPr tIns="91440" bIns="91440"/>
          <a:lstStyle/>
          <a:p>
            <a:pPr marL="117475" indent="-117475" algn="ctr" eaLnBrk="0" hangingPunct="0">
              <a:spcBef>
                <a:spcPct val="0"/>
              </a:spcBef>
            </a:pPr>
            <a:r>
              <a:rPr lang="en-US" sz="1200" b="1" dirty="0">
                <a:latin typeface="Arial" charset="0"/>
                <a:cs typeface="Times New Roman" pitchFamily="18" charset="0"/>
              </a:rPr>
              <a:t>OPERATIONAL NEED</a:t>
            </a:r>
          </a:p>
          <a:p>
            <a:pPr marL="117475" indent="-117475" eaLnBrk="0" hangingPunct="0">
              <a:spcBef>
                <a:spcPct val="0"/>
              </a:spcBef>
            </a:pPr>
            <a:endParaRPr lang="en-US" sz="800" b="1" u="sng" dirty="0">
              <a:latin typeface="Arial" charset="0"/>
              <a:cs typeface="Times New Roman" pitchFamily="18" charset="0"/>
            </a:endParaRPr>
          </a:p>
          <a:p>
            <a:pPr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Objective</a:t>
            </a:r>
            <a:r>
              <a:rPr lang="en-US" sz="1000" b="1" u="sng" dirty="0" smtClean="0">
                <a:latin typeface="Arial" charset="0"/>
                <a:cs typeface="Times New Roman" pitchFamily="18" charset="0"/>
              </a:rPr>
              <a:t>:</a:t>
            </a:r>
            <a:r>
              <a:rPr lang="en-US" sz="1000" b="1" dirty="0" smtClean="0">
                <a:latin typeface="Arial" charset="0"/>
                <a:cs typeface="Times New Roman" pitchFamily="18" charset="0"/>
              </a:rPr>
              <a:t> </a:t>
            </a:r>
            <a:r>
              <a:rPr lang="en-US" sz="1000" dirty="0" smtClean="0">
                <a:latin typeface="Arial" charset="0"/>
                <a:cs typeface="Times New Roman" pitchFamily="18" charset="0"/>
              </a:rPr>
              <a:t>Demonstrate  Solavitek AMUET wireless Intermittent Fault detection via </a:t>
            </a:r>
            <a:r>
              <a:rPr lang="en-US" sz="1000" dirty="0">
                <a:latin typeface="Arial" charset="0"/>
                <a:cs typeface="Times New Roman" pitchFamily="18" charset="0"/>
              </a:rPr>
              <a:t>Foreign </a:t>
            </a:r>
            <a:r>
              <a:rPr lang="en-US" sz="1000" dirty="0" smtClean="0">
                <a:latin typeface="Arial" charset="0"/>
                <a:cs typeface="Times New Roman" pitchFamily="18" charset="0"/>
              </a:rPr>
              <a:t>Comparative </a:t>
            </a:r>
            <a:r>
              <a:rPr lang="en-US" sz="1000" dirty="0">
                <a:latin typeface="Arial" charset="0"/>
                <a:cs typeface="Times New Roman" pitchFamily="18" charset="0"/>
              </a:rPr>
              <a:t>Testing (</a:t>
            </a:r>
            <a:r>
              <a:rPr lang="en-US" sz="1000" dirty="0" smtClean="0">
                <a:latin typeface="Arial" charset="0"/>
                <a:cs typeface="Times New Roman" pitchFamily="18" charset="0"/>
              </a:rPr>
              <a:t>FCT)/</a:t>
            </a:r>
            <a:r>
              <a:rPr lang="en-US" sz="1000" dirty="0" smtClean="0">
                <a:latin typeface="Arial" charset="0"/>
                <a:cs typeface="Times New Roman" pitchFamily="18" charset="0"/>
              </a:rPr>
              <a:t>NCMS project on F/A-18 aircraft  wiring. Collaborate with Air Force will demonstrate intermittent and all wiring testing capabilities of AMUT System.</a:t>
            </a:r>
          </a:p>
          <a:p>
            <a:pPr eaLnBrk="0" hangingPunct="0">
              <a:spcBef>
                <a:spcPct val="0"/>
              </a:spcBef>
            </a:pPr>
            <a:endParaRPr lang="en-US" sz="1000" dirty="0">
              <a:latin typeface="Arial" charset="0"/>
              <a:cs typeface="Times New Roman" pitchFamily="18" charset="0"/>
            </a:endParaRPr>
          </a:p>
          <a:p>
            <a:pPr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Value to Naval Warfighter</a:t>
            </a:r>
            <a:r>
              <a:rPr lang="en-US" sz="1000" b="1" u="sng" dirty="0" smtClean="0">
                <a:latin typeface="Arial" charset="0"/>
                <a:cs typeface="Times New Roman" pitchFamily="18" charset="0"/>
              </a:rPr>
              <a:t>: </a:t>
            </a:r>
            <a:endParaRPr lang="en-US" sz="1000" b="1" u="sng"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Increase the reliability of aircraft wiring in the Fleet.</a:t>
            </a:r>
            <a:endParaRPr lang="en-US" sz="1000"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Streamline the repair process.</a:t>
            </a:r>
          </a:p>
          <a:p>
            <a:pPr marL="117475" indent="-117475" eaLnBrk="0" hangingPunct="0">
              <a:spcBef>
                <a:spcPct val="0"/>
              </a:spcBef>
              <a:buFontTx/>
              <a:buChar char="•"/>
            </a:pPr>
            <a:r>
              <a:rPr lang="en-US" sz="1000" dirty="0" smtClean="0">
                <a:latin typeface="Arial" charset="0"/>
                <a:cs typeface="Times New Roman" pitchFamily="18" charset="0"/>
              </a:rPr>
              <a:t>Increased TOW for critical aircraft systems.</a:t>
            </a:r>
            <a:endParaRPr lang="en-US" sz="1000" dirty="0">
              <a:latin typeface="Arial" charset="0"/>
              <a:cs typeface="Times New Roman" pitchFamily="18" charset="0"/>
            </a:endParaRPr>
          </a:p>
          <a:p>
            <a:pPr marL="117475" indent="-117475" eaLnBrk="0" hangingPunct="0">
              <a:spcBef>
                <a:spcPct val="0"/>
              </a:spcBef>
            </a:pPr>
            <a:endParaRPr lang="en-US" sz="1000"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Gap or Science &amp; Technology Objective (STO)</a:t>
            </a:r>
            <a:r>
              <a:rPr lang="en-US" sz="1000" b="1" u="sng" dirty="0" smtClean="0">
                <a:latin typeface="Arial" charset="0"/>
                <a:cs typeface="Times New Roman" pitchFamily="18" charset="0"/>
              </a:rPr>
              <a:t>:</a:t>
            </a:r>
            <a:r>
              <a:rPr lang="en-US" sz="1000" b="1" dirty="0" smtClean="0">
                <a:latin typeface="Arial" charset="0"/>
                <a:cs typeface="Times New Roman" pitchFamily="18" charset="0"/>
              </a:rPr>
              <a:t>  </a:t>
            </a:r>
            <a:r>
              <a:rPr lang="en-US" sz="1000" dirty="0" smtClean="0">
                <a:latin typeface="Arial" charset="0"/>
                <a:cs typeface="Times New Roman" pitchFamily="18" charset="0"/>
              </a:rPr>
              <a:t> </a:t>
            </a:r>
            <a:r>
              <a:rPr lang="en-US" sz="1000" dirty="0">
                <a:latin typeface="Arial" charset="0"/>
                <a:cs typeface="Times New Roman" pitchFamily="18" charset="0"/>
              </a:rPr>
              <a:t> Reduction of Total Ownership </a:t>
            </a:r>
            <a:r>
              <a:rPr lang="en-US" sz="1000" dirty="0" smtClean="0">
                <a:latin typeface="Arial" charset="0"/>
                <a:cs typeface="Times New Roman" pitchFamily="18" charset="0"/>
              </a:rPr>
              <a:t>Cost-increase reliability and TOW for aircraft systems.</a:t>
            </a:r>
          </a:p>
          <a:p>
            <a:pPr marL="117475" indent="-117475" eaLnBrk="0" hangingPunct="0">
              <a:spcBef>
                <a:spcPct val="0"/>
              </a:spcBef>
            </a:pPr>
            <a:endParaRPr lang="en-US" sz="1000" dirty="0">
              <a:latin typeface="Arial" charset="0"/>
              <a:cs typeface="Times New Roman" pitchFamily="18" charset="0"/>
            </a:endParaRPr>
          </a:p>
          <a:p>
            <a:pPr marL="117475" indent="-117475" eaLnBrk="0" hangingPunct="0">
              <a:spcBef>
                <a:spcPct val="0"/>
              </a:spcBef>
            </a:pPr>
            <a:r>
              <a:rPr lang="en-US" sz="1000" b="1" u="sng" cap="small" dirty="0" smtClean="0">
                <a:solidFill>
                  <a:srgbClr val="000000"/>
                </a:solidFill>
                <a:latin typeface="Arial" panose="020B0604020202020204" pitchFamily="34" charset="0"/>
                <a:cs typeface="Arial" panose="020B0604020202020204" pitchFamily="34" charset="0"/>
              </a:rPr>
              <a:t>Impact if Not Addressed</a:t>
            </a:r>
            <a:r>
              <a:rPr lang="en-US" sz="1000" b="1" u="sng" dirty="0" smtClean="0">
                <a:latin typeface="Arial" charset="0"/>
                <a:cs typeface="Times New Roman" pitchFamily="18" charset="0"/>
              </a:rPr>
              <a:t>: </a:t>
            </a:r>
            <a:endParaRPr lang="en-US" sz="1000" b="1" u="sng" dirty="0">
              <a:latin typeface="Arial" charset="0"/>
              <a:cs typeface="Times New Roman" pitchFamily="18" charset="0"/>
            </a:endParaRPr>
          </a:p>
          <a:p>
            <a:pPr marL="117475" indent="-117475" eaLnBrk="0" hangingPunct="0">
              <a:spcBef>
                <a:spcPct val="0"/>
              </a:spcBef>
              <a:buFontTx/>
              <a:buChar char="•"/>
            </a:pPr>
            <a:r>
              <a:rPr lang="en-US" sz="1000" dirty="0" smtClean="0">
                <a:latin typeface="Arial" charset="0"/>
                <a:cs typeface="Times New Roman" pitchFamily="18" charset="0"/>
              </a:rPr>
              <a:t>Continue to have system failures when the aircraft is in flight due to intermittent wiring issues.</a:t>
            </a:r>
            <a:endParaRPr lang="en-US" sz="1000" dirty="0">
              <a:latin typeface="Arial" charset="0"/>
              <a:cs typeface="Times New Roman" pitchFamily="18" charset="0"/>
            </a:endParaRPr>
          </a:p>
          <a:p>
            <a:pPr marL="117475" indent="-117475" eaLnBrk="0" hangingPunct="0">
              <a:spcBef>
                <a:spcPct val="0"/>
              </a:spcBef>
            </a:pPr>
            <a:endParaRPr lang="en-US" sz="1400" dirty="0">
              <a:latin typeface="Tahoma"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8071" y="935790"/>
            <a:ext cx="4184650" cy="2751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3823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CRADA with Eclypse International to demonstrate intermittence capability of AWTS</a:t>
            </a:r>
          </a:p>
          <a:p>
            <a:pPr lvl="1"/>
            <a:r>
              <a:rPr lang="en-US" dirty="0" smtClean="0"/>
              <a:t>Partner with Eclypse to evaluate technology.</a:t>
            </a:r>
          </a:p>
          <a:p>
            <a:pPr lvl="1"/>
            <a:r>
              <a:rPr lang="en-US" dirty="0" smtClean="0"/>
              <a:t>Software  updates to AWTS provide for intermittence capability.</a:t>
            </a:r>
          </a:p>
          <a:p>
            <a:pPr lvl="1"/>
            <a:r>
              <a:rPr lang="en-US" dirty="0" smtClean="0"/>
              <a:t>Collaborate with 4.8 Lakehurst to verify intermittence capability of AWTS.</a:t>
            </a:r>
          </a:p>
          <a:p>
            <a:pPr lvl="1"/>
            <a:r>
              <a:rPr lang="en-US" dirty="0" smtClean="0"/>
              <a:t>Anticipate October 2018 project start date.</a:t>
            </a:r>
          </a:p>
          <a:p>
            <a:pPr marL="338107" lvl="1" indent="0">
              <a:buNone/>
            </a:pPr>
            <a:endParaRPr lang="en-US" dirty="0" smtClean="0"/>
          </a:p>
        </p:txBody>
      </p:sp>
      <p:sp>
        <p:nvSpPr>
          <p:cNvPr id="3" name="Title 2"/>
          <p:cNvSpPr>
            <a:spLocks noGrp="1"/>
          </p:cNvSpPr>
          <p:nvPr>
            <p:ph type="title"/>
          </p:nvPr>
        </p:nvSpPr>
        <p:spPr/>
        <p:txBody>
          <a:bodyPr/>
          <a:lstStyle/>
          <a:p>
            <a:r>
              <a:rPr lang="en-US" dirty="0" smtClean="0"/>
              <a:t>Future ATI Demonstration Opportunities</a:t>
            </a:r>
            <a:endParaRPr lang="en-US" dirty="0"/>
          </a:p>
        </p:txBody>
      </p:sp>
    </p:spTree>
    <p:extLst>
      <p:ext uri="{BB962C8B-B14F-4D97-AF65-F5344CB8AC3E}">
        <p14:creationId xmlns:p14="http://schemas.microsoft.com/office/powerpoint/2010/main" val="3355100832"/>
      </p:ext>
    </p:extLst>
  </p:cSld>
  <p:clrMapOvr>
    <a:masterClrMapping/>
  </p:clrMapOvr>
</p:sld>
</file>

<file path=ppt/theme/theme1.xml><?xml version="1.0" encoding="utf-8"?>
<a:theme xmlns:a="http://schemas.openxmlformats.org/drawingml/2006/main" name="1_New COMFR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0100630_DRAFT_BriefStandar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100630_DRAFT_BriefStandar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100630_DRAFT_BriefStandar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100630_DRAFT_BriefStandar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100630_DRAFT_BriefStandar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100630_DRAFT_BriefStandar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100630_DRAFT_BriefStandar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100630_DRAFT_BriefStandards 8">
        <a:dk1>
          <a:srgbClr val="000000"/>
        </a:dk1>
        <a:lt1>
          <a:srgbClr val="FFFFFF"/>
        </a:lt1>
        <a:dk2>
          <a:srgbClr val="000099"/>
        </a:dk2>
        <a:lt2>
          <a:srgbClr val="0099CC"/>
        </a:lt2>
        <a:accent1>
          <a:srgbClr val="EAEAEA"/>
        </a:accent1>
        <a:accent2>
          <a:srgbClr val="CCECFF"/>
        </a:accent2>
        <a:accent3>
          <a:srgbClr val="FFFFFF"/>
        </a:accent3>
        <a:accent4>
          <a:srgbClr val="000000"/>
        </a:accent4>
        <a:accent5>
          <a:srgbClr val="F3F3F3"/>
        </a:accent5>
        <a:accent6>
          <a:srgbClr val="B9D6E7"/>
        </a:accent6>
        <a:hlink>
          <a:srgbClr val="009999"/>
        </a:hlink>
        <a:folHlink>
          <a:srgbClr val="800000"/>
        </a:folHlink>
      </a:clrScheme>
      <a:clrMap bg1="lt1" tx1="dk1" bg2="lt2" tx2="dk2" accent1="accent1" accent2="accent2" accent3="accent3" accent4="accent4" accent5="accent5" accent6="accent6" hlink="hlink" folHlink="folHlink"/>
    </a:extraClrScheme>
    <a:extraClrScheme>
      <a:clrScheme name="20100630_DRAFT_BriefStandards 9">
        <a:dk1>
          <a:srgbClr val="000000"/>
        </a:dk1>
        <a:lt1>
          <a:srgbClr val="FFFFFF"/>
        </a:lt1>
        <a:dk2>
          <a:srgbClr val="000066"/>
        </a:dk2>
        <a:lt2>
          <a:srgbClr val="0099CC"/>
        </a:lt2>
        <a:accent1>
          <a:srgbClr val="EAEAEA"/>
        </a:accent1>
        <a:accent2>
          <a:srgbClr val="CCECFF"/>
        </a:accent2>
        <a:accent3>
          <a:srgbClr val="FFFFFF"/>
        </a:accent3>
        <a:accent4>
          <a:srgbClr val="000000"/>
        </a:accent4>
        <a:accent5>
          <a:srgbClr val="F3F3F3"/>
        </a:accent5>
        <a:accent6>
          <a:srgbClr val="B9D6E7"/>
        </a:accent6>
        <a:hlink>
          <a:srgbClr val="009999"/>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New COMFR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20100630_DRAFT_BriefStandard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100630_DRAFT_BriefStandard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100630_DRAFT_BriefStandard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100630_DRAFT_BriefStandard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100630_DRAFT_BriefStandard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100630_DRAFT_BriefStandard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100630_DRAFT_BriefStandard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100630_DRAFT_BriefStandards 8">
        <a:dk1>
          <a:srgbClr val="000000"/>
        </a:dk1>
        <a:lt1>
          <a:srgbClr val="FFFFFF"/>
        </a:lt1>
        <a:dk2>
          <a:srgbClr val="000099"/>
        </a:dk2>
        <a:lt2>
          <a:srgbClr val="0099CC"/>
        </a:lt2>
        <a:accent1>
          <a:srgbClr val="EAEAEA"/>
        </a:accent1>
        <a:accent2>
          <a:srgbClr val="CCECFF"/>
        </a:accent2>
        <a:accent3>
          <a:srgbClr val="FFFFFF"/>
        </a:accent3>
        <a:accent4>
          <a:srgbClr val="000000"/>
        </a:accent4>
        <a:accent5>
          <a:srgbClr val="F3F3F3"/>
        </a:accent5>
        <a:accent6>
          <a:srgbClr val="B9D6E7"/>
        </a:accent6>
        <a:hlink>
          <a:srgbClr val="009999"/>
        </a:hlink>
        <a:folHlink>
          <a:srgbClr val="800000"/>
        </a:folHlink>
      </a:clrScheme>
      <a:clrMap bg1="lt1" tx1="dk1" bg2="lt2" tx2="dk2" accent1="accent1" accent2="accent2" accent3="accent3" accent4="accent4" accent5="accent5" accent6="accent6" hlink="hlink" folHlink="folHlink"/>
    </a:extraClrScheme>
    <a:extraClrScheme>
      <a:clrScheme name="20100630_DRAFT_BriefStandards 9">
        <a:dk1>
          <a:srgbClr val="000000"/>
        </a:dk1>
        <a:lt1>
          <a:srgbClr val="FFFFFF"/>
        </a:lt1>
        <a:dk2>
          <a:srgbClr val="000066"/>
        </a:dk2>
        <a:lt2>
          <a:srgbClr val="0099CC"/>
        </a:lt2>
        <a:accent1>
          <a:srgbClr val="EAEAEA"/>
        </a:accent1>
        <a:accent2>
          <a:srgbClr val="CCECFF"/>
        </a:accent2>
        <a:accent3>
          <a:srgbClr val="FFFFFF"/>
        </a:accent3>
        <a:accent4>
          <a:srgbClr val="000000"/>
        </a:accent4>
        <a:accent5>
          <a:srgbClr val="F3F3F3"/>
        </a:accent5>
        <a:accent6>
          <a:srgbClr val="B9D6E7"/>
        </a:accent6>
        <a:hlink>
          <a:srgbClr val="009999"/>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ue Banner">
  <a:themeElements>
    <a:clrScheme name="NAVAIR colors">
      <a:dk1>
        <a:srgbClr val="002060"/>
      </a:dk1>
      <a:lt1>
        <a:sysClr val="window" lastClr="FFFFFF"/>
      </a:lt1>
      <a:dk2>
        <a:srgbClr val="002060"/>
      </a:dk2>
      <a:lt2>
        <a:srgbClr val="EEECE1"/>
      </a:lt2>
      <a:accent1>
        <a:srgbClr val="17365D"/>
      </a:accent1>
      <a:accent2>
        <a:srgbClr val="8DB3E2"/>
      </a:accent2>
      <a:accent3>
        <a:srgbClr val="76923C"/>
      </a:accent3>
      <a:accent4>
        <a:srgbClr val="5F497A"/>
      </a:accent4>
      <a:accent5>
        <a:srgbClr val="366092"/>
      </a:accent5>
      <a:accent6>
        <a:srgbClr val="E36C09"/>
      </a:accent6>
      <a:hlink>
        <a:srgbClr val="BFBFBF"/>
      </a:hlink>
      <a:folHlink>
        <a:srgbClr val="8DB3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4324</TotalTime>
  <Words>951</Words>
  <Application>Microsoft Office PowerPoint</Application>
  <PresentationFormat>On-screen Show (4:3)</PresentationFormat>
  <Paragraphs>158</Paragraphs>
  <Slides>5</Slides>
  <Notes>3</Notes>
  <HiddenSlides>0</HiddenSlides>
  <MMClips>0</MMClips>
  <ScaleCrop>false</ScaleCrop>
  <HeadingPairs>
    <vt:vector size="4" baseType="variant">
      <vt:variant>
        <vt:lpstr>Theme</vt:lpstr>
      </vt:variant>
      <vt:variant>
        <vt:i4>5</vt:i4>
      </vt:variant>
      <vt:variant>
        <vt:lpstr>Slide Titles</vt:lpstr>
      </vt:variant>
      <vt:variant>
        <vt:i4>5</vt:i4>
      </vt:variant>
    </vt:vector>
  </HeadingPairs>
  <TitlesOfParts>
    <vt:vector size="10" baseType="lpstr">
      <vt:lpstr>1_New COMFRC Template</vt:lpstr>
      <vt:lpstr>Transition Slide</vt:lpstr>
      <vt:lpstr>Custom Design</vt:lpstr>
      <vt:lpstr>New COMFRC Template</vt:lpstr>
      <vt:lpstr>Blue Banner</vt:lpstr>
      <vt:lpstr>FRCSW Advanced Technology Innovation (ATI) Intermittent Wiring Initiatives  Overview  </vt:lpstr>
      <vt:lpstr>Intermittent Fault Detection &amp; Isolation System (IFDIS)</vt:lpstr>
      <vt:lpstr>Voyager – On-aircraft Demonstration via CRADA</vt:lpstr>
      <vt:lpstr>AMUET – Wireless On-aircraft Demonstration via FCT</vt:lpstr>
      <vt:lpstr>Future ATI Demonstration Opportunities</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Technology Program Overview</dc:title>
  <dc:creator>Zuniga, Fernando CIV NAVAIR, COMFRC</dc:creator>
  <cp:lastModifiedBy>Gardner, Brett  CIV  NAVAIR DEPOT Code 4.5.1.0</cp:lastModifiedBy>
  <cp:revision>132</cp:revision>
  <cp:lastPrinted>2016-10-19T10:59:43Z</cp:lastPrinted>
  <dcterms:created xsi:type="dcterms:W3CDTF">2015-08-03T15:59:51Z</dcterms:created>
  <dcterms:modified xsi:type="dcterms:W3CDTF">2017-07-25T18:34:49Z</dcterms:modified>
</cp:coreProperties>
</file>