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1"/>
  </p:sldMasterIdLst>
  <p:notesMasterIdLst>
    <p:notesMasterId r:id="rId34"/>
  </p:notesMasterIdLst>
  <p:handoutMasterIdLst>
    <p:handoutMasterId r:id="rId35"/>
  </p:handoutMasterIdLst>
  <p:sldIdLst>
    <p:sldId id="1111" r:id="rId2"/>
    <p:sldId id="1138" r:id="rId3"/>
    <p:sldId id="837" r:id="rId4"/>
    <p:sldId id="1129" r:id="rId5"/>
    <p:sldId id="1130" r:id="rId6"/>
    <p:sldId id="1120" r:id="rId7"/>
    <p:sldId id="1151" r:id="rId8"/>
    <p:sldId id="827" r:id="rId9"/>
    <p:sldId id="1123" r:id="rId10"/>
    <p:sldId id="1128" r:id="rId11"/>
    <p:sldId id="1121" r:id="rId12"/>
    <p:sldId id="1152" r:id="rId13"/>
    <p:sldId id="1157" r:id="rId14"/>
    <p:sldId id="1158" r:id="rId15"/>
    <p:sldId id="1170" r:id="rId16"/>
    <p:sldId id="1153" r:id="rId17"/>
    <p:sldId id="1132" r:id="rId18"/>
    <p:sldId id="1154" r:id="rId19"/>
    <p:sldId id="1156" r:id="rId20"/>
    <p:sldId id="1155" r:id="rId21"/>
    <p:sldId id="1176" r:id="rId22"/>
    <p:sldId id="1175" r:id="rId23"/>
    <p:sldId id="1172" r:id="rId24"/>
    <p:sldId id="1173" r:id="rId25"/>
    <p:sldId id="1167" r:id="rId26"/>
    <p:sldId id="1168" r:id="rId27"/>
    <p:sldId id="1059" r:id="rId28"/>
    <p:sldId id="1034" r:id="rId29"/>
    <p:sldId id="1084" r:id="rId30"/>
    <p:sldId id="1076" r:id="rId31"/>
    <p:sldId id="1169" r:id="rId32"/>
    <p:sldId id="1137" r:id="rId33"/>
  </p:sldIdLst>
  <p:sldSz cx="9144000" cy="6858000" type="screen4x3"/>
  <p:notesSz cx="7010400" cy="92964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16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16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16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16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6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16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16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16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CCFF"/>
    <a:srgbClr val="66CCFF"/>
    <a:srgbClr val="0066FF"/>
    <a:srgbClr val="FF00FF"/>
    <a:srgbClr val="C0C0C0"/>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6405" autoAdjust="0"/>
    <p:restoredTop sz="80778" autoAdjust="0"/>
  </p:normalViewPr>
  <p:slideViewPr>
    <p:cSldViewPr snapToGrid="0">
      <p:cViewPr varScale="1">
        <p:scale>
          <a:sx n="112" d="100"/>
          <a:sy n="112" d="100"/>
        </p:scale>
        <p:origin x="225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100" d="100"/>
          <a:sy n="100" d="100"/>
        </p:scale>
        <p:origin x="-3420" y="84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c:v>
                </c:pt>
              </c:strCache>
            </c:strRef>
          </c:tx>
          <c:dPt>
            <c:idx val="0"/>
            <c:bubble3D val="0"/>
            <c:spPr>
              <a:solidFill>
                <a:srgbClr val="92D050"/>
              </a:solidFill>
              <a:ln w="19050">
                <a:solidFill>
                  <a:schemeClr val="lt1"/>
                </a:solidFill>
              </a:ln>
              <a:effectLst/>
            </c:spPr>
          </c:dPt>
          <c:dPt>
            <c:idx val="1"/>
            <c:bubble3D val="0"/>
            <c:spPr>
              <a:solidFill>
                <a:srgbClr val="0066FF"/>
              </a:solidFill>
              <a:ln w="19050">
                <a:solidFill>
                  <a:schemeClr val="lt1"/>
                </a:solidFill>
              </a:ln>
              <a:effectLst/>
            </c:spPr>
          </c:dPt>
          <c:dPt>
            <c:idx val="2"/>
            <c:bubble3D val="0"/>
            <c:spPr>
              <a:solidFill>
                <a:srgbClr val="6666FF"/>
              </a:solidFill>
              <a:ln w="19050">
                <a:solidFill>
                  <a:schemeClr val="lt1"/>
                </a:solidFill>
              </a:ln>
              <a:effectLst/>
            </c:spPr>
          </c:dPt>
          <c:dPt>
            <c:idx val="3"/>
            <c:bubble3D val="0"/>
            <c:spPr>
              <a:solidFill>
                <a:srgbClr val="FF5050"/>
              </a:solidFill>
              <a:ln w="19050">
                <a:solidFill>
                  <a:schemeClr val="lt1"/>
                </a:solidFill>
              </a:ln>
              <a:effectLst/>
            </c:spPr>
          </c:dPt>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Completed</c:v>
                </c:pt>
                <c:pt idx="1">
                  <c:v>Deferred</c:v>
                </c:pt>
                <c:pt idx="2">
                  <c:v>Pending</c:v>
                </c:pt>
                <c:pt idx="3">
                  <c:v>In Progress</c:v>
                </c:pt>
              </c:strCache>
            </c:strRef>
          </c:cat>
          <c:val>
            <c:numRef>
              <c:f>Sheet1!$B$2:$B$5</c:f>
              <c:numCache>
                <c:formatCode>General</c:formatCode>
                <c:ptCount val="4"/>
                <c:pt idx="0">
                  <c:v>39</c:v>
                </c:pt>
                <c:pt idx="1">
                  <c:v>4</c:v>
                </c:pt>
                <c:pt idx="2">
                  <c:v>4</c:v>
                </c:pt>
                <c:pt idx="3">
                  <c:v>19</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70557891674661621"/>
          <c:y val="0.31242125063228182"/>
          <c:w val="0.29442109820261464"/>
          <c:h val="0.43802521008403394"/>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b="1">
          <a:solidFill>
            <a:schemeClr val="tx1"/>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99" tIns="46149" rIns="92299" bIns="46149" numCol="1" anchor="t" anchorCtr="0" compatLnSpc="1">
            <a:prstTxWarp prst="textNoShape">
              <a:avLst/>
            </a:prstTxWarp>
          </a:bodyPr>
          <a:lstStyle>
            <a:lvl1pPr defTabSz="922338">
              <a:defRPr sz="1200"/>
            </a:lvl1pPr>
          </a:lstStyle>
          <a:p>
            <a:pPr>
              <a:defRPr/>
            </a:pPr>
            <a:endParaRPr lang="en-US"/>
          </a:p>
        </p:txBody>
      </p:sp>
      <p:sp>
        <p:nvSpPr>
          <p:cNvPr id="409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2299" tIns="46149" rIns="92299" bIns="46149" numCol="1" anchor="t" anchorCtr="0" compatLnSpc="1">
            <a:prstTxWarp prst="textNoShape">
              <a:avLst/>
            </a:prstTxWarp>
          </a:bodyPr>
          <a:lstStyle>
            <a:lvl1pPr algn="r" defTabSz="922338">
              <a:defRPr sz="1200"/>
            </a:lvl1pPr>
          </a:lstStyle>
          <a:p>
            <a:pPr>
              <a:defRPr/>
            </a:pPr>
            <a:endParaRPr lang="en-US"/>
          </a:p>
        </p:txBody>
      </p:sp>
      <p:sp>
        <p:nvSpPr>
          <p:cNvPr id="410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2299" tIns="46149" rIns="92299" bIns="46149" numCol="1" anchor="b" anchorCtr="0" compatLnSpc="1">
            <a:prstTxWarp prst="textNoShape">
              <a:avLst/>
            </a:prstTxWarp>
          </a:bodyPr>
          <a:lstStyle>
            <a:lvl1pPr defTabSz="922338">
              <a:defRPr sz="1200"/>
            </a:lvl1pPr>
          </a:lstStyle>
          <a:p>
            <a:pPr>
              <a:defRPr/>
            </a:pPr>
            <a:endParaRPr lang="en-US"/>
          </a:p>
        </p:txBody>
      </p:sp>
      <p:sp>
        <p:nvSpPr>
          <p:cNvPr id="410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2299" tIns="46149" rIns="92299" bIns="46149" numCol="1" anchor="b" anchorCtr="0" compatLnSpc="1">
            <a:prstTxWarp prst="textNoShape">
              <a:avLst/>
            </a:prstTxWarp>
          </a:bodyPr>
          <a:lstStyle>
            <a:lvl1pPr algn="r" defTabSz="922338">
              <a:defRPr sz="1200"/>
            </a:lvl1pPr>
          </a:lstStyle>
          <a:p>
            <a:pPr>
              <a:defRPr/>
            </a:pPr>
            <a:fld id="{8DA4B03B-EB1D-4B93-B1A7-5D37251168EB}" type="slidenum">
              <a:rPr lang="en-US"/>
              <a:pPr>
                <a:defRPr/>
              </a:pPr>
              <a:t>‹#›</a:t>
            </a:fld>
            <a:endParaRPr lang="en-US" dirty="0"/>
          </a:p>
        </p:txBody>
      </p:sp>
    </p:spTree>
    <p:extLst>
      <p:ext uri="{BB962C8B-B14F-4D97-AF65-F5344CB8AC3E}">
        <p14:creationId xmlns:p14="http://schemas.microsoft.com/office/powerpoint/2010/main" val="1232270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vl1pPr>
          </a:lstStyle>
          <a:p>
            <a:pPr>
              <a:defRPr/>
            </a:pPr>
            <a:endParaRPr lang="en-US"/>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vl1pPr>
          </a:lstStyle>
          <a:p>
            <a:pPr>
              <a:defRPr/>
            </a:pPr>
            <a:fld id="{4C7CBDD0-5C23-413E-B8B9-07D626F2D504}" type="slidenum">
              <a:rPr lang="en-US"/>
              <a:pPr>
                <a:defRPr/>
              </a:pPr>
              <a:t>‹#›</a:t>
            </a:fld>
            <a:endParaRPr lang="en-US" dirty="0"/>
          </a:p>
        </p:txBody>
      </p:sp>
    </p:spTree>
    <p:extLst>
      <p:ext uri="{BB962C8B-B14F-4D97-AF65-F5344CB8AC3E}">
        <p14:creationId xmlns:p14="http://schemas.microsoft.com/office/powerpoint/2010/main" val="3300803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2F31330-610C-4246-AAE9-63EC6C59CEDF}" type="slidenum">
              <a:rPr lang="en-US" smtClean="0"/>
              <a:pPr/>
              <a:t>1</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43418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90CA7A1-983C-49B1-8588-FE348E643361}" type="slidenum">
              <a:rPr lang="en-US" smtClean="0"/>
              <a:pPr/>
              <a:t>11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2158461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4F1A891-25A5-4A08-B650-6A857BE0E565}" type="slidenum">
              <a:rPr lang="en-US" smtClean="0"/>
              <a:pPr/>
              <a:t>12</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ea typeface="ＭＳ Ｐゴシック" pitchFamily="34" charset="-128"/>
            </a:endParaRPr>
          </a:p>
        </p:txBody>
      </p:sp>
    </p:spTree>
    <p:extLst>
      <p:ext uri="{BB962C8B-B14F-4D97-AF65-F5344CB8AC3E}">
        <p14:creationId xmlns:p14="http://schemas.microsoft.com/office/powerpoint/2010/main" val="1716207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11101"/>
            <a:fld id="{2CA82D85-384D-4D9A-B079-FBA86BC267AC}" type="slidenum">
              <a:rPr lang="en-US" altLang="en-US" smtClean="0">
                <a:cs typeface="Arial" charset="0"/>
              </a:rPr>
              <a:pPr defTabSz="911101"/>
              <a:t>13</a:t>
            </a:fld>
            <a:endParaRPr lang="en-US" altLang="en-US" dirty="0" smtClean="0">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2498919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11101"/>
            <a:fld id="{49EF2DB3-F981-47FC-8EDA-44900B6A49F8}" type="slidenum">
              <a:rPr lang="en-US" altLang="en-US" smtClean="0">
                <a:cs typeface="Arial" charset="0"/>
              </a:rPr>
              <a:pPr defTabSz="911101"/>
              <a:t>14</a:t>
            </a:fld>
            <a:endParaRPr lang="en-US" altLang="en-US" dirty="0" smtClean="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255158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189E95F-3B13-406A-8498-B49946E28E6C}" type="slidenum">
              <a:rPr lang="en-US" smtClean="0"/>
              <a:pPr/>
              <a:t>15</a:t>
            </a:fld>
            <a:endParaRPr lang="en-US" smtClean="0"/>
          </a:p>
        </p:txBody>
      </p:sp>
      <p:sp>
        <p:nvSpPr>
          <p:cNvPr id="57347" name="Rectangle 2"/>
          <p:cNvSpPr>
            <a:spLocks noGrp="1" noRot="1" noChangeAspect="1" noChangeArrowheads="1" noTextEdit="1"/>
          </p:cNvSpPr>
          <p:nvPr>
            <p:ph type="sldImg"/>
          </p:nvPr>
        </p:nvSpPr>
        <p:spPr>
          <a:ln/>
        </p:spPr>
      </p:sp>
      <p:sp>
        <p:nvSpPr>
          <p:cNvPr id="57348" name="Notes Placeholder 4"/>
          <p:cNvSpPr>
            <a:spLocks noGrp="1"/>
          </p:cNvSpPr>
          <p:nvPr/>
        </p:nvSpPr>
        <p:spPr bwMode="auto">
          <a:xfrm>
            <a:off x="701675" y="4416426"/>
            <a:ext cx="5607050" cy="4183063"/>
          </a:xfrm>
          <a:prstGeom prst="rect">
            <a:avLst/>
          </a:prstGeom>
          <a:noFill/>
          <a:ln w="9525">
            <a:noFill/>
            <a:miter lim="800000"/>
            <a:headEnd/>
            <a:tailEnd/>
          </a:ln>
        </p:spPr>
        <p:txBody>
          <a:bodyPr lIns="91417" tIns="45708" rIns="91417" bIns="45708"/>
          <a:lstStyle/>
          <a:p>
            <a:pPr eaLnBrk="0" hangingPunct="0">
              <a:spcBef>
                <a:spcPct val="30000"/>
              </a:spcBef>
            </a:pPr>
            <a:endParaRPr lang="en-US" sz="1200"/>
          </a:p>
        </p:txBody>
      </p:sp>
    </p:spTree>
    <p:extLst>
      <p:ext uri="{BB962C8B-B14F-4D97-AF65-F5344CB8AC3E}">
        <p14:creationId xmlns:p14="http://schemas.microsoft.com/office/powerpoint/2010/main" val="1184910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4228DAF1-C4C3-4B4C-9CD1-FEE2FFDB0929}" type="slidenum">
              <a:rPr lang="en-US" smtClean="0"/>
              <a:pPr/>
              <a:t>16</a:t>
            </a:fld>
            <a:endParaRPr lang="en-US" smtClean="0"/>
          </a:p>
        </p:txBody>
      </p:sp>
    </p:spTree>
    <p:extLst>
      <p:ext uri="{BB962C8B-B14F-4D97-AF65-F5344CB8AC3E}">
        <p14:creationId xmlns:p14="http://schemas.microsoft.com/office/powerpoint/2010/main" val="343705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Slide Number Placeholder 3"/>
          <p:cNvSpPr>
            <a:spLocks noGrp="1"/>
          </p:cNvSpPr>
          <p:nvPr>
            <p:ph type="sldNum" sz="quarter" idx="5"/>
          </p:nvPr>
        </p:nvSpPr>
        <p:spPr>
          <a:noFill/>
        </p:spPr>
        <p:txBody>
          <a:bodyPr/>
          <a:lstStyle/>
          <a:p>
            <a:pPr defTabSz="912813"/>
            <a:fld id="{578C360E-FD81-482E-9E4F-3D6A443B0252}" type="slidenum">
              <a:rPr lang="en-US" smtClean="0"/>
              <a:pPr defTabSz="912813"/>
              <a:t>17</a:t>
            </a:fld>
            <a:endParaRPr lang="en-US" smtClean="0"/>
          </a:p>
        </p:txBody>
      </p:sp>
      <p:sp>
        <p:nvSpPr>
          <p:cNvPr id="55300" name="Notes Placeholder 4"/>
          <p:cNvSpPr>
            <a:spLocks noGrp="1"/>
          </p:cNvSpPr>
          <p:nvPr/>
        </p:nvSpPr>
        <p:spPr bwMode="auto">
          <a:xfrm>
            <a:off x="701675" y="4416425"/>
            <a:ext cx="5607050" cy="4183063"/>
          </a:xfrm>
          <a:prstGeom prst="rect">
            <a:avLst/>
          </a:prstGeom>
          <a:noFill/>
          <a:ln w="9525">
            <a:noFill/>
            <a:miter lim="800000"/>
            <a:headEnd/>
            <a:tailEnd/>
          </a:ln>
        </p:spPr>
        <p:txBody>
          <a:bodyPr lIns="91417" tIns="45708" rIns="91417" bIns="45708"/>
          <a:lstStyle/>
          <a:p>
            <a:pPr eaLnBrk="0" hangingPunct="0">
              <a:spcBef>
                <a:spcPct val="30000"/>
              </a:spcBef>
            </a:pPr>
            <a:endParaRPr lang="en-US" sz="1200"/>
          </a:p>
        </p:txBody>
      </p:sp>
    </p:spTree>
    <p:extLst>
      <p:ext uri="{BB962C8B-B14F-4D97-AF65-F5344CB8AC3E}">
        <p14:creationId xmlns:p14="http://schemas.microsoft.com/office/powerpoint/2010/main" val="3088034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Slide Number Placeholder 3"/>
          <p:cNvSpPr>
            <a:spLocks noGrp="1"/>
          </p:cNvSpPr>
          <p:nvPr>
            <p:ph type="sldNum" sz="quarter" idx="5"/>
          </p:nvPr>
        </p:nvSpPr>
        <p:spPr>
          <a:noFill/>
        </p:spPr>
        <p:txBody>
          <a:bodyPr/>
          <a:lstStyle/>
          <a:p>
            <a:pPr defTabSz="912751"/>
            <a:fld id="{263D4E32-97C2-4A75-88B4-E9154094C033}" type="slidenum">
              <a:rPr lang="en-US" smtClean="0"/>
              <a:pPr defTabSz="912751"/>
              <a:t>18</a:t>
            </a:fld>
            <a:endParaRPr lang="en-US" dirty="0" smtClean="0"/>
          </a:p>
        </p:txBody>
      </p:sp>
      <p:sp>
        <p:nvSpPr>
          <p:cNvPr id="68612" name="Notes Placeholder 4"/>
          <p:cNvSpPr>
            <a:spLocks noGrp="1"/>
          </p:cNvSpPr>
          <p:nvPr/>
        </p:nvSpPr>
        <p:spPr bwMode="auto">
          <a:xfrm>
            <a:off x="701675" y="4416426"/>
            <a:ext cx="5607050" cy="4183063"/>
          </a:xfrm>
          <a:prstGeom prst="rect">
            <a:avLst/>
          </a:prstGeom>
          <a:noFill/>
          <a:ln w="9525">
            <a:noFill/>
            <a:miter lim="800000"/>
            <a:headEnd/>
            <a:tailEnd/>
          </a:ln>
        </p:spPr>
        <p:txBody>
          <a:bodyPr lIns="91411" tIns="45705" rIns="91411" bIns="45705"/>
          <a:lstStyle/>
          <a:p>
            <a:pPr eaLnBrk="0" hangingPunct="0">
              <a:spcBef>
                <a:spcPct val="30000"/>
              </a:spcBef>
            </a:pPr>
            <a:endParaRPr lang="en-US" sz="1200" dirty="0"/>
          </a:p>
        </p:txBody>
      </p:sp>
    </p:spTree>
    <p:extLst>
      <p:ext uri="{BB962C8B-B14F-4D97-AF65-F5344CB8AC3E}">
        <p14:creationId xmlns:p14="http://schemas.microsoft.com/office/powerpoint/2010/main" val="4012419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21F8AE5-BA20-4ECE-ADC0-87F2DD672581}" type="slidenum">
              <a:rPr lang="en-US" smtClean="0"/>
              <a:pPr/>
              <a:t>19</a:t>
            </a:fld>
            <a:endParaRPr lang="en-US" smtClean="0"/>
          </a:p>
        </p:txBody>
      </p:sp>
      <p:sp>
        <p:nvSpPr>
          <p:cNvPr id="66563" name="Rectangle 2"/>
          <p:cNvSpPr>
            <a:spLocks noGrp="1" noRot="1" noChangeAspect="1" noChangeArrowheads="1" noTextEdit="1"/>
          </p:cNvSpPr>
          <p:nvPr>
            <p:ph type="sldImg"/>
          </p:nvPr>
        </p:nvSpPr>
        <p:spPr>
          <a:ln/>
        </p:spPr>
      </p:sp>
      <p:sp>
        <p:nvSpPr>
          <p:cNvPr id="66564" name="Notes Placeholder 4"/>
          <p:cNvSpPr>
            <a:spLocks noGrp="1"/>
          </p:cNvSpPr>
          <p:nvPr/>
        </p:nvSpPr>
        <p:spPr bwMode="auto">
          <a:xfrm>
            <a:off x="701675" y="4416426"/>
            <a:ext cx="5607050" cy="4183063"/>
          </a:xfrm>
          <a:prstGeom prst="rect">
            <a:avLst/>
          </a:prstGeom>
          <a:noFill/>
          <a:ln w="9525">
            <a:noFill/>
            <a:miter lim="800000"/>
            <a:headEnd/>
            <a:tailEnd/>
          </a:ln>
        </p:spPr>
        <p:txBody>
          <a:bodyPr lIns="91411" tIns="45705" rIns="91411" bIns="45705"/>
          <a:lstStyle/>
          <a:p>
            <a:pPr eaLnBrk="0" hangingPunct="0">
              <a:spcBef>
                <a:spcPct val="30000"/>
              </a:spcBef>
            </a:pPr>
            <a:endParaRPr lang="en-US" sz="1200" dirty="0"/>
          </a:p>
        </p:txBody>
      </p:sp>
      <p:sp>
        <p:nvSpPr>
          <p:cNvPr id="66565" name="Notes Placeholder 2"/>
          <p:cNvSpPr>
            <a:spLocks noGrp="1"/>
          </p:cNvSpPr>
          <p:nvPr>
            <p:ph type="body" idx="3"/>
          </p:nvPr>
        </p:nvSpPr>
        <p:spPr>
          <a:xfrm>
            <a:off x="854075" y="4568826"/>
            <a:ext cx="5607050" cy="4183063"/>
          </a:xfrm>
          <a:noFill/>
          <a:ln/>
        </p:spPr>
        <p:txBody>
          <a:bodyPr/>
          <a:lstStyle/>
          <a:p>
            <a:endParaRPr lang="en-US" smtClean="0"/>
          </a:p>
        </p:txBody>
      </p:sp>
    </p:spTree>
    <p:extLst>
      <p:ext uri="{BB962C8B-B14F-4D97-AF65-F5344CB8AC3E}">
        <p14:creationId xmlns:p14="http://schemas.microsoft.com/office/powerpoint/2010/main" val="1886026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21F8AE5-BA20-4ECE-ADC0-87F2DD672581}" type="slidenum">
              <a:rPr lang="en-US" smtClean="0"/>
              <a:pPr/>
              <a:t>20</a:t>
            </a:fld>
            <a:endParaRPr lang="en-US" smtClean="0"/>
          </a:p>
        </p:txBody>
      </p:sp>
      <p:sp>
        <p:nvSpPr>
          <p:cNvPr id="66563" name="Rectangle 2"/>
          <p:cNvSpPr>
            <a:spLocks noGrp="1" noRot="1" noChangeAspect="1" noChangeArrowheads="1" noTextEdit="1"/>
          </p:cNvSpPr>
          <p:nvPr>
            <p:ph type="sldImg"/>
          </p:nvPr>
        </p:nvSpPr>
        <p:spPr>
          <a:ln/>
        </p:spPr>
      </p:sp>
      <p:sp>
        <p:nvSpPr>
          <p:cNvPr id="66564" name="Notes Placeholder 4"/>
          <p:cNvSpPr>
            <a:spLocks noGrp="1"/>
          </p:cNvSpPr>
          <p:nvPr/>
        </p:nvSpPr>
        <p:spPr bwMode="auto">
          <a:xfrm>
            <a:off x="701675" y="4416426"/>
            <a:ext cx="5607050" cy="4183063"/>
          </a:xfrm>
          <a:prstGeom prst="rect">
            <a:avLst/>
          </a:prstGeom>
          <a:noFill/>
          <a:ln w="9525">
            <a:noFill/>
            <a:miter lim="800000"/>
            <a:headEnd/>
            <a:tailEnd/>
          </a:ln>
        </p:spPr>
        <p:txBody>
          <a:bodyPr lIns="91411" tIns="45705" rIns="91411" bIns="45705"/>
          <a:lstStyle/>
          <a:p>
            <a:pPr eaLnBrk="0" hangingPunct="0">
              <a:spcBef>
                <a:spcPct val="30000"/>
              </a:spcBef>
            </a:pPr>
            <a:endParaRPr lang="en-US" sz="1200" dirty="0"/>
          </a:p>
        </p:txBody>
      </p:sp>
      <p:sp>
        <p:nvSpPr>
          <p:cNvPr id="66565" name="Notes Placeholder 2"/>
          <p:cNvSpPr>
            <a:spLocks noGrp="1"/>
          </p:cNvSpPr>
          <p:nvPr>
            <p:ph type="body" idx="3"/>
          </p:nvPr>
        </p:nvSpPr>
        <p:spPr>
          <a:xfrm>
            <a:off x="854075" y="4568826"/>
            <a:ext cx="5607050" cy="4183063"/>
          </a:xfrm>
          <a:noFill/>
          <a:ln/>
        </p:spPr>
        <p:txBody>
          <a:bodyPr/>
          <a:lstStyle/>
          <a:p>
            <a:endParaRPr lang="en-US" smtClean="0"/>
          </a:p>
        </p:txBody>
      </p:sp>
    </p:spTree>
    <p:extLst>
      <p:ext uri="{BB962C8B-B14F-4D97-AF65-F5344CB8AC3E}">
        <p14:creationId xmlns:p14="http://schemas.microsoft.com/office/powerpoint/2010/main" val="52535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1D2FDF6-E083-4C71-AF2F-A639B1D2DF81}" type="slidenum">
              <a:rPr lang="en-US" smtClean="0"/>
              <a:pPr/>
              <a:t>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dirty="0" smtClean="0"/>
              <a:t>About 42 billion pounds of chemical substances are produced in or imported into the United States each day, with an additional 1,000 new chemicals introduced each year..</a:t>
            </a:r>
          </a:p>
        </p:txBody>
      </p:sp>
    </p:spTree>
    <p:extLst>
      <p:ext uri="{BB962C8B-B14F-4D97-AF65-F5344CB8AC3E}">
        <p14:creationId xmlns:p14="http://schemas.microsoft.com/office/powerpoint/2010/main" val="3159328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189E95F-3B13-406A-8498-B49946E28E6C}" type="slidenum">
              <a:rPr lang="en-US" smtClean="0"/>
              <a:pPr/>
              <a:t>21</a:t>
            </a:fld>
            <a:endParaRPr lang="en-US" smtClean="0"/>
          </a:p>
        </p:txBody>
      </p:sp>
      <p:sp>
        <p:nvSpPr>
          <p:cNvPr id="57347" name="Rectangle 2"/>
          <p:cNvSpPr>
            <a:spLocks noGrp="1" noRot="1" noChangeAspect="1" noChangeArrowheads="1" noTextEdit="1"/>
          </p:cNvSpPr>
          <p:nvPr>
            <p:ph type="sldImg"/>
          </p:nvPr>
        </p:nvSpPr>
        <p:spPr>
          <a:ln/>
        </p:spPr>
      </p:sp>
      <p:sp>
        <p:nvSpPr>
          <p:cNvPr id="57348" name="Notes Placeholder 4"/>
          <p:cNvSpPr>
            <a:spLocks noGrp="1"/>
          </p:cNvSpPr>
          <p:nvPr/>
        </p:nvSpPr>
        <p:spPr bwMode="auto">
          <a:xfrm>
            <a:off x="701675" y="4416426"/>
            <a:ext cx="5607050" cy="4183063"/>
          </a:xfrm>
          <a:prstGeom prst="rect">
            <a:avLst/>
          </a:prstGeom>
          <a:noFill/>
          <a:ln w="9525">
            <a:noFill/>
            <a:miter lim="800000"/>
            <a:headEnd/>
            <a:tailEnd/>
          </a:ln>
        </p:spPr>
        <p:txBody>
          <a:bodyPr lIns="91417" tIns="45708" rIns="91417" bIns="45708"/>
          <a:lstStyle/>
          <a:p>
            <a:pPr eaLnBrk="0" hangingPunct="0">
              <a:spcBef>
                <a:spcPct val="30000"/>
              </a:spcBef>
            </a:pPr>
            <a:endParaRPr lang="en-US" sz="1200"/>
          </a:p>
        </p:txBody>
      </p:sp>
    </p:spTree>
    <p:extLst>
      <p:ext uri="{BB962C8B-B14F-4D97-AF65-F5344CB8AC3E}">
        <p14:creationId xmlns:p14="http://schemas.microsoft.com/office/powerpoint/2010/main" val="4084157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p>
        </p:txBody>
      </p:sp>
      <p:sp>
        <p:nvSpPr>
          <p:cNvPr id="72708" name="Slide Number Placeholder 3"/>
          <p:cNvSpPr>
            <a:spLocks noGrp="1"/>
          </p:cNvSpPr>
          <p:nvPr>
            <p:ph type="sldNum" sz="quarter" idx="5"/>
          </p:nvPr>
        </p:nvSpPr>
        <p:spPr>
          <a:noFill/>
        </p:spPr>
        <p:txBody>
          <a:bodyPr/>
          <a:lstStyle/>
          <a:p>
            <a:fld id="{971C9271-B5D4-490D-BEBA-13883574951F}" type="slidenum">
              <a:rPr lang="en-US" smtClean="0"/>
              <a:pPr/>
              <a:t>22</a:t>
            </a:fld>
            <a:endParaRPr lang="en-US" smtClean="0"/>
          </a:p>
        </p:txBody>
      </p:sp>
    </p:spTree>
    <p:extLst>
      <p:ext uri="{BB962C8B-B14F-4D97-AF65-F5344CB8AC3E}">
        <p14:creationId xmlns:p14="http://schemas.microsoft.com/office/powerpoint/2010/main" val="2953494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p>
        </p:txBody>
      </p:sp>
      <p:sp>
        <p:nvSpPr>
          <p:cNvPr id="72708" name="Slide Number Placeholder 3"/>
          <p:cNvSpPr>
            <a:spLocks noGrp="1"/>
          </p:cNvSpPr>
          <p:nvPr>
            <p:ph type="sldNum" sz="quarter" idx="5"/>
          </p:nvPr>
        </p:nvSpPr>
        <p:spPr>
          <a:noFill/>
        </p:spPr>
        <p:txBody>
          <a:bodyPr/>
          <a:lstStyle/>
          <a:p>
            <a:fld id="{971C9271-B5D4-490D-BEBA-13883574951F}" type="slidenum">
              <a:rPr lang="en-US" smtClean="0"/>
              <a:pPr/>
              <a:t>23</a:t>
            </a:fld>
            <a:endParaRPr lang="en-US" smtClean="0"/>
          </a:p>
        </p:txBody>
      </p:sp>
    </p:spTree>
    <p:extLst>
      <p:ext uri="{BB962C8B-B14F-4D97-AF65-F5344CB8AC3E}">
        <p14:creationId xmlns:p14="http://schemas.microsoft.com/office/powerpoint/2010/main" val="1763443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p>
        </p:txBody>
      </p:sp>
      <p:sp>
        <p:nvSpPr>
          <p:cNvPr id="72708" name="Slide Number Placeholder 3"/>
          <p:cNvSpPr>
            <a:spLocks noGrp="1"/>
          </p:cNvSpPr>
          <p:nvPr>
            <p:ph type="sldNum" sz="quarter" idx="5"/>
          </p:nvPr>
        </p:nvSpPr>
        <p:spPr>
          <a:noFill/>
        </p:spPr>
        <p:txBody>
          <a:bodyPr/>
          <a:lstStyle/>
          <a:p>
            <a:fld id="{971C9271-B5D4-490D-BEBA-13883574951F}" type="slidenum">
              <a:rPr lang="en-US" smtClean="0"/>
              <a:pPr/>
              <a:t>24</a:t>
            </a:fld>
            <a:endParaRPr lang="en-US" smtClean="0"/>
          </a:p>
        </p:txBody>
      </p:sp>
    </p:spTree>
    <p:extLst>
      <p:ext uri="{BB962C8B-B14F-4D97-AF65-F5344CB8AC3E}">
        <p14:creationId xmlns:p14="http://schemas.microsoft.com/office/powerpoint/2010/main" val="1184400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12690"/>
            <a:fld id="{A32EECA1-217A-4063-A028-EA3FA5193AFE}" type="slidenum">
              <a:rPr lang="en-US" smtClean="0"/>
              <a:pPr defTabSz="912690"/>
              <a:t>25</a:t>
            </a:fld>
            <a:endParaRPr lang="en-US" dirty="0" smtClean="0"/>
          </a:p>
        </p:txBody>
      </p:sp>
      <p:sp>
        <p:nvSpPr>
          <p:cNvPr id="59395" name="Rectangle 2"/>
          <p:cNvSpPr>
            <a:spLocks noGrp="1" noRot="1" noChangeAspect="1" noChangeArrowheads="1" noTextEdit="1"/>
          </p:cNvSpPr>
          <p:nvPr>
            <p:ph type="sldImg"/>
          </p:nvPr>
        </p:nvSpPr>
        <p:spPr>
          <a:xfrm>
            <a:off x="1181100" y="695325"/>
            <a:ext cx="4648200" cy="3486150"/>
          </a:xfrm>
          <a:ln/>
        </p:spPr>
      </p:sp>
      <p:sp>
        <p:nvSpPr>
          <p:cNvPr id="59396" name="Rectangle 3"/>
          <p:cNvSpPr>
            <a:spLocks noGrp="1" noChangeArrowheads="1"/>
          </p:cNvSpPr>
          <p:nvPr>
            <p:ph type="body" idx="1"/>
          </p:nvPr>
        </p:nvSpPr>
        <p:spPr>
          <a:xfrm>
            <a:off x="701675" y="4416427"/>
            <a:ext cx="5607050" cy="4184650"/>
          </a:xfrm>
          <a:noFill/>
          <a:ln/>
        </p:spPr>
        <p:txBody>
          <a:bodyPr/>
          <a:lstStyle/>
          <a:p>
            <a:pPr eaLnBrk="1" hangingPunct="1"/>
            <a:endParaRPr lang="en-US" smtClean="0"/>
          </a:p>
        </p:txBody>
      </p:sp>
    </p:spTree>
    <p:extLst>
      <p:ext uri="{BB962C8B-B14F-4D97-AF65-F5344CB8AC3E}">
        <p14:creationId xmlns:p14="http://schemas.microsoft.com/office/powerpoint/2010/main" val="3391444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12813"/>
            <a:fld id="{4125DBD7-98A4-44E6-9F39-18AC5F58E317}" type="slidenum">
              <a:rPr lang="en-US" smtClean="0"/>
              <a:pPr defTabSz="912813"/>
              <a:t>26</a:t>
            </a:fld>
            <a:endParaRPr lang="en-US" smtClean="0"/>
          </a:p>
        </p:txBody>
      </p:sp>
      <p:sp>
        <p:nvSpPr>
          <p:cNvPr id="60419" name="Rectangle 2"/>
          <p:cNvSpPr>
            <a:spLocks noGrp="1" noRot="1" noChangeAspect="1" noChangeArrowheads="1" noTextEdit="1"/>
          </p:cNvSpPr>
          <p:nvPr>
            <p:ph type="sldImg"/>
          </p:nvPr>
        </p:nvSpPr>
        <p:spPr>
          <a:xfrm>
            <a:off x="1181100" y="695325"/>
            <a:ext cx="4648200" cy="3486150"/>
          </a:xfrm>
          <a:ln/>
        </p:spPr>
      </p:sp>
      <p:sp>
        <p:nvSpPr>
          <p:cNvPr id="60420" name="Rectangle 3"/>
          <p:cNvSpPr>
            <a:spLocks noGrp="1" noChangeArrowheads="1"/>
          </p:cNvSpPr>
          <p:nvPr>
            <p:ph type="body" idx="1"/>
          </p:nvPr>
        </p:nvSpPr>
        <p:spPr>
          <a:xfrm>
            <a:off x="701675" y="4416425"/>
            <a:ext cx="5607050" cy="4184650"/>
          </a:xfrm>
          <a:noFill/>
          <a:ln/>
        </p:spPr>
        <p:txBody>
          <a:bodyPr/>
          <a:lstStyle/>
          <a:p>
            <a:pPr eaLnBrk="1" hangingPunct="1"/>
            <a:endParaRPr lang="en-US" smtClean="0"/>
          </a:p>
        </p:txBody>
      </p:sp>
    </p:spTree>
    <p:extLst>
      <p:ext uri="{BB962C8B-B14F-4D97-AF65-F5344CB8AC3E}">
        <p14:creationId xmlns:p14="http://schemas.microsoft.com/office/powerpoint/2010/main" val="23263036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99BE2B0F-8022-4AB1-A7B1-4B4830966144}" type="slidenum">
              <a:rPr lang="en-US" smtClean="0"/>
              <a:pPr/>
              <a:t>27</a:t>
            </a:fld>
            <a:endParaRPr lang="en-US" smtClean="0"/>
          </a:p>
        </p:txBody>
      </p:sp>
    </p:spTree>
    <p:extLst>
      <p:ext uri="{BB962C8B-B14F-4D97-AF65-F5344CB8AC3E}">
        <p14:creationId xmlns:p14="http://schemas.microsoft.com/office/powerpoint/2010/main" val="1313861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C7CBDD0-5C23-413E-B8B9-07D626F2D504}" type="slidenum">
              <a:rPr lang="en-US" smtClean="0"/>
              <a:pPr>
                <a:defRPr/>
              </a:pPr>
              <a:t>28</a:t>
            </a:fld>
            <a:endParaRPr lang="en-US" dirty="0"/>
          </a:p>
        </p:txBody>
      </p:sp>
    </p:spTree>
    <p:extLst>
      <p:ext uri="{BB962C8B-B14F-4D97-AF65-F5344CB8AC3E}">
        <p14:creationId xmlns:p14="http://schemas.microsoft.com/office/powerpoint/2010/main" val="2705304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DC1CDD6-F21A-442F-BBFF-45387D50AEA2}" type="slidenum">
              <a:rPr lang="en-US" smtClean="0"/>
              <a:pPr/>
              <a:t>29</a:t>
            </a:fld>
            <a:endParaRPr lang="en-US" smtClean="0"/>
          </a:p>
        </p:txBody>
      </p:sp>
      <p:sp>
        <p:nvSpPr>
          <p:cNvPr id="39939" name="Rectangle 2"/>
          <p:cNvSpPr>
            <a:spLocks noGrp="1" noRot="1" noChangeAspect="1" noChangeArrowheads="1" noTextEdit="1"/>
          </p:cNvSpPr>
          <p:nvPr>
            <p:ph type="sldImg"/>
          </p:nvPr>
        </p:nvSpPr>
        <p:spPr>
          <a:ln/>
        </p:spPr>
      </p:sp>
      <p:sp>
        <p:nvSpPr>
          <p:cNvPr id="39940" name="Notes Placeholder 4"/>
          <p:cNvSpPr>
            <a:spLocks noGrp="1"/>
          </p:cNvSpPr>
          <p:nvPr/>
        </p:nvSpPr>
        <p:spPr bwMode="auto">
          <a:xfrm>
            <a:off x="701675" y="4416425"/>
            <a:ext cx="5607050" cy="4183063"/>
          </a:xfrm>
          <a:prstGeom prst="rect">
            <a:avLst/>
          </a:prstGeom>
          <a:noFill/>
          <a:ln w="9525">
            <a:noFill/>
            <a:miter lim="800000"/>
            <a:headEnd/>
            <a:tailEnd/>
          </a:ln>
        </p:spPr>
        <p:txBody>
          <a:bodyPr lIns="91417" tIns="45708" rIns="91417" bIns="45708"/>
          <a:lstStyle/>
          <a:p>
            <a:pPr eaLnBrk="0" hangingPunct="0">
              <a:spcBef>
                <a:spcPct val="30000"/>
              </a:spcBef>
            </a:pPr>
            <a:endParaRPr lang="en-US" sz="1200"/>
          </a:p>
        </p:txBody>
      </p:sp>
      <p:sp>
        <p:nvSpPr>
          <p:cNvPr id="39941" name="Notes Placeholder 4"/>
          <p:cNvSpPr>
            <a:spLocks noGrp="1"/>
          </p:cNvSpPr>
          <p:nvPr>
            <p:ph type="body" idx="1"/>
          </p:nvPr>
        </p:nvSpPr>
        <p:spPr>
          <a:noFill/>
          <a:ln/>
        </p:spPr>
        <p:txBody>
          <a:bodyPr/>
          <a:lstStyle/>
          <a:p>
            <a:endParaRPr lang="en-US" sz="1600" dirty="0" smtClean="0"/>
          </a:p>
          <a:p>
            <a:endParaRPr lang="en-US" dirty="0" smtClean="0"/>
          </a:p>
        </p:txBody>
      </p:sp>
    </p:spTree>
    <p:extLst>
      <p:ext uri="{BB962C8B-B14F-4D97-AF65-F5344CB8AC3E}">
        <p14:creationId xmlns:p14="http://schemas.microsoft.com/office/powerpoint/2010/main" val="3064961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11225"/>
            <a:fld id="{B331E267-6B58-424E-B999-076DAABE3B3B}" type="slidenum">
              <a:rPr lang="en-US" smtClean="0">
                <a:latin typeface="Arial" charset="0"/>
              </a:rPr>
              <a:pPr defTabSz="911225"/>
              <a:t>30</a:t>
            </a:fld>
            <a:endParaRPr lang="en-US" smtClean="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27886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12813"/>
            <a:fld id="{4B58568B-2DE3-4890-9361-C09FE460DB97}" type="slidenum">
              <a:rPr lang="en-US" smtClean="0"/>
              <a:pPr defTabSz="912813"/>
              <a:t>4</a:t>
            </a:fld>
            <a:endParaRPr lang="en-US" smtClean="0"/>
          </a:p>
        </p:txBody>
      </p:sp>
      <p:sp>
        <p:nvSpPr>
          <p:cNvPr id="41987" name="Rectangle 2"/>
          <p:cNvSpPr>
            <a:spLocks noGrp="1" noRot="1" noChangeAspect="1" noChangeArrowheads="1" noTextEdit="1"/>
          </p:cNvSpPr>
          <p:nvPr>
            <p:ph type="sldImg"/>
          </p:nvPr>
        </p:nvSpPr>
        <p:spPr>
          <a:xfrm>
            <a:off x="1181100" y="695325"/>
            <a:ext cx="4648200" cy="3486150"/>
          </a:xfrm>
          <a:ln/>
        </p:spPr>
      </p:sp>
      <p:sp>
        <p:nvSpPr>
          <p:cNvPr id="41988" name="Rectangle 3"/>
          <p:cNvSpPr>
            <a:spLocks noGrp="1" noChangeArrowheads="1"/>
          </p:cNvSpPr>
          <p:nvPr>
            <p:ph type="body" idx="1"/>
          </p:nvPr>
        </p:nvSpPr>
        <p:spPr>
          <a:xfrm>
            <a:off x="701675" y="4416425"/>
            <a:ext cx="5607050" cy="4184650"/>
          </a:xfrm>
          <a:noFill/>
          <a:ln/>
        </p:spPr>
        <p:txBody>
          <a:bodyPr/>
          <a:lstStyle/>
          <a:p>
            <a:pPr eaLnBrk="1" hangingPunct="1"/>
            <a:endParaRPr lang="en-US" smtClean="0"/>
          </a:p>
        </p:txBody>
      </p:sp>
    </p:spTree>
    <p:extLst>
      <p:ext uri="{BB962C8B-B14F-4D97-AF65-F5344CB8AC3E}">
        <p14:creationId xmlns:p14="http://schemas.microsoft.com/office/powerpoint/2010/main" val="627997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DC1CDD6-F21A-442F-BBFF-45387D50AEA2}" type="slidenum">
              <a:rPr lang="en-US" smtClean="0"/>
              <a:pPr/>
              <a:t>31</a:t>
            </a:fld>
            <a:endParaRPr lang="en-US" smtClean="0"/>
          </a:p>
        </p:txBody>
      </p:sp>
      <p:sp>
        <p:nvSpPr>
          <p:cNvPr id="39939" name="Rectangle 2"/>
          <p:cNvSpPr>
            <a:spLocks noGrp="1" noRot="1" noChangeAspect="1" noChangeArrowheads="1" noTextEdit="1"/>
          </p:cNvSpPr>
          <p:nvPr>
            <p:ph type="sldImg"/>
          </p:nvPr>
        </p:nvSpPr>
        <p:spPr>
          <a:ln/>
        </p:spPr>
      </p:sp>
      <p:sp>
        <p:nvSpPr>
          <p:cNvPr id="39940" name="Notes Placeholder 4"/>
          <p:cNvSpPr>
            <a:spLocks noGrp="1"/>
          </p:cNvSpPr>
          <p:nvPr/>
        </p:nvSpPr>
        <p:spPr bwMode="auto">
          <a:xfrm>
            <a:off x="701675" y="4416425"/>
            <a:ext cx="5607050" cy="4183063"/>
          </a:xfrm>
          <a:prstGeom prst="rect">
            <a:avLst/>
          </a:prstGeom>
          <a:noFill/>
          <a:ln w="9525">
            <a:noFill/>
            <a:miter lim="800000"/>
            <a:headEnd/>
            <a:tailEnd/>
          </a:ln>
        </p:spPr>
        <p:txBody>
          <a:bodyPr lIns="91417" tIns="45708" rIns="91417" bIns="45708"/>
          <a:lstStyle/>
          <a:p>
            <a:pPr eaLnBrk="0" hangingPunct="0">
              <a:spcBef>
                <a:spcPct val="30000"/>
              </a:spcBef>
            </a:pPr>
            <a:endParaRPr lang="en-US" sz="1200"/>
          </a:p>
        </p:txBody>
      </p:sp>
      <p:sp>
        <p:nvSpPr>
          <p:cNvPr id="39941" name="Notes Placeholder 4"/>
          <p:cNvSpPr>
            <a:spLocks noGrp="1"/>
          </p:cNvSpPr>
          <p:nvPr>
            <p:ph type="body" idx="1"/>
          </p:nvPr>
        </p:nvSpPr>
        <p:spPr>
          <a:noFill/>
          <a:ln/>
        </p:spPr>
        <p:txBody>
          <a:bodyPr/>
          <a:lstStyle/>
          <a:p>
            <a:r>
              <a:rPr lang="en-US" sz="1600" dirty="0" smtClean="0"/>
              <a:t>Ever wonder why it seems like these chemical and materials issues didn’t come up so much before?</a:t>
            </a:r>
          </a:p>
          <a:p>
            <a:r>
              <a:rPr lang="en-US" sz="1600" dirty="0" smtClean="0"/>
              <a:t>Why the EC program is important to DoD? </a:t>
            </a:r>
          </a:p>
          <a:p>
            <a:endParaRPr lang="en-US" sz="1600" dirty="0" smtClean="0"/>
          </a:p>
          <a:p>
            <a:r>
              <a:rPr lang="en-US" sz="1600" dirty="0" smtClean="0"/>
              <a:t>Or why DoD needs to be thinking more about the materials and chemicals it chooses to use to design or maintain its weapons systems?  </a:t>
            </a:r>
          </a:p>
          <a:p>
            <a:endParaRPr lang="en-US" sz="1600" dirty="0" smtClean="0"/>
          </a:p>
          <a:p>
            <a:r>
              <a:rPr lang="en-US" sz="1600" dirty="0" smtClean="0"/>
              <a:t>I’m going to take just a few minutes to provide you with a basic understanding of what’s going on. </a:t>
            </a:r>
          </a:p>
          <a:p>
            <a:endParaRPr lang="en-US" sz="1600" dirty="0" smtClean="0"/>
          </a:p>
          <a:p>
            <a:endParaRPr lang="en-US" dirty="0" smtClean="0"/>
          </a:p>
        </p:txBody>
      </p:sp>
    </p:spTree>
    <p:extLst>
      <p:ext uri="{BB962C8B-B14F-4D97-AF65-F5344CB8AC3E}">
        <p14:creationId xmlns:p14="http://schemas.microsoft.com/office/powerpoint/2010/main" val="792716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p:spPr>
        <p:txBody>
          <a:bodyPr/>
          <a:lstStyle/>
          <a:p>
            <a:r>
              <a:rPr lang="en-US" smtClean="0"/>
              <a:t>DRAFT</a:t>
            </a:r>
          </a:p>
        </p:txBody>
      </p:sp>
      <p:sp>
        <p:nvSpPr>
          <p:cNvPr id="24579" name="Rectangle 6"/>
          <p:cNvSpPr>
            <a:spLocks noGrp="1" noChangeArrowheads="1"/>
          </p:cNvSpPr>
          <p:nvPr>
            <p:ph type="ftr" sz="quarter" idx="4"/>
          </p:nvPr>
        </p:nvSpPr>
        <p:spPr>
          <a:noFill/>
        </p:spPr>
        <p:txBody>
          <a:bodyPr/>
          <a:lstStyle/>
          <a:p>
            <a:r>
              <a:rPr lang="en-US" smtClean="0"/>
              <a:t>DRAFT</a:t>
            </a:r>
          </a:p>
        </p:txBody>
      </p:sp>
      <p:sp>
        <p:nvSpPr>
          <p:cNvPr id="24580" name="Rectangle 7"/>
          <p:cNvSpPr>
            <a:spLocks noGrp="1" noChangeArrowheads="1"/>
          </p:cNvSpPr>
          <p:nvPr>
            <p:ph type="sldNum" sz="quarter" idx="5"/>
          </p:nvPr>
        </p:nvSpPr>
        <p:spPr>
          <a:noFill/>
        </p:spPr>
        <p:txBody>
          <a:bodyPr/>
          <a:lstStyle/>
          <a:p>
            <a:fld id="{D7A8D9D8-EF1F-477B-B56B-11DDAEF42BEE}" type="slidenum">
              <a:rPr lang="en-US" smtClean="0"/>
              <a:pPr/>
              <a:t>32</a:t>
            </a:fld>
            <a:endParaRPr lang="en-US" smtClean="0"/>
          </a:p>
        </p:txBody>
      </p:sp>
      <p:sp>
        <p:nvSpPr>
          <p:cNvPr id="24581" name="Rectangle 2"/>
          <p:cNvSpPr>
            <a:spLocks noGrp="1" noRot="1" noChangeAspect="1" noChangeArrowheads="1" noTextEdit="1"/>
          </p:cNvSpPr>
          <p:nvPr>
            <p:ph type="sldImg"/>
          </p:nvPr>
        </p:nvSpPr>
        <p:spPr>
          <a:ln/>
        </p:spPr>
      </p:sp>
      <p:sp>
        <p:nvSpPr>
          <p:cNvPr id="2458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950152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12813"/>
            <a:fld id="{BEE93F3E-B71B-4F57-A1EF-1375DD7E9256}" type="slidenum">
              <a:rPr lang="en-US" smtClean="0"/>
              <a:pPr defTabSz="912813"/>
              <a:t>5</a:t>
            </a:fld>
            <a:endParaRPr lang="en-US" smtClean="0"/>
          </a:p>
        </p:txBody>
      </p:sp>
      <p:sp>
        <p:nvSpPr>
          <p:cNvPr id="46083" name="Rectangle 2"/>
          <p:cNvSpPr>
            <a:spLocks noGrp="1" noRot="1" noChangeAspect="1" noChangeArrowheads="1" noTextEdit="1"/>
          </p:cNvSpPr>
          <p:nvPr>
            <p:ph type="sldImg"/>
          </p:nvPr>
        </p:nvSpPr>
        <p:spPr>
          <a:ln/>
        </p:spPr>
      </p:sp>
      <p:sp>
        <p:nvSpPr>
          <p:cNvPr id="46084" name="Notes Placeholder 4"/>
          <p:cNvSpPr>
            <a:spLocks noGrp="1"/>
          </p:cNvSpPr>
          <p:nvPr/>
        </p:nvSpPr>
        <p:spPr bwMode="auto">
          <a:xfrm>
            <a:off x="701675" y="4416425"/>
            <a:ext cx="5607050" cy="4183063"/>
          </a:xfrm>
          <a:prstGeom prst="rect">
            <a:avLst/>
          </a:prstGeom>
          <a:noFill/>
          <a:ln w="9525">
            <a:noFill/>
            <a:miter lim="800000"/>
            <a:headEnd/>
            <a:tailEnd/>
          </a:ln>
        </p:spPr>
        <p:txBody>
          <a:bodyPr lIns="91417" tIns="45708" rIns="91417" bIns="45708"/>
          <a:lstStyle/>
          <a:p>
            <a:pPr eaLnBrk="0" hangingPunct="0">
              <a:spcBef>
                <a:spcPct val="30000"/>
              </a:spcBef>
            </a:pPr>
            <a:endParaRPr lang="en-US" sz="1200"/>
          </a:p>
        </p:txBody>
      </p:sp>
    </p:spTree>
    <p:extLst>
      <p:ext uri="{BB962C8B-B14F-4D97-AF65-F5344CB8AC3E}">
        <p14:creationId xmlns:p14="http://schemas.microsoft.com/office/powerpoint/2010/main" val="3132378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F229DD0-2B66-4854-8D7C-94106538F0C9}" type="slidenum">
              <a:rPr lang="en-US" smtClean="0"/>
              <a:pPr/>
              <a:t>6</a:t>
            </a:fld>
            <a:endParaRPr lang="en-US" smtClean="0"/>
          </a:p>
        </p:txBody>
      </p:sp>
      <p:sp>
        <p:nvSpPr>
          <p:cNvPr id="44035" name="Rectangle 2"/>
          <p:cNvSpPr>
            <a:spLocks noGrp="1" noRot="1" noChangeAspect="1" noChangeArrowheads="1" noTextEdit="1"/>
          </p:cNvSpPr>
          <p:nvPr>
            <p:ph type="sldImg"/>
          </p:nvPr>
        </p:nvSpPr>
        <p:spPr>
          <a:ln/>
        </p:spPr>
      </p:sp>
      <p:sp>
        <p:nvSpPr>
          <p:cNvPr id="44036" name="Notes Placeholder 4"/>
          <p:cNvSpPr>
            <a:spLocks noGrp="1"/>
          </p:cNvSpPr>
          <p:nvPr/>
        </p:nvSpPr>
        <p:spPr bwMode="auto">
          <a:xfrm>
            <a:off x="701675" y="4416425"/>
            <a:ext cx="5607050" cy="4183063"/>
          </a:xfrm>
          <a:prstGeom prst="rect">
            <a:avLst/>
          </a:prstGeom>
          <a:noFill/>
          <a:ln w="9525">
            <a:noFill/>
            <a:miter lim="800000"/>
            <a:headEnd/>
            <a:tailEnd/>
          </a:ln>
        </p:spPr>
        <p:txBody>
          <a:bodyPr lIns="91417" tIns="45708" rIns="91417" bIns="45708"/>
          <a:lstStyle/>
          <a:p>
            <a:pPr eaLnBrk="0" hangingPunct="0">
              <a:spcBef>
                <a:spcPct val="30000"/>
              </a:spcBef>
            </a:pPr>
            <a:endParaRPr lang="en-US" sz="1200"/>
          </a:p>
        </p:txBody>
      </p:sp>
      <p:sp>
        <p:nvSpPr>
          <p:cNvPr id="44037" name="Notes Placeholder 4"/>
          <p:cNvSpPr>
            <a:spLocks noGrp="1"/>
          </p:cNvSpPr>
          <p:nvPr>
            <p:ph type="body" idx="1"/>
          </p:nvPr>
        </p:nvSpPr>
        <p:spPr>
          <a:noFill/>
          <a:ln/>
        </p:spPr>
        <p:txBody>
          <a:bodyPr/>
          <a:lstStyle/>
          <a:p>
            <a:endParaRPr lang="en-US" sz="1600" smtClean="0"/>
          </a:p>
          <a:p>
            <a:endParaRPr lang="en-US" smtClean="0"/>
          </a:p>
        </p:txBody>
      </p:sp>
    </p:spTree>
    <p:extLst>
      <p:ext uri="{BB962C8B-B14F-4D97-AF65-F5344CB8AC3E}">
        <p14:creationId xmlns:p14="http://schemas.microsoft.com/office/powerpoint/2010/main" val="2395203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31B01BE-29E4-4B7B-9EC3-7F87550B001B}" type="slidenum">
              <a:rPr lang="en-US" smtClean="0"/>
              <a:pPr/>
              <a:t>7</a:t>
            </a:fld>
            <a:endParaRPr lang="en-US" smtClean="0"/>
          </a:p>
        </p:txBody>
      </p:sp>
      <p:sp>
        <p:nvSpPr>
          <p:cNvPr id="43011" name="Rectangle 2"/>
          <p:cNvSpPr>
            <a:spLocks noGrp="1" noRot="1" noChangeAspect="1" noChangeArrowheads="1" noTextEdit="1"/>
          </p:cNvSpPr>
          <p:nvPr>
            <p:ph type="sldImg"/>
          </p:nvPr>
        </p:nvSpPr>
        <p:spPr>
          <a:xfrm>
            <a:off x="1181100" y="695325"/>
            <a:ext cx="4648200" cy="3486150"/>
          </a:xfrm>
          <a:ln/>
        </p:spPr>
      </p:sp>
      <p:sp>
        <p:nvSpPr>
          <p:cNvPr id="43012" name="Rectangle 3"/>
          <p:cNvSpPr>
            <a:spLocks noGrp="1" noChangeArrowheads="1"/>
          </p:cNvSpPr>
          <p:nvPr>
            <p:ph type="body" idx="1"/>
          </p:nvPr>
        </p:nvSpPr>
        <p:spPr>
          <a:xfrm>
            <a:off x="701675" y="4416425"/>
            <a:ext cx="5607050" cy="4184650"/>
          </a:xfrm>
          <a:noFill/>
          <a:ln/>
        </p:spPr>
        <p:txBody>
          <a:bodyPr/>
          <a:lstStyle/>
          <a:p>
            <a:endParaRPr lang="en-US" dirty="0" smtClean="0"/>
          </a:p>
          <a:p>
            <a:r>
              <a:rPr lang="en-US" dirty="0" smtClean="0"/>
              <a:t>	</a:t>
            </a:r>
          </a:p>
          <a:p>
            <a:pPr lvl="1"/>
            <a:endParaRPr lang="en-US" dirty="0" smtClean="0"/>
          </a:p>
        </p:txBody>
      </p:sp>
    </p:spTree>
    <p:extLst>
      <p:ext uri="{BB962C8B-B14F-4D97-AF65-F5344CB8AC3E}">
        <p14:creationId xmlns:p14="http://schemas.microsoft.com/office/powerpoint/2010/main" val="883417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75BCA16-920C-4118-8268-F02E39111F2B}" type="slidenum">
              <a:rPr lang="en-US" smtClean="0"/>
              <a:pPr/>
              <a:t>8</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27398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19EEEF6-5C59-41F7-9DD4-2CCE415A5778}" type="slidenum">
              <a:rPr lang="en-US" smtClean="0"/>
              <a:pPr/>
              <a:t>9</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dirty="0" smtClean="0"/>
              <a:t>ECs can impact DoD in one or more critical areas.  The impacts depending on the degree of the uncertainty about the chemical, political climate, health effects, and regulatory response (ban or restrictions).</a:t>
            </a:r>
          </a:p>
          <a:p>
            <a:endParaRPr lang="en-US" dirty="0" smtClean="0"/>
          </a:p>
          <a:p>
            <a:r>
              <a:rPr lang="en-US" dirty="0" smtClean="0"/>
              <a:t>New health effects can lead to changes in surgical care for war fighters (Tungsten/Nickel/Cobalt) munitions</a:t>
            </a:r>
          </a:p>
          <a:p>
            <a:endParaRPr lang="en-US" dirty="0" smtClean="0"/>
          </a:p>
          <a:p>
            <a:r>
              <a:rPr lang="en-US" dirty="0" smtClean="0"/>
              <a:t>New standards can halt live fire training (RDX and tungsten at MMR)</a:t>
            </a:r>
          </a:p>
          <a:p>
            <a:endParaRPr lang="en-US" dirty="0" smtClean="0"/>
          </a:p>
          <a:p>
            <a:r>
              <a:rPr lang="en-US" dirty="0" smtClean="0"/>
              <a:t>Uncertainty about potential health effects can influence the direction of acquisitions programs (e.g., stop use of Hex chrome for force alternative development) and stop R&amp;D (e.g., ARL halted all R&amp;D on tungsten until new </a:t>
            </a:r>
            <a:r>
              <a:rPr lang="en-US" dirty="0" err="1" smtClean="0"/>
              <a:t>occuprational</a:t>
            </a:r>
            <a:r>
              <a:rPr lang="en-US" dirty="0" smtClean="0"/>
              <a:t> safety standards could be determined)</a:t>
            </a:r>
          </a:p>
          <a:p>
            <a:endParaRPr lang="en-US" dirty="0" smtClean="0"/>
          </a:p>
          <a:p>
            <a:r>
              <a:rPr lang="en-US" dirty="0" smtClean="0"/>
              <a:t>Ban on materials can results in changes in O&amp;M practices (PFOA)</a:t>
            </a:r>
          </a:p>
          <a:p>
            <a:endParaRPr lang="en-US" dirty="0" smtClean="0"/>
          </a:p>
          <a:p>
            <a:r>
              <a:rPr lang="en-US" dirty="0" smtClean="0"/>
              <a:t>New standards and toxicity data can lower groundwater treatment goals and increase time to cleanup (TCE)</a:t>
            </a:r>
          </a:p>
        </p:txBody>
      </p:sp>
    </p:spTree>
    <p:extLst>
      <p:ext uri="{BB962C8B-B14F-4D97-AF65-F5344CB8AC3E}">
        <p14:creationId xmlns:p14="http://schemas.microsoft.com/office/powerpoint/2010/main" val="1586703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12813"/>
            <a:fld id="{0D5D47E0-809B-41E8-AE85-611742487ADC}" type="slidenum">
              <a:rPr lang="en-US" smtClean="0"/>
              <a:pPr defTabSz="912813"/>
              <a:t>10</a:t>
            </a:fld>
            <a:endParaRPr lang="en-US" smtClean="0"/>
          </a:p>
        </p:txBody>
      </p:sp>
      <p:sp>
        <p:nvSpPr>
          <p:cNvPr id="60419" name="Rectangle 2"/>
          <p:cNvSpPr>
            <a:spLocks noGrp="1" noRot="1" noChangeAspect="1" noChangeArrowheads="1" noTextEdit="1"/>
          </p:cNvSpPr>
          <p:nvPr>
            <p:ph type="sldImg"/>
          </p:nvPr>
        </p:nvSpPr>
        <p:spPr>
          <a:xfrm>
            <a:off x="1182688" y="695325"/>
            <a:ext cx="4649787" cy="3487738"/>
          </a:xfrm>
          <a:ln/>
        </p:spPr>
      </p:sp>
      <p:sp>
        <p:nvSpPr>
          <p:cNvPr id="60420" name="Rectangle 3"/>
          <p:cNvSpPr>
            <a:spLocks noGrp="1" noChangeArrowheads="1"/>
          </p:cNvSpPr>
          <p:nvPr>
            <p:ph type="body" idx="1"/>
          </p:nvPr>
        </p:nvSpPr>
        <p:spPr>
          <a:xfrm>
            <a:off x="703263" y="4418013"/>
            <a:ext cx="5603875" cy="4183062"/>
          </a:xfrm>
          <a:noFill/>
          <a:ln/>
        </p:spPr>
        <p:txBody>
          <a:bodyPr/>
          <a:lstStyle/>
          <a:p>
            <a:pPr marL="182563" indent="-182563" eaLnBrk="1" hangingPunct="1"/>
            <a:endParaRPr lang="en-US" smtClean="0"/>
          </a:p>
        </p:txBody>
      </p:sp>
    </p:spTree>
    <p:extLst>
      <p:ext uri="{BB962C8B-B14F-4D97-AF65-F5344CB8AC3E}">
        <p14:creationId xmlns:p14="http://schemas.microsoft.com/office/powerpoint/2010/main" val="2194868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228600"/>
            <a:ext cx="2198688" cy="63452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0975" y="228600"/>
            <a:ext cx="6445250" cy="634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924800" cy="762000"/>
          </a:xfrm>
        </p:spPr>
        <p:txBody>
          <a:bodyPr/>
          <a:lstStyle>
            <a:lvl1pPr>
              <a:defRPr b="1" i="0"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80975" y="1266825"/>
            <a:ext cx="4321175" cy="5307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54550" y="1266825"/>
            <a:ext cx="4322763" cy="257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54550" y="3995738"/>
            <a:ext cx="4322763" cy="2578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924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0975" y="1266825"/>
            <a:ext cx="4321175" cy="5307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266825"/>
            <a:ext cx="4322763" cy="5307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80975" y="1266825"/>
            <a:ext cx="4321175" cy="5307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266825"/>
            <a:ext cx="4322763" cy="5307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228600"/>
            <a:ext cx="7924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80975" y="1266825"/>
            <a:ext cx="8796338" cy="5307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8" name="Group 6"/>
          <p:cNvGrpSpPr>
            <a:grpSpLocks/>
          </p:cNvGrpSpPr>
          <p:nvPr/>
        </p:nvGrpSpPr>
        <p:grpSpPr bwMode="auto">
          <a:xfrm>
            <a:off x="1295400" y="977900"/>
            <a:ext cx="7493000" cy="244475"/>
            <a:chOff x="816" y="616"/>
            <a:chExt cx="4720" cy="154"/>
          </a:xfrm>
        </p:grpSpPr>
        <p:sp>
          <p:nvSpPr>
            <p:cNvPr id="1030" name="Line 7"/>
            <p:cNvSpPr>
              <a:spLocks noChangeShapeType="1"/>
            </p:cNvSpPr>
            <p:nvPr userDrawn="1"/>
          </p:nvSpPr>
          <p:spPr bwMode="auto">
            <a:xfrm>
              <a:off x="816" y="693"/>
              <a:ext cx="2928" cy="0"/>
            </a:xfrm>
            <a:prstGeom prst="line">
              <a:avLst/>
            </a:prstGeom>
            <a:noFill/>
            <a:ln w="38100">
              <a:solidFill>
                <a:srgbClr val="003366"/>
              </a:solidFill>
              <a:round/>
              <a:headEnd/>
              <a:tailEnd/>
            </a:ln>
          </p:spPr>
          <p:txBody>
            <a:bodyPr/>
            <a:lstStyle/>
            <a:p>
              <a:pPr>
                <a:defRPr/>
              </a:pPr>
              <a:endParaRPr lang="en-US"/>
            </a:p>
          </p:txBody>
        </p:sp>
        <p:sp>
          <p:nvSpPr>
            <p:cNvPr id="1031" name="Text Box 8"/>
            <p:cNvSpPr txBox="1">
              <a:spLocks noChangeArrowheads="1"/>
            </p:cNvSpPr>
            <p:nvPr userDrawn="1"/>
          </p:nvSpPr>
          <p:spPr bwMode="auto">
            <a:xfrm>
              <a:off x="3744" y="616"/>
              <a:ext cx="1442" cy="154"/>
            </a:xfrm>
            <a:prstGeom prst="rect">
              <a:avLst/>
            </a:prstGeom>
            <a:noFill/>
            <a:ln>
              <a:noFill/>
            </a:ln>
            <a:extLst/>
          </p:spPr>
          <p:txBody>
            <a:bodyPr wrap="none">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defRPr/>
              </a:pPr>
              <a:r>
                <a:rPr lang="en-US" sz="1000" smtClean="0">
                  <a:solidFill>
                    <a:srgbClr val="000099"/>
                  </a:solidFill>
                  <a:latin typeface="Arial" charset="0"/>
                </a:rPr>
                <a:t>Acquisition, Technology and Logistics</a:t>
              </a:r>
            </a:p>
          </p:txBody>
        </p:sp>
        <p:sp>
          <p:nvSpPr>
            <p:cNvPr id="1032" name="Freeform 9"/>
            <p:cNvSpPr>
              <a:spLocks/>
            </p:cNvSpPr>
            <p:nvPr userDrawn="1"/>
          </p:nvSpPr>
          <p:spPr bwMode="auto">
            <a:xfrm>
              <a:off x="5184" y="692"/>
              <a:ext cx="352" cy="2"/>
            </a:xfrm>
            <a:custGeom>
              <a:avLst/>
              <a:gdLst>
                <a:gd name="T0" fmla="*/ 0 w 352"/>
                <a:gd name="T1" fmla="*/ 0 h 2"/>
                <a:gd name="T2" fmla="*/ 352 w 352"/>
                <a:gd name="T3" fmla="*/ 2 h 2"/>
                <a:gd name="T4" fmla="*/ 0 60000 65536"/>
                <a:gd name="T5" fmla="*/ 0 60000 65536"/>
              </a:gdLst>
              <a:ahLst/>
              <a:cxnLst>
                <a:cxn ang="T4">
                  <a:pos x="T0" y="T1"/>
                </a:cxn>
                <a:cxn ang="T5">
                  <a:pos x="T2" y="T3"/>
                </a:cxn>
              </a:cxnLst>
              <a:rect l="0" t="0" r="r" b="b"/>
              <a:pathLst>
                <a:path w="352" h="2">
                  <a:moveTo>
                    <a:pt x="0" y="0"/>
                  </a:moveTo>
                  <a:lnTo>
                    <a:pt x="352" y="2"/>
                  </a:lnTo>
                </a:path>
              </a:pathLst>
            </a:custGeom>
            <a:noFill/>
            <a:ln w="38100">
              <a:solidFill>
                <a:srgbClr val="003366"/>
              </a:solidFill>
              <a:round/>
              <a:headEnd type="none" w="med" len="med"/>
              <a:tailEnd type="none" w="med" len="med"/>
            </a:ln>
          </p:spPr>
          <p:txBody>
            <a:bodyPr/>
            <a:lstStyle/>
            <a:p>
              <a:pPr>
                <a:defRPr/>
              </a:pPr>
              <a:endParaRPr lang="en-US"/>
            </a:p>
          </p:txBody>
        </p:sp>
      </p:grpSp>
      <p:sp>
        <p:nvSpPr>
          <p:cNvPr id="1029" name="Text Box 11"/>
          <p:cNvSpPr txBox="1">
            <a:spLocks noChangeArrowheads="1"/>
          </p:cNvSpPr>
          <p:nvPr userDrawn="1"/>
        </p:nvSpPr>
        <p:spPr bwMode="auto">
          <a:xfrm>
            <a:off x="8610600" y="6507163"/>
            <a:ext cx="533400" cy="274637"/>
          </a:xfrm>
          <a:prstGeom prst="rect">
            <a:avLst/>
          </a:prstGeom>
          <a:noFill/>
          <a:ln>
            <a:noFill/>
          </a:ln>
          <a:extLst/>
        </p:spPr>
        <p:txBody>
          <a:bodyPr>
            <a:spAutoFit/>
          </a:bodyPr>
          <a:lstStyle>
            <a:lvl1pPr eaLnBrk="0" hangingPunct="0">
              <a:defRPr sz="1600">
                <a:solidFill>
                  <a:schemeClr val="tx1"/>
                </a:solidFill>
                <a:latin typeface="Times New Roman" pitchFamily="18" charset="0"/>
                <a:cs typeface="Times New Roman" pitchFamily="18" charset="0"/>
              </a:defRPr>
            </a:lvl1pPr>
            <a:lvl2pPr marL="742950" indent="-285750" eaLnBrk="0" hangingPunct="0">
              <a:defRPr sz="1600">
                <a:solidFill>
                  <a:schemeClr val="tx1"/>
                </a:solidFill>
                <a:latin typeface="Times New Roman" pitchFamily="18" charset="0"/>
                <a:cs typeface="Times New Roman" pitchFamily="18" charset="0"/>
              </a:defRPr>
            </a:lvl2pPr>
            <a:lvl3pPr marL="1143000" indent="-228600" eaLnBrk="0" hangingPunct="0">
              <a:defRPr sz="1600">
                <a:solidFill>
                  <a:schemeClr val="tx1"/>
                </a:solidFill>
                <a:latin typeface="Times New Roman" pitchFamily="18" charset="0"/>
                <a:cs typeface="Times New Roman" pitchFamily="18" charset="0"/>
              </a:defRPr>
            </a:lvl3pPr>
            <a:lvl4pPr marL="1600200" indent="-228600" eaLnBrk="0" hangingPunct="0">
              <a:defRPr sz="1600">
                <a:solidFill>
                  <a:schemeClr val="tx1"/>
                </a:solidFill>
                <a:latin typeface="Times New Roman" pitchFamily="18" charset="0"/>
                <a:cs typeface="Times New Roman" pitchFamily="18" charset="0"/>
              </a:defRPr>
            </a:lvl4pPr>
            <a:lvl5pPr marL="2057400" indent="-228600" eaLnBrk="0" hangingPunct="0">
              <a:defRPr sz="16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cs typeface="Times New Roman" pitchFamily="18" charset="0"/>
              </a:defRPr>
            </a:lvl9pPr>
          </a:lstStyle>
          <a:p>
            <a:pPr eaLnBrk="1" hangingPunct="1">
              <a:spcBef>
                <a:spcPct val="50000"/>
              </a:spcBef>
              <a:defRPr/>
            </a:pPr>
            <a:fld id="{256510C2-E27E-48C0-835F-C3C7DD7B2E16}" type="slidenum">
              <a:rPr lang="en-US" sz="1200" smtClean="0"/>
              <a:pPr eaLnBrk="1" hangingPunct="1">
                <a:spcBef>
                  <a:spcPct val="50000"/>
                </a:spcBef>
                <a:defRPr/>
              </a:pPr>
              <a:t>‹#›</a:t>
            </a:fld>
            <a:endParaRPr lang="en-US" sz="1200" smtClean="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3200">
          <a:solidFill>
            <a:schemeClr val="accent2"/>
          </a:solidFill>
          <a:latin typeface="+mj-lt"/>
          <a:ea typeface="+mj-ea"/>
          <a:cs typeface="+mj-cs"/>
        </a:defRPr>
      </a:lvl1pPr>
      <a:lvl2pPr algn="ctr" rtl="0" eaLnBrk="0" fontAlgn="base" hangingPunct="0">
        <a:spcBef>
          <a:spcPct val="0"/>
        </a:spcBef>
        <a:spcAft>
          <a:spcPct val="0"/>
        </a:spcAft>
        <a:defRPr sz="3200">
          <a:solidFill>
            <a:schemeClr val="accent2"/>
          </a:solidFill>
          <a:latin typeface="Arial" charset="0"/>
        </a:defRPr>
      </a:lvl2pPr>
      <a:lvl3pPr algn="ctr" rtl="0" eaLnBrk="0" fontAlgn="base" hangingPunct="0">
        <a:spcBef>
          <a:spcPct val="0"/>
        </a:spcBef>
        <a:spcAft>
          <a:spcPct val="0"/>
        </a:spcAft>
        <a:defRPr sz="3200">
          <a:solidFill>
            <a:schemeClr val="accent2"/>
          </a:solidFill>
          <a:latin typeface="Arial" charset="0"/>
        </a:defRPr>
      </a:lvl3pPr>
      <a:lvl4pPr algn="ctr" rtl="0" eaLnBrk="0" fontAlgn="base" hangingPunct="0">
        <a:spcBef>
          <a:spcPct val="0"/>
        </a:spcBef>
        <a:spcAft>
          <a:spcPct val="0"/>
        </a:spcAft>
        <a:defRPr sz="3200">
          <a:solidFill>
            <a:schemeClr val="accent2"/>
          </a:solidFill>
          <a:latin typeface="Arial" charset="0"/>
        </a:defRPr>
      </a:lvl4pPr>
      <a:lvl5pPr algn="ctr" rtl="0" eaLnBrk="0" fontAlgn="base" hangingPunct="0">
        <a:spcBef>
          <a:spcPct val="0"/>
        </a:spcBef>
        <a:spcAft>
          <a:spcPct val="0"/>
        </a:spcAft>
        <a:defRPr sz="3200">
          <a:solidFill>
            <a:schemeClr val="accent2"/>
          </a:solidFill>
          <a:latin typeface="Arial" charset="0"/>
        </a:defRPr>
      </a:lvl5pPr>
      <a:lvl6pPr marL="457200" algn="ctr" rtl="0" fontAlgn="base">
        <a:spcBef>
          <a:spcPct val="0"/>
        </a:spcBef>
        <a:spcAft>
          <a:spcPct val="0"/>
        </a:spcAft>
        <a:defRPr sz="3200">
          <a:solidFill>
            <a:schemeClr val="accent2"/>
          </a:solidFill>
          <a:latin typeface="Arial" charset="0"/>
        </a:defRPr>
      </a:lvl6pPr>
      <a:lvl7pPr marL="914400" algn="ctr" rtl="0" fontAlgn="base">
        <a:spcBef>
          <a:spcPct val="0"/>
        </a:spcBef>
        <a:spcAft>
          <a:spcPct val="0"/>
        </a:spcAft>
        <a:defRPr sz="3200">
          <a:solidFill>
            <a:schemeClr val="accent2"/>
          </a:solidFill>
          <a:latin typeface="Arial" charset="0"/>
        </a:defRPr>
      </a:lvl7pPr>
      <a:lvl8pPr marL="1371600" algn="ctr" rtl="0" fontAlgn="base">
        <a:spcBef>
          <a:spcPct val="0"/>
        </a:spcBef>
        <a:spcAft>
          <a:spcPct val="0"/>
        </a:spcAft>
        <a:defRPr sz="3200">
          <a:solidFill>
            <a:schemeClr val="accent2"/>
          </a:solidFill>
          <a:latin typeface="Arial" charset="0"/>
        </a:defRPr>
      </a:lvl8pPr>
      <a:lvl9pPr marL="1828800" algn="ctr" rtl="0" fontAlgn="base">
        <a:spcBef>
          <a:spcPct val="0"/>
        </a:spcBef>
        <a:spcAft>
          <a:spcPct val="0"/>
        </a:spcAft>
        <a:defRPr sz="32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a:xfrm>
            <a:off x="0" y="274638"/>
            <a:ext cx="9144000" cy="1651000"/>
          </a:xfrm>
        </p:spPr>
        <p:txBody>
          <a:bodyPr>
            <a:normAutofit fontScale="90000"/>
          </a:bodyPr>
          <a:lstStyle/>
          <a:p>
            <a:pPr eaLnBrk="1" hangingPunct="1">
              <a:defRPr/>
            </a:pPr>
            <a:r>
              <a:rPr lang="en-US" sz="3600" dirty="0" smtClean="0"/>
              <a:t>Managing Chemical &amp; Material Risks</a:t>
            </a:r>
            <a:br>
              <a:rPr lang="en-US" sz="3600" dirty="0" smtClean="0"/>
            </a:br>
            <a:r>
              <a:rPr lang="en-US" sz="3600" dirty="0" smtClean="0"/>
              <a:t/>
            </a:r>
            <a:br>
              <a:rPr lang="en-US" sz="3600" dirty="0" smtClean="0"/>
            </a:br>
            <a:r>
              <a:rPr lang="en-US" sz="3600" dirty="0" smtClean="0"/>
              <a:t> </a:t>
            </a:r>
            <a:endParaRPr lang="en-US" sz="2400" dirty="0" smtClean="0">
              <a:solidFill>
                <a:srgbClr val="FF00FF"/>
              </a:solidFill>
            </a:endParaRPr>
          </a:p>
        </p:txBody>
      </p:sp>
      <p:pic>
        <p:nvPicPr>
          <p:cNvPr id="3075" name="Picture 4" descr="seal_DoD"/>
          <p:cNvPicPr>
            <a:picLocks noGrp="1" noChangeAspect="1" noChangeArrowheads="1"/>
          </p:cNvPicPr>
          <p:nvPr>
            <p:ph sz="half" idx="1"/>
          </p:nvPr>
        </p:nvPicPr>
        <p:blipFill>
          <a:blip r:embed="rId3" cstate="print"/>
          <a:srcRect/>
          <a:stretch>
            <a:fillRect/>
          </a:stretch>
        </p:blipFill>
        <p:spPr>
          <a:xfrm>
            <a:off x="7112000" y="5220228"/>
            <a:ext cx="1637772" cy="1637772"/>
          </a:xfrm>
        </p:spPr>
      </p:pic>
      <p:pic>
        <p:nvPicPr>
          <p:cNvPr id="3077" name="Picture 11" descr="nanomaterial1.jpg"/>
          <p:cNvPicPr>
            <a:picLocks noChangeAspect="1"/>
          </p:cNvPicPr>
          <p:nvPr/>
        </p:nvPicPr>
        <p:blipFill>
          <a:blip r:embed="rId4" cstate="print"/>
          <a:srcRect/>
          <a:stretch>
            <a:fillRect/>
          </a:stretch>
        </p:blipFill>
        <p:spPr bwMode="auto">
          <a:xfrm>
            <a:off x="5073650" y="2828396"/>
            <a:ext cx="1104900" cy="1617662"/>
          </a:xfrm>
          <a:prstGeom prst="rect">
            <a:avLst/>
          </a:prstGeom>
          <a:noFill/>
          <a:ln w="9525">
            <a:noFill/>
            <a:miter lim="800000"/>
            <a:headEnd/>
            <a:tailEnd/>
          </a:ln>
        </p:spPr>
      </p:pic>
      <p:pic>
        <p:nvPicPr>
          <p:cNvPr id="3078" name="Picture 9" descr="chem beakers_email"/>
          <p:cNvPicPr>
            <a:picLocks noChangeAspect="1" noChangeArrowheads="1"/>
          </p:cNvPicPr>
          <p:nvPr/>
        </p:nvPicPr>
        <p:blipFill>
          <a:blip r:embed="rId5" cstate="print"/>
          <a:srcRect/>
          <a:stretch>
            <a:fillRect/>
          </a:stretch>
        </p:blipFill>
        <p:spPr bwMode="auto">
          <a:xfrm>
            <a:off x="3990975" y="2590800"/>
            <a:ext cx="1066800" cy="1506538"/>
          </a:xfrm>
          <a:prstGeom prst="rect">
            <a:avLst/>
          </a:prstGeom>
          <a:noFill/>
          <a:ln w="9525">
            <a:noFill/>
            <a:miter lim="800000"/>
            <a:headEnd/>
            <a:tailEnd/>
          </a:ln>
        </p:spPr>
      </p:pic>
      <p:sp>
        <p:nvSpPr>
          <p:cNvPr id="3079" name="TextBox 8"/>
          <p:cNvSpPr txBox="1">
            <a:spLocks noChangeArrowheads="1"/>
          </p:cNvSpPr>
          <p:nvPr/>
        </p:nvSpPr>
        <p:spPr bwMode="auto">
          <a:xfrm>
            <a:off x="592667" y="1286404"/>
            <a:ext cx="7729538" cy="830997"/>
          </a:xfrm>
          <a:prstGeom prst="rect">
            <a:avLst/>
          </a:prstGeom>
          <a:noFill/>
          <a:ln w="9525">
            <a:noFill/>
            <a:miter lim="800000"/>
            <a:headEnd/>
            <a:tailEnd/>
          </a:ln>
        </p:spPr>
        <p:txBody>
          <a:bodyPr wrap="square">
            <a:spAutoFit/>
          </a:bodyPr>
          <a:lstStyle/>
          <a:p>
            <a:r>
              <a:rPr lang="en-US" sz="2400" dirty="0" smtClean="0">
                <a:solidFill>
                  <a:srgbClr val="0033CC"/>
                </a:solidFill>
                <a:latin typeface="Cooper Black" pitchFamily="18" charset="0"/>
              </a:rPr>
              <a:t>DoD Emerging Contaminants Program Overview</a:t>
            </a:r>
          </a:p>
          <a:p>
            <a:pPr algn="ctr"/>
            <a:endParaRPr lang="en-US" sz="2400" dirty="0">
              <a:solidFill>
                <a:srgbClr val="0033CC"/>
              </a:solidFill>
              <a:latin typeface="Britannic Bold" pitchFamily="34" charset="0"/>
            </a:endParaRPr>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9985" y="2628054"/>
            <a:ext cx="2351175" cy="1569129"/>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77065" y="2561151"/>
            <a:ext cx="1992838" cy="1542499"/>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97872" y="3656525"/>
            <a:ext cx="1641328" cy="1199061"/>
          </a:xfrm>
          <a:prstGeom prst="rect">
            <a:avLst/>
          </a:prstGeom>
        </p:spPr>
      </p:pic>
      <p:pic>
        <p:nvPicPr>
          <p:cNvPr id="15" name="Picture 18" descr="C:\Users\M29873\Desktop\ECGC\Build - Phthalates\Rocket.jp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731934" y="3965384"/>
            <a:ext cx="1483085" cy="11146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10" descr="bucky_ball.jpg"/>
          <p:cNvPicPr>
            <a:picLocks noChangeAspect="1"/>
          </p:cNvPicPr>
          <p:nvPr/>
        </p:nvPicPr>
        <p:blipFill>
          <a:blip r:embed="rId10" cstate="print"/>
          <a:srcRect/>
          <a:stretch>
            <a:fillRect/>
          </a:stretch>
        </p:blipFill>
        <p:spPr bwMode="auto">
          <a:xfrm>
            <a:off x="2788979" y="2887132"/>
            <a:ext cx="1170777" cy="1184806"/>
          </a:xfrm>
          <a:prstGeom prst="rect">
            <a:avLst/>
          </a:prstGeom>
          <a:noFill/>
          <a:ln w="9525">
            <a:noFill/>
            <a:miter lim="800000"/>
            <a:headEnd/>
            <a:tailEnd/>
          </a:ln>
        </p:spPr>
      </p:pic>
      <p:pic>
        <p:nvPicPr>
          <p:cNvPr id="12" name="Picture 5"/>
          <p:cNvPicPr>
            <a:picLocks noChangeAspect="1" noChangeArrowheads="1"/>
          </p:cNvPicPr>
          <p:nvPr/>
        </p:nvPicPr>
        <p:blipFill>
          <a:blip r:embed="rId11" cstate="screen">
            <a:extLst>
              <a:ext uri="{28A0092B-C50C-407E-A947-70E740481C1C}">
                <a14:useLocalDpi xmlns:a14="http://schemas.microsoft.com/office/drawing/2010/main"/>
              </a:ext>
            </a:extLst>
          </a:blip>
          <a:stretch>
            <a:fillRect/>
          </a:stretch>
        </p:blipFill>
        <p:spPr bwMode="auto">
          <a:xfrm>
            <a:off x="3268132" y="4012572"/>
            <a:ext cx="1854199" cy="11213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49721" y="3699933"/>
            <a:ext cx="1784582" cy="1187485"/>
          </a:xfrm>
          <a:prstGeom prst="rect">
            <a:avLst/>
          </a:prstGeom>
        </p:spPr>
      </p:pic>
      <p:sp>
        <p:nvSpPr>
          <p:cNvPr id="16" name="Rectangle 15"/>
          <p:cNvSpPr/>
          <p:nvPr/>
        </p:nvSpPr>
        <p:spPr>
          <a:xfrm>
            <a:off x="152400" y="5742970"/>
            <a:ext cx="4572000" cy="830997"/>
          </a:xfrm>
          <a:prstGeom prst="rect">
            <a:avLst/>
          </a:prstGeom>
        </p:spPr>
        <p:txBody>
          <a:bodyPr>
            <a:spAutoFit/>
          </a:bodyPr>
          <a:lstStyle/>
          <a:p>
            <a:r>
              <a:rPr lang="en-US" sz="1200" b="1" dirty="0" smtClean="0">
                <a:solidFill>
                  <a:srgbClr val="006600"/>
                </a:solidFill>
                <a:latin typeface="Arial" charset="0"/>
              </a:rPr>
              <a:t>Paul Yaroschak, P.E.</a:t>
            </a:r>
          </a:p>
          <a:p>
            <a:r>
              <a:rPr lang="en-US" sz="1200" b="1" dirty="0" smtClean="0">
                <a:solidFill>
                  <a:srgbClr val="006600"/>
                </a:solidFill>
                <a:latin typeface="Arial" charset="0"/>
              </a:rPr>
              <a:t>Deputy for Chemical &amp; Material Risk Management</a:t>
            </a:r>
          </a:p>
          <a:p>
            <a:r>
              <a:rPr lang="en-US" sz="1200" b="1" dirty="0" smtClean="0">
                <a:solidFill>
                  <a:srgbClr val="006600"/>
                </a:solidFill>
                <a:latin typeface="Arial" charset="0"/>
              </a:rPr>
              <a:t>Office of the Assistant Secretary of Defense</a:t>
            </a:r>
          </a:p>
          <a:p>
            <a:r>
              <a:rPr lang="en-US" sz="1200" b="1" dirty="0" smtClean="0">
                <a:solidFill>
                  <a:srgbClr val="006600"/>
                </a:solidFill>
                <a:latin typeface="Arial" charset="0"/>
              </a:rPr>
              <a:t>(Energy, Installations &amp; Environment)</a:t>
            </a:r>
            <a:endParaRPr lang="en-US" sz="1200" b="1" dirty="0">
              <a:solidFill>
                <a:srgbClr val="006600"/>
              </a:solidFill>
              <a:latin typeface="Arial" charset="0"/>
            </a:endParaRPr>
          </a:p>
        </p:txBody>
      </p:sp>
      <p:sp>
        <p:nvSpPr>
          <p:cNvPr id="17" name="TextBox 16"/>
          <p:cNvSpPr txBox="1"/>
          <p:nvPr/>
        </p:nvSpPr>
        <p:spPr>
          <a:xfrm>
            <a:off x="1528742" y="1892060"/>
            <a:ext cx="5710490" cy="400110"/>
          </a:xfrm>
          <a:prstGeom prst="rect">
            <a:avLst/>
          </a:prstGeom>
          <a:noFill/>
        </p:spPr>
        <p:txBody>
          <a:bodyPr wrap="square" rtlCol="0">
            <a:spAutoFit/>
          </a:bodyPr>
          <a:lstStyle/>
          <a:p>
            <a:pPr algn="ctr"/>
            <a:r>
              <a:rPr lang="en-US" sz="2000" b="1" dirty="0" smtClean="0">
                <a:solidFill>
                  <a:srgbClr val="FFFF00"/>
                </a:solidFill>
                <a:latin typeface="Cambria" panose="02040503050406030204" pitchFamily="18" charset="0"/>
              </a:rPr>
              <a:t>Briefing for </a:t>
            </a:r>
            <a:r>
              <a:rPr lang="en-US" sz="2000" b="1" dirty="0">
                <a:solidFill>
                  <a:srgbClr val="FFFF00"/>
                </a:solidFill>
              </a:rPr>
              <a:t>Joint </a:t>
            </a:r>
            <a:r>
              <a:rPr lang="en-US" sz="2000" b="1" dirty="0" smtClean="0">
                <a:solidFill>
                  <a:srgbClr val="FFFF00"/>
                </a:solidFill>
              </a:rPr>
              <a:t>Technology </a:t>
            </a:r>
            <a:r>
              <a:rPr lang="en-US" sz="2000" b="1" dirty="0">
                <a:solidFill>
                  <a:srgbClr val="FFFF00"/>
                </a:solidFill>
              </a:rPr>
              <a:t>Exchange Group</a:t>
            </a:r>
            <a:endParaRPr lang="en-US" sz="2000" b="1" dirty="0">
              <a:solidFill>
                <a:srgbClr val="FFFF00"/>
              </a:solidFill>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2088" y="228600"/>
            <a:ext cx="8647112" cy="762000"/>
          </a:xfrm>
        </p:spPr>
        <p:txBody>
          <a:bodyPr/>
          <a:lstStyle/>
          <a:p>
            <a:pPr eaLnBrk="1" hangingPunct="1"/>
            <a:r>
              <a:rPr lang="en-US" smtClean="0"/>
              <a:t>SF6 Phase I Impact Assessment</a:t>
            </a:r>
          </a:p>
        </p:txBody>
      </p:sp>
      <p:sp>
        <p:nvSpPr>
          <p:cNvPr id="27651" name="Text Box 3"/>
          <p:cNvSpPr txBox="1">
            <a:spLocks noChangeArrowheads="1"/>
          </p:cNvSpPr>
          <p:nvPr/>
        </p:nvSpPr>
        <p:spPr bwMode="auto">
          <a:xfrm>
            <a:off x="8229600" y="5267325"/>
            <a:ext cx="1371600" cy="244475"/>
          </a:xfrm>
          <a:prstGeom prst="rect">
            <a:avLst/>
          </a:prstGeom>
          <a:noFill/>
          <a:ln w="9525">
            <a:noFill/>
            <a:miter lim="800000"/>
            <a:headEnd type="none" w="sm" len="sm"/>
            <a:tailEnd type="none" w="sm" len="sm"/>
          </a:ln>
        </p:spPr>
        <p:txBody>
          <a:bodyPr lIns="91433" tIns="45717" rIns="91433" bIns="45717">
            <a:spAutoFit/>
          </a:bodyPr>
          <a:lstStyle/>
          <a:p>
            <a:endParaRPr lang="en-US" sz="1000" b="1">
              <a:latin typeface="Arial" charset="0"/>
            </a:endParaRPr>
          </a:p>
        </p:txBody>
      </p:sp>
      <p:sp>
        <p:nvSpPr>
          <p:cNvPr id="6148" name="Rectangle 4"/>
          <p:cNvSpPr>
            <a:spLocks noChangeArrowheads="1"/>
          </p:cNvSpPr>
          <p:nvPr/>
        </p:nvSpPr>
        <p:spPr bwMode="auto">
          <a:xfrm>
            <a:off x="411163" y="1409700"/>
            <a:ext cx="8345487" cy="1130300"/>
          </a:xfrm>
          <a:prstGeom prst="rect">
            <a:avLst/>
          </a:prstGeom>
          <a:noFill/>
          <a:ln w="9525">
            <a:noFill/>
            <a:miter lim="800000"/>
            <a:headEnd type="none" w="sm" len="sm"/>
            <a:tailEnd type="none" w="sm" len="sm"/>
          </a:ln>
        </p:spPr>
        <p:txBody>
          <a:bodyPr lIns="91433" tIns="45717" rIns="91433" bIns="45717">
            <a:spAutoFit/>
          </a:bodyPr>
          <a:lstStyle/>
          <a:p>
            <a:pPr>
              <a:spcBef>
                <a:spcPct val="10000"/>
              </a:spcBef>
              <a:spcAft>
                <a:spcPct val="50000"/>
              </a:spcAft>
            </a:pPr>
            <a:r>
              <a:rPr lang="en-US" sz="1400" b="1">
                <a:latin typeface="Arial" charset="0"/>
              </a:rPr>
              <a:t>Sulfur Hexafluoride (SF6) is used in radar systems (e.g., AWACS aircraft); helicopter rotor-blade leak tests; discharge testing in fire suppression systems; electrical switch gear; and propulsion systems for specific weapons (e.g., MK-50 torpedo) in service and under design.</a:t>
            </a:r>
            <a:r>
              <a:rPr lang="en-US">
                <a:latin typeface="Arial" charset="0"/>
              </a:rPr>
              <a:t> </a:t>
            </a:r>
          </a:p>
          <a:p>
            <a:pPr>
              <a:spcBef>
                <a:spcPct val="10000"/>
              </a:spcBef>
              <a:spcAft>
                <a:spcPct val="50000"/>
              </a:spcAft>
            </a:pPr>
            <a:endParaRPr lang="en-US" sz="1400">
              <a:latin typeface="Arial" charset="0"/>
            </a:endParaRPr>
          </a:p>
        </p:txBody>
      </p:sp>
      <p:grpSp>
        <p:nvGrpSpPr>
          <p:cNvPr id="2" name="Group 5"/>
          <p:cNvGrpSpPr>
            <a:grpSpLocks/>
          </p:cNvGrpSpPr>
          <p:nvPr/>
        </p:nvGrpSpPr>
        <p:grpSpPr bwMode="auto">
          <a:xfrm>
            <a:off x="185737" y="3232150"/>
            <a:ext cx="4453995" cy="3425825"/>
            <a:chOff x="2821" y="1473"/>
            <a:chExt cx="2532" cy="2158"/>
          </a:xfrm>
        </p:grpSpPr>
        <p:sp>
          <p:nvSpPr>
            <p:cNvPr id="27685" name="Text Box 6"/>
            <p:cNvSpPr txBox="1">
              <a:spLocks noChangeArrowheads="1"/>
            </p:cNvSpPr>
            <p:nvPr/>
          </p:nvSpPr>
          <p:spPr bwMode="auto">
            <a:xfrm>
              <a:off x="3331" y="1473"/>
              <a:ext cx="1846" cy="366"/>
            </a:xfrm>
            <a:prstGeom prst="rect">
              <a:avLst/>
            </a:prstGeom>
            <a:noFill/>
            <a:ln w="9525">
              <a:noFill/>
              <a:miter lim="800000"/>
              <a:headEnd/>
              <a:tailEnd/>
            </a:ln>
          </p:spPr>
          <p:txBody>
            <a:bodyPr wrap="none" lIns="91433" tIns="45717" rIns="91433" bIns="45717">
              <a:spAutoFit/>
            </a:bodyPr>
            <a:lstStyle/>
            <a:p>
              <a:pPr algn="ctr"/>
              <a:r>
                <a:rPr lang="en-US" b="1" u="sng" dirty="0">
                  <a:latin typeface="Arial" charset="0"/>
                </a:rPr>
                <a:t>Likelihood of Toxicity Value/</a:t>
              </a:r>
            </a:p>
            <a:p>
              <a:pPr algn="ctr"/>
              <a:r>
                <a:rPr lang="en-US" b="1" u="sng" dirty="0">
                  <a:latin typeface="Arial" charset="0"/>
                </a:rPr>
                <a:t>Regulatory Change </a:t>
              </a:r>
            </a:p>
          </p:txBody>
        </p:sp>
        <p:sp>
          <p:nvSpPr>
            <p:cNvPr id="27686" name="Text Box 7"/>
            <p:cNvSpPr txBox="1">
              <a:spLocks noChangeArrowheads="1"/>
            </p:cNvSpPr>
            <p:nvPr/>
          </p:nvSpPr>
          <p:spPr bwMode="auto">
            <a:xfrm>
              <a:off x="2821" y="2070"/>
              <a:ext cx="1961" cy="465"/>
            </a:xfrm>
            <a:prstGeom prst="rect">
              <a:avLst/>
            </a:prstGeom>
            <a:noFill/>
            <a:ln w="9525">
              <a:noFill/>
              <a:miter lim="800000"/>
              <a:headEnd/>
              <a:tailEnd/>
            </a:ln>
          </p:spPr>
          <p:txBody>
            <a:bodyPr lIns="91433" tIns="45717" rIns="91433" bIns="45717">
              <a:spAutoFit/>
            </a:bodyPr>
            <a:lstStyle/>
            <a:p>
              <a:pPr marL="342900" indent="-342900">
                <a:spcAft>
                  <a:spcPct val="275000"/>
                </a:spcAft>
                <a:buFontTx/>
                <a:buAutoNum type="arabicPeriod"/>
              </a:pPr>
              <a:r>
                <a:rPr lang="en-US" sz="1400" b="1">
                  <a:latin typeface="Arial" charset="0"/>
                </a:rPr>
                <a:t>Probability that Greenhouse Gas emission initiatives will restrict use/availability of SF6</a:t>
              </a:r>
            </a:p>
          </p:txBody>
        </p:sp>
        <p:sp>
          <p:nvSpPr>
            <p:cNvPr id="27687" name="Text Box 8"/>
            <p:cNvSpPr txBox="1">
              <a:spLocks noChangeArrowheads="1"/>
            </p:cNvSpPr>
            <p:nvPr/>
          </p:nvSpPr>
          <p:spPr bwMode="auto">
            <a:xfrm>
              <a:off x="5237" y="3476"/>
              <a:ext cx="116" cy="155"/>
            </a:xfrm>
            <a:prstGeom prst="rect">
              <a:avLst/>
            </a:prstGeom>
            <a:noFill/>
            <a:ln w="9525">
              <a:noFill/>
              <a:miter lim="800000"/>
              <a:headEnd type="none" w="sm" len="sm"/>
              <a:tailEnd type="none" w="sm" len="sm"/>
            </a:ln>
          </p:spPr>
          <p:txBody>
            <a:bodyPr wrap="none" lIns="91433" tIns="45717" rIns="91433" bIns="45717">
              <a:spAutoFit/>
            </a:bodyPr>
            <a:lstStyle/>
            <a:p>
              <a:endParaRPr lang="en-US" sz="1000" b="1">
                <a:latin typeface="Arial" charset="0"/>
              </a:endParaRPr>
            </a:p>
          </p:txBody>
        </p:sp>
        <p:grpSp>
          <p:nvGrpSpPr>
            <p:cNvPr id="3" name="Group 10"/>
            <p:cNvGrpSpPr>
              <a:grpSpLocks/>
            </p:cNvGrpSpPr>
            <p:nvPr/>
          </p:nvGrpSpPr>
          <p:grpSpPr bwMode="auto">
            <a:xfrm>
              <a:off x="4812" y="3214"/>
              <a:ext cx="125" cy="341"/>
              <a:chOff x="4876" y="1483"/>
              <a:chExt cx="125" cy="341"/>
            </a:xfrm>
          </p:grpSpPr>
          <p:sp>
            <p:nvSpPr>
              <p:cNvPr id="27717" name="Text Box 28"/>
              <p:cNvSpPr txBox="1">
                <a:spLocks noChangeArrowheads="1"/>
              </p:cNvSpPr>
              <p:nvPr/>
            </p:nvSpPr>
            <p:spPr bwMode="auto">
              <a:xfrm>
                <a:off x="4885" y="1669"/>
                <a:ext cx="116" cy="155"/>
              </a:xfrm>
              <a:prstGeom prst="rect">
                <a:avLst/>
              </a:prstGeom>
              <a:noFill/>
              <a:ln w="9525">
                <a:noFill/>
                <a:miter lim="800000"/>
                <a:headEnd type="none" w="sm" len="sm"/>
                <a:tailEnd type="none" w="sm" len="sm"/>
              </a:ln>
            </p:spPr>
            <p:txBody>
              <a:bodyPr wrap="none" lIns="91433" tIns="45717" rIns="91433" bIns="45717">
                <a:spAutoFit/>
              </a:bodyPr>
              <a:lstStyle/>
              <a:p>
                <a:endParaRPr lang="en-US" sz="1000" b="1">
                  <a:latin typeface="Arial" charset="0"/>
                </a:endParaRPr>
              </a:p>
            </p:txBody>
          </p:sp>
          <p:sp>
            <p:nvSpPr>
              <p:cNvPr id="27718" name="Text Box 29"/>
              <p:cNvSpPr txBox="1">
                <a:spLocks noChangeArrowheads="1"/>
              </p:cNvSpPr>
              <p:nvPr/>
            </p:nvSpPr>
            <p:spPr bwMode="auto">
              <a:xfrm>
                <a:off x="4876" y="1483"/>
                <a:ext cx="116" cy="155"/>
              </a:xfrm>
              <a:prstGeom prst="rect">
                <a:avLst/>
              </a:prstGeom>
              <a:noFill/>
              <a:ln w="9525">
                <a:noFill/>
                <a:miter lim="800000"/>
                <a:headEnd type="none" w="sm" len="sm"/>
                <a:tailEnd type="none" w="sm" len="sm"/>
              </a:ln>
            </p:spPr>
            <p:txBody>
              <a:bodyPr wrap="none" lIns="91433" tIns="45717" rIns="91433" bIns="45717">
                <a:spAutoFit/>
              </a:bodyPr>
              <a:lstStyle/>
              <a:p>
                <a:endParaRPr lang="en-US" sz="1000" b="1">
                  <a:latin typeface="Arial" charset="0"/>
                </a:endParaRPr>
              </a:p>
            </p:txBody>
          </p:sp>
        </p:grpSp>
        <p:sp>
          <p:nvSpPr>
            <p:cNvPr id="27715" name="Text Box 33"/>
            <p:cNvSpPr txBox="1">
              <a:spLocks noChangeArrowheads="1"/>
            </p:cNvSpPr>
            <p:nvPr/>
          </p:nvSpPr>
          <p:spPr bwMode="auto">
            <a:xfrm>
              <a:off x="4800" y="1926"/>
              <a:ext cx="448" cy="133"/>
            </a:xfrm>
            <a:prstGeom prst="rect">
              <a:avLst/>
            </a:prstGeom>
            <a:noFill/>
            <a:ln w="9525">
              <a:noFill/>
              <a:miter lim="800000"/>
              <a:headEnd type="none" w="sm" len="sm"/>
              <a:tailEnd type="none" w="sm" len="sm"/>
            </a:ln>
          </p:spPr>
          <p:txBody>
            <a:bodyPr wrap="none" lIns="91433" tIns="45717" rIns="91433" bIns="45717">
              <a:spAutoFit/>
            </a:bodyPr>
            <a:lstStyle/>
            <a:p>
              <a:r>
                <a:rPr lang="en-US" sz="800" b="1" u="sng">
                  <a:latin typeface="Arial" charset="0"/>
                </a:rPr>
                <a:t>Probability</a:t>
              </a:r>
            </a:p>
          </p:txBody>
        </p:sp>
        <p:grpSp>
          <p:nvGrpSpPr>
            <p:cNvPr id="4" name="Group 36"/>
            <p:cNvGrpSpPr>
              <a:grpSpLocks/>
            </p:cNvGrpSpPr>
            <p:nvPr/>
          </p:nvGrpSpPr>
          <p:grpSpPr bwMode="auto">
            <a:xfrm>
              <a:off x="4800" y="2022"/>
              <a:ext cx="288" cy="720"/>
              <a:chOff x="4799" y="3176"/>
              <a:chExt cx="304" cy="762"/>
            </a:xfrm>
          </p:grpSpPr>
          <p:grpSp>
            <p:nvGrpSpPr>
              <p:cNvPr id="5" name="Group 37"/>
              <p:cNvGrpSpPr>
                <a:grpSpLocks/>
              </p:cNvGrpSpPr>
              <p:nvPr/>
            </p:nvGrpSpPr>
            <p:grpSpPr bwMode="auto">
              <a:xfrm>
                <a:off x="4799" y="3176"/>
                <a:ext cx="304" cy="762"/>
                <a:chOff x="4851" y="1203"/>
                <a:chExt cx="304" cy="762"/>
              </a:xfrm>
            </p:grpSpPr>
            <p:grpSp>
              <p:nvGrpSpPr>
                <p:cNvPr id="6" name="Group 38"/>
                <p:cNvGrpSpPr>
                  <a:grpSpLocks noChangeAspect="1"/>
                </p:cNvGrpSpPr>
                <p:nvPr/>
              </p:nvGrpSpPr>
              <p:grpSpPr bwMode="auto">
                <a:xfrm rot="-5400000">
                  <a:off x="4729" y="1539"/>
                  <a:ext cx="714" cy="138"/>
                  <a:chOff x="2546" y="3490"/>
                  <a:chExt cx="1174" cy="228"/>
                </a:xfrm>
              </p:grpSpPr>
              <p:sp>
                <p:nvSpPr>
                  <p:cNvPr id="27699" name="Oval 39"/>
                  <p:cNvSpPr>
                    <a:spLocks noChangeAspect="1" noChangeArrowheads="1"/>
                  </p:cNvSpPr>
                  <p:nvPr/>
                </p:nvSpPr>
                <p:spPr bwMode="auto">
                  <a:xfrm>
                    <a:off x="2546" y="3490"/>
                    <a:ext cx="234" cy="228"/>
                  </a:xfrm>
                  <a:prstGeom prst="ellipse">
                    <a:avLst/>
                  </a:prstGeom>
                  <a:solidFill>
                    <a:srgbClr val="00CC00"/>
                  </a:solidFill>
                  <a:ln w="9525">
                    <a:solidFill>
                      <a:schemeClr val="tx1"/>
                    </a:solidFill>
                    <a:round/>
                    <a:headEnd type="none" w="sm" len="sm"/>
                    <a:tailEnd type="none" w="sm" len="sm"/>
                  </a:ln>
                </p:spPr>
                <p:txBody>
                  <a:bodyPr wrap="none" anchor="ctr"/>
                  <a:lstStyle/>
                  <a:p>
                    <a:endParaRPr lang="en-US"/>
                  </a:p>
                </p:txBody>
              </p:sp>
              <p:sp>
                <p:nvSpPr>
                  <p:cNvPr id="27700" name="Rectangle 40"/>
                  <p:cNvSpPr>
                    <a:spLocks noChangeAspect="1" noChangeArrowheads="1"/>
                  </p:cNvSpPr>
                  <p:nvPr/>
                </p:nvSpPr>
                <p:spPr bwMode="auto">
                  <a:xfrm>
                    <a:off x="2766" y="3546"/>
                    <a:ext cx="954" cy="114"/>
                  </a:xfrm>
                  <a:prstGeom prst="rect">
                    <a:avLst/>
                  </a:prstGeom>
                  <a:solidFill>
                    <a:srgbClr val="00CC00"/>
                  </a:solidFill>
                  <a:ln w="9525">
                    <a:solidFill>
                      <a:schemeClr val="tx1"/>
                    </a:solidFill>
                    <a:miter lim="800000"/>
                    <a:headEnd type="none" w="sm" len="sm"/>
                    <a:tailEnd type="none" w="sm" len="sm"/>
                  </a:ln>
                </p:spPr>
                <p:txBody>
                  <a:bodyPr wrap="none" anchor="ctr"/>
                  <a:lstStyle/>
                  <a:p>
                    <a:endParaRPr lang="en-US"/>
                  </a:p>
                </p:txBody>
              </p:sp>
              <p:sp>
                <p:nvSpPr>
                  <p:cNvPr id="27701" name="Rectangle 41"/>
                  <p:cNvSpPr>
                    <a:spLocks noChangeAspect="1" noChangeArrowheads="1"/>
                  </p:cNvSpPr>
                  <p:nvPr/>
                </p:nvSpPr>
                <p:spPr bwMode="auto">
                  <a:xfrm>
                    <a:off x="3378" y="3546"/>
                    <a:ext cx="342" cy="114"/>
                  </a:xfrm>
                  <a:prstGeom prst="rect">
                    <a:avLst/>
                  </a:prstGeom>
                  <a:solidFill>
                    <a:srgbClr val="FF0000"/>
                  </a:solidFill>
                  <a:ln w="9525">
                    <a:solidFill>
                      <a:schemeClr val="tx1"/>
                    </a:solidFill>
                    <a:miter lim="800000"/>
                    <a:headEnd type="none" w="sm" len="sm"/>
                    <a:tailEnd type="none" w="sm" len="sm"/>
                  </a:ln>
                </p:spPr>
                <p:txBody>
                  <a:bodyPr wrap="none" anchor="ctr"/>
                  <a:lstStyle/>
                  <a:p>
                    <a:endParaRPr lang="en-US"/>
                  </a:p>
                </p:txBody>
              </p:sp>
              <p:sp>
                <p:nvSpPr>
                  <p:cNvPr id="27702" name="Rectangle 42"/>
                  <p:cNvSpPr>
                    <a:spLocks noChangeAspect="1" noChangeArrowheads="1"/>
                  </p:cNvSpPr>
                  <p:nvPr/>
                </p:nvSpPr>
                <p:spPr bwMode="auto">
                  <a:xfrm>
                    <a:off x="3036" y="3546"/>
                    <a:ext cx="342" cy="114"/>
                  </a:xfrm>
                  <a:prstGeom prst="rect">
                    <a:avLst/>
                  </a:prstGeom>
                  <a:solidFill>
                    <a:srgbClr val="FFFF00"/>
                  </a:solidFill>
                  <a:ln w="9525">
                    <a:solidFill>
                      <a:schemeClr val="tx1"/>
                    </a:solidFill>
                    <a:miter lim="800000"/>
                    <a:headEnd type="none" w="sm" len="sm"/>
                    <a:tailEnd type="none" w="sm" len="sm"/>
                  </a:ln>
                </p:spPr>
                <p:txBody>
                  <a:bodyPr wrap="none" anchor="ctr"/>
                  <a:lstStyle/>
                  <a:p>
                    <a:endParaRPr lang="en-US"/>
                  </a:p>
                </p:txBody>
              </p:sp>
              <p:sp>
                <p:nvSpPr>
                  <p:cNvPr id="27703" name="Rectangle 43"/>
                  <p:cNvSpPr>
                    <a:spLocks noChangeAspect="1" noChangeArrowheads="1"/>
                  </p:cNvSpPr>
                  <p:nvPr/>
                </p:nvSpPr>
                <p:spPr bwMode="auto">
                  <a:xfrm>
                    <a:off x="2740" y="3554"/>
                    <a:ext cx="56" cy="98"/>
                  </a:xfrm>
                  <a:prstGeom prst="rect">
                    <a:avLst/>
                  </a:prstGeom>
                  <a:solidFill>
                    <a:srgbClr val="00CC00"/>
                  </a:solidFill>
                  <a:ln w="9525">
                    <a:solidFill>
                      <a:srgbClr val="00CC00"/>
                    </a:solidFill>
                    <a:miter lim="800000"/>
                    <a:headEnd type="none" w="sm" len="sm"/>
                    <a:tailEnd type="none" w="sm" len="sm"/>
                  </a:ln>
                </p:spPr>
                <p:txBody>
                  <a:bodyPr wrap="none" anchor="ctr"/>
                  <a:lstStyle/>
                  <a:p>
                    <a:endParaRPr lang="en-US"/>
                  </a:p>
                </p:txBody>
              </p:sp>
              <p:sp>
                <p:nvSpPr>
                  <p:cNvPr id="27704" name="Line 44"/>
                  <p:cNvSpPr>
                    <a:spLocks noChangeAspect="1" noChangeShapeType="1"/>
                  </p:cNvSpPr>
                  <p:nvPr/>
                </p:nvSpPr>
                <p:spPr bwMode="auto">
                  <a:xfrm>
                    <a:off x="2818" y="3546"/>
                    <a:ext cx="0" cy="68"/>
                  </a:xfrm>
                  <a:prstGeom prst="line">
                    <a:avLst/>
                  </a:prstGeom>
                  <a:noFill/>
                  <a:ln w="9525">
                    <a:solidFill>
                      <a:schemeClr val="tx1"/>
                    </a:solidFill>
                    <a:round/>
                    <a:headEnd type="none" w="sm" len="sm"/>
                    <a:tailEnd type="none" w="sm" len="sm"/>
                  </a:ln>
                </p:spPr>
                <p:txBody>
                  <a:bodyPr/>
                  <a:lstStyle/>
                  <a:p>
                    <a:endParaRPr lang="en-US"/>
                  </a:p>
                </p:txBody>
              </p:sp>
              <p:sp>
                <p:nvSpPr>
                  <p:cNvPr id="27705" name="Line 45"/>
                  <p:cNvSpPr>
                    <a:spLocks noChangeAspect="1" noChangeShapeType="1"/>
                  </p:cNvSpPr>
                  <p:nvPr/>
                </p:nvSpPr>
                <p:spPr bwMode="auto">
                  <a:xfrm>
                    <a:off x="2898" y="3548"/>
                    <a:ext cx="0" cy="68"/>
                  </a:xfrm>
                  <a:prstGeom prst="line">
                    <a:avLst/>
                  </a:prstGeom>
                  <a:noFill/>
                  <a:ln w="9525">
                    <a:solidFill>
                      <a:schemeClr val="tx1"/>
                    </a:solidFill>
                    <a:round/>
                    <a:headEnd type="none" w="sm" len="sm"/>
                    <a:tailEnd type="none" w="sm" len="sm"/>
                  </a:ln>
                </p:spPr>
                <p:txBody>
                  <a:bodyPr/>
                  <a:lstStyle/>
                  <a:p>
                    <a:endParaRPr lang="en-US"/>
                  </a:p>
                </p:txBody>
              </p:sp>
              <p:sp>
                <p:nvSpPr>
                  <p:cNvPr id="27706" name="Line 46"/>
                  <p:cNvSpPr>
                    <a:spLocks noChangeAspect="1" noChangeShapeType="1"/>
                  </p:cNvSpPr>
                  <p:nvPr/>
                </p:nvSpPr>
                <p:spPr bwMode="auto">
                  <a:xfrm>
                    <a:off x="2968" y="3548"/>
                    <a:ext cx="0" cy="68"/>
                  </a:xfrm>
                  <a:prstGeom prst="line">
                    <a:avLst/>
                  </a:prstGeom>
                  <a:noFill/>
                  <a:ln w="9525">
                    <a:solidFill>
                      <a:schemeClr val="tx1"/>
                    </a:solidFill>
                    <a:round/>
                    <a:headEnd type="none" w="sm" len="sm"/>
                    <a:tailEnd type="none" w="sm" len="sm"/>
                  </a:ln>
                </p:spPr>
                <p:txBody>
                  <a:bodyPr/>
                  <a:lstStyle/>
                  <a:p>
                    <a:endParaRPr lang="en-US"/>
                  </a:p>
                </p:txBody>
              </p:sp>
              <p:sp>
                <p:nvSpPr>
                  <p:cNvPr id="27707" name="Line 47"/>
                  <p:cNvSpPr>
                    <a:spLocks noChangeAspect="1" noChangeShapeType="1"/>
                  </p:cNvSpPr>
                  <p:nvPr/>
                </p:nvSpPr>
                <p:spPr bwMode="auto">
                  <a:xfrm>
                    <a:off x="3106" y="3548"/>
                    <a:ext cx="0" cy="68"/>
                  </a:xfrm>
                  <a:prstGeom prst="line">
                    <a:avLst/>
                  </a:prstGeom>
                  <a:noFill/>
                  <a:ln w="9525">
                    <a:solidFill>
                      <a:schemeClr val="tx1"/>
                    </a:solidFill>
                    <a:round/>
                    <a:headEnd type="none" w="sm" len="sm"/>
                    <a:tailEnd type="none" w="sm" len="sm"/>
                  </a:ln>
                </p:spPr>
                <p:txBody>
                  <a:bodyPr/>
                  <a:lstStyle/>
                  <a:p>
                    <a:endParaRPr lang="en-US"/>
                  </a:p>
                </p:txBody>
              </p:sp>
              <p:sp>
                <p:nvSpPr>
                  <p:cNvPr id="27708" name="Line 48"/>
                  <p:cNvSpPr>
                    <a:spLocks noChangeAspect="1" noChangeShapeType="1"/>
                  </p:cNvSpPr>
                  <p:nvPr/>
                </p:nvSpPr>
                <p:spPr bwMode="auto">
                  <a:xfrm>
                    <a:off x="3178" y="3548"/>
                    <a:ext cx="0" cy="68"/>
                  </a:xfrm>
                  <a:prstGeom prst="line">
                    <a:avLst/>
                  </a:prstGeom>
                  <a:noFill/>
                  <a:ln w="9525">
                    <a:solidFill>
                      <a:schemeClr val="tx1"/>
                    </a:solidFill>
                    <a:round/>
                    <a:headEnd type="none" w="sm" len="sm"/>
                    <a:tailEnd type="none" w="sm" len="sm"/>
                  </a:ln>
                </p:spPr>
                <p:txBody>
                  <a:bodyPr/>
                  <a:lstStyle/>
                  <a:p>
                    <a:endParaRPr lang="en-US"/>
                  </a:p>
                </p:txBody>
              </p:sp>
              <p:sp>
                <p:nvSpPr>
                  <p:cNvPr id="27709" name="Line 49"/>
                  <p:cNvSpPr>
                    <a:spLocks noChangeAspect="1" noChangeShapeType="1"/>
                  </p:cNvSpPr>
                  <p:nvPr/>
                </p:nvSpPr>
                <p:spPr bwMode="auto">
                  <a:xfrm>
                    <a:off x="3242" y="3546"/>
                    <a:ext cx="0" cy="68"/>
                  </a:xfrm>
                  <a:prstGeom prst="line">
                    <a:avLst/>
                  </a:prstGeom>
                  <a:noFill/>
                  <a:ln w="9525">
                    <a:solidFill>
                      <a:schemeClr val="tx1"/>
                    </a:solidFill>
                    <a:round/>
                    <a:headEnd type="none" w="sm" len="sm"/>
                    <a:tailEnd type="none" w="sm" len="sm"/>
                  </a:ln>
                </p:spPr>
                <p:txBody>
                  <a:bodyPr/>
                  <a:lstStyle/>
                  <a:p>
                    <a:endParaRPr lang="en-US"/>
                  </a:p>
                </p:txBody>
              </p:sp>
              <p:sp>
                <p:nvSpPr>
                  <p:cNvPr id="27710" name="Line 50"/>
                  <p:cNvSpPr>
                    <a:spLocks noChangeAspect="1" noChangeShapeType="1"/>
                  </p:cNvSpPr>
                  <p:nvPr/>
                </p:nvSpPr>
                <p:spPr bwMode="auto">
                  <a:xfrm>
                    <a:off x="3306" y="3550"/>
                    <a:ext cx="0" cy="68"/>
                  </a:xfrm>
                  <a:prstGeom prst="line">
                    <a:avLst/>
                  </a:prstGeom>
                  <a:noFill/>
                  <a:ln w="9525">
                    <a:solidFill>
                      <a:schemeClr val="tx1"/>
                    </a:solidFill>
                    <a:round/>
                    <a:headEnd type="none" w="sm" len="sm"/>
                    <a:tailEnd type="none" w="sm" len="sm"/>
                  </a:ln>
                </p:spPr>
                <p:txBody>
                  <a:bodyPr/>
                  <a:lstStyle/>
                  <a:p>
                    <a:endParaRPr lang="en-US"/>
                  </a:p>
                </p:txBody>
              </p:sp>
              <p:sp>
                <p:nvSpPr>
                  <p:cNvPr id="27711" name="Line 51"/>
                  <p:cNvSpPr>
                    <a:spLocks noChangeAspect="1" noChangeShapeType="1"/>
                  </p:cNvSpPr>
                  <p:nvPr/>
                </p:nvSpPr>
                <p:spPr bwMode="auto">
                  <a:xfrm>
                    <a:off x="3444" y="3550"/>
                    <a:ext cx="0" cy="68"/>
                  </a:xfrm>
                  <a:prstGeom prst="line">
                    <a:avLst/>
                  </a:prstGeom>
                  <a:noFill/>
                  <a:ln w="9525">
                    <a:solidFill>
                      <a:schemeClr val="tx1"/>
                    </a:solidFill>
                    <a:round/>
                    <a:headEnd type="none" w="sm" len="sm"/>
                    <a:tailEnd type="none" w="sm" len="sm"/>
                  </a:ln>
                </p:spPr>
                <p:txBody>
                  <a:bodyPr/>
                  <a:lstStyle/>
                  <a:p>
                    <a:endParaRPr lang="en-US"/>
                  </a:p>
                </p:txBody>
              </p:sp>
              <p:sp>
                <p:nvSpPr>
                  <p:cNvPr id="27712" name="Line 52"/>
                  <p:cNvSpPr>
                    <a:spLocks noChangeAspect="1" noChangeShapeType="1"/>
                  </p:cNvSpPr>
                  <p:nvPr/>
                </p:nvSpPr>
                <p:spPr bwMode="auto">
                  <a:xfrm>
                    <a:off x="3512" y="3548"/>
                    <a:ext cx="0" cy="68"/>
                  </a:xfrm>
                  <a:prstGeom prst="line">
                    <a:avLst/>
                  </a:prstGeom>
                  <a:noFill/>
                  <a:ln w="9525">
                    <a:solidFill>
                      <a:schemeClr val="tx1"/>
                    </a:solidFill>
                    <a:round/>
                    <a:headEnd type="none" w="sm" len="sm"/>
                    <a:tailEnd type="none" w="sm" len="sm"/>
                  </a:ln>
                </p:spPr>
                <p:txBody>
                  <a:bodyPr/>
                  <a:lstStyle/>
                  <a:p>
                    <a:endParaRPr lang="en-US"/>
                  </a:p>
                </p:txBody>
              </p:sp>
              <p:sp>
                <p:nvSpPr>
                  <p:cNvPr id="27713" name="Line 53"/>
                  <p:cNvSpPr>
                    <a:spLocks noChangeAspect="1" noChangeShapeType="1"/>
                  </p:cNvSpPr>
                  <p:nvPr/>
                </p:nvSpPr>
                <p:spPr bwMode="auto">
                  <a:xfrm>
                    <a:off x="3646" y="3550"/>
                    <a:ext cx="0" cy="68"/>
                  </a:xfrm>
                  <a:prstGeom prst="line">
                    <a:avLst/>
                  </a:prstGeom>
                  <a:noFill/>
                  <a:ln w="9525">
                    <a:solidFill>
                      <a:schemeClr val="tx1"/>
                    </a:solidFill>
                    <a:round/>
                    <a:headEnd type="none" w="sm" len="sm"/>
                    <a:tailEnd type="none" w="sm" len="sm"/>
                  </a:ln>
                </p:spPr>
                <p:txBody>
                  <a:bodyPr/>
                  <a:lstStyle/>
                  <a:p>
                    <a:endParaRPr lang="en-US"/>
                  </a:p>
                </p:txBody>
              </p:sp>
              <p:sp>
                <p:nvSpPr>
                  <p:cNvPr id="27714" name="Line 54"/>
                  <p:cNvSpPr>
                    <a:spLocks noChangeAspect="1" noChangeShapeType="1"/>
                  </p:cNvSpPr>
                  <p:nvPr/>
                </p:nvSpPr>
                <p:spPr bwMode="auto">
                  <a:xfrm>
                    <a:off x="3580" y="3548"/>
                    <a:ext cx="0" cy="68"/>
                  </a:xfrm>
                  <a:prstGeom prst="line">
                    <a:avLst/>
                  </a:prstGeom>
                  <a:noFill/>
                  <a:ln w="9525">
                    <a:solidFill>
                      <a:schemeClr val="tx1"/>
                    </a:solidFill>
                    <a:round/>
                    <a:headEnd type="none" w="sm" len="sm"/>
                    <a:tailEnd type="none" w="sm" len="sm"/>
                  </a:ln>
                </p:spPr>
                <p:txBody>
                  <a:bodyPr/>
                  <a:lstStyle/>
                  <a:p>
                    <a:endParaRPr lang="en-US"/>
                  </a:p>
                </p:txBody>
              </p:sp>
            </p:grpSp>
            <p:sp>
              <p:nvSpPr>
                <p:cNvPr id="27696" name="Text Box 55"/>
                <p:cNvSpPr txBox="1">
                  <a:spLocks noChangeArrowheads="1"/>
                </p:cNvSpPr>
                <p:nvPr/>
              </p:nvSpPr>
              <p:spPr bwMode="auto">
                <a:xfrm>
                  <a:off x="4853" y="1594"/>
                  <a:ext cx="174" cy="163"/>
                </a:xfrm>
                <a:prstGeom prst="rect">
                  <a:avLst/>
                </a:prstGeom>
                <a:noFill/>
                <a:ln w="9525">
                  <a:noFill/>
                  <a:miter lim="800000"/>
                  <a:headEnd type="none" w="sm" len="sm"/>
                  <a:tailEnd type="none" w="sm" len="sm"/>
                </a:ln>
              </p:spPr>
              <p:txBody>
                <a:bodyPr wrap="none" lIns="91433" tIns="45717" rIns="91433" bIns="45717">
                  <a:spAutoFit/>
                </a:bodyPr>
                <a:lstStyle/>
                <a:p>
                  <a:r>
                    <a:rPr lang="en-US" sz="1000" b="1">
                      <a:latin typeface="Arial" charset="0"/>
                    </a:rPr>
                    <a:t>L</a:t>
                  </a:r>
                </a:p>
              </p:txBody>
            </p:sp>
            <p:sp>
              <p:nvSpPr>
                <p:cNvPr id="27697" name="Text Box 56"/>
                <p:cNvSpPr txBox="1">
                  <a:spLocks noChangeArrowheads="1"/>
                </p:cNvSpPr>
                <p:nvPr/>
              </p:nvSpPr>
              <p:spPr bwMode="auto">
                <a:xfrm>
                  <a:off x="4851" y="1408"/>
                  <a:ext cx="193" cy="163"/>
                </a:xfrm>
                <a:prstGeom prst="rect">
                  <a:avLst/>
                </a:prstGeom>
                <a:noFill/>
                <a:ln w="9525">
                  <a:noFill/>
                  <a:miter lim="800000"/>
                  <a:headEnd type="none" w="sm" len="sm"/>
                  <a:tailEnd type="none" w="sm" len="sm"/>
                </a:ln>
              </p:spPr>
              <p:txBody>
                <a:bodyPr wrap="none" lIns="91433" tIns="45717" rIns="91433" bIns="45717">
                  <a:spAutoFit/>
                </a:bodyPr>
                <a:lstStyle/>
                <a:p>
                  <a:r>
                    <a:rPr lang="en-US" sz="1000" b="1">
                      <a:latin typeface="Arial" charset="0"/>
                    </a:rPr>
                    <a:t>M</a:t>
                  </a:r>
                </a:p>
              </p:txBody>
            </p:sp>
            <p:sp>
              <p:nvSpPr>
                <p:cNvPr id="27698" name="Text Box 57"/>
                <p:cNvSpPr txBox="1">
                  <a:spLocks noChangeArrowheads="1"/>
                </p:cNvSpPr>
                <p:nvPr/>
              </p:nvSpPr>
              <p:spPr bwMode="auto">
                <a:xfrm>
                  <a:off x="4853" y="1203"/>
                  <a:ext cx="184" cy="163"/>
                </a:xfrm>
                <a:prstGeom prst="rect">
                  <a:avLst/>
                </a:prstGeom>
                <a:noFill/>
                <a:ln w="9525">
                  <a:noFill/>
                  <a:miter lim="800000"/>
                  <a:headEnd type="none" w="sm" len="sm"/>
                  <a:tailEnd type="none" w="sm" len="sm"/>
                </a:ln>
              </p:spPr>
              <p:txBody>
                <a:bodyPr wrap="none" lIns="91433" tIns="45717" rIns="91433" bIns="45717">
                  <a:spAutoFit/>
                </a:bodyPr>
                <a:lstStyle/>
                <a:p>
                  <a:r>
                    <a:rPr lang="en-US" sz="1000" b="1">
                      <a:latin typeface="Arial" charset="0"/>
                    </a:rPr>
                    <a:t>H</a:t>
                  </a:r>
                </a:p>
              </p:txBody>
            </p:sp>
          </p:grpSp>
          <p:sp>
            <p:nvSpPr>
              <p:cNvPr id="700474" name="AutoShape 58"/>
              <p:cNvSpPr>
                <a:spLocks noChangeArrowheads="1"/>
              </p:cNvSpPr>
              <p:nvPr/>
            </p:nvSpPr>
            <p:spPr bwMode="auto">
              <a:xfrm>
                <a:off x="5003" y="3300"/>
                <a:ext cx="56" cy="56"/>
              </a:xfrm>
              <a:prstGeom prst="star5">
                <a:avLst/>
              </a:prstGeom>
              <a:solidFill>
                <a:srgbClr val="0000CC"/>
              </a:solidFill>
              <a:ln w="9525">
                <a:solidFill>
                  <a:srgbClr val="0000CC"/>
                </a:solidFill>
                <a:miter lim="800000"/>
                <a:headEnd type="none" w="sm" len="sm"/>
                <a:tailEnd type="none" w="sm" len="sm"/>
              </a:ln>
              <a:effectLst/>
            </p:spPr>
            <p:txBody>
              <a:bodyPr wrap="none" anchor="ctr"/>
              <a:lstStyle/>
              <a:p>
                <a:pPr>
                  <a:defRPr/>
                </a:pPr>
                <a:endParaRPr lang="en-US"/>
              </a:p>
            </p:txBody>
          </p:sp>
        </p:grpSp>
      </p:grpSp>
      <p:grpSp>
        <p:nvGrpSpPr>
          <p:cNvPr id="7" name="Group 61"/>
          <p:cNvGrpSpPr>
            <a:grpSpLocks/>
          </p:cNvGrpSpPr>
          <p:nvPr/>
        </p:nvGrpSpPr>
        <p:grpSpPr bwMode="auto">
          <a:xfrm>
            <a:off x="4799013" y="2320925"/>
            <a:ext cx="4344987" cy="4078288"/>
            <a:chOff x="151" y="1464"/>
            <a:chExt cx="2737" cy="2569"/>
          </a:xfrm>
        </p:grpSpPr>
        <p:sp>
          <p:nvSpPr>
            <p:cNvPr id="27656" name="Rectangle 62"/>
            <p:cNvSpPr>
              <a:spLocks noChangeAspect="1" noChangeArrowheads="1"/>
            </p:cNvSpPr>
            <p:nvPr/>
          </p:nvSpPr>
          <p:spPr bwMode="auto">
            <a:xfrm>
              <a:off x="678" y="1622"/>
              <a:ext cx="1657" cy="1511"/>
            </a:xfrm>
            <a:prstGeom prst="rect">
              <a:avLst/>
            </a:prstGeom>
            <a:gradFill rotWithShape="1">
              <a:gsLst>
                <a:gs pos="0">
                  <a:srgbClr val="00CC00"/>
                </a:gs>
                <a:gs pos="100000">
                  <a:srgbClr val="FF0000"/>
                </a:gs>
              </a:gsLst>
              <a:lin ang="18900000" scaled="1"/>
            </a:gradFill>
            <a:ln w="9525">
              <a:noFill/>
              <a:miter lim="800000"/>
              <a:headEnd/>
              <a:tailEnd/>
            </a:ln>
          </p:spPr>
          <p:txBody>
            <a:bodyPr wrap="none" lIns="91433" tIns="45717" rIns="91433" bIns="45717" anchor="ctr"/>
            <a:lstStyle/>
            <a:p>
              <a:pPr algn="ctr"/>
              <a:endParaRPr lang="en-US"/>
            </a:p>
          </p:txBody>
        </p:sp>
        <p:sp>
          <p:nvSpPr>
            <p:cNvPr id="27657" name="Line 63"/>
            <p:cNvSpPr>
              <a:spLocks noChangeAspect="1" noChangeShapeType="1"/>
            </p:cNvSpPr>
            <p:nvPr/>
          </p:nvSpPr>
          <p:spPr bwMode="auto">
            <a:xfrm>
              <a:off x="969" y="1642"/>
              <a:ext cx="0" cy="1480"/>
            </a:xfrm>
            <a:prstGeom prst="line">
              <a:avLst/>
            </a:prstGeom>
            <a:noFill/>
            <a:ln w="9525">
              <a:solidFill>
                <a:schemeClr val="tx1"/>
              </a:solidFill>
              <a:round/>
              <a:headEnd/>
              <a:tailEnd/>
            </a:ln>
          </p:spPr>
          <p:txBody>
            <a:bodyPr/>
            <a:lstStyle/>
            <a:p>
              <a:endParaRPr lang="en-US"/>
            </a:p>
          </p:txBody>
        </p:sp>
        <p:sp>
          <p:nvSpPr>
            <p:cNvPr id="27658" name="Line 64"/>
            <p:cNvSpPr>
              <a:spLocks noChangeAspect="1" noChangeShapeType="1"/>
            </p:cNvSpPr>
            <p:nvPr/>
          </p:nvSpPr>
          <p:spPr bwMode="auto">
            <a:xfrm>
              <a:off x="1305" y="1642"/>
              <a:ext cx="0" cy="1480"/>
            </a:xfrm>
            <a:prstGeom prst="line">
              <a:avLst/>
            </a:prstGeom>
            <a:noFill/>
            <a:ln w="9525">
              <a:solidFill>
                <a:schemeClr val="tx1"/>
              </a:solidFill>
              <a:round/>
              <a:headEnd/>
              <a:tailEnd/>
            </a:ln>
          </p:spPr>
          <p:txBody>
            <a:bodyPr/>
            <a:lstStyle/>
            <a:p>
              <a:endParaRPr lang="en-US"/>
            </a:p>
          </p:txBody>
        </p:sp>
        <p:sp>
          <p:nvSpPr>
            <p:cNvPr id="27659" name="Line 65"/>
            <p:cNvSpPr>
              <a:spLocks noChangeAspect="1" noChangeShapeType="1"/>
            </p:cNvSpPr>
            <p:nvPr/>
          </p:nvSpPr>
          <p:spPr bwMode="auto">
            <a:xfrm>
              <a:off x="1660" y="1642"/>
              <a:ext cx="0" cy="1480"/>
            </a:xfrm>
            <a:prstGeom prst="line">
              <a:avLst/>
            </a:prstGeom>
            <a:noFill/>
            <a:ln w="9525">
              <a:solidFill>
                <a:schemeClr val="tx1"/>
              </a:solidFill>
              <a:round/>
              <a:headEnd/>
              <a:tailEnd/>
            </a:ln>
          </p:spPr>
          <p:txBody>
            <a:bodyPr/>
            <a:lstStyle/>
            <a:p>
              <a:endParaRPr lang="en-US"/>
            </a:p>
          </p:txBody>
        </p:sp>
        <p:sp>
          <p:nvSpPr>
            <p:cNvPr id="27660" name="Line 66"/>
            <p:cNvSpPr>
              <a:spLocks noChangeAspect="1" noChangeShapeType="1"/>
            </p:cNvSpPr>
            <p:nvPr/>
          </p:nvSpPr>
          <p:spPr bwMode="auto">
            <a:xfrm>
              <a:off x="2015" y="1642"/>
              <a:ext cx="0" cy="1480"/>
            </a:xfrm>
            <a:prstGeom prst="line">
              <a:avLst/>
            </a:prstGeom>
            <a:noFill/>
            <a:ln w="9525">
              <a:solidFill>
                <a:schemeClr val="tx1"/>
              </a:solidFill>
              <a:round/>
              <a:headEnd/>
              <a:tailEnd/>
            </a:ln>
          </p:spPr>
          <p:txBody>
            <a:bodyPr/>
            <a:lstStyle/>
            <a:p>
              <a:endParaRPr lang="en-US"/>
            </a:p>
          </p:txBody>
        </p:sp>
        <p:sp>
          <p:nvSpPr>
            <p:cNvPr id="27661" name="Line 67"/>
            <p:cNvSpPr>
              <a:spLocks noChangeAspect="1" noChangeShapeType="1"/>
            </p:cNvSpPr>
            <p:nvPr/>
          </p:nvSpPr>
          <p:spPr bwMode="auto">
            <a:xfrm>
              <a:off x="659" y="3122"/>
              <a:ext cx="1828" cy="8"/>
            </a:xfrm>
            <a:prstGeom prst="line">
              <a:avLst/>
            </a:prstGeom>
            <a:noFill/>
            <a:ln w="38100">
              <a:solidFill>
                <a:schemeClr val="tx2"/>
              </a:solidFill>
              <a:round/>
              <a:headEnd/>
              <a:tailEnd type="triangle" w="med" len="med"/>
            </a:ln>
          </p:spPr>
          <p:txBody>
            <a:bodyPr/>
            <a:lstStyle/>
            <a:p>
              <a:endParaRPr lang="en-US"/>
            </a:p>
          </p:txBody>
        </p:sp>
        <p:sp>
          <p:nvSpPr>
            <p:cNvPr id="27662" name="Line 68"/>
            <p:cNvSpPr>
              <a:spLocks noChangeAspect="1" noChangeShapeType="1"/>
            </p:cNvSpPr>
            <p:nvPr/>
          </p:nvSpPr>
          <p:spPr bwMode="auto">
            <a:xfrm flipV="1">
              <a:off x="673" y="1464"/>
              <a:ext cx="0" cy="1658"/>
            </a:xfrm>
            <a:prstGeom prst="line">
              <a:avLst/>
            </a:prstGeom>
            <a:noFill/>
            <a:ln w="38100">
              <a:solidFill>
                <a:schemeClr val="tx2"/>
              </a:solidFill>
              <a:round/>
              <a:headEnd/>
              <a:tailEnd type="triangle" w="med" len="med"/>
            </a:ln>
          </p:spPr>
          <p:txBody>
            <a:bodyPr/>
            <a:lstStyle/>
            <a:p>
              <a:endParaRPr lang="en-US"/>
            </a:p>
          </p:txBody>
        </p:sp>
        <p:sp>
          <p:nvSpPr>
            <p:cNvPr id="27663" name="Line 69"/>
            <p:cNvSpPr>
              <a:spLocks noChangeAspect="1" noChangeShapeType="1"/>
            </p:cNvSpPr>
            <p:nvPr/>
          </p:nvSpPr>
          <p:spPr bwMode="auto">
            <a:xfrm>
              <a:off x="673" y="1924"/>
              <a:ext cx="1658" cy="0"/>
            </a:xfrm>
            <a:prstGeom prst="line">
              <a:avLst/>
            </a:prstGeom>
            <a:noFill/>
            <a:ln w="9525">
              <a:solidFill>
                <a:schemeClr val="tx1"/>
              </a:solidFill>
              <a:round/>
              <a:headEnd/>
              <a:tailEnd/>
            </a:ln>
          </p:spPr>
          <p:txBody>
            <a:bodyPr/>
            <a:lstStyle/>
            <a:p>
              <a:endParaRPr lang="en-US"/>
            </a:p>
          </p:txBody>
        </p:sp>
        <p:sp>
          <p:nvSpPr>
            <p:cNvPr id="27664" name="Line 70"/>
            <p:cNvSpPr>
              <a:spLocks noChangeAspect="1" noChangeShapeType="1"/>
            </p:cNvSpPr>
            <p:nvPr/>
          </p:nvSpPr>
          <p:spPr bwMode="auto">
            <a:xfrm>
              <a:off x="673" y="2255"/>
              <a:ext cx="1658" cy="0"/>
            </a:xfrm>
            <a:prstGeom prst="line">
              <a:avLst/>
            </a:prstGeom>
            <a:noFill/>
            <a:ln w="9525">
              <a:solidFill>
                <a:schemeClr val="tx1"/>
              </a:solidFill>
              <a:round/>
              <a:headEnd/>
              <a:tailEnd/>
            </a:ln>
          </p:spPr>
          <p:txBody>
            <a:bodyPr/>
            <a:lstStyle/>
            <a:p>
              <a:endParaRPr lang="en-US"/>
            </a:p>
          </p:txBody>
        </p:sp>
        <p:sp>
          <p:nvSpPr>
            <p:cNvPr id="27665" name="Line 71"/>
            <p:cNvSpPr>
              <a:spLocks noChangeAspect="1" noChangeShapeType="1"/>
            </p:cNvSpPr>
            <p:nvPr/>
          </p:nvSpPr>
          <p:spPr bwMode="auto">
            <a:xfrm>
              <a:off x="673" y="2815"/>
              <a:ext cx="1658" cy="0"/>
            </a:xfrm>
            <a:prstGeom prst="line">
              <a:avLst/>
            </a:prstGeom>
            <a:noFill/>
            <a:ln w="9525">
              <a:solidFill>
                <a:schemeClr val="tx1"/>
              </a:solidFill>
              <a:round/>
              <a:headEnd/>
              <a:tailEnd/>
            </a:ln>
          </p:spPr>
          <p:txBody>
            <a:bodyPr/>
            <a:lstStyle/>
            <a:p>
              <a:endParaRPr lang="en-US"/>
            </a:p>
          </p:txBody>
        </p:sp>
        <p:sp>
          <p:nvSpPr>
            <p:cNvPr id="27666" name="Line 72"/>
            <p:cNvSpPr>
              <a:spLocks noChangeAspect="1" noChangeShapeType="1"/>
            </p:cNvSpPr>
            <p:nvPr/>
          </p:nvSpPr>
          <p:spPr bwMode="auto">
            <a:xfrm>
              <a:off x="673" y="2536"/>
              <a:ext cx="1658" cy="0"/>
            </a:xfrm>
            <a:prstGeom prst="line">
              <a:avLst/>
            </a:prstGeom>
            <a:noFill/>
            <a:ln w="9525">
              <a:solidFill>
                <a:schemeClr val="tx1"/>
              </a:solidFill>
              <a:round/>
              <a:headEnd/>
              <a:tailEnd/>
            </a:ln>
          </p:spPr>
          <p:txBody>
            <a:bodyPr/>
            <a:lstStyle/>
            <a:p>
              <a:endParaRPr lang="en-US"/>
            </a:p>
          </p:txBody>
        </p:sp>
        <p:sp>
          <p:nvSpPr>
            <p:cNvPr id="27667" name="Text Box 73"/>
            <p:cNvSpPr txBox="1">
              <a:spLocks noChangeAspect="1" noChangeArrowheads="1"/>
            </p:cNvSpPr>
            <p:nvPr/>
          </p:nvSpPr>
          <p:spPr bwMode="auto">
            <a:xfrm>
              <a:off x="911" y="3175"/>
              <a:ext cx="1078" cy="192"/>
            </a:xfrm>
            <a:prstGeom prst="rect">
              <a:avLst/>
            </a:prstGeom>
            <a:noFill/>
            <a:ln w="9525">
              <a:noFill/>
              <a:miter lim="800000"/>
              <a:headEnd/>
              <a:tailEnd/>
            </a:ln>
          </p:spPr>
          <p:txBody>
            <a:bodyPr wrap="none" lIns="91433" tIns="45717" rIns="91433" bIns="45717">
              <a:spAutoFit/>
            </a:bodyPr>
            <a:lstStyle/>
            <a:p>
              <a:r>
                <a:rPr lang="en-US" sz="1400" b="1">
                  <a:latin typeface="Arial" charset="0"/>
                </a:rPr>
                <a:t>Severity of Impact</a:t>
              </a:r>
            </a:p>
          </p:txBody>
        </p:sp>
        <p:sp>
          <p:nvSpPr>
            <p:cNvPr id="27668" name="Text Box 74"/>
            <p:cNvSpPr txBox="1">
              <a:spLocks noChangeAspect="1" noChangeArrowheads="1"/>
            </p:cNvSpPr>
            <p:nvPr/>
          </p:nvSpPr>
          <p:spPr bwMode="auto">
            <a:xfrm rot="-5400000">
              <a:off x="47" y="2225"/>
              <a:ext cx="890" cy="326"/>
            </a:xfrm>
            <a:prstGeom prst="rect">
              <a:avLst/>
            </a:prstGeom>
            <a:noFill/>
            <a:ln w="9525">
              <a:noFill/>
              <a:miter lim="800000"/>
              <a:headEnd/>
              <a:tailEnd/>
            </a:ln>
          </p:spPr>
          <p:txBody>
            <a:bodyPr lIns="91433" tIns="45717" rIns="91433" bIns="45717">
              <a:spAutoFit/>
            </a:bodyPr>
            <a:lstStyle/>
            <a:p>
              <a:pPr algn="ctr"/>
              <a:r>
                <a:rPr lang="en-US" sz="1400" b="1">
                  <a:latin typeface="Arial" charset="0"/>
                </a:rPr>
                <a:t>Probability of Occurrence</a:t>
              </a:r>
            </a:p>
          </p:txBody>
        </p:sp>
        <p:sp>
          <p:nvSpPr>
            <p:cNvPr id="27669" name="Text Box 75"/>
            <p:cNvSpPr txBox="1">
              <a:spLocks noChangeAspect="1" noChangeArrowheads="1"/>
            </p:cNvSpPr>
            <p:nvPr/>
          </p:nvSpPr>
          <p:spPr bwMode="auto">
            <a:xfrm>
              <a:off x="1008" y="2208"/>
              <a:ext cx="247" cy="365"/>
            </a:xfrm>
            <a:prstGeom prst="rect">
              <a:avLst/>
            </a:prstGeom>
            <a:noFill/>
            <a:ln w="9525">
              <a:noFill/>
              <a:miter lim="800000"/>
              <a:headEnd type="none" w="sm" len="sm"/>
              <a:tailEnd type="none" w="sm" len="sm"/>
            </a:ln>
          </p:spPr>
          <p:txBody>
            <a:bodyPr wrap="none" lIns="91433" tIns="45717" rIns="91433" bIns="45717">
              <a:spAutoFit/>
            </a:bodyPr>
            <a:lstStyle/>
            <a:p>
              <a:r>
                <a:rPr lang="en-US" sz="3200" b="1">
                  <a:latin typeface="Arial" charset="0"/>
                </a:rPr>
                <a:t>♦</a:t>
              </a:r>
            </a:p>
          </p:txBody>
        </p:sp>
        <p:sp>
          <p:nvSpPr>
            <p:cNvPr id="27670" name="Text Box 76"/>
            <p:cNvSpPr txBox="1">
              <a:spLocks noChangeAspect="1" noChangeArrowheads="1"/>
            </p:cNvSpPr>
            <p:nvPr/>
          </p:nvSpPr>
          <p:spPr bwMode="auto">
            <a:xfrm>
              <a:off x="1680" y="1584"/>
              <a:ext cx="251" cy="327"/>
            </a:xfrm>
            <a:prstGeom prst="rect">
              <a:avLst/>
            </a:prstGeom>
            <a:noFill/>
            <a:ln w="9525">
              <a:noFill/>
              <a:miter lim="800000"/>
              <a:headEnd type="none" w="sm" len="sm"/>
              <a:tailEnd type="none" w="sm" len="sm"/>
            </a:ln>
          </p:spPr>
          <p:txBody>
            <a:bodyPr wrap="none" lIns="91433" tIns="45717" rIns="91433" bIns="45717">
              <a:spAutoFit/>
            </a:bodyPr>
            <a:lstStyle/>
            <a:p>
              <a:r>
                <a:rPr lang="en-US" sz="2800" b="1">
                  <a:latin typeface="Arial" charset="0"/>
                </a:rPr>
                <a:t>■</a:t>
              </a:r>
            </a:p>
          </p:txBody>
        </p:sp>
        <p:sp>
          <p:nvSpPr>
            <p:cNvPr id="27671" name="Text Box 77"/>
            <p:cNvSpPr txBox="1">
              <a:spLocks noChangeAspect="1" noChangeArrowheads="1"/>
            </p:cNvSpPr>
            <p:nvPr/>
          </p:nvSpPr>
          <p:spPr bwMode="auto">
            <a:xfrm>
              <a:off x="2046" y="1632"/>
              <a:ext cx="306" cy="288"/>
            </a:xfrm>
            <a:prstGeom prst="rect">
              <a:avLst/>
            </a:prstGeom>
            <a:noFill/>
            <a:ln w="9525">
              <a:noFill/>
              <a:miter lim="800000"/>
              <a:headEnd type="none" w="sm" len="sm"/>
              <a:tailEnd type="none" w="sm" len="sm"/>
            </a:ln>
          </p:spPr>
          <p:txBody>
            <a:bodyPr wrap="none" lIns="91433" tIns="45717" rIns="91433" bIns="45717">
              <a:spAutoFit/>
            </a:bodyPr>
            <a:lstStyle/>
            <a:p>
              <a:r>
                <a:rPr lang="en-US" b="1">
                  <a:latin typeface="Arial" charset="0"/>
                </a:rPr>
                <a:t>▲</a:t>
              </a:r>
            </a:p>
          </p:txBody>
        </p:sp>
        <p:sp>
          <p:nvSpPr>
            <p:cNvPr id="27672" name="Text Box 78"/>
            <p:cNvSpPr txBox="1">
              <a:spLocks noChangeAspect="1" noChangeArrowheads="1"/>
            </p:cNvSpPr>
            <p:nvPr/>
          </p:nvSpPr>
          <p:spPr bwMode="auto">
            <a:xfrm>
              <a:off x="1008" y="1593"/>
              <a:ext cx="251" cy="327"/>
            </a:xfrm>
            <a:prstGeom prst="rect">
              <a:avLst/>
            </a:prstGeom>
            <a:noFill/>
            <a:ln w="9525">
              <a:noFill/>
              <a:miter lim="800000"/>
              <a:headEnd type="none" w="sm" len="sm"/>
              <a:tailEnd type="none" w="sm" len="sm"/>
            </a:ln>
          </p:spPr>
          <p:txBody>
            <a:bodyPr wrap="none" lIns="91433" tIns="45717" rIns="91433" bIns="45717">
              <a:spAutoFit/>
            </a:bodyPr>
            <a:lstStyle/>
            <a:p>
              <a:r>
                <a:rPr lang="en-US" sz="2800" b="1">
                  <a:latin typeface="Arial" charset="0"/>
                </a:rPr>
                <a:t>●</a:t>
              </a:r>
            </a:p>
          </p:txBody>
        </p:sp>
        <p:sp>
          <p:nvSpPr>
            <p:cNvPr id="27673" name="Text Box 79"/>
            <p:cNvSpPr txBox="1">
              <a:spLocks noChangeAspect="1" noChangeArrowheads="1"/>
            </p:cNvSpPr>
            <p:nvPr/>
          </p:nvSpPr>
          <p:spPr bwMode="auto">
            <a:xfrm>
              <a:off x="2229" y="3129"/>
              <a:ext cx="232" cy="250"/>
            </a:xfrm>
            <a:prstGeom prst="rect">
              <a:avLst/>
            </a:prstGeom>
            <a:noFill/>
            <a:ln w="9525">
              <a:noFill/>
              <a:miter lim="800000"/>
              <a:headEnd type="none" w="sm" len="sm"/>
              <a:tailEnd type="none" w="sm" len="sm"/>
            </a:ln>
          </p:spPr>
          <p:txBody>
            <a:bodyPr wrap="none" lIns="91433" tIns="45717" rIns="91433" bIns="45717">
              <a:spAutoFit/>
            </a:bodyPr>
            <a:lstStyle/>
            <a:p>
              <a:r>
                <a:rPr lang="en-US" sz="2000">
                  <a:latin typeface="Arial" charset="0"/>
                </a:rPr>
                <a:t>H</a:t>
              </a:r>
            </a:p>
          </p:txBody>
        </p:sp>
        <p:sp>
          <p:nvSpPr>
            <p:cNvPr id="27674" name="Text Box 80"/>
            <p:cNvSpPr txBox="1">
              <a:spLocks noChangeAspect="1" noChangeArrowheads="1"/>
            </p:cNvSpPr>
            <p:nvPr/>
          </p:nvSpPr>
          <p:spPr bwMode="auto">
            <a:xfrm>
              <a:off x="416" y="1492"/>
              <a:ext cx="232" cy="250"/>
            </a:xfrm>
            <a:prstGeom prst="rect">
              <a:avLst/>
            </a:prstGeom>
            <a:noFill/>
            <a:ln w="9525">
              <a:noFill/>
              <a:miter lim="800000"/>
              <a:headEnd type="none" w="sm" len="sm"/>
              <a:tailEnd type="none" w="sm" len="sm"/>
            </a:ln>
          </p:spPr>
          <p:txBody>
            <a:bodyPr wrap="none" lIns="91433" tIns="45717" rIns="91433" bIns="45717">
              <a:spAutoFit/>
            </a:bodyPr>
            <a:lstStyle/>
            <a:p>
              <a:r>
                <a:rPr lang="en-US" sz="2000">
                  <a:latin typeface="Arial" charset="0"/>
                </a:rPr>
                <a:t>H</a:t>
              </a:r>
            </a:p>
          </p:txBody>
        </p:sp>
        <p:sp>
          <p:nvSpPr>
            <p:cNvPr id="27675" name="Text Box 81"/>
            <p:cNvSpPr txBox="1">
              <a:spLocks noChangeAspect="1" noChangeArrowheads="1"/>
            </p:cNvSpPr>
            <p:nvPr/>
          </p:nvSpPr>
          <p:spPr bwMode="auto">
            <a:xfrm>
              <a:off x="509" y="3094"/>
              <a:ext cx="205" cy="250"/>
            </a:xfrm>
            <a:prstGeom prst="rect">
              <a:avLst/>
            </a:prstGeom>
            <a:noFill/>
            <a:ln w="9525">
              <a:noFill/>
              <a:miter lim="800000"/>
              <a:headEnd type="none" w="sm" len="sm"/>
              <a:tailEnd type="none" w="sm" len="sm"/>
            </a:ln>
          </p:spPr>
          <p:txBody>
            <a:bodyPr wrap="none" lIns="91433" tIns="45717" rIns="91433" bIns="45717">
              <a:spAutoFit/>
            </a:bodyPr>
            <a:lstStyle/>
            <a:p>
              <a:r>
                <a:rPr lang="en-US" sz="2000">
                  <a:latin typeface="Arial" charset="0"/>
                </a:rPr>
                <a:t>L</a:t>
              </a:r>
            </a:p>
          </p:txBody>
        </p:sp>
        <p:sp>
          <p:nvSpPr>
            <p:cNvPr id="27676" name="Text Box 82"/>
            <p:cNvSpPr txBox="1">
              <a:spLocks noChangeAspect="1" noChangeArrowheads="1"/>
            </p:cNvSpPr>
            <p:nvPr/>
          </p:nvSpPr>
          <p:spPr bwMode="auto">
            <a:xfrm>
              <a:off x="1028" y="2544"/>
              <a:ext cx="223" cy="250"/>
            </a:xfrm>
            <a:prstGeom prst="rect">
              <a:avLst/>
            </a:prstGeom>
            <a:noFill/>
            <a:ln w="9525">
              <a:noFill/>
              <a:miter lim="800000"/>
              <a:headEnd type="none" w="sm" len="sm"/>
              <a:tailEnd type="none" w="sm" len="sm"/>
            </a:ln>
          </p:spPr>
          <p:txBody>
            <a:bodyPr wrap="none" lIns="91433" tIns="45717" rIns="91433" bIns="45717">
              <a:spAutoFit/>
            </a:bodyPr>
            <a:lstStyle/>
            <a:p>
              <a:r>
                <a:rPr lang="en-US" sz="2000" b="1">
                  <a:latin typeface="Arial" charset="0"/>
                </a:rPr>
                <a:t>X</a:t>
              </a:r>
            </a:p>
          </p:txBody>
        </p:sp>
        <p:grpSp>
          <p:nvGrpSpPr>
            <p:cNvPr id="8" name="Group 83"/>
            <p:cNvGrpSpPr>
              <a:grpSpLocks/>
            </p:cNvGrpSpPr>
            <p:nvPr/>
          </p:nvGrpSpPr>
          <p:grpSpPr bwMode="auto">
            <a:xfrm>
              <a:off x="151" y="3451"/>
              <a:ext cx="2737" cy="582"/>
              <a:chOff x="145" y="3535"/>
              <a:chExt cx="2737" cy="582"/>
            </a:xfrm>
          </p:grpSpPr>
          <p:grpSp>
            <p:nvGrpSpPr>
              <p:cNvPr id="9" name="Group 84"/>
              <p:cNvGrpSpPr>
                <a:grpSpLocks/>
              </p:cNvGrpSpPr>
              <p:nvPr/>
            </p:nvGrpSpPr>
            <p:grpSpPr bwMode="auto">
              <a:xfrm>
                <a:off x="145" y="3547"/>
                <a:ext cx="2737" cy="570"/>
                <a:chOff x="145" y="3535"/>
                <a:chExt cx="2737" cy="570"/>
              </a:xfrm>
            </p:grpSpPr>
            <p:sp>
              <p:nvSpPr>
                <p:cNvPr id="27681" name="Text Box 85"/>
                <p:cNvSpPr txBox="1">
                  <a:spLocks noChangeArrowheads="1"/>
                </p:cNvSpPr>
                <p:nvPr/>
              </p:nvSpPr>
              <p:spPr bwMode="auto">
                <a:xfrm>
                  <a:off x="145" y="3535"/>
                  <a:ext cx="364" cy="250"/>
                </a:xfrm>
                <a:prstGeom prst="rect">
                  <a:avLst/>
                </a:prstGeom>
                <a:noFill/>
                <a:ln w="9525">
                  <a:noFill/>
                  <a:miter lim="800000"/>
                  <a:headEnd type="none" w="sm" len="sm"/>
                  <a:tailEnd type="none" w="sm" len="sm"/>
                </a:ln>
              </p:spPr>
              <p:txBody>
                <a:bodyPr lIns="91433" tIns="45717" rIns="91433" bIns="45717">
                  <a:spAutoFit/>
                </a:bodyPr>
                <a:lstStyle/>
                <a:p>
                  <a:pPr algn="ctr"/>
                  <a:r>
                    <a:rPr lang="en-US" sz="2000" b="1">
                      <a:latin typeface="Arial" charset="0"/>
                    </a:rPr>
                    <a:t>♦</a:t>
                  </a:r>
                </a:p>
              </p:txBody>
            </p:sp>
            <p:sp>
              <p:nvSpPr>
                <p:cNvPr id="27682" name="Text Box 86"/>
                <p:cNvSpPr txBox="1">
                  <a:spLocks noChangeArrowheads="1"/>
                </p:cNvSpPr>
                <p:nvPr/>
              </p:nvSpPr>
              <p:spPr bwMode="auto">
                <a:xfrm>
                  <a:off x="213" y="3884"/>
                  <a:ext cx="226" cy="212"/>
                </a:xfrm>
                <a:prstGeom prst="rect">
                  <a:avLst/>
                </a:prstGeom>
                <a:noFill/>
                <a:ln w="9525">
                  <a:noFill/>
                  <a:miter lim="800000"/>
                  <a:headEnd type="none" w="sm" len="sm"/>
                  <a:tailEnd type="none" w="sm" len="sm"/>
                </a:ln>
              </p:spPr>
              <p:txBody>
                <a:bodyPr lIns="91433" tIns="45717" rIns="91433" bIns="45717">
                  <a:spAutoFit/>
                </a:bodyPr>
                <a:lstStyle/>
                <a:p>
                  <a:r>
                    <a:rPr lang="en-US" b="1">
                      <a:latin typeface="Arial" charset="0"/>
                    </a:rPr>
                    <a:t>▲</a:t>
                  </a:r>
                </a:p>
              </p:txBody>
            </p:sp>
            <p:sp>
              <p:nvSpPr>
                <p:cNvPr id="27683" name="Text Box 87"/>
                <p:cNvSpPr txBox="1">
                  <a:spLocks noChangeArrowheads="1"/>
                </p:cNvSpPr>
                <p:nvPr/>
              </p:nvSpPr>
              <p:spPr bwMode="auto">
                <a:xfrm>
                  <a:off x="226" y="3698"/>
                  <a:ext cx="203" cy="231"/>
                </a:xfrm>
                <a:prstGeom prst="rect">
                  <a:avLst/>
                </a:prstGeom>
                <a:noFill/>
                <a:ln w="9525">
                  <a:noFill/>
                  <a:miter lim="800000"/>
                  <a:headEnd type="none" w="sm" len="sm"/>
                  <a:tailEnd type="none" w="sm" len="sm"/>
                </a:ln>
              </p:spPr>
              <p:txBody>
                <a:bodyPr wrap="none" lIns="91433" tIns="45717" rIns="91433" bIns="45717">
                  <a:spAutoFit/>
                </a:bodyPr>
                <a:lstStyle/>
                <a:p>
                  <a:pPr algn="ctr"/>
                  <a:r>
                    <a:rPr lang="en-US" sz="1800" b="1">
                      <a:latin typeface="Arial" charset="0"/>
                    </a:rPr>
                    <a:t>■</a:t>
                  </a:r>
                </a:p>
              </p:txBody>
            </p:sp>
            <p:sp>
              <p:nvSpPr>
                <p:cNvPr id="27684" name="Text Box 88"/>
                <p:cNvSpPr txBox="1">
                  <a:spLocks noChangeArrowheads="1"/>
                </p:cNvSpPr>
                <p:nvPr/>
              </p:nvSpPr>
              <p:spPr bwMode="auto">
                <a:xfrm>
                  <a:off x="333" y="3543"/>
                  <a:ext cx="2549" cy="562"/>
                </a:xfrm>
                <a:prstGeom prst="rect">
                  <a:avLst/>
                </a:prstGeom>
                <a:noFill/>
                <a:ln w="9525">
                  <a:noFill/>
                  <a:miter lim="800000"/>
                  <a:headEnd type="none" w="sm" len="sm"/>
                  <a:tailEnd type="none" w="sm" len="sm"/>
                </a:ln>
              </p:spPr>
              <p:txBody>
                <a:bodyPr lIns="91433" tIns="45717" rIns="91433" bIns="45717">
                  <a:spAutoFit/>
                </a:bodyPr>
                <a:lstStyle/>
                <a:p>
                  <a:pPr>
                    <a:lnSpc>
                      <a:spcPct val="125000"/>
                    </a:lnSpc>
                  </a:pPr>
                  <a:r>
                    <a:rPr lang="en-US" sz="1400" b="1">
                      <a:latin typeface="Arial" charset="0"/>
                    </a:rPr>
                    <a:t>  </a:t>
                  </a:r>
                  <a:r>
                    <a:rPr lang="en-US" sz="1200" b="1">
                      <a:latin typeface="Arial" charset="0"/>
                    </a:rPr>
                    <a:t>ES&amp;H </a:t>
                  </a:r>
                  <a:r>
                    <a:rPr lang="en-US" sz="1400" b="1">
                      <a:latin typeface="Arial" charset="0"/>
                    </a:rPr>
                    <a:t>                                     </a:t>
                  </a:r>
                  <a:r>
                    <a:rPr lang="en-US" sz="1200" b="1">
                      <a:latin typeface="Arial" charset="0"/>
                    </a:rPr>
                    <a:t>PO&amp;MD of Assets</a:t>
                  </a:r>
                </a:p>
                <a:p>
                  <a:pPr>
                    <a:lnSpc>
                      <a:spcPct val="125000"/>
                    </a:lnSpc>
                  </a:pPr>
                  <a:r>
                    <a:rPr lang="en-US" sz="1400" b="1">
                      <a:latin typeface="Arial" charset="0"/>
                    </a:rPr>
                    <a:t>  </a:t>
                  </a:r>
                  <a:r>
                    <a:rPr lang="en-US" sz="1200" b="1">
                      <a:latin typeface="Arial" charset="0"/>
                    </a:rPr>
                    <a:t>Training &amp; Readiness</a:t>
                  </a:r>
                  <a:r>
                    <a:rPr lang="en-US" sz="1400" b="1">
                      <a:latin typeface="Arial" charset="0"/>
                    </a:rPr>
                    <a:t>               </a:t>
                  </a:r>
                  <a:r>
                    <a:rPr lang="en-US" sz="1200" b="1">
                      <a:latin typeface="Arial" charset="0"/>
                    </a:rPr>
                    <a:t>Cleanup</a:t>
                  </a:r>
                </a:p>
                <a:p>
                  <a:pPr>
                    <a:lnSpc>
                      <a:spcPct val="125000"/>
                    </a:lnSpc>
                  </a:pPr>
                  <a:r>
                    <a:rPr lang="en-US" sz="1400" b="1">
                      <a:latin typeface="Arial" charset="0"/>
                    </a:rPr>
                    <a:t>  </a:t>
                  </a:r>
                  <a:r>
                    <a:rPr lang="en-US" sz="1200" b="1">
                      <a:latin typeface="Arial" charset="0"/>
                    </a:rPr>
                    <a:t>Acquisition/RDT&amp;E</a:t>
                  </a:r>
                  <a:r>
                    <a:rPr lang="en-US" sz="1400" b="1">
                      <a:latin typeface="Arial" charset="0"/>
                    </a:rPr>
                    <a:t>   </a:t>
                  </a:r>
                </a:p>
              </p:txBody>
            </p:sp>
          </p:grpSp>
          <p:sp>
            <p:nvSpPr>
              <p:cNvPr id="27679" name="Text Box 89"/>
              <p:cNvSpPr txBox="1">
                <a:spLocks noChangeArrowheads="1"/>
              </p:cNvSpPr>
              <p:nvPr/>
            </p:nvSpPr>
            <p:spPr bwMode="auto">
              <a:xfrm>
                <a:off x="1677" y="3535"/>
                <a:ext cx="213" cy="250"/>
              </a:xfrm>
              <a:prstGeom prst="rect">
                <a:avLst/>
              </a:prstGeom>
              <a:noFill/>
              <a:ln w="9525">
                <a:noFill/>
                <a:miter lim="800000"/>
                <a:headEnd type="none" w="sm" len="sm"/>
                <a:tailEnd type="none" w="sm" len="sm"/>
              </a:ln>
            </p:spPr>
            <p:txBody>
              <a:bodyPr wrap="none" lIns="91433" tIns="45717" rIns="91433" bIns="45717">
                <a:spAutoFit/>
              </a:bodyPr>
              <a:lstStyle/>
              <a:p>
                <a:pPr algn="ctr"/>
                <a:r>
                  <a:rPr lang="en-US" sz="2000" b="1">
                    <a:latin typeface="Arial" charset="0"/>
                  </a:rPr>
                  <a:t>●</a:t>
                </a:r>
              </a:p>
            </p:txBody>
          </p:sp>
          <p:sp>
            <p:nvSpPr>
              <p:cNvPr id="27680" name="Text Box 90"/>
              <p:cNvSpPr txBox="1">
                <a:spLocks noChangeArrowheads="1"/>
              </p:cNvSpPr>
              <p:nvPr/>
            </p:nvSpPr>
            <p:spPr bwMode="auto">
              <a:xfrm>
                <a:off x="1685" y="3759"/>
                <a:ext cx="191" cy="192"/>
              </a:xfrm>
              <a:prstGeom prst="rect">
                <a:avLst/>
              </a:prstGeom>
              <a:noFill/>
              <a:ln w="9525">
                <a:noFill/>
                <a:miter lim="800000"/>
                <a:headEnd type="none" w="sm" len="sm"/>
                <a:tailEnd type="none" w="sm" len="sm"/>
              </a:ln>
            </p:spPr>
            <p:txBody>
              <a:bodyPr wrap="none" lIns="91433" tIns="45717" rIns="91433" bIns="45717">
                <a:spAutoFit/>
              </a:bodyPr>
              <a:lstStyle/>
              <a:p>
                <a:r>
                  <a:rPr lang="en-US" sz="1400" b="1">
                    <a:latin typeface="Arial" charset="0"/>
                  </a:rPr>
                  <a:t>X</a:t>
                </a:r>
              </a:p>
            </p:txBody>
          </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777875" y="1654175"/>
            <a:ext cx="7772400" cy="1854200"/>
          </a:xfrm>
        </p:spPr>
        <p:txBody>
          <a:bodyPr/>
          <a:lstStyle/>
          <a:p>
            <a:pPr eaLnBrk="1" hangingPunct="1"/>
            <a:r>
              <a:rPr lang="en-US" smtClean="0">
                <a:latin typeface="Arial Black" pitchFamily="34" charset="0"/>
                <a:ea typeface="ＭＳ Ｐゴシック" pitchFamily="34" charset="-128"/>
              </a:rPr>
              <a:t>Part 2 – Progress Report</a:t>
            </a:r>
            <a:br>
              <a:rPr lang="en-US" smtClean="0">
                <a:latin typeface="Arial Black" pitchFamily="34" charset="0"/>
                <a:ea typeface="ＭＳ Ｐゴシック" pitchFamily="34" charset="-128"/>
              </a:rPr>
            </a:br>
            <a:r>
              <a:rPr lang="en-US" smtClean="0">
                <a:latin typeface="Arial Black" pitchFamily="34" charset="0"/>
                <a:ea typeface="ＭＳ Ｐゴシック" pitchFamily="34" charset="-128"/>
              </a:rPr>
              <a:t/>
            </a:r>
            <a:br>
              <a:rPr lang="en-US" smtClean="0">
                <a:latin typeface="Arial Black" pitchFamily="34" charset="0"/>
                <a:ea typeface="ＭＳ Ｐゴシック" pitchFamily="34" charset="-128"/>
              </a:rPr>
            </a:br>
            <a:endParaRPr lang="en-US" smtClean="0">
              <a:latin typeface="Arial Black" pitchFamily="34" charset="0"/>
              <a:ea typeface="ＭＳ Ｐゴシック" pitchFamily="34" charset="-128"/>
            </a:endParaRPr>
          </a:p>
        </p:txBody>
      </p:sp>
      <p:pic>
        <p:nvPicPr>
          <p:cNvPr id="13315" name="Picture 3" descr="progress-report-118.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573338" y="2881313"/>
            <a:ext cx="3810000" cy="2701925"/>
          </a:xfrm>
          <a:prstGeom prst="rect">
            <a:avLst/>
          </a:prstGeom>
          <a:noFill/>
          <a:ln w="9525">
            <a:noFill/>
            <a:miter lim="800000"/>
            <a:headEnd/>
            <a:tailEnd/>
          </a:ln>
          <a:effectLst>
            <a:softEdge rad="3175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31800" y="268288"/>
            <a:ext cx="8407400" cy="762000"/>
          </a:xfrm>
        </p:spPr>
        <p:txBody>
          <a:bodyPr/>
          <a:lstStyle/>
          <a:p>
            <a:pPr eaLnBrk="1" hangingPunct="1"/>
            <a:r>
              <a:rPr lang="en-US" b="1" dirty="0" smtClean="0">
                <a:solidFill>
                  <a:schemeClr val="bg1"/>
                </a:solidFill>
                <a:ea typeface="ＭＳ Ｐゴシック" pitchFamily="34" charset="-128"/>
              </a:rPr>
              <a:t>EC Program Scorecard – Cumulative </a:t>
            </a:r>
          </a:p>
        </p:txBody>
      </p:sp>
      <p:sp>
        <p:nvSpPr>
          <p:cNvPr id="14339" name="Rectangle 3"/>
          <p:cNvSpPr>
            <a:spLocks noGrp="1" noChangeArrowheads="1"/>
          </p:cNvSpPr>
          <p:nvPr>
            <p:ph type="body" sz="half" idx="1"/>
          </p:nvPr>
        </p:nvSpPr>
        <p:spPr>
          <a:xfrm>
            <a:off x="419100" y="1210734"/>
            <a:ext cx="7754938" cy="3877733"/>
          </a:xfrm>
        </p:spPr>
        <p:txBody>
          <a:bodyPr/>
          <a:lstStyle/>
          <a:p>
            <a:pPr eaLnBrk="1" hangingPunct="1">
              <a:spcAft>
                <a:spcPts val="1200"/>
              </a:spcAft>
            </a:pPr>
            <a:r>
              <a:rPr lang="en-US" sz="2400" b="1" dirty="0" smtClean="0">
                <a:solidFill>
                  <a:srgbClr val="0033CC"/>
                </a:solidFill>
                <a:ea typeface="ＭＳ Ｐゴシック" pitchFamily="34" charset="-128"/>
              </a:rPr>
              <a:t>Potential ECs screened --- over 580</a:t>
            </a:r>
            <a:r>
              <a:rPr lang="en-US" sz="2400" dirty="0" smtClean="0">
                <a:solidFill>
                  <a:srgbClr val="0033CC"/>
                </a:solidFill>
                <a:ea typeface="ＭＳ Ｐゴシック" pitchFamily="34" charset="-128"/>
              </a:rPr>
              <a:t>	</a:t>
            </a:r>
          </a:p>
          <a:p>
            <a:pPr eaLnBrk="1" hangingPunct="1">
              <a:spcAft>
                <a:spcPts val="1200"/>
              </a:spcAft>
            </a:pPr>
            <a:r>
              <a:rPr lang="en-US" sz="2400" b="1" dirty="0" smtClean="0">
                <a:solidFill>
                  <a:srgbClr val="0033CC"/>
                </a:solidFill>
                <a:ea typeface="ＭＳ Ｐゴシック" pitchFamily="34" charset="-128"/>
              </a:rPr>
              <a:t>Phase I Impact Assessments completed --- 39</a:t>
            </a:r>
          </a:p>
          <a:p>
            <a:pPr eaLnBrk="1" hangingPunct="1">
              <a:spcAft>
                <a:spcPts val="1200"/>
              </a:spcAft>
            </a:pPr>
            <a:r>
              <a:rPr lang="en-US" sz="2400" b="1" dirty="0" smtClean="0">
                <a:solidFill>
                  <a:srgbClr val="0033CC"/>
                </a:solidFill>
                <a:ea typeface="ＭＳ Ｐゴシック" pitchFamily="34" charset="-128"/>
              </a:rPr>
              <a:t>Phase II Impact Assessments completed --- 11 </a:t>
            </a:r>
          </a:p>
          <a:p>
            <a:pPr lvl="1" eaLnBrk="1" hangingPunct="1">
              <a:spcAft>
                <a:spcPts val="1200"/>
              </a:spcAft>
            </a:pPr>
            <a:r>
              <a:rPr lang="en-US" sz="2000" dirty="0" smtClean="0">
                <a:solidFill>
                  <a:srgbClr val="0033CC"/>
                </a:solidFill>
                <a:ea typeface="ＭＳ Ｐゴシック" pitchFamily="34" charset="-128"/>
              </a:rPr>
              <a:t>All current/former action list chemicals completed.  </a:t>
            </a:r>
            <a:endParaRPr lang="en-US" sz="2000" baseline="30000" dirty="0" smtClean="0">
              <a:solidFill>
                <a:srgbClr val="0033CC"/>
              </a:solidFill>
              <a:ea typeface="ＭＳ Ｐゴシック" pitchFamily="34" charset="-128"/>
            </a:endParaRPr>
          </a:p>
          <a:p>
            <a:pPr eaLnBrk="1" hangingPunct="1">
              <a:spcAft>
                <a:spcPts val="1200"/>
              </a:spcAft>
            </a:pPr>
            <a:r>
              <a:rPr lang="en-US" sz="2400" b="1" dirty="0" smtClean="0">
                <a:solidFill>
                  <a:srgbClr val="0033CC"/>
                </a:solidFill>
                <a:ea typeface="ＭＳ Ｐゴシック" pitchFamily="34" charset="-128"/>
              </a:rPr>
              <a:t>Risk Management Actions (RMAs) --- 66</a:t>
            </a:r>
          </a:p>
          <a:p>
            <a:pPr lvl="1" eaLnBrk="1" hangingPunct="1">
              <a:spcAft>
                <a:spcPts val="1200"/>
              </a:spcAft>
            </a:pPr>
            <a:endParaRPr lang="en-US" sz="2000" dirty="0" smtClean="0">
              <a:solidFill>
                <a:srgbClr val="0033CC"/>
              </a:solidFill>
              <a:ea typeface="ＭＳ Ｐゴシック" pitchFamily="34" charset="-128"/>
            </a:endParaRPr>
          </a:p>
        </p:txBody>
      </p:sp>
      <p:sp>
        <p:nvSpPr>
          <p:cNvPr id="14340" name="Text Box 4"/>
          <p:cNvSpPr txBox="1">
            <a:spLocks noChangeArrowheads="1"/>
          </p:cNvSpPr>
          <p:nvPr/>
        </p:nvSpPr>
        <p:spPr bwMode="auto">
          <a:xfrm>
            <a:off x="3575050" y="5778500"/>
            <a:ext cx="4598988" cy="457200"/>
          </a:xfrm>
          <a:prstGeom prst="rect">
            <a:avLst/>
          </a:prstGeom>
          <a:noFill/>
          <a:ln w="9525">
            <a:noFill/>
            <a:miter lim="800000"/>
            <a:headEnd type="none" w="sm" len="sm"/>
            <a:tailEnd type="none" w="sm" len="sm"/>
          </a:ln>
        </p:spPr>
        <p:txBody>
          <a:bodyPr>
            <a:spAutoFit/>
          </a:bodyPr>
          <a:lstStyle/>
          <a:p>
            <a:pPr>
              <a:spcBef>
                <a:spcPct val="50000"/>
              </a:spcBef>
            </a:pPr>
            <a:endParaRPr lang="en-US"/>
          </a:p>
        </p:txBody>
      </p:sp>
      <p:sp>
        <p:nvSpPr>
          <p:cNvPr id="2" name="TextBox 1"/>
          <p:cNvSpPr txBox="1"/>
          <p:nvPr/>
        </p:nvSpPr>
        <p:spPr>
          <a:xfrm>
            <a:off x="4131843" y="5001239"/>
            <a:ext cx="1327992" cy="338554"/>
          </a:xfrm>
          <a:prstGeom prst="rect">
            <a:avLst/>
          </a:prstGeom>
          <a:noFill/>
        </p:spPr>
        <p:txBody>
          <a:bodyPr wrap="none" rtlCol="0">
            <a:spAutoFit/>
          </a:bodyPr>
          <a:lstStyle/>
          <a:p>
            <a:r>
              <a:rPr lang="en-US" b="1" dirty="0">
                <a:latin typeface="+mn-lt"/>
              </a:rPr>
              <a:t>RMA Status</a:t>
            </a:r>
          </a:p>
        </p:txBody>
      </p:sp>
      <p:sp>
        <p:nvSpPr>
          <p:cNvPr id="8" name="Rectangle 7"/>
          <p:cNvSpPr/>
          <p:nvPr/>
        </p:nvSpPr>
        <p:spPr>
          <a:xfrm>
            <a:off x="195903" y="6280548"/>
            <a:ext cx="3990323" cy="307777"/>
          </a:xfrm>
          <a:prstGeom prst="rect">
            <a:avLst/>
          </a:prstGeom>
        </p:spPr>
        <p:txBody>
          <a:bodyPr wrap="none">
            <a:spAutoFit/>
          </a:bodyPr>
          <a:lstStyle/>
          <a:p>
            <a:r>
              <a:rPr lang="en-US" sz="1400" dirty="0" smtClean="0">
                <a:latin typeface="+mn-lt"/>
              </a:rPr>
              <a:t>Note:  See EC Action and Watch Lists in Tab B</a:t>
            </a:r>
            <a:endParaRPr lang="en-US" sz="1400" dirty="0">
              <a:latin typeface="+mn-lt"/>
            </a:endParaRPr>
          </a:p>
        </p:txBody>
      </p:sp>
      <p:graphicFrame>
        <p:nvGraphicFramePr>
          <p:cNvPr id="7" name="Chart 6"/>
          <p:cNvGraphicFramePr/>
          <p:nvPr>
            <p:extLst>
              <p:ext uri="{D42A27DB-BD31-4B8C-83A1-F6EECF244321}">
                <p14:modId xmlns:p14="http://schemas.microsoft.com/office/powerpoint/2010/main" val="1481612621"/>
              </p:ext>
            </p:extLst>
          </p:nvPr>
        </p:nvGraphicFramePr>
        <p:xfrm>
          <a:off x="4226011" y="3484606"/>
          <a:ext cx="4917989" cy="337339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smtClean="0"/>
              <a:t>EC Watch List – January 2016</a:t>
            </a:r>
          </a:p>
        </p:txBody>
      </p:sp>
      <p:sp>
        <p:nvSpPr>
          <p:cNvPr id="9219" name="Rectangle 3"/>
          <p:cNvSpPr>
            <a:spLocks noGrp="1" noChangeArrowheads="1"/>
          </p:cNvSpPr>
          <p:nvPr>
            <p:ph sz="half" idx="1"/>
          </p:nvPr>
        </p:nvSpPr>
        <p:spPr>
          <a:xfrm>
            <a:off x="180975" y="1143001"/>
            <a:ext cx="4568825" cy="5257800"/>
          </a:xfrm>
        </p:spPr>
        <p:txBody>
          <a:bodyPr/>
          <a:lstStyle/>
          <a:p>
            <a:pPr marL="0" indent="342900">
              <a:lnSpc>
                <a:spcPct val="90000"/>
              </a:lnSpc>
              <a:buClr>
                <a:srgbClr val="008000"/>
              </a:buClr>
              <a:buSzPct val="150000"/>
              <a:buFont typeface="Wingdings" pitchFamily="2" charset="2"/>
              <a:buChar char="ü"/>
              <a:defRPr/>
            </a:pPr>
            <a:r>
              <a:rPr lang="en-US" sz="1800" b="1" dirty="0" smtClean="0">
                <a:solidFill>
                  <a:srgbClr val="0033CC"/>
                </a:solidFill>
              </a:rPr>
              <a:t>Tungsten/alloys</a:t>
            </a:r>
          </a:p>
          <a:p>
            <a:pPr marL="0" indent="342900">
              <a:lnSpc>
                <a:spcPct val="90000"/>
              </a:lnSpc>
              <a:buClr>
                <a:srgbClr val="008000"/>
              </a:buClr>
              <a:buSzPct val="150000"/>
              <a:buFont typeface="Wingdings" pitchFamily="2" charset="2"/>
              <a:buChar char="ü"/>
              <a:defRPr/>
            </a:pPr>
            <a:r>
              <a:rPr lang="en-US" sz="1800" b="1" dirty="0" smtClean="0">
                <a:solidFill>
                  <a:srgbClr val="0033CC"/>
                </a:solidFill>
              </a:rPr>
              <a:t>1,4-dioxane</a:t>
            </a:r>
          </a:p>
          <a:p>
            <a:pPr marL="0" indent="342900">
              <a:lnSpc>
                <a:spcPct val="90000"/>
              </a:lnSpc>
              <a:buClr>
                <a:srgbClr val="008000"/>
              </a:buClr>
              <a:buSzPct val="150000"/>
              <a:buFont typeface="Wingdings" pitchFamily="2" charset="2"/>
              <a:buChar char="ü"/>
              <a:defRPr/>
            </a:pPr>
            <a:r>
              <a:rPr lang="en-US" sz="1800" b="1" dirty="0" smtClean="0">
                <a:solidFill>
                  <a:srgbClr val="0033CC"/>
                </a:solidFill>
              </a:rPr>
              <a:t>Metal Nanomaterials</a:t>
            </a:r>
          </a:p>
          <a:p>
            <a:pPr marL="0" indent="342900">
              <a:lnSpc>
                <a:spcPct val="90000"/>
              </a:lnSpc>
              <a:buClr>
                <a:srgbClr val="008000"/>
              </a:buClr>
              <a:buSzPct val="150000"/>
              <a:buFont typeface="Wingdings" pitchFamily="2" charset="2"/>
              <a:buChar char="ü"/>
              <a:defRPr/>
            </a:pPr>
            <a:r>
              <a:rPr lang="en-US" sz="1800" b="1" dirty="0" smtClean="0">
                <a:solidFill>
                  <a:srgbClr val="0033CC"/>
                </a:solidFill>
              </a:rPr>
              <a:t>Carbon Nanomaterials</a:t>
            </a:r>
          </a:p>
          <a:p>
            <a:pPr marL="0" indent="342900">
              <a:lnSpc>
                <a:spcPct val="90000"/>
              </a:lnSpc>
              <a:buClr>
                <a:srgbClr val="008000"/>
              </a:buClr>
              <a:buSzPct val="150000"/>
              <a:buFont typeface="Wingdings" pitchFamily="2" charset="2"/>
              <a:buChar char="ü"/>
              <a:defRPr/>
            </a:pPr>
            <a:r>
              <a:rPr lang="en-US" sz="1800" b="1" dirty="0" smtClean="0">
                <a:solidFill>
                  <a:srgbClr val="0033CC"/>
                </a:solidFill>
              </a:rPr>
              <a:t>PFOS</a:t>
            </a:r>
          </a:p>
          <a:p>
            <a:pPr marL="0" indent="342900">
              <a:lnSpc>
                <a:spcPct val="90000"/>
              </a:lnSpc>
              <a:buClr>
                <a:srgbClr val="008000"/>
              </a:buClr>
              <a:buSzPct val="150000"/>
              <a:buFont typeface="Wingdings" pitchFamily="2" charset="2"/>
              <a:buChar char="ü"/>
              <a:defRPr/>
            </a:pPr>
            <a:r>
              <a:rPr lang="en-US" sz="1800" b="1" dirty="0" smtClean="0">
                <a:solidFill>
                  <a:srgbClr val="0033CC"/>
                </a:solidFill>
              </a:rPr>
              <a:t>PFOA</a:t>
            </a:r>
          </a:p>
          <a:p>
            <a:pPr marL="0" indent="342900">
              <a:lnSpc>
                <a:spcPct val="90000"/>
              </a:lnSpc>
              <a:buClr>
                <a:srgbClr val="008000"/>
              </a:buClr>
              <a:buSzPct val="150000"/>
              <a:buFont typeface="Wingdings" pitchFamily="2" charset="2"/>
              <a:buChar char="ü"/>
              <a:defRPr/>
            </a:pPr>
            <a:r>
              <a:rPr lang="en-US" sz="1800" b="1" dirty="0" smtClean="0">
                <a:solidFill>
                  <a:srgbClr val="0033CC"/>
                </a:solidFill>
              </a:rPr>
              <a:t>Nickel</a:t>
            </a:r>
          </a:p>
          <a:p>
            <a:pPr marL="0" indent="342900" eaLnBrk="1" hangingPunct="1">
              <a:buClr>
                <a:srgbClr val="008000"/>
              </a:buClr>
              <a:buSzPct val="150000"/>
              <a:buFont typeface="Wingdings" pitchFamily="2" charset="2"/>
              <a:buChar char="ü"/>
              <a:defRPr/>
            </a:pPr>
            <a:r>
              <a:rPr lang="en-US" sz="1800" b="1" kern="1200" dirty="0" smtClean="0">
                <a:solidFill>
                  <a:srgbClr val="0033CC"/>
                </a:solidFill>
                <a:cs typeface="Times New Roman" pitchFamily="18" charset="0"/>
              </a:rPr>
              <a:t>Cadmium</a:t>
            </a:r>
          </a:p>
          <a:p>
            <a:pPr marL="0" indent="342900" eaLnBrk="1" hangingPunct="1">
              <a:buClr>
                <a:srgbClr val="008000"/>
              </a:buClr>
              <a:buSzPct val="150000"/>
              <a:buFont typeface="Wingdings" pitchFamily="2" charset="2"/>
              <a:buChar char="ü"/>
              <a:defRPr/>
            </a:pPr>
            <a:r>
              <a:rPr lang="en-US" sz="1800" b="1" kern="1200" dirty="0" smtClean="0">
                <a:solidFill>
                  <a:srgbClr val="0033CC"/>
                </a:solidFill>
                <a:cs typeface="Times New Roman" pitchFamily="18" charset="0"/>
              </a:rPr>
              <a:t>Manganese</a:t>
            </a:r>
          </a:p>
          <a:p>
            <a:pPr marL="0" indent="342900" eaLnBrk="1" hangingPunct="1">
              <a:buClr>
                <a:srgbClr val="008000"/>
              </a:buClr>
              <a:buSzPct val="150000"/>
              <a:buFont typeface="Wingdings" pitchFamily="2" charset="2"/>
              <a:buChar char="ü"/>
              <a:defRPr/>
            </a:pPr>
            <a:r>
              <a:rPr lang="en-US" sz="1800" b="1" kern="1200" dirty="0" smtClean="0">
                <a:solidFill>
                  <a:srgbClr val="0033CC"/>
                </a:solidFill>
                <a:cs typeface="Times New Roman" pitchFamily="18" charset="0"/>
              </a:rPr>
              <a:t>Dioxin</a:t>
            </a:r>
          </a:p>
          <a:p>
            <a:pPr marL="0" indent="342900" eaLnBrk="1" hangingPunct="1">
              <a:buClr>
                <a:srgbClr val="008000"/>
              </a:buClr>
              <a:buSzPct val="150000"/>
              <a:buFont typeface="Wingdings" pitchFamily="2" charset="2"/>
              <a:buChar char="ü"/>
              <a:defRPr/>
            </a:pPr>
            <a:r>
              <a:rPr lang="en-US" sz="1800" b="1" kern="1200" dirty="0" smtClean="0">
                <a:solidFill>
                  <a:srgbClr val="0033CC"/>
                </a:solidFill>
                <a:cs typeface="Times New Roman" pitchFamily="18" charset="0"/>
              </a:rPr>
              <a:t>HFCs (10)</a:t>
            </a:r>
          </a:p>
          <a:p>
            <a:pPr marL="0" indent="0">
              <a:lnSpc>
                <a:spcPct val="90000"/>
              </a:lnSpc>
              <a:buClr>
                <a:srgbClr val="008000"/>
              </a:buClr>
              <a:buSzPct val="150000"/>
              <a:buFont typeface="Wingdings" pitchFamily="2" charset="2"/>
              <a:buChar char="ü"/>
              <a:defRPr/>
            </a:pPr>
            <a:r>
              <a:rPr lang="en-US" sz="1800" b="1" dirty="0" smtClean="0">
                <a:solidFill>
                  <a:srgbClr val="0033CC"/>
                </a:solidFill>
              </a:rPr>
              <a:t>Vanadium &amp; compounds</a:t>
            </a:r>
          </a:p>
          <a:p>
            <a:pPr marL="0" indent="0">
              <a:lnSpc>
                <a:spcPct val="90000"/>
              </a:lnSpc>
              <a:buClr>
                <a:srgbClr val="008000"/>
              </a:buClr>
              <a:buSzPct val="150000"/>
              <a:buFont typeface="Wingdings" pitchFamily="2" charset="2"/>
              <a:buChar char="ü"/>
              <a:defRPr/>
            </a:pPr>
            <a:endParaRPr lang="en-US" sz="1600" b="1" dirty="0" smtClean="0">
              <a:solidFill>
                <a:srgbClr val="008000"/>
              </a:solidFill>
            </a:endParaRPr>
          </a:p>
          <a:p>
            <a:pPr marL="0" indent="0">
              <a:lnSpc>
                <a:spcPct val="90000"/>
              </a:lnSpc>
              <a:buSzPct val="150000"/>
              <a:defRPr/>
            </a:pPr>
            <a:endParaRPr lang="en-US" sz="1600" dirty="0" smtClean="0">
              <a:solidFill>
                <a:srgbClr val="008000"/>
              </a:solidFill>
            </a:endParaRPr>
          </a:p>
          <a:p>
            <a:pPr marL="0" indent="0">
              <a:lnSpc>
                <a:spcPct val="90000"/>
              </a:lnSpc>
              <a:defRPr/>
            </a:pPr>
            <a:endParaRPr lang="en-US" sz="1600" dirty="0" smtClean="0"/>
          </a:p>
        </p:txBody>
      </p:sp>
      <p:sp>
        <p:nvSpPr>
          <p:cNvPr id="15364" name="Text Box 4"/>
          <p:cNvSpPr txBox="1">
            <a:spLocks noChangeArrowheads="1"/>
          </p:cNvSpPr>
          <p:nvPr/>
        </p:nvSpPr>
        <p:spPr bwMode="auto">
          <a:xfrm>
            <a:off x="0" y="5335588"/>
            <a:ext cx="4181475" cy="815975"/>
          </a:xfrm>
          <a:prstGeom prst="rect">
            <a:avLst/>
          </a:prstGeom>
          <a:noFill/>
          <a:ln w="9525">
            <a:noFill/>
            <a:miter lim="800000"/>
            <a:headEnd/>
            <a:tailEnd/>
          </a:ln>
        </p:spPr>
        <p:txBody>
          <a:bodyPr>
            <a:spAutoFit/>
          </a:bodyPr>
          <a:lstStyle/>
          <a:p>
            <a:pPr>
              <a:spcBef>
                <a:spcPct val="50000"/>
              </a:spcBef>
              <a:buClr>
                <a:srgbClr val="008000"/>
              </a:buClr>
              <a:buFont typeface="Wingdings" pitchFamily="2" charset="2"/>
              <a:buChar char="ü"/>
            </a:pPr>
            <a:r>
              <a:rPr lang="en-US" altLang="en-US" b="1" dirty="0">
                <a:solidFill>
                  <a:schemeClr val="accent2"/>
                </a:solidFill>
                <a:latin typeface="Arial" charset="0"/>
              </a:rPr>
              <a:t>  </a:t>
            </a:r>
            <a:r>
              <a:rPr lang="en-US" altLang="en-US" sz="1400" b="1" dirty="0">
                <a:solidFill>
                  <a:srgbClr val="008000"/>
                </a:solidFill>
                <a:latin typeface="Arial" charset="0"/>
              </a:rPr>
              <a:t>Phase I Impact Assessment completed</a:t>
            </a:r>
          </a:p>
          <a:p>
            <a:pPr>
              <a:lnSpc>
                <a:spcPct val="50000"/>
              </a:lnSpc>
              <a:buClr>
                <a:srgbClr val="008000"/>
              </a:buClr>
              <a:buFont typeface="Wingdings" pitchFamily="2" charset="2"/>
              <a:buChar char="ü"/>
            </a:pPr>
            <a:endParaRPr lang="en-US" altLang="en-US" sz="1400" b="1" dirty="0">
              <a:solidFill>
                <a:srgbClr val="008000"/>
              </a:solidFill>
              <a:latin typeface="Arial" charset="0"/>
            </a:endParaRPr>
          </a:p>
          <a:p>
            <a:pPr>
              <a:spcBef>
                <a:spcPct val="50000"/>
              </a:spcBef>
              <a:buClr>
                <a:srgbClr val="008000"/>
              </a:buClr>
              <a:buFont typeface="Wingdings" pitchFamily="2" charset="2"/>
              <a:buNone/>
            </a:pPr>
            <a:r>
              <a:rPr lang="en-US" altLang="en-US" b="1" dirty="0">
                <a:solidFill>
                  <a:srgbClr val="339933"/>
                </a:solidFill>
                <a:latin typeface="Arial" charset="0"/>
              </a:rPr>
              <a:t>            </a:t>
            </a:r>
            <a:endParaRPr lang="en-US" altLang="en-US" b="1" dirty="0">
              <a:solidFill>
                <a:schemeClr val="accent2"/>
              </a:solidFill>
              <a:latin typeface="Arial" charset="0"/>
            </a:endParaRPr>
          </a:p>
        </p:txBody>
      </p:sp>
      <p:sp>
        <p:nvSpPr>
          <p:cNvPr id="5125" name="Rectangle 5"/>
          <p:cNvSpPr>
            <a:spLocks noChangeArrowheads="1"/>
          </p:cNvSpPr>
          <p:nvPr/>
        </p:nvSpPr>
        <p:spPr bwMode="auto">
          <a:xfrm>
            <a:off x="4375150" y="1134533"/>
            <a:ext cx="4599517" cy="4394200"/>
          </a:xfrm>
          <a:prstGeom prst="rect">
            <a:avLst/>
          </a:prstGeom>
          <a:noFill/>
          <a:ln w="9525">
            <a:noFill/>
            <a:miter lim="800000"/>
            <a:headEnd/>
            <a:tailEnd/>
          </a:ln>
        </p:spPr>
        <p:txBody>
          <a:bodyPr/>
          <a:lstStyle/>
          <a:p>
            <a:pPr marL="342900" indent="-342900">
              <a:spcBef>
                <a:spcPct val="20000"/>
              </a:spcBef>
              <a:buSzPct val="150000"/>
              <a:buFontTx/>
              <a:buChar char="•"/>
              <a:defRPr/>
            </a:pPr>
            <a:r>
              <a:rPr lang="en-US" sz="1800" b="1" dirty="0">
                <a:solidFill>
                  <a:srgbClr val="0033CC"/>
                </a:solidFill>
                <a:latin typeface="Arial" charset="0"/>
              </a:rPr>
              <a:t>Cobalt</a:t>
            </a:r>
          </a:p>
          <a:p>
            <a:pPr marL="342900" indent="-342900">
              <a:spcBef>
                <a:spcPct val="20000"/>
              </a:spcBef>
              <a:buSzPct val="150000"/>
              <a:buFontTx/>
              <a:buChar char="•"/>
              <a:defRPr/>
            </a:pPr>
            <a:r>
              <a:rPr lang="en-US" sz="1800" b="1" dirty="0" smtClean="0">
                <a:solidFill>
                  <a:srgbClr val="0033CC"/>
                </a:solidFill>
                <a:latin typeface="Arial" charset="0"/>
              </a:rPr>
              <a:t>Antimony</a:t>
            </a:r>
          </a:p>
          <a:p>
            <a:pPr marL="342900" indent="-342900">
              <a:spcBef>
                <a:spcPct val="20000"/>
              </a:spcBef>
              <a:buClr>
                <a:srgbClr val="006600"/>
              </a:buClr>
              <a:buSzPct val="150000"/>
              <a:buFont typeface="Wingdings" pitchFamily="2" charset="2"/>
              <a:buChar char="ü"/>
              <a:defRPr/>
            </a:pPr>
            <a:r>
              <a:rPr lang="en-US" sz="1800" b="1" dirty="0" smtClean="0">
                <a:solidFill>
                  <a:srgbClr val="0033CC"/>
                </a:solidFill>
                <a:latin typeface="Arial" charset="0"/>
              </a:rPr>
              <a:t>Flame retardants (6)</a:t>
            </a:r>
            <a:endParaRPr lang="en-US" sz="1800" b="1" dirty="0">
              <a:solidFill>
                <a:srgbClr val="0033CC"/>
              </a:solidFill>
              <a:latin typeface="Arial" charset="0"/>
            </a:endParaRPr>
          </a:p>
          <a:p>
            <a:pPr marL="342900" indent="-342900">
              <a:spcBef>
                <a:spcPct val="20000"/>
              </a:spcBef>
              <a:buClr>
                <a:srgbClr val="006600"/>
              </a:buClr>
              <a:buSzPct val="150000"/>
              <a:buFont typeface="Wingdings" pitchFamily="2" charset="2"/>
              <a:buChar char="ü"/>
              <a:defRPr/>
            </a:pPr>
            <a:r>
              <a:rPr lang="en-US" sz="1800" b="1" dirty="0" err="1" smtClean="0">
                <a:solidFill>
                  <a:srgbClr val="0033CC"/>
                </a:solidFill>
                <a:latin typeface="Arial" charset="0"/>
              </a:rPr>
              <a:t>Diisocyanates</a:t>
            </a:r>
            <a:endParaRPr lang="en-US" sz="1800" b="1" dirty="0" smtClean="0">
              <a:solidFill>
                <a:srgbClr val="0033CC"/>
              </a:solidFill>
              <a:latin typeface="Arial" charset="0"/>
            </a:endParaRPr>
          </a:p>
          <a:p>
            <a:pPr marL="342900" indent="-342900">
              <a:spcBef>
                <a:spcPct val="20000"/>
              </a:spcBef>
              <a:buClr>
                <a:srgbClr val="006600"/>
              </a:buClr>
              <a:buSzPct val="150000"/>
              <a:buFont typeface="Wingdings" pitchFamily="2" charset="2"/>
              <a:buChar char="ü"/>
              <a:defRPr/>
            </a:pPr>
            <a:r>
              <a:rPr lang="en-US" sz="1800" b="1" dirty="0" smtClean="0">
                <a:solidFill>
                  <a:srgbClr val="0033CC"/>
                </a:solidFill>
                <a:latin typeface="Arial" pitchFamily="34" charset="0"/>
                <a:cs typeface="Arial" pitchFamily="34" charset="0"/>
              </a:rPr>
              <a:t>NDMA</a:t>
            </a:r>
          </a:p>
          <a:p>
            <a:pPr marL="342900" indent="-342900">
              <a:spcBef>
                <a:spcPct val="20000"/>
              </a:spcBef>
              <a:buClr>
                <a:srgbClr val="006600"/>
              </a:buClr>
              <a:buSzPct val="150000"/>
              <a:buFont typeface="Wingdings" pitchFamily="2" charset="2"/>
              <a:buChar char="ü"/>
              <a:defRPr/>
            </a:pPr>
            <a:r>
              <a:rPr lang="en-US" sz="1800" b="1" dirty="0" smtClean="0">
                <a:solidFill>
                  <a:srgbClr val="0033CC"/>
                </a:solidFill>
                <a:latin typeface="Arial" pitchFamily="34" charset="0"/>
                <a:cs typeface="Arial" pitchFamily="34" charset="0"/>
              </a:rPr>
              <a:t>DNT</a:t>
            </a:r>
          </a:p>
          <a:p>
            <a:pPr marL="342900" indent="-342900">
              <a:spcBef>
                <a:spcPct val="20000"/>
              </a:spcBef>
              <a:buClr>
                <a:srgbClr val="008000"/>
              </a:buClr>
              <a:buSzPct val="150000"/>
              <a:buFont typeface="Wingdings" pitchFamily="2" charset="2"/>
              <a:buChar char="ü"/>
              <a:defRPr/>
            </a:pPr>
            <a:r>
              <a:rPr lang="en-US" sz="1800" b="1" dirty="0" smtClean="0">
                <a:solidFill>
                  <a:srgbClr val="0033CC"/>
                </a:solidFill>
                <a:latin typeface="Arial" pitchFamily="34" charset="0"/>
                <a:cs typeface="Arial" pitchFamily="34" charset="0"/>
              </a:rPr>
              <a:t>DNAN</a:t>
            </a:r>
          </a:p>
          <a:p>
            <a:pPr marL="342900" indent="-342900">
              <a:spcBef>
                <a:spcPct val="20000"/>
              </a:spcBef>
              <a:buClr>
                <a:srgbClr val="006600"/>
              </a:buClr>
              <a:buSzPct val="150000"/>
              <a:buFont typeface="Wingdings" panose="05000000000000000000" pitchFamily="2" charset="2"/>
              <a:buChar char="ü"/>
              <a:defRPr/>
            </a:pPr>
            <a:r>
              <a:rPr lang="en-US" sz="1800" b="1" dirty="0" smtClean="0">
                <a:solidFill>
                  <a:srgbClr val="0033CC"/>
                </a:solidFill>
                <a:latin typeface="Arial" pitchFamily="34" charset="0"/>
                <a:cs typeface="Arial" pitchFamily="34" charset="0"/>
              </a:rPr>
              <a:t>NTO </a:t>
            </a:r>
          </a:p>
          <a:p>
            <a:pPr marL="342900" indent="-342900">
              <a:spcBef>
                <a:spcPct val="20000"/>
              </a:spcBef>
              <a:buClr>
                <a:srgbClr val="006600"/>
              </a:buClr>
              <a:buSzPct val="150000"/>
              <a:buFont typeface="Wingdings" panose="05000000000000000000" pitchFamily="2" charset="2"/>
              <a:buChar char="ü"/>
              <a:defRPr/>
            </a:pPr>
            <a:r>
              <a:rPr lang="en-US" sz="1800" b="1" dirty="0" smtClean="0">
                <a:solidFill>
                  <a:srgbClr val="0033CC"/>
                </a:solidFill>
                <a:latin typeface="Arial" charset="0"/>
              </a:rPr>
              <a:t>TCE</a:t>
            </a:r>
            <a:r>
              <a:rPr lang="en-US" sz="2000" b="1" dirty="0" smtClean="0">
                <a:solidFill>
                  <a:srgbClr val="0033CC"/>
                </a:solidFill>
                <a:latin typeface="Arial" charset="0"/>
              </a:rPr>
              <a:t> </a:t>
            </a:r>
            <a:r>
              <a:rPr lang="en-US" sz="1400" b="1" dirty="0">
                <a:solidFill>
                  <a:srgbClr val="0033CC"/>
                </a:solidFill>
                <a:latin typeface="Arial" charset="0"/>
              </a:rPr>
              <a:t>…moved from action list </a:t>
            </a:r>
            <a:endParaRPr lang="en-US" sz="2000" b="1" dirty="0">
              <a:solidFill>
                <a:srgbClr val="0033CC"/>
              </a:solidFill>
              <a:latin typeface="Arial" charset="0"/>
            </a:endParaRPr>
          </a:p>
          <a:p>
            <a:pPr marL="342900" indent="-342900">
              <a:spcBef>
                <a:spcPct val="20000"/>
              </a:spcBef>
              <a:buClr>
                <a:srgbClr val="006600"/>
              </a:buClr>
              <a:buSzPct val="150000"/>
              <a:buFont typeface="Wingdings" panose="05000000000000000000" pitchFamily="2" charset="2"/>
              <a:buChar char="ü"/>
              <a:defRPr/>
            </a:pPr>
            <a:r>
              <a:rPr lang="en-US" sz="1800" b="1" dirty="0">
                <a:solidFill>
                  <a:srgbClr val="0033CC"/>
                </a:solidFill>
                <a:latin typeface="Arial" charset="0"/>
              </a:rPr>
              <a:t>Perchlorate</a:t>
            </a:r>
            <a:r>
              <a:rPr lang="en-US" sz="2000" b="1" dirty="0">
                <a:solidFill>
                  <a:srgbClr val="0033CC"/>
                </a:solidFill>
                <a:latin typeface="Arial" charset="0"/>
              </a:rPr>
              <a:t> </a:t>
            </a:r>
            <a:r>
              <a:rPr lang="en-US" sz="1400" b="1" dirty="0">
                <a:solidFill>
                  <a:srgbClr val="0033CC"/>
                </a:solidFill>
                <a:latin typeface="Arial" charset="0"/>
              </a:rPr>
              <a:t>…moved from action </a:t>
            </a:r>
            <a:r>
              <a:rPr lang="en-US" sz="1400" b="1" dirty="0" smtClean="0">
                <a:solidFill>
                  <a:srgbClr val="0033CC"/>
                </a:solidFill>
                <a:latin typeface="Arial" charset="0"/>
              </a:rPr>
              <a:t>list</a:t>
            </a:r>
            <a:endParaRPr lang="en-US" sz="2000" b="1" dirty="0">
              <a:solidFill>
                <a:srgbClr val="0033CC"/>
              </a:solidFill>
              <a:latin typeface="+mn-lt"/>
            </a:endParaRPr>
          </a:p>
          <a:p>
            <a:pPr marL="342900" indent="-342900">
              <a:spcBef>
                <a:spcPct val="20000"/>
              </a:spcBef>
              <a:buFontTx/>
              <a:buChar char="•"/>
              <a:defRPr/>
            </a:pPr>
            <a:r>
              <a:rPr lang="en-US" sz="1800" b="1" dirty="0" smtClean="0">
                <a:solidFill>
                  <a:srgbClr val="0033CC"/>
                </a:solidFill>
                <a:latin typeface="Arial" pitchFamily="34" charset="0"/>
                <a:cs typeface="Arial" pitchFamily="34" charset="0"/>
              </a:rPr>
              <a:t>Strontium</a:t>
            </a:r>
            <a:r>
              <a:rPr lang="en-US" sz="1400" b="1" dirty="0" smtClean="0">
                <a:solidFill>
                  <a:srgbClr val="0033CC"/>
                </a:solidFill>
                <a:latin typeface="Arial" pitchFamily="34" charset="0"/>
                <a:cs typeface="Arial" pitchFamily="34" charset="0"/>
              </a:rPr>
              <a:t>…added</a:t>
            </a:r>
            <a:r>
              <a:rPr lang="en-US" sz="1400" b="1" dirty="0" smtClean="0">
                <a:solidFill>
                  <a:srgbClr val="0033CC"/>
                </a:solidFill>
                <a:latin typeface="+mn-lt"/>
              </a:rPr>
              <a:t> March 2015 </a:t>
            </a:r>
          </a:p>
          <a:p>
            <a:pPr marL="342900" indent="-342900">
              <a:spcBef>
                <a:spcPct val="20000"/>
              </a:spcBef>
              <a:buFontTx/>
              <a:buChar char="•"/>
              <a:defRPr/>
            </a:pPr>
            <a:r>
              <a:rPr lang="en-US" sz="1800" b="1" dirty="0" smtClean="0">
                <a:solidFill>
                  <a:srgbClr val="0033CC"/>
                </a:solidFill>
                <a:latin typeface="+mn-lt"/>
              </a:rPr>
              <a:t>Chlorinated paraffins</a:t>
            </a:r>
            <a:r>
              <a:rPr lang="en-US" sz="1400" b="1" dirty="0" smtClean="0">
                <a:solidFill>
                  <a:srgbClr val="0033CC"/>
                </a:solidFill>
                <a:latin typeface="+mn-lt"/>
              </a:rPr>
              <a:t>…added June 2015</a:t>
            </a:r>
          </a:p>
          <a:p>
            <a:pPr marL="342900" indent="-342900">
              <a:spcBef>
                <a:spcPct val="20000"/>
              </a:spcBef>
              <a:buFontTx/>
              <a:buChar char="•"/>
              <a:defRPr/>
            </a:pPr>
            <a:endParaRPr lang="en-US" sz="1400" b="1" dirty="0">
              <a:latin typeface="+mn-lt"/>
            </a:endParaRPr>
          </a:p>
        </p:txBody>
      </p:sp>
      <p:sp>
        <p:nvSpPr>
          <p:cNvPr id="15366" name="Right Brace 2"/>
          <p:cNvSpPr>
            <a:spLocks/>
          </p:cNvSpPr>
          <p:nvPr/>
        </p:nvSpPr>
        <p:spPr bwMode="auto">
          <a:xfrm>
            <a:off x="5488511" y="2920998"/>
            <a:ext cx="381000" cy="728132"/>
          </a:xfrm>
          <a:prstGeom prst="rightBrace">
            <a:avLst>
              <a:gd name="adj1" fmla="val 8331"/>
              <a:gd name="adj2" fmla="val 50000"/>
            </a:avLst>
          </a:prstGeom>
          <a:noFill/>
          <a:ln w="9525" algn="ctr">
            <a:solidFill>
              <a:schemeClr val="tx1"/>
            </a:solidFill>
            <a:round/>
            <a:headEnd type="none" w="sm" len="sm"/>
            <a:tailEnd type="none" w="sm" len="sm"/>
          </a:ln>
        </p:spPr>
        <p:txBody>
          <a:bodyPr/>
          <a:lstStyle/>
          <a:p>
            <a:endParaRPr lang="en-US">
              <a:solidFill>
                <a:schemeClr val="bg1"/>
              </a:solidFill>
            </a:endParaRPr>
          </a:p>
        </p:txBody>
      </p:sp>
      <p:sp>
        <p:nvSpPr>
          <p:cNvPr id="15367" name="Rectangle 3"/>
          <p:cNvSpPr>
            <a:spLocks noChangeArrowheads="1"/>
          </p:cNvSpPr>
          <p:nvPr/>
        </p:nvSpPr>
        <p:spPr bwMode="auto">
          <a:xfrm>
            <a:off x="5894917" y="3133195"/>
            <a:ext cx="2012950" cy="338137"/>
          </a:xfrm>
          <a:prstGeom prst="rect">
            <a:avLst/>
          </a:prstGeom>
          <a:noFill/>
          <a:ln w="9525">
            <a:noFill/>
            <a:miter lim="800000"/>
            <a:headEnd/>
            <a:tailEnd/>
          </a:ln>
        </p:spPr>
        <p:txBody>
          <a:bodyPr wrap="none">
            <a:spAutoFit/>
          </a:bodyPr>
          <a:lstStyle/>
          <a:p>
            <a:r>
              <a:rPr lang="en-US" i="1" dirty="0"/>
              <a:t>Energetic Compounds</a:t>
            </a:r>
          </a:p>
        </p:txBody>
      </p:sp>
      <p:sp>
        <p:nvSpPr>
          <p:cNvPr id="5" name="TextBox 4"/>
          <p:cNvSpPr txBox="1"/>
          <p:nvPr/>
        </p:nvSpPr>
        <p:spPr>
          <a:xfrm>
            <a:off x="314325" y="5648325"/>
            <a:ext cx="3721100" cy="1016000"/>
          </a:xfrm>
          <a:prstGeom prst="rect">
            <a:avLst/>
          </a:prstGeom>
          <a:noFill/>
        </p:spPr>
        <p:txBody>
          <a:bodyPr>
            <a:spAutoFit/>
          </a:bodyPr>
          <a:lstStyle/>
          <a:p>
            <a:pPr>
              <a:defRPr/>
            </a:pPr>
            <a:r>
              <a:rPr lang="en-US" sz="1200" dirty="0">
                <a:latin typeface="+mn-lt"/>
              </a:rPr>
              <a:t>Notes:</a:t>
            </a:r>
          </a:p>
          <a:p>
            <a:pPr marL="285750" indent="-285750">
              <a:buFont typeface="Arial" panose="020B0604020202020204" pitchFamily="34" charset="0"/>
              <a:buChar char="•"/>
              <a:defRPr/>
            </a:pPr>
            <a:r>
              <a:rPr lang="en-US" sz="1200" dirty="0">
                <a:latin typeface="+mn-lt"/>
              </a:rPr>
              <a:t>Di-</a:t>
            </a:r>
            <a:r>
              <a:rPr lang="en-US" sz="1200" dirty="0" err="1">
                <a:latin typeface="+mn-lt"/>
              </a:rPr>
              <a:t>nitrotoluenes</a:t>
            </a:r>
            <a:r>
              <a:rPr lang="en-US" sz="1200" dirty="0">
                <a:latin typeface="+mn-lt"/>
              </a:rPr>
              <a:t> (DNT)</a:t>
            </a:r>
          </a:p>
          <a:p>
            <a:pPr marL="285750" indent="-285750">
              <a:buFont typeface="Arial" panose="020B0604020202020204" pitchFamily="34" charset="0"/>
              <a:buChar char="•"/>
              <a:defRPr/>
            </a:pPr>
            <a:r>
              <a:rPr lang="en-US" sz="1200" dirty="0">
                <a:latin typeface="+mn-lt"/>
              </a:rPr>
              <a:t>Perfluorooctanoic acid (PFOA)</a:t>
            </a:r>
          </a:p>
          <a:p>
            <a:pPr marL="285750" indent="-285750">
              <a:buFont typeface="Arial" panose="020B0604020202020204" pitchFamily="34" charset="0"/>
              <a:buChar char="•"/>
              <a:defRPr/>
            </a:pPr>
            <a:r>
              <a:rPr lang="en-US" sz="1200" dirty="0" err="1">
                <a:latin typeface="+mn-lt"/>
              </a:rPr>
              <a:t>Perfluorooctyl</a:t>
            </a:r>
            <a:r>
              <a:rPr lang="en-US" sz="1200" dirty="0">
                <a:latin typeface="+mn-lt"/>
              </a:rPr>
              <a:t> </a:t>
            </a:r>
            <a:r>
              <a:rPr lang="en-US" sz="1200" dirty="0" err="1">
                <a:latin typeface="+mn-lt"/>
              </a:rPr>
              <a:t>sulfonate</a:t>
            </a:r>
            <a:r>
              <a:rPr lang="en-US" sz="1200" dirty="0">
                <a:latin typeface="+mn-lt"/>
              </a:rPr>
              <a:t> (PFOS)</a:t>
            </a:r>
          </a:p>
          <a:p>
            <a:pPr marL="285750" indent="-285750">
              <a:buFont typeface="Arial" panose="020B0604020202020204" pitchFamily="34" charset="0"/>
              <a:buChar char="•"/>
              <a:defRPr/>
            </a:pPr>
            <a:r>
              <a:rPr lang="en-US" sz="1200" dirty="0" err="1">
                <a:latin typeface="+mn-lt"/>
              </a:rPr>
              <a:t>decabromodiphenyl</a:t>
            </a:r>
            <a:r>
              <a:rPr lang="en-US" sz="1200" dirty="0">
                <a:latin typeface="+mn-lt"/>
              </a:rPr>
              <a:t> ether (</a:t>
            </a:r>
            <a:r>
              <a:rPr lang="en-US" sz="1200" dirty="0" err="1">
                <a:latin typeface="+mn-lt"/>
              </a:rPr>
              <a:t>decaBDE</a:t>
            </a:r>
            <a:r>
              <a:rPr lang="en-US" sz="1200" dirty="0">
                <a:latin typeface="+mn-lt"/>
              </a:rPr>
              <a:t>)</a:t>
            </a:r>
          </a:p>
        </p:txBody>
      </p:sp>
      <p:sp>
        <p:nvSpPr>
          <p:cNvPr id="6" name="TextBox 5"/>
          <p:cNvSpPr txBox="1"/>
          <p:nvPr/>
        </p:nvSpPr>
        <p:spPr>
          <a:xfrm>
            <a:off x="4479925" y="5657671"/>
            <a:ext cx="2706190" cy="1200329"/>
          </a:xfrm>
          <a:prstGeom prst="rect">
            <a:avLst/>
          </a:prstGeom>
          <a:noFill/>
        </p:spPr>
        <p:txBody>
          <a:bodyPr wrap="none">
            <a:spAutoFit/>
          </a:bodyPr>
          <a:lstStyle/>
          <a:p>
            <a:pPr marL="285750" indent="-285750">
              <a:buFont typeface="Arial" panose="020B0604020202020204" pitchFamily="34" charset="0"/>
              <a:buChar char="•"/>
              <a:defRPr/>
            </a:pPr>
            <a:r>
              <a:rPr lang="en-US" sz="1200" dirty="0">
                <a:latin typeface="+mn-lt"/>
              </a:rPr>
              <a:t>5-Nitro-1,2,4-triazol-3-one (NTO)</a:t>
            </a:r>
          </a:p>
          <a:p>
            <a:pPr marL="285750" indent="-285750">
              <a:buFont typeface="Arial" panose="020B0604020202020204" pitchFamily="34" charset="0"/>
              <a:buChar char="•"/>
              <a:defRPr/>
            </a:pPr>
            <a:r>
              <a:rPr lang="en-US" sz="1200" dirty="0">
                <a:latin typeface="+mn-lt"/>
              </a:rPr>
              <a:t>N-Nitrosodimethylamine (NDMA)</a:t>
            </a:r>
          </a:p>
          <a:p>
            <a:pPr marL="285750" indent="-285750">
              <a:buFont typeface="Arial" panose="020B0604020202020204" pitchFamily="34" charset="0"/>
              <a:buChar char="•"/>
              <a:defRPr/>
            </a:pPr>
            <a:r>
              <a:rPr lang="en-US" sz="1200" dirty="0">
                <a:latin typeface="+mn-lt"/>
              </a:rPr>
              <a:t>Trichloroethylene (TCE)</a:t>
            </a:r>
          </a:p>
          <a:p>
            <a:pPr marL="285750" indent="-285750">
              <a:buFont typeface="Arial" panose="020B0604020202020204" pitchFamily="34" charset="0"/>
              <a:buChar char="•"/>
              <a:defRPr/>
            </a:pPr>
            <a:r>
              <a:rPr lang="en-US" sz="1200" dirty="0">
                <a:latin typeface="+mn-lt"/>
              </a:rPr>
              <a:t>2,4 </a:t>
            </a:r>
            <a:r>
              <a:rPr lang="en-US" sz="1200" dirty="0" err="1">
                <a:latin typeface="+mn-lt"/>
              </a:rPr>
              <a:t>dinitroanisole</a:t>
            </a:r>
            <a:r>
              <a:rPr lang="en-US" sz="1200" dirty="0">
                <a:latin typeface="+mn-lt"/>
              </a:rPr>
              <a:t> (DNAN</a:t>
            </a:r>
            <a:r>
              <a:rPr lang="en-US" sz="1200" dirty="0" smtClean="0">
                <a:latin typeface="+mn-lt"/>
              </a:rPr>
              <a:t>)</a:t>
            </a:r>
          </a:p>
          <a:p>
            <a:pPr marL="285750" indent="-285750">
              <a:buFont typeface="Arial" panose="020B0604020202020204" pitchFamily="34" charset="0"/>
              <a:buChar char="•"/>
              <a:defRPr/>
            </a:pPr>
            <a:r>
              <a:rPr lang="en-US" sz="1200" dirty="0" err="1" smtClean="0">
                <a:latin typeface="+mn-lt"/>
              </a:rPr>
              <a:t>Hydrofluorocarbons</a:t>
            </a:r>
            <a:r>
              <a:rPr lang="en-US" sz="1200" dirty="0" smtClean="0">
                <a:latin typeface="+mn-lt"/>
              </a:rPr>
              <a:t> (HFCs)</a:t>
            </a:r>
          </a:p>
          <a:p>
            <a:pPr marL="285750" indent="-285750">
              <a:buFont typeface="Arial" panose="020B0604020202020204" pitchFamily="34" charset="0"/>
              <a:buChar char="•"/>
              <a:defRPr/>
            </a:pPr>
            <a:endParaRPr lang="en-US" sz="1200" dirty="0">
              <a:latin typeface="+mn-l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smtClean="0"/>
              <a:t>EC Action List – January 2016 </a:t>
            </a:r>
          </a:p>
        </p:txBody>
      </p:sp>
      <p:sp>
        <p:nvSpPr>
          <p:cNvPr id="7171" name="Rectangle 3"/>
          <p:cNvSpPr>
            <a:spLocks noGrp="1" noChangeArrowheads="1"/>
          </p:cNvSpPr>
          <p:nvPr>
            <p:ph idx="1"/>
          </p:nvPr>
        </p:nvSpPr>
        <p:spPr>
          <a:xfrm>
            <a:off x="927100" y="1301578"/>
            <a:ext cx="7264400" cy="4211810"/>
          </a:xfrm>
        </p:spPr>
        <p:txBody>
          <a:bodyPr/>
          <a:lstStyle/>
          <a:p>
            <a:pPr>
              <a:buClr>
                <a:srgbClr val="006600"/>
              </a:buClr>
              <a:buSzPct val="150000"/>
              <a:buFont typeface="Wingdings" pitchFamily="2" charset="2"/>
              <a:buChar char="ü"/>
              <a:defRPr/>
            </a:pPr>
            <a:r>
              <a:rPr lang="en-US" sz="2400" b="1" u="sng" dirty="0" smtClean="0">
                <a:solidFill>
                  <a:srgbClr val="0033CC"/>
                </a:solidFill>
              </a:rPr>
              <a:t>R</a:t>
            </a:r>
            <a:r>
              <a:rPr lang="en-US" sz="2400" b="1" dirty="0" smtClean="0">
                <a:solidFill>
                  <a:srgbClr val="0033CC"/>
                </a:solidFill>
              </a:rPr>
              <a:t>oyal </a:t>
            </a:r>
            <a:r>
              <a:rPr lang="en-US" sz="2400" b="1" u="sng" dirty="0" smtClean="0">
                <a:solidFill>
                  <a:srgbClr val="0033CC"/>
                </a:solidFill>
              </a:rPr>
              <a:t>D</a:t>
            </a:r>
            <a:r>
              <a:rPr lang="en-US" sz="2400" b="1" dirty="0" smtClean="0">
                <a:solidFill>
                  <a:srgbClr val="0033CC"/>
                </a:solidFill>
              </a:rPr>
              <a:t>emolition e</a:t>
            </a:r>
            <a:r>
              <a:rPr lang="en-US" sz="2400" b="1" u="sng" dirty="0" smtClean="0">
                <a:solidFill>
                  <a:srgbClr val="0033CC"/>
                </a:solidFill>
              </a:rPr>
              <a:t>X</a:t>
            </a:r>
            <a:r>
              <a:rPr lang="en-US" sz="2400" b="1" dirty="0" smtClean="0">
                <a:solidFill>
                  <a:srgbClr val="0033CC"/>
                </a:solidFill>
              </a:rPr>
              <a:t>plosive (RDX)</a:t>
            </a:r>
            <a:endParaRPr lang="en-US" dirty="0" smtClean="0">
              <a:solidFill>
                <a:srgbClr val="0033CC"/>
              </a:solidFill>
            </a:endParaRPr>
          </a:p>
          <a:p>
            <a:pPr>
              <a:buClr>
                <a:srgbClr val="008000"/>
              </a:buClr>
              <a:buSzPct val="150000"/>
              <a:buFont typeface="Wingdings" pitchFamily="2" charset="2"/>
              <a:buChar char="ü"/>
              <a:defRPr/>
            </a:pPr>
            <a:r>
              <a:rPr lang="en-US" sz="2400" b="1" dirty="0" smtClean="0">
                <a:solidFill>
                  <a:srgbClr val="0033CC"/>
                </a:solidFill>
              </a:rPr>
              <a:t>Hexavalent Chromium (Cr6+)</a:t>
            </a:r>
          </a:p>
          <a:p>
            <a:pPr>
              <a:buClr>
                <a:srgbClr val="008000"/>
              </a:buClr>
              <a:buSzPct val="150000"/>
              <a:buFont typeface="Wingdings" pitchFamily="2" charset="2"/>
              <a:buChar char="ü"/>
              <a:defRPr/>
            </a:pPr>
            <a:r>
              <a:rPr lang="en-US" sz="2400" b="1" dirty="0" smtClean="0">
                <a:solidFill>
                  <a:srgbClr val="0033CC"/>
                </a:solidFill>
              </a:rPr>
              <a:t>Naphthalene</a:t>
            </a:r>
            <a:endParaRPr lang="en-US" sz="1400" b="1" dirty="0" smtClean="0">
              <a:solidFill>
                <a:srgbClr val="0033CC"/>
              </a:solidFill>
            </a:endParaRPr>
          </a:p>
          <a:p>
            <a:pPr>
              <a:buClr>
                <a:srgbClr val="008000"/>
              </a:buClr>
              <a:buSzPct val="150000"/>
              <a:buFont typeface="Wingdings" pitchFamily="2" charset="2"/>
              <a:buChar char="ü"/>
              <a:defRPr/>
            </a:pPr>
            <a:r>
              <a:rPr lang="en-US" sz="2400" b="1" dirty="0" smtClean="0">
                <a:solidFill>
                  <a:srgbClr val="0033CC"/>
                </a:solidFill>
              </a:rPr>
              <a:t>Beryllium </a:t>
            </a:r>
          </a:p>
          <a:p>
            <a:pPr>
              <a:buClr>
                <a:srgbClr val="008000"/>
              </a:buClr>
              <a:buSzPct val="150000"/>
              <a:buFont typeface="Wingdings" pitchFamily="2" charset="2"/>
              <a:buChar char="ü"/>
              <a:defRPr/>
            </a:pPr>
            <a:r>
              <a:rPr lang="en-US" sz="2400" b="1" dirty="0" smtClean="0">
                <a:solidFill>
                  <a:srgbClr val="0033CC"/>
                </a:solidFill>
              </a:rPr>
              <a:t>Sulfur Hexafluoride (SF6)</a:t>
            </a:r>
          </a:p>
          <a:p>
            <a:pPr>
              <a:buClr>
                <a:srgbClr val="008000"/>
              </a:buClr>
              <a:buSzPct val="150000"/>
              <a:buFont typeface="Wingdings" pitchFamily="2" charset="2"/>
              <a:buChar char="ü"/>
              <a:defRPr/>
            </a:pPr>
            <a:r>
              <a:rPr lang="en-US" sz="2400" b="1" dirty="0" smtClean="0">
                <a:solidFill>
                  <a:srgbClr val="0033CC"/>
                </a:solidFill>
              </a:rPr>
              <a:t>Lead</a:t>
            </a:r>
          </a:p>
          <a:p>
            <a:pPr eaLnBrk="1" hangingPunct="1">
              <a:buClr>
                <a:srgbClr val="008000"/>
              </a:buClr>
              <a:buSzPct val="150000"/>
              <a:buFont typeface="Wingdings" pitchFamily="2" charset="2"/>
              <a:buChar char="ü"/>
              <a:defRPr/>
            </a:pPr>
            <a:r>
              <a:rPr lang="en-US" sz="2400" b="1" kern="1200" dirty="0" smtClean="0">
                <a:solidFill>
                  <a:srgbClr val="0033CC"/>
                </a:solidFill>
                <a:cs typeface="Times New Roman" pitchFamily="18" charset="0"/>
              </a:rPr>
              <a:t>Phthalates</a:t>
            </a:r>
            <a:r>
              <a:rPr lang="en-US" sz="1600" b="1" kern="1200" dirty="0" smtClean="0">
                <a:solidFill>
                  <a:srgbClr val="0033CC"/>
                </a:solidFill>
                <a:cs typeface="Times New Roman" pitchFamily="18" charset="0"/>
              </a:rPr>
              <a:t> </a:t>
            </a:r>
          </a:p>
          <a:p>
            <a:pPr eaLnBrk="1" hangingPunct="1">
              <a:buClr>
                <a:srgbClr val="006600"/>
              </a:buClr>
              <a:buSzPct val="150000"/>
              <a:buFont typeface="Wingdings" pitchFamily="2" charset="2"/>
              <a:buChar char="ü"/>
              <a:defRPr/>
            </a:pPr>
            <a:r>
              <a:rPr lang="en-US" sz="2400" b="1" kern="1200" dirty="0" smtClean="0">
                <a:solidFill>
                  <a:srgbClr val="0033CC"/>
                </a:solidFill>
                <a:cs typeface="Times New Roman" pitchFamily="18" charset="0"/>
              </a:rPr>
              <a:t>1-Bromopropane</a:t>
            </a:r>
          </a:p>
          <a:p>
            <a:pPr eaLnBrk="1" hangingPunct="1">
              <a:buClr>
                <a:srgbClr val="006600"/>
              </a:buClr>
              <a:buSzPct val="150000"/>
              <a:buFont typeface="Wingdings" pitchFamily="2" charset="2"/>
              <a:buChar char="ü"/>
              <a:defRPr/>
            </a:pPr>
            <a:r>
              <a:rPr lang="en-US" sz="2400" b="1" kern="1200" dirty="0" smtClean="0">
                <a:solidFill>
                  <a:srgbClr val="0033CC"/>
                </a:solidFill>
                <a:cs typeface="Times New Roman" pitchFamily="18" charset="0"/>
              </a:rPr>
              <a:t>TBBPA</a:t>
            </a:r>
            <a:r>
              <a:rPr lang="en-US" sz="1200" b="1" dirty="0" smtClean="0">
                <a:solidFill>
                  <a:srgbClr val="0033CC"/>
                </a:solidFill>
              </a:rPr>
              <a:t>…added by ECGC in DEC 2015</a:t>
            </a:r>
            <a:endParaRPr lang="en-US" sz="2400" dirty="0" smtClean="0"/>
          </a:p>
        </p:txBody>
      </p:sp>
      <p:sp>
        <p:nvSpPr>
          <p:cNvPr id="16388" name="Text Box 4"/>
          <p:cNvSpPr txBox="1">
            <a:spLocks noChangeArrowheads="1"/>
          </p:cNvSpPr>
          <p:nvPr/>
        </p:nvSpPr>
        <p:spPr bwMode="auto">
          <a:xfrm>
            <a:off x="1447800" y="5867400"/>
            <a:ext cx="7239000" cy="336550"/>
          </a:xfrm>
          <a:prstGeom prst="rect">
            <a:avLst/>
          </a:prstGeom>
          <a:noFill/>
          <a:ln w="9525">
            <a:noFill/>
            <a:miter lim="800000"/>
            <a:headEnd/>
            <a:tailEnd/>
          </a:ln>
        </p:spPr>
        <p:txBody>
          <a:bodyPr>
            <a:spAutoFit/>
          </a:bodyPr>
          <a:lstStyle/>
          <a:p>
            <a:pPr>
              <a:spcBef>
                <a:spcPct val="50000"/>
              </a:spcBef>
            </a:pPr>
            <a:endParaRPr lang="en-US" altLang="en-US" b="1">
              <a:solidFill>
                <a:schemeClr val="accent2"/>
              </a:solidFill>
              <a:latin typeface="Arial" charset="0"/>
            </a:endParaRPr>
          </a:p>
        </p:txBody>
      </p:sp>
      <p:sp>
        <p:nvSpPr>
          <p:cNvPr id="16389" name="Text Box 6"/>
          <p:cNvSpPr txBox="1">
            <a:spLocks noChangeArrowheads="1"/>
          </p:cNvSpPr>
          <p:nvPr/>
        </p:nvSpPr>
        <p:spPr bwMode="auto">
          <a:xfrm>
            <a:off x="4141788" y="3597275"/>
            <a:ext cx="800100" cy="762000"/>
          </a:xfrm>
          <a:prstGeom prst="rect">
            <a:avLst/>
          </a:prstGeom>
          <a:noFill/>
          <a:ln w="9525">
            <a:noFill/>
            <a:miter lim="800000"/>
            <a:headEnd/>
            <a:tailEnd/>
          </a:ln>
        </p:spPr>
        <p:txBody>
          <a:bodyPr>
            <a:spAutoFit/>
          </a:bodyPr>
          <a:lstStyle/>
          <a:p>
            <a:pPr>
              <a:spcBef>
                <a:spcPct val="50000"/>
              </a:spcBef>
            </a:pPr>
            <a:endParaRPr lang="en-US" altLang="en-US" sz="4400"/>
          </a:p>
        </p:txBody>
      </p:sp>
      <p:sp>
        <p:nvSpPr>
          <p:cNvPr id="16390" name="Text Box 7"/>
          <p:cNvSpPr txBox="1">
            <a:spLocks noChangeArrowheads="1"/>
          </p:cNvSpPr>
          <p:nvPr/>
        </p:nvSpPr>
        <p:spPr bwMode="auto">
          <a:xfrm>
            <a:off x="180975" y="5513388"/>
            <a:ext cx="4981575" cy="708025"/>
          </a:xfrm>
          <a:prstGeom prst="rect">
            <a:avLst/>
          </a:prstGeom>
          <a:noFill/>
          <a:ln w="9525">
            <a:noFill/>
            <a:miter lim="800000"/>
            <a:headEnd/>
            <a:tailEnd/>
          </a:ln>
        </p:spPr>
        <p:txBody>
          <a:bodyPr>
            <a:spAutoFit/>
          </a:bodyPr>
          <a:lstStyle/>
          <a:p>
            <a:pPr>
              <a:spcBef>
                <a:spcPct val="50000"/>
              </a:spcBef>
              <a:buClr>
                <a:srgbClr val="008000"/>
              </a:buClr>
              <a:buFont typeface="Wingdings" pitchFamily="2" charset="2"/>
              <a:buChar char="ü"/>
            </a:pPr>
            <a:r>
              <a:rPr lang="en-US" altLang="en-US" b="1">
                <a:solidFill>
                  <a:schemeClr val="accent2"/>
                </a:solidFill>
                <a:latin typeface="Arial" charset="0"/>
              </a:rPr>
              <a:t>  </a:t>
            </a:r>
            <a:r>
              <a:rPr lang="en-US" altLang="en-US" b="1">
                <a:solidFill>
                  <a:srgbClr val="008000"/>
                </a:solidFill>
                <a:latin typeface="Arial" charset="0"/>
              </a:rPr>
              <a:t>Phase II Impact Assessment completed.  </a:t>
            </a:r>
          </a:p>
          <a:p>
            <a:pPr>
              <a:spcBef>
                <a:spcPct val="50000"/>
              </a:spcBef>
              <a:buClr>
                <a:srgbClr val="008000"/>
              </a:buClr>
              <a:buFont typeface="Wingdings" pitchFamily="2" charset="2"/>
              <a:buNone/>
            </a:pPr>
            <a:r>
              <a:rPr lang="en-US" altLang="en-US" b="1">
                <a:solidFill>
                  <a:srgbClr val="339933"/>
                </a:solidFill>
                <a:latin typeface="Arial" charset="0"/>
              </a:rPr>
              <a:t>           </a:t>
            </a:r>
            <a:endParaRPr lang="en-US" altLang="en-US" b="1">
              <a:solidFill>
                <a:schemeClr val="accent2"/>
              </a:solidFill>
              <a:latin typeface="Arial" charset="0"/>
            </a:endParaRPr>
          </a:p>
        </p:txBody>
      </p:sp>
      <p:sp>
        <p:nvSpPr>
          <p:cNvPr id="2" name="TextBox 1"/>
          <p:cNvSpPr txBox="1"/>
          <p:nvPr/>
        </p:nvSpPr>
        <p:spPr>
          <a:xfrm>
            <a:off x="352425" y="6116638"/>
            <a:ext cx="5603532" cy="523875"/>
          </a:xfrm>
          <a:prstGeom prst="rect">
            <a:avLst/>
          </a:prstGeom>
          <a:noFill/>
        </p:spPr>
        <p:txBody>
          <a:bodyPr wrap="square">
            <a:spAutoFit/>
          </a:bodyPr>
          <a:lstStyle/>
          <a:p>
            <a:pPr>
              <a:defRPr/>
            </a:pPr>
            <a:endParaRPr lang="en-US" sz="1400" dirty="0">
              <a:latin typeface="+mn-lt"/>
            </a:endParaRPr>
          </a:p>
          <a:p>
            <a:pPr marL="285750" indent="-285750">
              <a:defRPr/>
            </a:pPr>
            <a:r>
              <a:rPr lang="en-US" sz="1400" dirty="0">
                <a:latin typeface="+mn-lt"/>
              </a:rPr>
              <a:t>RDX = </a:t>
            </a:r>
            <a:r>
              <a:rPr lang="en-US" sz="1400" dirty="0" err="1" smtClean="0">
                <a:latin typeface="+mn-lt"/>
              </a:rPr>
              <a:t>Cyclotrimethylenetrinitramine</a:t>
            </a:r>
            <a:r>
              <a:rPr lang="en-US" sz="1400" dirty="0" smtClean="0">
                <a:latin typeface="+mn-lt"/>
              </a:rPr>
              <a:t>    </a:t>
            </a:r>
            <a:endParaRPr lang="en-US" sz="1400" dirty="0">
              <a:latin typeface="+mn-lt"/>
            </a:endParaRPr>
          </a:p>
        </p:txBody>
      </p:sp>
      <p:sp>
        <p:nvSpPr>
          <p:cNvPr id="8" name="Rectangle 7"/>
          <p:cNvSpPr/>
          <p:nvPr/>
        </p:nvSpPr>
        <p:spPr>
          <a:xfrm>
            <a:off x="3563049" y="6324198"/>
            <a:ext cx="2840971" cy="307777"/>
          </a:xfrm>
          <a:prstGeom prst="rect">
            <a:avLst/>
          </a:prstGeom>
        </p:spPr>
        <p:txBody>
          <a:bodyPr wrap="none">
            <a:spAutoFit/>
          </a:bodyPr>
          <a:lstStyle/>
          <a:p>
            <a:r>
              <a:rPr lang="en-US" sz="1400" dirty="0" smtClean="0">
                <a:latin typeface="+mn-lt"/>
              </a:rPr>
              <a:t>TBBPA = </a:t>
            </a:r>
            <a:r>
              <a:rPr lang="en-US" sz="1400" dirty="0" err="1" smtClean="0">
                <a:latin typeface="+mn-lt"/>
              </a:rPr>
              <a:t>Tetrabromobisphenol_A</a:t>
            </a:r>
            <a:endParaRPr lang="en-US" sz="1400" dirty="0">
              <a:latin typeface="+mn-l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349250" y="1143000"/>
            <a:ext cx="8794750" cy="1470025"/>
          </a:xfrm>
        </p:spPr>
        <p:txBody>
          <a:bodyPr/>
          <a:lstStyle/>
          <a:p>
            <a:pPr eaLnBrk="1" hangingPunct="1"/>
            <a:r>
              <a:rPr lang="en-US" sz="2800" dirty="0" smtClean="0">
                <a:latin typeface="Arial Black" pitchFamily="34" charset="0"/>
                <a:ea typeface="ＭＳ Ｐゴシック" pitchFamily="34" charset="-128"/>
              </a:rPr>
              <a:t>Part 3 – Risk Management Actions</a:t>
            </a:r>
            <a:br>
              <a:rPr lang="en-US" sz="2800" dirty="0" smtClean="0">
                <a:latin typeface="Arial Black" pitchFamily="34" charset="0"/>
                <a:ea typeface="ＭＳ Ｐゴシック" pitchFamily="34" charset="-128"/>
              </a:rPr>
            </a:br>
            <a:endParaRPr lang="en-US" sz="2800" dirty="0" smtClean="0">
              <a:latin typeface="Arial Black" pitchFamily="34" charset="0"/>
              <a:ea typeface="ＭＳ Ｐゴシック" pitchFamily="34" charset="-128"/>
            </a:endParaRPr>
          </a:p>
        </p:txBody>
      </p:sp>
      <p:pic>
        <p:nvPicPr>
          <p:cNvPr id="18435" name="Picture 2" descr="risk mgmt 2.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1865313" y="2266950"/>
            <a:ext cx="5276850" cy="392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 y="228600"/>
            <a:ext cx="9008532" cy="762000"/>
          </a:xfrm>
        </p:spPr>
        <p:txBody>
          <a:bodyPr/>
          <a:lstStyle/>
          <a:p>
            <a:r>
              <a:rPr lang="en-US" dirty="0" smtClean="0"/>
              <a:t>Example Risk Management Actions Completed </a:t>
            </a:r>
          </a:p>
        </p:txBody>
      </p:sp>
      <p:sp>
        <p:nvSpPr>
          <p:cNvPr id="19459" name="Content Placeholder 2"/>
          <p:cNvSpPr>
            <a:spLocks noGrp="1"/>
          </p:cNvSpPr>
          <p:nvPr>
            <p:ph idx="1"/>
          </p:nvPr>
        </p:nvSpPr>
        <p:spPr>
          <a:xfrm>
            <a:off x="180975" y="1346200"/>
            <a:ext cx="8796338" cy="5227638"/>
          </a:xfrm>
        </p:spPr>
        <p:txBody>
          <a:bodyPr/>
          <a:lstStyle/>
          <a:p>
            <a:r>
              <a:rPr lang="en-US" sz="2400" b="1" dirty="0" smtClean="0">
                <a:solidFill>
                  <a:srgbClr val="0033CC"/>
                </a:solidFill>
              </a:rPr>
              <a:t>Perchlorate RDT&amp;E; DoD Policy; Over 50,000 samples taken; Congressional Myth-busters brief</a:t>
            </a:r>
          </a:p>
          <a:p>
            <a:r>
              <a:rPr lang="en-US" sz="2400" b="1" dirty="0" smtClean="0">
                <a:solidFill>
                  <a:srgbClr val="0033CC"/>
                </a:solidFill>
              </a:rPr>
              <a:t>Hexavalent chromium RDT&amp;E; USD(AT&amp;L) policy; Defense Federal Acquisition Regulation</a:t>
            </a:r>
          </a:p>
          <a:p>
            <a:r>
              <a:rPr lang="en-US" sz="2400" b="1" dirty="0" smtClean="0">
                <a:solidFill>
                  <a:srgbClr val="0033CC"/>
                </a:solidFill>
              </a:rPr>
              <a:t>SF6</a:t>
            </a:r>
            <a:r>
              <a:rPr lang="en-US" sz="2400" b="1" baseline="30000" dirty="0" smtClean="0">
                <a:solidFill>
                  <a:srgbClr val="0033CC"/>
                </a:solidFill>
              </a:rPr>
              <a:t>1</a:t>
            </a:r>
            <a:r>
              <a:rPr lang="en-US" sz="2400" b="1" dirty="0" smtClean="0">
                <a:solidFill>
                  <a:srgbClr val="0033CC"/>
                </a:solidFill>
              </a:rPr>
              <a:t> policy on capture &amp; recycling</a:t>
            </a:r>
          </a:p>
          <a:p>
            <a:r>
              <a:rPr lang="en-US" sz="2400" b="1" dirty="0" smtClean="0">
                <a:solidFill>
                  <a:srgbClr val="0033CC"/>
                </a:solidFill>
              </a:rPr>
              <a:t>Beryllium life cycle study</a:t>
            </a:r>
          </a:p>
          <a:p>
            <a:r>
              <a:rPr lang="en-US" sz="2400" b="1" dirty="0" smtClean="0">
                <a:solidFill>
                  <a:srgbClr val="0033CC"/>
                </a:solidFill>
              </a:rPr>
              <a:t>Development of innovative naphthalene dosimeter for fuel handlers</a:t>
            </a:r>
          </a:p>
          <a:p>
            <a:r>
              <a:rPr lang="en-US" sz="2400" b="1" dirty="0" smtClean="0">
                <a:solidFill>
                  <a:srgbClr val="0033CC"/>
                </a:solidFill>
              </a:rPr>
              <a:t>RDX</a:t>
            </a:r>
            <a:r>
              <a:rPr lang="en-US" sz="2400" b="1" baseline="30000" dirty="0" smtClean="0">
                <a:solidFill>
                  <a:srgbClr val="0033CC"/>
                </a:solidFill>
              </a:rPr>
              <a:t>2</a:t>
            </a:r>
            <a:r>
              <a:rPr lang="en-US" sz="2400" b="1" dirty="0" smtClean="0">
                <a:solidFill>
                  <a:srgbClr val="0033CC"/>
                </a:solidFill>
              </a:rPr>
              <a:t> toxicological studies</a:t>
            </a:r>
          </a:p>
          <a:p>
            <a:r>
              <a:rPr lang="en-US" sz="2400" b="1" dirty="0" smtClean="0">
                <a:solidFill>
                  <a:srgbClr val="0033CC"/>
                </a:solidFill>
              </a:rPr>
              <a:t>Coordination with Program Manager for </a:t>
            </a:r>
            <a:r>
              <a:rPr lang="en-US" sz="2400" b="1" dirty="0" err="1" smtClean="0">
                <a:solidFill>
                  <a:srgbClr val="0033CC"/>
                </a:solidFill>
              </a:rPr>
              <a:t>chem</a:t>
            </a:r>
            <a:r>
              <a:rPr lang="en-US" sz="2400" b="1" dirty="0" smtClean="0">
                <a:solidFill>
                  <a:srgbClr val="0033CC"/>
                </a:solidFill>
              </a:rPr>
              <a:t>/bio protection equipment related to phase-out of phthalates</a:t>
            </a:r>
          </a:p>
          <a:p>
            <a:endParaRPr lang="en-US" sz="2400" b="1" dirty="0" smtClean="0">
              <a:solidFill>
                <a:srgbClr val="0033CC"/>
              </a:solidFill>
            </a:endParaRPr>
          </a:p>
        </p:txBody>
      </p:sp>
      <p:sp>
        <p:nvSpPr>
          <p:cNvPr id="4" name="TextBox 3"/>
          <p:cNvSpPr txBox="1"/>
          <p:nvPr/>
        </p:nvSpPr>
        <p:spPr>
          <a:xfrm>
            <a:off x="309563" y="6223000"/>
            <a:ext cx="4524375" cy="523875"/>
          </a:xfrm>
          <a:prstGeom prst="rect">
            <a:avLst/>
          </a:prstGeom>
          <a:noFill/>
        </p:spPr>
        <p:txBody>
          <a:bodyPr>
            <a:spAutoFit/>
          </a:bodyPr>
          <a:lstStyle/>
          <a:p>
            <a:pPr marL="0" lvl="1">
              <a:defRPr/>
            </a:pPr>
            <a:r>
              <a:rPr lang="en-US" sz="1400" baseline="30000" dirty="0">
                <a:latin typeface="+mj-lt"/>
              </a:rPr>
              <a:t>1</a:t>
            </a:r>
            <a:r>
              <a:rPr lang="en-US" sz="1400" dirty="0">
                <a:latin typeface="+mj-lt"/>
              </a:rPr>
              <a:t> Sulfur Hexafluoride	</a:t>
            </a:r>
            <a:r>
              <a:rPr lang="en-US" sz="1400" baseline="30000" dirty="0">
                <a:latin typeface="+mj-lt"/>
              </a:rPr>
              <a:t>2</a:t>
            </a:r>
            <a:r>
              <a:rPr lang="en-US" sz="1400" dirty="0">
                <a:latin typeface="+mj-lt"/>
              </a:rPr>
              <a:t> </a:t>
            </a:r>
            <a:r>
              <a:rPr lang="en-US" sz="1400" dirty="0" err="1">
                <a:latin typeface="+mj-lt"/>
              </a:rPr>
              <a:t>Cyclotrimethylenetrinitramine</a:t>
            </a:r>
            <a:endParaRPr lang="en-US" sz="1400" dirty="0">
              <a:latin typeface="+mj-lt"/>
            </a:endParaRPr>
          </a:p>
          <a:p>
            <a:pPr>
              <a:defRPr/>
            </a:pPr>
            <a:r>
              <a:rPr lang="en-US" sz="1400" dirty="0">
                <a:solidFill>
                  <a:srgbClr val="0033CC"/>
                </a:solidFill>
                <a:latin typeface="+mn-lt"/>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65188" y="228600"/>
            <a:ext cx="7553325" cy="762000"/>
          </a:xfrm>
        </p:spPr>
        <p:txBody>
          <a:bodyPr/>
          <a:lstStyle/>
          <a:p>
            <a:pPr eaLnBrk="1" hangingPunct="1"/>
            <a:r>
              <a:rPr lang="en-US" smtClean="0"/>
              <a:t>Lead – Why on the Action List?</a:t>
            </a:r>
            <a:r>
              <a:rPr lang="en-US" sz="2800" smtClean="0"/>
              <a:t> </a:t>
            </a:r>
          </a:p>
        </p:txBody>
      </p:sp>
      <p:sp>
        <p:nvSpPr>
          <p:cNvPr id="26627" name="Rectangle 3"/>
          <p:cNvSpPr>
            <a:spLocks noGrp="1" noChangeArrowheads="1"/>
          </p:cNvSpPr>
          <p:nvPr>
            <p:ph type="body" idx="1"/>
          </p:nvPr>
        </p:nvSpPr>
        <p:spPr>
          <a:xfrm>
            <a:off x="158750" y="1176338"/>
            <a:ext cx="8780463" cy="5681662"/>
          </a:xfrm>
        </p:spPr>
        <p:txBody>
          <a:bodyPr/>
          <a:lstStyle/>
          <a:p>
            <a:pPr eaLnBrk="1" hangingPunct="1">
              <a:spcBef>
                <a:spcPts val="600"/>
              </a:spcBef>
            </a:pPr>
            <a:r>
              <a:rPr lang="en-US" sz="2400" b="1" dirty="0" smtClean="0"/>
              <a:t>Evolving science &amp; regulations may pose a risk to personnel &amp; range operations…most munitions contain lead</a:t>
            </a:r>
          </a:p>
          <a:p>
            <a:pPr eaLnBrk="1" hangingPunct="1">
              <a:spcBef>
                <a:spcPts val="600"/>
              </a:spcBef>
            </a:pPr>
            <a:endParaRPr lang="en-US" b="1" dirty="0" smtClean="0"/>
          </a:p>
          <a:p>
            <a:pPr eaLnBrk="1" hangingPunct="1">
              <a:spcBef>
                <a:spcPts val="600"/>
              </a:spcBef>
            </a:pPr>
            <a:endParaRPr lang="en-US" b="1" dirty="0" smtClean="0"/>
          </a:p>
          <a:p>
            <a:pPr eaLnBrk="1" hangingPunct="1">
              <a:spcBef>
                <a:spcPts val="600"/>
              </a:spcBef>
            </a:pPr>
            <a:endParaRPr lang="en-US" b="1" dirty="0" smtClean="0"/>
          </a:p>
          <a:p>
            <a:pPr eaLnBrk="1" hangingPunct="1">
              <a:spcBef>
                <a:spcPts val="600"/>
              </a:spcBef>
            </a:pPr>
            <a:r>
              <a:rPr lang="en-US" sz="2400" b="1" dirty="0" smtClean="0"/>
              <a:t>Lead-free electronics pose a risk to DoD supply chain…short-circuiting in components</a:t>
            </a:r>
          </a:p>
          <a:p>
            <a:pPr lvl="1" eaLnBrk="1" hangingPunct="1">
              <a:spcBef>
                <a:spcPts val="600"/>
              </a:spcBef>
            </a:pPr>
            <a:endParaRPr lang="en-US" dirty="0" smtClean="0"/>
          </a:p>
          <a:p>
            <a:pPr eaLnBrk="1" hangingPunct="1">
              <a:spcBef>
                <a:spcPts val="600"/>
              </a:spcBef>
            </a:pPr>
            <a:endParaRPr lang="en-US" dirty="0" smtClean="0"/>
          </a:p>
        </p:txBody>
      </p:sp>
      <p:pic>
        <p:nvPicPr>
          <p:cNvPr id="26628" name="Picture 4" descr="tin whiskers1"/>
          <p:cNvPicPr>
            <a:picLocks noChangeAspect="1" noChangeArrowheads="1"/>
          </p:cNvPicPr>
          <p:nvPr/>
        </p:nvPicPr>
        <p:blipFill>
          <a:blip r:embed="rId3" cstate="print"/>
          <a:srcRect/>
          <a:stretch>
            <a:fillRect/>
          </a:stretch>
        </p:blipFill>
        <p:spPr bwMode="auto">
          <a:xfrm>
            <a:off x="2641600" y="4658346"/>
            <a:ext cx="3462338" cy="2010742"/>
          </a:xfrm>
          <a:prstGeom prst="rect">
            <a:avLst/>
          </a:prstGeom>
          <a:noFill/>
          <a:ln w="9525">
            <a:noFill/>
            <a:miter lim="800000"/>
            <a:headEnd/>
            <a:tailEnd/>
          </a:ln>
        </p:spPr>
      </p:pic>
      <p:pic>
        <p:nvPicPr>
          <p:cNvPr id="15365" name="Picture 6" descr="3-artillery-shells.jpg"/>
          <p:cNvPicPr>
            <a:picLocks noChangeAspect="1"/>
          </p:cNvPicPr>
          <p:nvPr/>
        </p:nvPicPr>
        <p:blipFill>
          <a:blip r:embed="rId4" cstate="print"/>
          <a:srcRect/>
          <a:stretch>
            <a:fillRect/>
          </a:stretch>
        </p:blipFill>
        <p:spPr bwMode="auto">
          <a:xfrm>
            <a:off x="5743575" y="2094442"/>
            <a:ext cx="1983040" cy="1537758"/>
          </a:xfrm>
          <a:prstGeom prst="rect">
            <a:avLst/>
          </a:prstGeom>
          <a:noFill/>
          <a:ln w="9525">
            <a:noFill/>
            <a:miter lim="800000"/>
            <a:headEnd/>
            <a:tailEnd/>
          </a:ln>
        </p:spPr>
      </p:pic>
      <p:pic>
        <p:nvPicPr>
          <p:cNvPr id="6" name="Picture 5"/>
          <p:cNvPicPr>
            <a:picLocks noChangeAspect="1"/>
          </p:cNvPicPr>
          <p:nvPr/>
        </p:nvPicPr>
        <p:blipFill>
          <a:blip r:embed="rId5" cstate="print"/>
          <a:srcRect/>
          <a:stretch>
            <a:fillRect/>
          </a:stretch>
        </p:blipFill>
        <p:spPr bwMode="auto">
          <a:xfrm>
            <a:off x="2698750" y="1989138"/>
            <a:ext cx="2686050" cy="1784350"/>
          </a:xfrm>
          <a:prstGeom prst="rect">
            <a:avLst/>
          </a:prstGeom>
          <a:noFill/>
          <a:ln w="9525">
            <a:noFill/>
            <a:miter lim="800000"/>
            <a:headEnd/>
            <a:tailEnd/>
          </a:ln>
        </p:spPr>
      </p:pic>
      <p:cxnSp>
        <p:nvCxnSpPr>
          <p:cNvPr id="7" name="Straight Arrow Connector 6"/>
          <p:cNvCxnSpPr>
            <a:cxnSpLocks noChangeShapeType="1"/>
          </p:cNvCxnSpPr>
          <p:nvPr/>
        </p:nvCxnSpPr>
        <p:spPr bwMode="auto">
          <a:xfrm flipV="1">
            <a:off x="1862138" y="2497138"/>
            <a:ext cx="1041400" cy="131762"/>
          </a:xfrm>
          <a:prstGeom prst="straightConnector1">
            <a:avLst/>
          </a:prstGeom>
          <a:noFill/>
          <a:ln w="28575" algn="ctr">
            <a:solidFill>
              <a:srgbClr val="FFFF00"/>
            </a:solidFill>
            <a:round/>
            <a:headEnd type="none" w="sm" len="sm"/>
            <a:tailEnd type="arrow" w="med" len="med"/>
          </a:ln>
        </p:spPr>
      </p:cxnSp>
      <p:sp>
        <p:nvSpPr>
          <p:cNvPr id="8" name="TextBox 7"/>
          <p:cNvSpPr txBox="1"/>
          <p:nvPr/>
        </p:nvSpPr>
        <p:spPr>
          <a:xfrm>
            <a:off x="0" y="2460625"/>
            <a:ext cx="2222500" cy="338138"/>
          </a:xfrm>
          <a:prstGeom prst="rect">
            <a:avLst/>
          </a:prstGeom>
          <a:noFill/>
        </p:spPr>
        <p:txBody>
          <a:bodyPr>
            <a:spAutoFit/>
          </a:bodyPr>
          <a:lstStyle/>
          <a:p>
            <a:pPr>
              <a:defRPr/>
            </a:pPr>
            <a:r>
              <a:rPr lang="en-US" b="1" dirty="0">
                <a:solidFill>
                  <a:srgbClr val="FFFF00"/>
                </a:solidFill>
                <a:latin typeface="+mn-lt"/>
              </a:rPr>
              <a:t>Range Instructor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158750" y="1286932"/>
            <a:ext cx="8780463" cy="5326809"/>
          </a:xfrm>
        </p:spPr>
        <p:txBody>
          <a:bodyPr/>
          <a:lstStyle/>
          <a:p>
            <a:pPr eaLnBrk="1" hangingPunct="1">
              <a:spcBef>
                <a:spcPts val="600"/>
              </a:spcBef>
            </a:pPr>
            <a:r>
              <a:rPr lang="en-US" sz="2400" b="1" dirty="0" err="1" smtClean="0">
                <a:solidFill>
                  <a:srgbClr val="0033CC"/>
                </a:solidFill>
              </a:rPr>
              <a:t>DoD</a:t>
            </a:r>
            <a:r>
              <a:rPr lang="en-US" sz="2400" b="1" dirty="0" smtClean="0">
                <a:solidFill>
                  <a:srgbClr val="0033CC"/>
                </a:solidFill>
              </a:rPr>
              <a:t>-Industry Consortium on lead-free electronics</a:t>
            </a:r>
          </a:p>
          <a:p>
            <a:pPr lvl="1" eaLnBrk="1" hangingPunct="1">
              <a:spcBef>
                <a:spcPts val="600"/>
              </a:spcBef>
            </a:pPr>
            <a:r>
              <a:rPr lang="en-US" sz="2000" dirty="0" smtClean="0">
                <a:solidFill>
                  <a:srgbClr val="0033CC"/>
                </a:solidFill>
              </a:rPr>
              <a:t>Develop technologies to detect lead-free circuit boards</a:t>
            </a:r>
          </a:p>
          <a:p>
            <a:pPr lvl="1" eaLnBrk="1" hangingPunct="1">
              <a:spcBef>
                <a:spcPts val="600"/>
              </a:spcBef>
            </a:pPr>
            <a:r>
              <a:rPr lang="en-US" sz="2000" dirty="0" smtClean="0">
                <a:solidFill>
                  <a:srgbClr val="0033CC"/>
                </a:solidFill>
              </a:rPr>
              <a:t>Develop viable lead-free solders</a:t>
            </a:r>
          </a:p>
          <a:p>
            <a:pPr eaLnBrk="1" hangingPunct="1">
              <a:spcBef>
                <a:spcPts val="600"/>
              </a:spcBef>
            </a:pPr>
            <a:r>
              <a:rPr lang="en-US" sz="2400" b="1" dirty="0" smtClean="0">
                <a:solidFill>
                  <a:srgbClr val="0033CC"/>
                </a:solidFill>
              </a:rPr>
              <a:t>RDT&amp;E on lead free munitions</a:t>
            </a:r>
          </a:p>
          <a:p>
            <a:pPr eaLnBrk="1" hangingPunct="1">
              <a:spcBef>
                <a:spcPts val="600"/>
              </a:spcBef>
            </a:pPr>
            <a:r>
              <a:rPr lang="en-US" sz="2400" b="1" dirty="0" smtClean="0">
                <a:solidFill>
                  <a:srgbClr val="0033CC"/>
                </a:solidFill>
              </a:rPr>
              <a:t>National Academy of Sciences (NAS) Study for DoD </a:t>
            </a:r>
          </a:p>
          <a:p>
            <a:pPr lvl="1" eaLnBrk="1" hangingPunct="1">
              <a:spcBef>
                <a:spcPts val="600"/>
              </a:spcBef>
            </a:pPr>
            <a:r>
              <a:rPr lang="en-US" sz="2000" dirty="0" smtClean="0">
                <a:solidFill>
                  <a:srgbClr val="0033CC"/>
                </a:solidFill>
              </a:rPr>
              <a:t>Concern: Lead exposures to personnel such as small-arms range instructors given new human health science</a:t>
            </a:r>
          </a:p>
          <a:p>
            <a:pPr lvl="1"/>
            <a:r>
              <a:rPr lang="en-US" sz="2000" dirty="0" smtClean="0">
                <a:solidFill>
                  <a:srgbClr val="0033CC"/>
                </a:solidFill>
              </a:rPr>
              <a:t>Conclusion:  </a:t>
            </a:r>
            <a:r>
              <a:rPr lang="en-US" sz="1600" b="1" dirty="0" smtClean="0">
                <a:solidFill>
                  <a:srgbClr val="0033CC"/>
                </a:solidFill>
              </a:rPr>
              <a:t>“</a:t>
            </a:r>
            <a:r>
              <a:rPr lang="en-US" sz="1600" dirty="0" smtClean="0">
                <a:solidFill>
                  <a:srgbClr val="0033CC"/>
                </a:solidFill>
              </a:rPr>
              <a:t>A review of the epidemiologic and </a:t>
            </a:r>
            <a:r>
              <a:rPr lang="en-US" sz="1600" dirty="0" err="1" smtClean="0">
                <a:solidFill>
                  <a:srgbClr val="0033CC"/>
                </a:solidFill>
              </a:rPr>
              <a:t>toxicologic</a:t>
            </a:r>
            <a:r>
              <a:rPr lang="en-US" sz="1600" dirty="0" smtClean="0">
                <a:solidFill>
                  <a:srgbClr val="0033CC"/>
                </a:solidFill>
              </a:rPr>
              <a:t> data allowed the committee to conclude that there is </a:t>
            </a:r>
            <a:r>
              <a:rPr lang="en-US" sz="1600" i="1" dirty="0" smtClean="0">
                <a:solidFill>
                  <a:srgbClr val="0033CC"/>
                </a:solidFill>
              </a:rPr>
              <a:t>overwhelming evidence </a:t>
            </a:r>
            <a:r>
              <a:rPr lang="en-US" sz="1600" dirty="0" smtClean="0">
                <a:solidFill>
                  <a:srgbClr val="0033CC"/>
                </a:solidFill>
              </a:rPr>
              <a:t>that the OSHA standard provides inadequate protection for DOD firing-range personnel and for any other worker populations covered by the general industry standard.”</a:t>
            </a:r>
          </a:p>
          <a:p>
            <a:r>
              <a:rPr lang="en-US" sz="2400" b="1" dirty="0" smtClean="0">
                <a:solidFill>
                  <a:srgbClr val="0033CC"/>
                </a:solidFill>
              </a:rPr>
              <a:t>Development of </a:t>
            </a:r>
            <a:r>
              <a:rPr lang="en-US" sz="2400" b="1" dirty="0" err="1" smtClean="0">
                <a:solidFill>
                  <a:srgbClr val="0033CC"/>
                </a:solidFill>
              </a:rPr>
              <a:t>DoD</a:t>
            </a:r>
            <a:r>
              <a:rPr lang="en-US" sz="2400" b="1" dirty="0" smtClean="0">
                <a:solidFill>
                  <a:srgbClr val="0033CC"/>
                </a:solidFill>
              </a:rPr>
              <a:t>-specific Blood Lead Level standards</a:t>
            </a:r>
          </a:p>
          <a:p>
            <a:pPr lvl="1"/>
            <a:r>
              <a:rPr lang="en-US" sz="2000" b="1" dirty="0" smtClean="0">
                <a:solidFill>
                  <a:srgbClr val="0033CC"/>
                </a:solidFill>
              </a:rPr>
              <a:t>Development of a </a:t>
            </a:r>
            <a:r>
              <a:rPr lang="en-US" sz="2000" b="1" dirty="0" err="1" smtClean="0">
                <a:solidFill>
                  <a:srgbClr val="0033CC"/>
                </a:solidFill>
              </a:rPr>
              <a:t>DoD</a:t>
            </a:r>
            <a:r>
              <a:rPr lang="en-US" sz="2000" b="1" dirty="0" smtClean="0">
                <a:solidFill>
                  <a:srgbClr val="0033CC"/>
                </a:solidFill>
              </a:rPr>
              <a:t> occupational exposure limit to follow</a:t>
            </a:r>
          </a:p>
          <a:p>
            <a:endParaRPr lang="en-US" sz="2400" b="1" dirty="0" smtClean="0">
              <a:solidFill>
                <a:srgbClr val="0033CC"/>
              </a:solidFill>
            </a:endParaRPr>
          </a:p>
          <a:p>
            <a:pPr lvl="1"/>
            <a:endParaRPr lang="en-US" sz="1400" b="1" dirty="0" smtClean="0"/>
          </a:p>
          <a:p>
            <a:pPr lvl="1"/>
            <a:endParaRPr lang="en-US" sz="2000" b="1" dirty="0" smtClean="0"/>
          </a:p>
          <a:p>
            <a:pPr lvl="1" eaLnBrk="1" hangingPunct="1">
              <a:spcBef>
                <a:spcPts val="600"/>
              </a:spcBef>
            </a:pPr>
            <a:endParaRPr lang="en-US" dirty="0" smtClean="0"/>
          </a:p>
          <a:p>
            <a:pPr eaLnBrk="1" hangingPunct="1">
              <a:spcBef>
                <a:spcPts val="600"/>
              </a:spcBef>
            </a:pPr>
            <a:endParaRPr lang="en-US" dirty="0" smtClean="0"/>
          </a:p>
        </p:txBody>
      </p:sp>
      <p:sp>
        <p:nvSpPr>
          <p:cNvPr id="5" name="Title 1"/>
          <p:cNvSpPr txBox="1">
            <a:spLocks noGrp="1"/>
          </p:cNvSpPr>
          <p:nvPr>
            <p:ph type="title"/>
          </p:nvPr>
        </p:nvSpPr>
        <p:spPr bwMode="auto">
          <a:xfrm>
            <a:off x="914400" y="228599"/>
            <a:ext cx="7924800" cy="9164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kumimoji="0" lang="en-US" altLang="en-US" sz="3100" b="1" i="0" u="none" strike="noStrike" kern="0" cap="none" spc="0" normalizeH="0" baseline="0" noProof="0" dirty="0" smtClean="0">
                <a:ln>
                  <a:noFill/>
                </a:ln>
                <a:effectLst/>
                <a:uLnTx/>
                <a:uFillTx/>
                <a:latin typeface="+mj-lt"/>
                <a:ea typeface="+mj-ea"/>
                <a:cs typeface="+mj-cs"/>
              </a:rPr>
              <a:t>Background for Lead </a:t>
            </a:r>
            <a:br>
              <a:rPr kumimoji="0" lang="en-US" altLang="en-US" sz="3100" b="1" i="0" u="none" strike="noStrike" kern="0" cap="none" spc="0" normalizeH="0" baseline="0" noProof="0" dirty="0" smtClean="0">
                <a:ln>
                  <a:noFill/>
                </a:ln>
                <a:effectLst/>
                <a:uLnTx/>
                <a:uFillTx/>
                <a:latin typeface="+mj-lt"/>
                <a:ea typeface="+mj-ea"/>
                <a:cs typeface="+mj-cs"/>
              </a:rPr>
            </a:br>
            <a:r>
              <a:rPr kumimoji="0" lang="en-US" altLang="en-US" sz="3100" b="1" i="0" u="none" strike="noStrike" kern="0" cap="none" spc="0" normalizeH="0" baseline="0" noProof="0" dirty="0" smtClean="0">
                <a:ln>
                  <a:noFill/>
                </a:ln>
                <a:effectLst/>
                <a:uLnTx/>
                <a:uFillTx/>
                <a:latin typeface="+mj-lt"/>
                <a:ea typeface="+mj-ea"/>
                <a:cs typeface="+mj-cs"/>
              </a:rPr>
              <a:t>- </a:t>
            </a:r>
            <a:r>
              <a:rPr lang="en-US" sz="2800" dirty="0" smtClean="0"/>
              <a:t>Risk Management Actions Taken -</a:t>
            </a:r>
            <a:br>
              <a:rPr lang="en-US" sz="2800" dirty="0" smtClean="0"/>
            </a:br>
            <a:endParaRPr kumimoji="0" lang="en-US" altLang="en-US" sz="3100" b="1" i="0" u="none" strike="noStrike" kern="0" cap="none" spc="0" normalizeH="0" baseline="0" noProof="0" dirty="0" smtClean="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38150" y="228600"/>
            <a:ext cx="8401050" cy="762000"/>
          </a:xfrm>
        </p:spPr>
        <p:txBody>
          <a:bodyPr/>
          <a:lstStyle/>
          <a:p>
            <a:pPr eaLnBrk="1" hangingPunct="1"/>
            <a:r>
              <a:rPr lang="en-US" dirty="0" smtClean="0">
                <a:ea typeface="ＭＳ Ｐゴシック" pitchFamily="34" charset="-128"/>
              </a:rPr>
              <a:t>2014 ECGC Actions &amp; Status</a:t>
            </a:r>
          </a:p>
        </p:txBody>
      </p:sp>
      <p:sp>
        <p:nvSpPr>
          <p:cNvPr id="27651" name="Rectangle 3"/>
          <p:cNvSpPr>
            <a:spLocks noGrp="1" noChangeArrowheads="1"/>
          </p:cNvSpPr>
          <p:nvPr>
            <p:ph idx="1"/>
          </p:nvPr>
        </p:nvSpPr>
        <p:spPr>
          <a:xfrm>
            <a:off x="211138" y="1145059"/>
            <a:ext cx="8932862" cy="4817591"/>
          </a:xfrm>
        </p:spPr>
        <p:txBody>
          <a:bodyPr/>
          <a:lstStyle/>
          <a:p>
            <a:pPr marL="533400" indent="-533400" eaLnBrk="1" hangingPunct="1">
              <a:buFontTx/>
              <a:buAutoNum type="arabicPeriod"/>
            </a:pPr>
            <a:r>
              <a:rPr lang="en-US" sz="2400" b="1" dirty="0" smtClean="0">
                <a:solidFill>
                  <a:srgbClr val="0033CC"/>
                </a:solidFill>
                <a:ea typeface="ＭＳ Ｐゴシック" pitchFamily="34" charset="-128"/>
              </a:rPr>
              <a:t>Elevated 1-bromopropane (1-BP) to EC Action List</a:t>
            </a:r>
          </a:p>
          <a:p>
            <a:pPr marL="933450" lvl="1" indent="-533400" eaLnBrk="1" hangingPunct="1"/>
            <a:r>
              <a:rPr lang="en-US" sz="2000" dirty="0" smtClean="0">
                <a:solidFill>
                  <a:srgbClr val="0033CC"/>
                </a:solidFill>
                <a:ea typeface="ＭＳ Ｐゴシック" pitchFamily="34" charset="-128"/>
              </a:rPr>
              <a:t>Completed Phase II Impact Assessment; Implementing risk management actions (See Tab C)</a:t>
            </a:r>
            <a:r>
              <a:rPr lang="en-US" dirty="0" smtClean="0">
                <a:solidFill>
                  <a:srgbClr val="0033CC"/>
                </a:solidFill>
                <a:ea typeface="ＭＳ Ｐゴシック" pitchFamily="34" charset="-128"/>
              </a:rPr>
              <a:t>  	</a:t>
            </a:r>
          </a:p>
          <a:p>
            <a:pPr marL="533400" indent="-533400" eaLnBrk="1" hangingPunct="1">
              <a:buFontTx/>
              <a:buAutoNum type="arabicPeriod"/>
            </a:pPr>
            <a:r>
              <a:rPr lang="en-US" sz="2400" b="1" dirty="0" smtClean="0">
                <a:solidFill>
                  <a:srgbClr val="0033CC"/>
                </a:solidFill>
                <a:ea typeface="ＭＳ Ｐゴシック" pitchFamily="34" charset="-128"/>
              </a:rPr>
              <a:t>Endorsed issuance of </a:t>
            </a:r>
            <a:r>
              <a:rPr lang="en-US" sz="2400" b="1" dirty="0" err="1" smtClean="0">
                <a:solidFill>
                  <a:srgbClr val="0033CC"/>
                </a:solidFill>
                <a:ea typeface="ＭＳ Ｐゴシック" pitchFamily="34" charset="-128"/>
              </a:rPr>
              <a:t>DoD</a:t>
            </a:r>
            <a:r>
              <a:rPr lang="en-US" sz="2400" b="1" dirty="0" smtClean="0">
                <a:solidFill>
                  <a:srgbClr val="0033CC"/>
                </a:solidFill>
                <a:ea typeface="ＭＳ Ｐゴシック" pitchFamily="34" charset="-128"/>
              </a:rPr>
              <a:t>-specific Blood Lead Levels</a:t>
            </a:r>
          </a:p>
          <a:p>
            <a:pPr marL="933450" lvl="1" indent="-533400" eaLnBrk="1" hangingPunct="1"/>
            <a:r>
              <a:rPr lang="en-US" sz="2000" dirty="0" smtClean="0">
                <a:solidFill>
                  <a:srgbClr val="0033CC"/>
                </a:solidFill>
                <a:ea typeface="ＭＳ Ｐゴシック" pitchFamily="34" charset="-128"/>
              </a:rPr>
              <a:t>Proposed changes to </a:t>
            </a:r>
            <a:r>
              <a:rPr lang="en-US" sz="2000" dirty="0" err="1" smtClean="0">
                <a:solidFill>
                  <a:srgbClr val="0033CC"/>
                </a:solidFill>
                <a:ea typeface="ＭＳ Ｐゴシック" pitchFamily="34" charset="-128"/>
              </a:rPr>
              <a:t>DoD</a:t>
            </a:r>
            <a:r>
              <a:rPr lang="en-US" sz="2000" dirty="0" smtClean="0">
                <a:solidFill>
                  <a:srgbClr val="0033CC"/>
                </a:solidFill>
                <a:ea typeface="ＭＳ Ｐゴシック" pitchFamily="34" charset="-128"/>
              </a:rPr>
              <a:t> 6055.05-M, Occupational Medical Examinations and Surveillance Manual, being reviewed by OSHA &amp; NIOSH (See Tab D) </a:t>
            </a:r>
          </a:p>
          <a:p>
            <a:pPr marL="533400" indent="-533400" eaLnBrk="1" hangingPunct="1">
              <a:buFontTx/>
              <a:buAutoNum type="arabicPeriod"/>
            </a:pPr>
            <a:r>
              <a:rPr lang="en-US" sz="2400" b="1" dirty="0" smtClean="0">
                <a:solidFill>
                  <a:srgbClr val="0033CC"/>
                </a:solidFill>
                <a:ea typeface="ＭＳ Ｐゴシック" pitchFamily="34" charset="-128"/>
              </a:rPr>
              <a:t>Explore feasibility of capturing chemical/material content of items in supply chain</a:t>
            </a:r>
          </a:p>
          <a:p>
            <a:pPr marL="933450" lvl="1" indent="-533400" eaLnBrk="1" hangingPunct="1"/>
            <a:r>
              <a:rPr lang="en-US" sz="2000" dirty="0" smtClean="0">
                <a:solidFill>
                  <a:srgbClr val="0033CC"/>
                </a:solidFill>
                <a:ea typeface="ＭＳ Ｐゴシック" pitchFamily="34" charset="-128"/>
              </a:rPr>
              <a:t>Completed gap analysis of </a:t>
            </a:r>
            <a:r>
              <a:rPr lang="en-US" sz="2000" dirty="0" err="1" smtClean="0">
                <a:solidFill>
                  <a:srgbClr val="0033CC"/>
                </a:solidFill>
                <a:ea typeface="ＭＳ Ｐゴシック" pitchFamily="34" charset="-128"/>
              </a:rPr>
              <a:t>DoD</a:t>
            </a:r>
            <a:r>
              <a:rPr lang="en-US" sz="2000" dirty="0" smtClean="0">
                <a:solidFill>
                  <a:srgbClr val="0033CC"/>
                </a:solidFill>
                <a:ea typeface="ＭＳ Ｐゴシック" pitchFamily="34" charset="-128"/>
              </a:rPr>
              <a:t> &amp; industry procedures, policies, regulations</a:t>
            </a:r>
          </a:p>
          <a:p>
            <a:pPr marL="933450" lvl="1" indent="-533400" eaLnBrk="1" hangingPunct="1"/>
            <a:r>
              <a:rPr lang="en-US" sz="2000" dirty="0" smtClean="0">
                <a:solidFill>
                  <a:srgbClr val="0033CC"/>
                </a:solidFill>
                <a:ea typeface="ＭＳ Ｐゴシック" pitchFamily="34" charset="-128"/>
              </a:rPr>
              <a:t>Held national Roundtable with </a:t>
            </a:r>
            <a:r>
              <a:rPr lang="en-US" sz="2000" dirty="0" err="1" smtClean="0">
                <a:solidFill>
                  <a:srgbClr val="0033CC"/>
                </a:solidFill>
                <a:ea typeface="ＭＳ Ｐゴシック" pitchFamily="34" charset="-128"/>
              </a:rPr>
              <a:t>DoD</a:t>
            </a:r>
            <a:r>
              <a:rPr lang="en-US" sz="2000" dirty="0" smtClean="0">
                <a:solidFill>
                  <a:srgbClr val="0033CC"/>
                </a:solidFill>
                <a:ea typeface="ＭＳ Ｐゴシック" pitchFamily="34" charset="-128"/>
              </a:rPr>
              <a:t> and industry to explore current and potential solutions</a:t>
            </a:r>
          </a:p>
          <a:p>
            <a:pPr marL="933450" lvl="1" indent="-533400" eaLnBrk="1" hangingPunct="1"/>
            <a:r>
              <a:rPr lang="en-US" sz="2000" dirty="0" smtClean="0">
                <a:solidFill>
                  <a:srgbClr val="0033CC"/>
                </a:solidFill>
                <a:ea typeface="ＭＳ Ｐゴシック" pitchFamily="34" charset="-128"/>
              </a:rPr>
              <a:t>Completed feasibility study </a:t>
            </a:r>
          </a:p>
          <a:p>
            <a:pPr marL="933450" lvl="1" indent="-533400" eaLnBrk="1" hangingPunct="1">
              <a:buFontTx/>
              <a:buNone/>
            </a:pPr>
            <a:r>
              <a:rPr lang="en-US" dirty="0" smtClean="0">
                <a:ea typeface="ＭＳ Ｐゴシック" pitchFamily="34" charset="-128"/>
              </a:rPr>
              <a:t>	</a:t>
            </a:r>
          </a:p>
          <a:p>
            <a:pPr marL="533400" indent="-533400" eaLnBrk="1" hangingPunct="1">
              <a:buFontTx/>
              <a:buNone/>
            </a:pPr>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Defense Context</a:t>
            </a:r>
            <a:endParaRPr lang="en-US" dirty="0"/>
          </a:p>
        </p:txBody>
      </p:sp>
      <p:sp>
        <p:nvSpPr>
          <p:cNvPr id="3" name="Content Placeholder 2"/>
          <p:cNvSpPr>
            <a:spLocks noGrp="1"/>
          </p:cNvSpPr>
          <p:nvPr>
            <p:ph idx="1"/>
          </p:nvPr>
        </p:nvSpPr>
        <p:spPr>
          <a:xfrm>
            <a:off x="180975" y="1266825"/>
            <a:ext cx="8796338" cy="4194175"/>
          </a:xfrm>
        </p:spPr>
        <p:txBody>
          <a:bodyPr/>
          <a:lstStyle/>
          <a:p>
            <a:pPr>
              <a:buNone/>
            </a:pPr>
            <a:r>
              <a:rPr lang="en-US" sz="2400" dirty="0" smtClean="0">
                <a:solidFill>
                  <a:srgbClr val="0033CC"/>
                </a:solidFill>
              </a:rPr>
              <a:t>    Equipment, weapon systems, and platforms provided to the war-fighter are made from, and depend on, chemicals &amp; materials.</a:t>
            </a:r>
          </a:p>
          <a:p>
            <a:endParaRPr lang="en-US" dirty="0" smtClean="0">
              <a:solidFill>
                <a:schemeClr val="accent6">
                  <a:lumMod val="75000"/>
                </a:schemeClr>
              </a:solidFill>
            </a:endParaRPr>
          </a:p>
          <a:p>
            <a:endParaRPr lang="en-US" dirty="0" smtClean="0">
              <a:solidFill>
                <a:schemeClr val="accent6">
                  <a:lumMod val="75000"/>
                </a:schemeClr>
              </a:solidFill>
            </a:endParaRPr>
          </a:p>
          <a:p>
            <a:endParaRPr lang="en-US" dirty="0" smtClean="0">
              <a:solidFill>
                <a:schemeClr val="accent6">
                  <a:lumMod val="75000"/>
                </a:schemeClr>
              </a:solidFill>
            </a:endParaRPr>
          </a:p>
          <a:p>
            <a:endParaRPr lang="en-US" dirty="0" smtClean="0">
              <a:solidFill>
                <a:schemeClr val="accent6">
                  <a:lumMod val="75000"/>
                </a:schemeClr>
              </a:solidFill>
            </a:endParaRPr>
          </a:p>
          <a:p>
            <a:endParaRPr lang="en-US" dirty="0" smtClean="0">
              <a:solidFill>
                <a:schemeClr val="accent6">
                  <a:lumMod val="75000"/>
                </a:schemeClr>
              </a:solidFill>
            </a:endParaRPr>
          </a:p>
          <a:p>
            <a:pPr>
              <a:buNone/>
            </a:pPr>
            <a:r>
              <a:rPr lang="en-US" sz="2400" dirty="0" smtClean="0">
                <a:solidFill>
                  <a:schemeClr val="accent6">
                    <a:lumMod val="75000"/>
                  </a:schemeClr>
                </a:solidFill>
              </a:rPr>
              <a:t>   </a:t>
            </a:r>
          </a:p>
          <a:p>
            <a:pPr>
              <a:buNone/>
            </a:pPr>
            <a:r>
              <a:rPr lang="en-US" sz="2400" dirty="0" smtClean="0">
                <a:solidFill>
                  <a:schemeClr val="accent6">
                    <a:lumMod val="75000"/>
                  </a:schemeClr>
                </a:solidFill>
              </a:rPr>
              <a:t>    </a:t>
            </a:r>
            <a:endParaRPr lang="en-US" sz="2400" dirty="0">
              <a:solidFill>
                <a:schemeClr val="accent6">
                  <a:lumMod val="75000"/>
                </a:schemeClr>
              </a:solidFill>
            </a:endParaRPr>
          </a:p>
        </p:txBody>
      </p:sp>
      <p:pic>
        <p:nvPicPr>
          <p:cNvPr id="4" name="Picture 3" descr="Armry chem-bio tank.jpg"/>
          <p:cNvPicPr>
            <a:picLocks noChangeAspect="1"/>
          </p:cNvPicPr>
          <p:nvPr/>
        </p:nvPicPr>
        <p:blipFill>
          <a:blip r:embed="rId2" cstate="print"/>
          <a:stretch>
            <a:fillRect/>
          </a:stretch>
        </p:blipFill>
        <p:spPr>
          <a:xfrm>
            <a:off x="370444" y="4304623"/>
            <a:ext cx="2061705" cy="1114044"/>
          </a:xfrm>
          <a:prstGeom prst="rect">
            <a:avLst/>
          </a:prstGeom>
          <a:effectLst>
            <a:softEdge rad="127000"/>
          </a:effectLst>
        </p:spPr>
      </p:pic>
      <p:pic>
        <p:nvPicPr>
          <p:cNvPr id="5" name="Picture 4" descr="Chem bio suit.jpg"/>
          <p:cNvPicPr>
            <a:picLocks noChangeAspect="1"/>
          </p:cNvPicPr>
          <p:nvPr/>
        </p:nvPicPr>
        <p:blipFill>
          <a:blip r:embed="rId3" cstate="print"/>
          <a:stretch>
            <a:fillRect/>
          </a:stretch>
        </p:blipFill>
        <p:spPr>
          <a:xfrm>
            <a:off x="338090" y="2531532"/>
            <a:ext cx="1660043" cy="1117762"/>
          </a:xfrm>
          <a:prstGeom prst="rect">
            <a:avLst/>
          </a:prstGeom>
          <a:effectLst>
            <a:softEdge rad="127000"/>
          </a:effectLst>
        </p:spPr>
      </p:pic>
      <p:pic>
        <p:nvPicPr>
          <p:cNvPr id="6" name="Picture 5" descr="Chem bio suits .jpg"/>
          <p:cNvPicPr>
            <a:picLocks noChangeAspect="1"/>
          </p:cNvPicPr>
          <p:nvPr/>
        </p:nvPicPr>
        <p:blipFill>
          <a:blip r:embed="rId4" cstate="print"/>
          <a:stretch>
            <a:fillRect/>
          </a:stretch>
        </p:blipFill>
        <p:spPr>
          <a:xfrm>
            <a:off x="7586133" y="3860801"/>
            <a:ext cx="1557867" cy="1168400"/>
          </a:xfrm>
          <a:prstGeom prst="rect">
            <a:avLst/>
          </a:prstGeom>
          <a:effectLst>
            <a:softEdge rad="127000"/>
          </a:effectLst>
        </p:spPr>
      </p:pic>
      <p:pic>
        <p:nvPicPr>
          <p:cNvPr id="7" name="Picture 6" descr="aerospace_paintprocess_1.jpg"/>
          <p:cNvPicPr>
            <a:picLocks noChangeAspect="1"/>
          </p:cNvPicPr>
          <p:nvPr/>
        </p:nvPicPr>
        <p:blipFill>
          <a:blip r:embed="rId5" cstate="print"/>
          <a:stretch>
            <a:fillRect/>
          </a:stretch>
        </p:blipFill>
        <p:spPr>
          <a:xfrm>
            <a:off x="7756531" y="5099303"/>
            <a:ext cx="1226602" cy="1191430"/>
          </a:xfrm>
          <a:prstGeom prst="rect">
            <a:avLst/>
          </a:prstGeom>
          <a:effectLst>
            <a:softEdge rad="127000"/>
          </a:effectLst>
        </p:spPr>
      </p:pic>
      <p:pic>
        <p:nvPicPr>
          <p:cNvPr id="8" name="Picture 7" descr="_aircraft-- carrier-- wallpaper_002.jpg"/>
          <p:cNvPicPr>
            <a:picLocks noChangeAspect="1"/>
          </p:cNvPicPr>
          <p:nvPr/>
        </p:nvPicPr>
        <p:blipFill>
          <a:blip r:embed="rId6" cstate="print"/>
          <a:stretch>
            <a:fillRect/>
          </a:stretch>
        </p:blipFill>
        <p:spPr>
          <a:xfrm>
            <a:off x="3697109" y="2573866"/>
            <a:ext cx="1958624" cy="1468969"/>
          </a:xfrm>
          <a:prstGeom prst="rect">
            <a:avLst/>
          </a:prstGeom>
          <a:effectLst>
            <a:softEdge rad="127000"/>
          </a:effectLst>
        </p:spPr>
      </p:pic>
      <p:pic>
        <p:nvPicPr>
          <p:cNvPr id="9" name="Picture 8" descr="Aircraft paint stripping.jpg"/>
          <p:cNvPicPr>
            <a:picLocks noChangeAspect="1"/>
          </p:cNvPicPr>
          <p:nvPr/>
        </p:nvPicPr>
        <p:blipFill>
          <a:blip r:embed="rId7" cstate="print"/>
          <a:stretch>
            <a:fillRect/>
          </a:stretch>
        </p:blipFill>
        <p:spPr>
          <a:xfrm>
            <a:off x="5731933" y="3359177"/>
            <a:ext cx="1826683" cy="1303034"/>
          </a:xfrm>
          <a:prstGeom prst="rect">
            <a:avLst/>
          </a:prstGeom>
          <a:effectLst>
            <a:softEdge rad="127000"/>
          </a:effectLst>
        </p:spPr>
      </p:pic>
      <p:pic>
        <p:nvPicPr>
          <p:cNvPr id="12" name="Picture 11" descr="chrome shaft plating.jpg"/>
          <p:cNvPicPr>
            <a:picLocks noChangeAspect="1"/>
          </p:cNvPicPr>
          <p:nvPr/>
        </p:nvPicPr>
        <p:blipFill>
          <a:blip r:embed="rId8" cstate="print"/>
          <a:stretch>
            <a:fillRect/>
          </a:stretch>
        </p:blipFill>
        <p:spPr>
          <a:xfrm>
            <a:off x="5672667" y="2108200"/>
            <a:ext cx="1837266" cy="1228344"/>
          </a:xfrm>
          <a:prstGeom prst="rect">
            <a:avLst/>
          </a:prstGeom>
          <a:effectLst>
            <a:softEdge rad="127000"/>
          </a:effectLst>
        </p:spPr>
      </p:pic>
      <p:pic>
        <p:nvPicPr>
          <p:cNvPr id="13" name="Picture 12" descr="cruise missle.jpg"/>
          <p:cNvPicPr>
            <a:picLocks noChangeAspect="1"/>
          </p:cNvPicPr>
          <p:nvPr/>
        </p:nvPicPr>
        <p:blipFill>
          <a:blip r:embed="rId9" cstate="print"/>
          <a:stretch>
            <a:fillRect/>
          </a:stretch>
        </p:blipFill>
        <p:spPr>
          <a:xfrm>
            <a:off x="1024467" y="3609484"/>
            <a:ext cx="963082" cy="670947"/>
          </a:xfrm>
          <a:prstGeom prst="rect">
            <a:avLst/>
          </a:prstGeom>
          <a:effectLst>
            <a:softEdge rad="127000"/>
          </a:effectLst>
        </p:spPr>
      </p:pic>
      <p:pic>
        <p:nvPicPr>
          <p:cNvPr id="14" name="Picture 13" descr="munitions.jpg"/>
          <p:cNvPicPr>
            <a:picLocks noChangeAspect="1"/>
          </p:cNvPicPr>
          <p:nvPr/>
        </p:nvPicPr>
        <p:blipFill>
          <a:blip r:embed="rId10" cstate="print"/>
          <a:stretch>
            <a:fillRect/>
          </a:stretch>
        </p:blipFill>
        <p:spPr>
          <a:xfrm>
            <a:off x="3606729" y="4639733"/>
            <a:ext cx="2453287" cy="973137"/>
          </a:xfrm>
          <a:prstGeom prst="rect">
            <a:avLst/>
          </a:prstGeom>
          <a:effectLst>
            <a:softEdge rad="127000"/>
          </a:effectLst>
        </p:spPr>
      </p:pic>
      <p:pic>
        <p:nvPicPr>
          <p:cNvPr id="15" name="Picture 14" descr="F16sRiverside09.jpg"/>
          <p:cNvPicPr>
            <a:picLocks noChangeAspect="1"/>
          </p:cNvPicPr>
          <p:nvPr/>
        </p:nvPicPr>
        <p:blipFill>
          <a:blip r:embed="rId11" cstate="print"/>
          <a:stretch>
            <a:fillRect/>
          </a:stretch>
        </p:blipFill>
        <p:spPr>
          <a:xfrm>
            <a:off x="1972733" y="2120900"/>
            <a:ext cx="1777999" cy="1333500"/>
          </a:xfrm>
          <a:prstGeom prst="rect">
            <a:avLst/>
          </a:prstGeom>
          <a:effectLst>
            <a:softEdge rad="127000"/>
          </a:effectLst>
        </p:spPr>
      </p:pic>
      <p:pic>
        <p:nvPicPr>
          <p:cNvPr id="16" name="Picture 15" descr="landing gear.jpg"/>
          <p:cNvPicPr>
            <a:picLocks noChangeAspect="1"/>
          </p:cNvPicPr>
          <p:nvPr/>
        </p:nvPicPr>
        <p:blipFill>
          <a:blip r:embed="rId12" cstate="print"/>
          <a:stretch>
            <a:fillRect/>
          </a:stretch>
        </p:blipFill>
        <p:spPr>
          <a:xfrm>
            <a:off x="2199757" y="3522133"/>
            <a:ext cx="1464191" cy="1049337"/>
          </a:xfrm>
          <a:prstGeom prst="rect">
            <a:avLst/>
          </a:prstGeom>
          <a:effectLst>
            <a:softEdge rad="127000"/>
          </a:effectLst>
        </p:spPr>
      </p:pic>
      <p:pic>
        <p:nvPicPr>
          <p:cNvPr id="17" name="Picture 16" descr="Hard-Chrome-Plating-PARTS.jpg"/>
          <p:cNvPicPr>
            <a:picLocks noChangeAspect="1"/>
          </p:cNvPicPr>
          <p:nvPr/>
        </p:nvPicPr>
        <p:blipFill>
          <a:blip r:embed="rId13" cstate="print"/>
          <a:stretch>
            <a:fillRect/>
          </a:stretch>
        </p:blipFill>
        <p:spPr>
          <a:xfrm>
            <a:off x="7560734" y="2201331"/>
            <a:ext cx="1367365" cy="1367365"/>
          </a:xfrm>
          <a:prstGeom prst="rect">
            <a:avLst/>
          </a:prstGeom>
          <a:effectLst>
            <a:softEdge rad="127000"/>
          </a:effectLst>
        </p:spPr>
      </p:pic>
      <p:sp>
        <p:nvSpPr>
          <p:cNvPr id="18" name="TextBox 17"/>
          <p:cNvSpPr txBox="1"/>
          <p:nvPr/>
        </p:nvSpPr>
        <p:spPr>
          <a:xfrm>
            <a:off x="220133" y="5825067"/>
            <a:ext cx="7425267" cy="584775"/>
          </a:xfrm>
          <a:prstGeom prst="rect">
            <a:avLst/>
          </a:prstGeom>
          <a:noFill/>
          <a:ln w="28575">
            <a:solidFill>
              <a:srgbClr val="C00000"/>
            </a:solidFill>
          </a:ln>
        </p:spPr>
        <p:txBody>
          <a:bodyPr wrap="square" rtlCol="0">
            <a:spAutoFit/>
          </a:bodyPr>
          <a:lstStyle/>
          <a:p>
            <a:r>
              <a:rPr lang="en-US" b="1" dirty="0" smtClean="0">
                <a:solidFill>
                  <a:srgbClr val="C00000"/>
                </a:solidFill>
                <a:latin typeface="Cambria" pitchFamily="18" charset="0"/>
              </a:rPr>
              <a:t>Vital chemicals &amp; materials needed for production, performance, and sustainment of systems are increasingly at risk from becoming non-available</a:t>
            </a:r>
            <a:endParaRPr lang="en-US" b="1" dirty="0">
              <a:solidFill>
                <a:srgbClr val="C00000"/>
              </a:solidFill>
              <a:latin typeface="Cambr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38150" y="228600"/>
            <a:ext cx="8401050" cy="762000"/>
          </a:xfrm>
        </p:spPr>
        <p:txBody>
          <a:bodyPr/>
          <a:lstStyle/>
          <a:p>
            <a:pPr eaLnBrk="1" hangingPunct="1"/>
            <a:r>
              <a:rPr lang="en-US" dirty="0" smtClean="0">
                <a:ea typeface="ＭＳ Ｐゴシック" pitchFamily="34" charset="-128"/>
              </a:rPr>
              <a:t>2015 ECGC Recommendations</a:t>
            </a:r>
          </a:p>
        </p:txBody>
      </p:sp>
      <p:sp>
        <p:nvSpPr>
          <p:cNvPr id="27651" name="Rectangle 3"/>
          <p:cNvSpPr>
            <a:spLocks noGrp="1" noChangeArrowheads="1"/>
          </p:cNvSpPr>
          <p:nvPr>
            <p:ph idx="1"/>
          </p:nvPr>
        </p:nvSpPr>
        <p:spPr>
          <a:xfrm>
            <a:off x="211138" y="1696995"/>
            <a:ext cx="8932862" cy="4265655"/>
          </a:xfrm>
        </p:spPr>
        <p:txBody>
          <a:bodyPr/>
          <a:lstStyle/>
          <a:p>
            <a:pPr marL="533400" indent="-533400" eaLnBrk="1" hangingPunct="1">
              <a:buFontTx/>
              <a:buAutoNum type="arabicPeriod"/>
            </a:pPr>
            <a:r>
              <a:rPr lang="en-US" sz="2400" b="1" dirty="0" smtClean="0">
                <a:solidFill>
                  <a:srgbClr val="0033CC"/>
                </a:solidFill>
                <a:ea typeface="ＭＳ Ｐゴシック" pitchFamily="34" charset="-128"/>
              </a:rPr>
              <a:t>Elevate TBBPA (flame retardant) to EC Action List</a:t>
            </a:r>
          </a:p>
          <a:p>
            <a:pPr marL="933450" lvl="1" indent="-533400" eaLnBrk="1" hangingPunct="1">
              <a:buNone/>
            </a:pPr>
            <a:r>
              <a:rPr lang="en-US" b="1" dirty="0" smtClean="0">
                <a:solidFill>
                  <a:srgbClr val="0033CC"/>
                </a:solidFill>
                <a:ea typeface="ＭＳ Ｐゴシック" pitchFamily="34" charset="-128"/>
              </a:rPr>
              <a:t>	</a:t>
            </a:r>
          </a:p>
          <a:p>
            <a:pPr marL="533400" indent="-533400" eaLnBrk="1" hangingPunct="1">
              <a:buFontTx/>
              <a:buAutoNum type="arabicPeriod"/>
            </a:pPr>
            <a:r>
              <a:rPr lang="en-US" sz="2400" b="1" dirty="0" smtClean="0">
                <a:solidFill>
                  <a:srgbClr val="0033CC"/>
                </a:solidFill>
                <a:ea typeface="ＭＳ Ｐゴシック" pitchFamily="34" charset="-128"/>
              </a:rPr>
              <a:t>Endorse recommendation for AFFF supplies</a:t>
            </a:r>
          </a:p>
          <a:p>
            <a:pPr marL="533400" indent="-533400" eaLnBrk="1" hangingPunct="1">
              <a:buFontTx/>
              <a:buAutoNum type="arabicPeriod"/>
            </a:pPr>
            <a:endParaRPr lang="en-US" sz="2400" b="1" dirty="0" smtClean="0">
              <a:solidFill>
                <a:srgbClr val="0033CC"/>
              </a:solidFill>
              <a:ea typeface="ＭＳ Ｐゴシック" pitchFamily="34" charset="-128"/>
            </a:endParaRPr>
          </a:p>
          <a:p>
            <a:pPr marL="533400" indent="-533400" eaLnBrk="1" hangingPunct="1">
              <a:buFontTx/>
              <a:buAutoNum type="arabicPeriod"/>
            </a:pPr>
            <a:r>
              <a:rPr lang="en-US" sz="2400" b="1" dirty="0" smtClean="0">
                <a:solidFill>
                  <a:srgbClr val="0033CC"/>
                </a:solidFill>
                <a:ea typeface="ＭＳ Ｐゴシック" pitchFamily="34" charset="-128"/>
              </a:rPr>
              <a:t>Endorse recommendation for capture of data on specified chemicals in acquisitions </a:t>
            </a:r>
          </a:p>
          <a:p>
            <a:pPr marL="933450" lvl="1" indent="-533400" eaLnBrk="1" hangingPunct="1">
              <a:buFontTx/>
              <a:buNone/>
            </a:pPr>
            <a:r>
              <a:rPr lang="en-US" b="1" dirty="0" smtClean="0">
                <a:ea typeface="ＭＳ Ｐゴシック" pitchFamily="34" charset="-128"/>
              </a:rPr>
              <a:t>	</a:t>
            </a:r>
          </a:p>
          <a:p>
            <a:pPr marL="533400" indent="-533400" eaLnBrk="1" hangingPunct="1">
              <a:buFontTx/>
              <a:buNone/>
            </a:pPr>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349250" y="1512606"/>
            <a:ext cx="8794750" cy="1100419"/>
          </a:xfrm>
        </p:spPr>
        <p:txBody>
          <a:bodyPr/>
          <a:lstStyle/>
          <a:p>
            <a:pPr eaLnBrk="1" hangingPunct="1"/>
            <a:r>
              <a:rPr lang="en-US" sz="2800" dirty="0" smtClean="0">
                <a:latin typeface="Arial Black" pitchFamily="34" charset="0"/>
                <a:ea typeface="ＭＳ Ｐゴシック" pitchFamily="34" charset="-128"/>
              </a:rPr>
              <a:t>Part 4 – Evolving Risks</a:t>
            </a:r>
            <a:br>
              <a:rPr lang="en-US" sz="2800" dirty="0" smtClean="0">
                <a:latin typeface="Arial Black" pitchFamily="34" charset="0"/>
                <a:ea typeface="ＭＳ Ｐゴシック" pitchFamily="34" charset="-128"/>
              </a:rPr>
            </a:br>
            <a:endParaRPr lang="en-US" sz="2800" dirty="0" smtClean="0">
              <a:latin typeface="Arial Black" pitchFamily="34" charset="0"/>
              <a:ea typeface="ＭＳ Ｐゴシック" pitchFamily="34"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851" y="2523279"/>
            <a:ext cx="2619375" cy="1743075"/>
          </a:xfrm>
          <a:prstGeom prst="rect">
            <a:avLst/>
          </a:prstGeom>
          <a:effectLst>
            <a:softEdge rad="317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201" y="4558470"/>
            <a:ext cx="2143125" cy="2133600"/>
          </a:xfrm>
          <a:prstGeom prst="rect">
            <a:avLst/>
          </a:prstGeom>
          <a:effectLst>
            <a:softEdge rad="317500"/>
          </a:effectLst>
        </p:spPr>
      </p:pic>
    </p:spTree>
    <p:extLst>
      <p:ext uri="{BB962C8B-B14F-4D97-AF65-F5344CB8AC3E}">
        <p14:creationId xmlns:p14="http://schemas.microsoft.com/office/powerpoint/2010/main" val="2189523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3"/>
          <p:cNvSpPr>
            <a:spLocks noGrp="1"/>
          </p:cNvSpPr>
          <p:nvPr>
            <p:ph idx="1"/>
          </p:nvPr>
        </p:nvSpPr>
        <p:spPr>
          <a:xfrm>
            <a:off x="180975" y="1447800"/>
            <a:ext cx="8796338" cy="4939352"/>
          </a:xfrm>
        </p:spPr>
        <p:txBody>
          <a:bodyPr/>
          <a:lstStyle/>
          <a:p>
            <a:pPr lvl="1">
              <a:spcAft>
                <a:spcPts val="1200"/>
              </a:spcAft>
              <a:buFont typeface="Arial" pitchFamily="34" charset="0"/>
              <a:buChar char="•"/>
            </a:pPr>
            <a:r>
              <a:rPr lang="en-US" sz="2800" b="1" dirty="0" smtClean="0">
                <a:solidFill>
                  <a:srgbClr val="0033CC"/>
                </a:solidFill>
                <a:ea typeface="ＭＳ Ｐゴシック" pitchFamily="34" charset="-128"/>
              </a:rPr>
              <a:t>EPA using authorities under TSCA Section 6</a:t>
            </a:r>
          </a:p>
          <a:p>
            <a:pPr lvl="1">
              <a:spcAft>
                <a:spcPts val="1200"/>
              </a:spcAft>
              <a:buFont typeface="Arial" pitchFamily="34" charset="0"/>
              <a:buChar char="•"/>
            </a:pPr>
            <a:r>
              <a:rPr lang="en-US" sz="2800" b="1" dirty="0" smtClean="0">
                <a:solidFill>
                  <a:srgbClr val="0033CC"/>
                </a:solidFill>
                <a:ea typeface="ＭＳ Ｐゴシック" pitchFamily="34" charset="-128"/>
              </a:rPr>
              <a:t>90 high priority chemicals identified for risk assessments (called safety assessments)</a:t>
            </a:r>
          </a:p>
          <a:p>
            <a:pPr lvl="2">
              <a:spcAft>
                <a:spcPts val="1200"/>
              </a:spcAft>
              <a:buFont typeface="Arial" pitchFamily="34" charset="0"/>
              <a:buChar char="•"/>
            </a:pPr>
            <a:r>
              <a:rPr lang="en-US" b="1" dirty="0" smtClean="0">
                <a:solidFill>
                  <a:srgbClr val="0033CC"/>
                </a:solidFill>
                <a:ea typeface="ＭＳ Ｐゴシック" pitchFamily="34" charset="-128"/>
              </a:rPr>
              <a:t>Assessments examine human health and environmental risk based on exposure scenarios – how chemicals are used</a:t>
            </a:r>
          </a:p>
          <a:p>
            <a:pPr lvl="2">
              <a:spcAft>
                <a:spcPts val="1200"/>
              </a:spcAft>
              <a:buFont typeface="Arial" pitchFamily="34" charset="0"/>
              <a:buChar char="•"/>
            </a:pPr>
            <a:r>
              <a:rPr lang="en-US" b="1" dirty="0" smtClean="0">
                <a:solidFill>
                  <a:srgbClr val="0033CC"/>
                </a:solidFill>
                <a:ea typeface="ＭＳ Ｐゴシック" pitchFamily="34" charset="-128"/>
              </a:rPr>
              <a:t>Assessments done much faster than IRIS assessments</a:t>
            </a:r>
          </a:p>
          <a:p>
            <a:pPr lvl="2">
              <a:spcAft>
                <a:spcPts val="1200"/>
              </a:spcAft>
              <a:buFont typeface="Arial" pitchFamily="34" charset="0"/>
              <a:buChar char="•"/>
            </a:pPr>
            <a:r>
              <a:rPr lang="en-US" b="1" dirty="0" smtClean="0">
                <a:solidFill>
                  <a:srgbClr val="0033CC"/>
                </a:solidFill>
                <a:ea typeface="ＭＳ Ｐゴシック" pitchFamily="34" charset="-128"/>
              </a:rPr>
              <a:t>EPA then mandates risk management actions that can include manufacturing/use bans</a:t>
            </a:r>
          </a:p>
          <a:p>
            <a:pPr lvl="1">
              <a:spcAft>
                <a:spcPts val="1200"/>
              </a:spcAft>
              <a:buFont typeface="Arial" pitchFamily="34" charset="0"/>
              <a:buChar char="•"/>
            </a:pPr>
            <a:r>
              <a:rPr lang="en-US" sz="2800" b="1" dirty="0" smtClean="0">
                <a:solidFill>
                  <a:srgbClr val="0033CC"/>
                </a:solidFill>
                <a:ea typeface="ＭＳ Ｐゴシック" pitchFamily="34" charset="-128"/>
              </a:rPr>
              <a:t>5 assessments completed; risk management actions pending</a:t>
            </a:r>
          </a:p>
          <a:p>
            <a:pPr lvl="2">
              <a:spcAft>
                <a:spcPts val="1200"/>
              </a:spcAft>
              <a:buFont typeface="Arial" pitchFamily="34" charset="0"/>
              <a:buChar char="•"/>
            </a:pPr>
            <a:endParaRPr lang="en-US" b="1" dirty="0" smtClean="0">
              <a:solidFill>
                <a:srgbClr val="0033CC"/>
              </a:solidFill>
              <a:ea typeface="ＭＳ Ｐゴシック" pitchFamily="34" charset="-128"/>
            </a:endParaRPr>
          </a:p>
          <a:p>
            <a:endParaRPr lang="en-US" b="1" dirty="0" smtClean="0"/>
          </a:p>
        </p:txBody>
      </p:sp>
      <p:sp>
        <p:nvSpPr>
          <p:cNvPr id="5" name="Title 4"/>
          <p:cNvSpPr>
            <a:spLocks noGrp="1"/>
          </p:cNvSpPr>
          <p:nvPr>
            <p:ph type="title"/>
          </p:nvPr>
        </p:nvSpPr>
        <p:spPr>
          <a:xfrm>
            <a:off x="0" y="406400"/>
            <a:ext cx="9144000" cy="584200"/>
          </a:xfrm>
        </p:spPr>
        <p:txBody>
          <a:bodyPr/>
          <a:lstStyle/>
          <a:p>
            <a:pPr lvl="1"/>
            <a:r>
              <a:rPr lang="en-US" altLang="en-US" sz="2800" b="1" dirty="0" smtClean="0">
                <a:solidFill>
                  <a:schemeClr val="bg1"/>
                </a:solidFill>
                <a:ea typeface="ＭＳ Ｐゴシック" charset="-128"/>
              </a:rPr>
              <a:t> </a:t>
            </a:r>
            <a:r>
              <a:rPr lang="en-US" sz="2800" b="1" dirty="0" smtClean="0">
                <a:solidFill>
                  <a:schemeClr val="bg1"/>
                </a:solidFill>
                <a:ea typeface="ＭＳ Ｐゴシック" pitchFamily="34" charset="-128"/>
              </a:rPr>
              <a:t>EPA’S TSCA Chemical Work Plans</a:t>
            </a:r>
            <a:br>
              <a:rPr lang="en-US" sz="2800" b="1" dirty="0" smtClean="0">
                <a:solidFill>
                  <a:schemeClr val="bg1"/>
                </a:solidFill>
                <a:ea typeface="ＭＳ Ｐゴシック" pitchFamily="34" charset="-128"/>
              </a:rPr>
            </a:br>
            <a:endParaRPr lang="en-US" sz="2800" dirty="0">
              <a:solidFill>
                <a:schemeClr val="bg1"/>
              </a:solidFill>
            </a:endParaRPr>
          </a:p>
        </p:txBody>
      </p:sp>
    </p:spTree>
    <p:extLst>
      <p:ext uri="{BB962C8B-B14F-4D97-AF65-F5344CB8AC3E}">
        <p14:creationId xmlns:p14="http://schemas.microsoft.com/office/powerpoint/2010/main" val="358607514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dissolve">
                                      <p:cBhvr>
                                        <p:cTn id="7" dur="500"/>
                                        <p:tgtEl>
                                          <p:spTgt spid="38915">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8915">
                                            <p:txEl>
                                              <p:pRg st="2" end="2"/>
                                            </p:txEl>
                                          </p:spTgt>
                                        </p:tgtEl>
                                        <p:attrNameLst>
                                          <p:attrName>style.visibility</p:attrName>
                                        </p:attrNameLst>
                                      </p:cBhvr>
                                      <p:to>
                                        <p:strVal val="visible"/>
                                      </p:to>
                                    </p:set>
                                    <p:animEffect transition="in" filter="dissolve">
                                      <p:cBhvr>
                                        <p:cTn id="10" dur="500"/>
                                        <p:tgtEl>
                                          <p:spTgt spid="38915">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animEffect transition="in" filter="dissolve">
                                      <p:cBhvr>
                                        <p:cTn id="13" dur="500"/>
                                        <p:tgtEl>
                                          <p:spTgt spid="38915">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8915">
                                            <p:txEl>
                                              <p:pRg st="4" end="4"/>
                                            </p:txEl>
                                          </p:spTgt>
                                        </p:tgtEl>
                                        <p:attrNameLst>
                                          <p:attrName>style.visibility</p:attrName>
                                        </p:attrNameLst>
                                      </p:cBhvr>
                                      <p:to>
                                        <p:strVal val="visible"/>
                                      </p:to>
                                    </p:set>
                                    <p:animEffect transition="in" filter="dissolve">
                                      <p:cBhvr>
                                        <p:cTn id="16" dur="500"/>
                                        <p:tgtEl>
                                          <p:spTgt spid="38915">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8915">
                                            <p:txEl>
                                              <p:pRg st="0" end="0"/>
                                            </p:txEl>
                                          </p:spTgt>
                                        </p:tgtEl>
                                        <p:attrNameLst>
                                          <p:attrName>style.visibility</p:attrName>
                                        </p:attrNameLst>
                                      </p:cBhvr>
                                      <p:to>
                                        <p:strVal val="visible"/>
                                      </p:to>
                                    </p:set>
                                    <p:animEffect transition="in" filter="dissolve">
                                      <p:cBhvr>
                                        <p:cTn id="19" dur="500"/>
                                        <p:tgtEl>
                                          <p:spTgt spid="38915">
                                            <p:txEl>
                                              <p:pRg st="0" end="0"/>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8915">
                                            <p:txEl>
                                              <p:pRg st="5" end="5"/>
                                            </p:txEl>
                                          </p:spTgt>
                                        </p:tgtEl>
                                        <p:attrNameLst>
                                          <p:attrName>style.visibility</p:attrName>
                                        </p:attrNameLst>
                                      </p:cBhvr>
                                      <p:to>
                                        <p:strVal val="visible"/>
                                      </p:to>
                                    </p:set>
                                    <p:animEffect transition="in" filter="dissolve">
                                      <p:cBhvr>
                                        <p:cTn id="22" dur="5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3"/>
          <p:cNvSpPr>
            <a:spLocks noGrp="1"/>
          </p:cNvSpPr>
          <p:nvPr>
            <p:ph idx="1"/>
          </p:nvPr>
        </p:nvSpPr>
        <p:spPr>
          <a:xfrm>
            <a:off x="180975" y="1456267"/>
            <a:ext cx="8796338" cy="5037666"/>
          </a:xfrm>
        </p:spPr>
        <p:txBody>
          <a:bodyPr/>
          <a:lstStyle/>
          <a:p>
            <a:pPr algn="ctr">
              <a:spcAft>
                <a:spcPts val="1200"/>
              </a:spcAft>
              <a:buNone/>
            </a:pPr>
            <a:r>
              <a:rPr lang="en-US" sz="2400" b="1" dirty="0" smtClean="0">
                <a:solidFill>
                  <a:srgbClr val="7030A0"/>
                </a:solidFill>
                <a:ea typeface="ＭＳ Ｐゴシック" pitchFamily="34" charset="-128"/>
              </a:rPr>
              <a:t>Completed</a:t>
            </a:r>
          </a:p>
          <a:p>
            <a:pPr>
              <a:spcAft>
                <a:spcPts val="1200"/>
              </a:spcAft>
              <a:buClr>
                <a:srgbClr val="FF0000"/>
              </a:buClr>
              <a:buFont typeface="Wingdings" pitchFamily="2" charset="2"/>
              <a:buChar char="v"/>
            </a:pPr>
            <a:r>
              <a:rPr lang="en-US" sz="2400" b="1" dirty="0" smtClean="0">
                <a:solidFill>
                  <a:srgbClr val="0033CC"/>
                </a:solidFill>
                <a:ea typeface="ＭＳ Ｐゴシック" pitchFamily="34" charset="-128"/>
              </a:rPr>
              <a:t>Methylene Chloride (Dichloromethane)…</a:t>
            </a:r>
            <a:r>
              <a:rPr lang="en-US" sz="2000" b="1" dirty="0" smtClean="0">
                <a:solidFill>
                  <a:srgbClr val="0033CC"/>
                </a:solidFill>
              </a:rPr>
              <a:t>used in paint removers</a:t>
            </a:r>
            <a:endParaRPr lang="en-US" sz="2000" b="1" dirty="0" smtClean="0">
              <a:solidFill>
                <a:srgbClr val="0033CC"/>
              </a:solidFill>
              <a:ea typeface="ＭＳ Ｐゴシック" pitchFamily="34" charset="-128"/>
            </a:endParaRPr>
          </a:p>
          <a:p>
            <a:pPr>
              <a:spcAft>
                <a:spcPts val="1200"/>
              </a:spcAft>
              <a:buClr>
                <a:srgbClr val="00B050"/>
              </a:buClr>
              <a:buFont typeface="Wingdings" pitchFamily="2" charset="2"/>
              <a:buChar char="ü"/>
            </a:pPr>
            <a:r>
              <a:rPr lang="en-US" sz="2400" b="1" dirty="0" smtClean="0">
                <a:solidFill>
                  <a:srgbClr val="0033CC"/>
                </a:solidFill>
                <a:ea typeface="ＭＳ Ｐゴシック" pitchFamily="34" charset="-128"/>
              </a:rPr>
              <a:t>Antimony Trioxide (ATO)</a:t>
            </a:r>
            <a:r>
              <a:rPr lang="en-US" sz="2000" b="1" dirty="0" smtClean="0">
                <a:solidFill>
                  <a:srgbClr val="0033CC"/>
                </a:solidFill>
                <a:ea typeface="ＭＳ Ｐゴシック" pitchFamily="34" charset="-128"/>
              </a:rPr>
              <a:t>…flame retardant; catalyst in making PET plastic</a:t>
            </a:r>
          </a:p>
          <a:p>
            <a:pPr>
              <a:spcAft>
                <a:spcPts val="1200"/>
              </a:spcAft>
              <a:buClr>
                <a:srgbClr val="00B050"/>
              </a:buClr>
              <a:buFont typeface="Wingdings" pitchFamily="2" charset="2"/>
              <a:buChar char="ü"/>
            </a:pPr>
            <a:r>
              <a:rPr lang="en-US" sz="2400" b="1" dirty="0" smtClean="0">
                <a:solidFill>
                  <a:srgbClr val="0033CC"/>
                </a:solidFill>
                <a:ea typeface="ＭＳ Ｐゴシック" pitchFamily="34" charset="-128"/>
              </a:rPr>
              <a:t>HCCB</a:t>
            </a:r>
            <a:r>
              <a:rPr lang="en-US" sz="2000" b="1" dirty="0" smtClean="0">
                <a:solidFill>
                  <a:srgbClr val="0033CC"/>
                </a:solidFill>
                <a:ea typeface="ＭＳ Ｐゴシック" pitchFamily="34" charset="-128"/>
              </a:rPr>
              <a:t>…fragrance in consumer products)</a:t>
            </a:r>
          </a:p>
          <a:p>
            <a:pPr>
              <a:spcAft>
                <a:spcPts val="1200"/>
              </a:spcAft>
              <a:buClr>
                <a:srgbClr val="FF0000"/>
              </a:buClr>
              <a:buFont typeface="Wingdings" pitchFamily="2" charset="2"/>
              <a:buChar char="v"/>
            </a:pPr>
            <a:r>
              <a:rPr lang="en-US" sz="2400" b="1" dirty="0" err="1" smtClean="0">
                <a:solidFill>
                  <a:srgbClr val="0033CC"/>
                </a:solidFill>
                <a:ea typeface="ＭＳ Ｐゴシック" pitchFamily="34" charset="-128"/>
              </a:rPr>
              <a:t>Trichlorethylene</a:t>
            </a:r>
            <a:r>
              <a:rPr lang="en-US" sz="2400" b="1" dirty="0" smtClean="0">
                <a:solidFill>
                  <a:srgbClr val="0033CC"/>
                </a:solidFill>
                <a:ea typeface="ＭＳ Ｐゴシック" pitchFamily="34" charset="-128"/>
              </a:rPr>
              <a:t> (TCE)</a:t>
            </a:r>
            <a:r>
              <a:rPr lang="en-US" sz="2000" b="1" dirty="0" smtClean="0">
                <a:solidFill>
                  <a:srgbClr val="0033CC"/>
                </a:solidFill>
                <a:ea typeface="ＭＳ Ｐゴシック" pitchFamily="34" charset="-128"/>
              </a:rPr>
              <a:t>…solvent</a:t>
            </a:r>
          </a:p>
          <a:p>
            <a:pPr>
              <a:buClr>
                <a:srgbClr val="FF0000"/>
              </a:buClr>
              <a:buFont typeface="Wingdings" pitchFamily="2" charset="2"/>
              <a:buChar char="v"/>
            </a:pPr>
            <a:r>
              <a:rPr lang="en-US" sz="2400" b="1" dirty="0" smtClean="0">
                <a:solidFill>
                  <a:srgbClr val="0033CC"/>
                </a:solidFill>
              </a:rPr>
              <a:t>NMP…</a:t>
            </a:r>
            <a:r>
              <a:rPr lang="en-US" sz="2000" b="1" dirty="0" smtClean="0">
                <a:solidFill>
                  <a:srgbClr val="0033CC"/>
                </a:solidFill>
              </a:rPr>
              <a:t>used in paint removers)</a:t>
            </a:r>
          </a:p>
        </p:txBody>
      </p:sp>
      <p:sp>
        <p:nvSpPr>
          <p:cNvPr id="5" name="Title 4"/>
          <p:cNvSpPr>
            <a:spLocks noGrp="1"/>
          </p:cNvSpPr>
          <p:nvPr>
            <p:ph type="title"/>
          </p:nvPr>
        </p:nvSpPr>
        <p:spPr>
          <a:xfrm>
            <a:off x="0" y="228600"/>
            <a:ext cx="9144000" cy="762000"/>
          </a:xfrm>
        </p:spPr>
        <p:txBody>
          <a:bodyPr/>
          <a:lstStyle/>
          <a:p>
            <a:pPr lvl="1"/>
            <a:r>
              <a:rPr lang="en-US" altLang="en-US" b="1" dirty="0" smtClean="0">
                <a:solidFill>
                  <a:schemeClr val="bg1"/>
                </a:solidFill>
                <a:ea typeface="ＭＳ Ｐゴシック" charset="-128"/>
              </a:rPr>
              <a:t> EPA Chemical Assessments</a:t>
            </a:r>
            <a:endParaRPr lang="en-US" dirty="0">
              <a:solidFill>
                <a:schemeClr val="bg1"/>
              </a:solidFill>
            </a:endParaRPr>
          </a:p>
        </p:txBody>
      </p:sp>
      <p:sp>
        <p:nvSpPr>
          <p:cNvPr id="4" name="TextBox 3"/>
          <p:cNvSpPr txBox="1"/>
          <p:nvPr/>
        </p:nvSpPr>
        <p:spPr>
          <a:xfrm>
            <a:off x="567267" y="5892800"/>
            <a:ext cx="1151466" cy="338554"/>
          </a:xfrm>
          <a:prstGeom prst="rect">
            <a:avLst/>
          </a:prstGeom>
          <a:noFill/>
        </p:spPr>
        <p:txBody>
          <a:bodyPr wrap="square" rtlCol="0">
            <a:spAutoFit/>
          </a:bodyPr>
          <a:lstStyle/>
          <a:p>
            <a:pPr>
              <a:buClr>
                <a:srgbClr val="FF0000"/>
              </a:buClr>
              <a:buFont typeface="Wingdings" pitchFamily="2" charset="2"/>
              <a:buChar char="v"/>
            </a:pPr>
            <a:r>
              <a:rPr lang="en-US" dirty="0" smtClean="0"/>
              <a:t>  Risk	</a:t>
            </a:r>
            <a:endParaRPr lang="en-US" dirty="0"/>
          </a:p>
        </p:txBody>
      </p:sp>
      <p:sp>
        <p:nvSpPr>
          <p:cNvPr id="6" name="TextBox 5"/>
          <p:cNvSpPr txBox="1"/>
          <p:nvPr/>
        </p:nvSpPr>
        <p:spPr>
          <a:xfrm>
            <a:off x="592664" y="6172200"/>
            <a:ext cx="2328334" cy="338554"/>
          </a:xfrm>
          <a:prstGeom prst="rect">
            <a:avLst/>
          </a:prstGeom>
          <a:noFill/>
        </p:spPr>
        <p:txBody>
          <a:bodyPr wrap="square" rtlCol="0">
            <a:spAutoFit/>
          </a:bodyPr>
          <a:lstStyle/>
          <a:p>
            <a:pPr>
              <a:buClr>
                <a:srgbClr val="00B050"/>
              </a:buClr>
              <a:buFont typeface="Wingdings" pitchFamily="2" charset="2"/>
              <a:buChar char="ü"/>
            </a:pPr>
            <a:r>
              <a:rPr lang="en-US" dirty="0" smtClean="0"/>
              <a:t>  No risk, as used</a:t>
            </a:r>
            <a:endParaRPr lang="en-US" dirty="0"/>
          </a:p>
        </p:txBody>
      </p:sp>
    </p:spTree>
  </p:cSld>
  <p:clrMapOvr>
    <a:masterClrMapping/>
  </p:clrMapOvr>
  <p:transition>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3"/>
          <p:cNvSpPr>
            <a:spLocks noGrp="1"/>
          </p:cNvSpPr>
          <p:nvPr>
            <p:ph idx="1"/>
          </p:nvPr>
        </p:nvSpPr>
        <p:spPr>
          <a:xfrm>
            <a:off x="180975" y="1456267"/>
            <a:ext cx="8796338" cy="4930885"/>
          </a:xfrm>
        </p:spPr>
        <p:txBody>
          <a:bodyPr/>
          <a:lstStyle/>
          <a:p>
            <a:pPr algn="ctr">
              <a:spcAft>
                <a:spcPts val="1200"/>
              </a:spcAft>
              <a:buNone/>
            </a:pPr>
            <a:r>
              <a:rPr lang="en-US" sz="2400" b="1" dirty="0" smtClean="0">
                <a:solidFill>
                  <a:srgbClr val="7030A0"/>
                </a:solidFill>
                <a:ea typeface="ＭＳ Ｐゴシック" pitchFamily="34" charset="-128"/>
              </a:rPr>
              <a:t>Underway</a:t>
            </a:r>
          </a:p>
          <a:p>
            <a:pPr>
              <a:spcAft>
                <a:spcPts val="1200"/>
              </a:spcAft>
              <a:buClr>
                <a:srgbClr val="0033CC"/>
              </a:buClr>
              <a:buFont typeface="Arial" pitchFamily="34" charset="0"/>
              <a:buChar char="•"/>
            </a:pPr>
            <a:r>
              <a:rPr lang="en-US" sz="2400" b="1" dirty="0" smtClean="0">
                <a:solidFill>
                  <a:srgbClr val="0033CC"/>
                </a:solidFill>
                <a:ea typeface="ＭＳ Ｐゴシック" pitchFamily="34" charset="-128"/>
              </a:rPr>
              <a:t>1-Bromopropane</a:t>
            </a:r>
          </a:p>
          <a:p>
            <a:pPr>
              <a:spcAft>
                <a:spcPts val="1200"/>
              </a:spcAft>
              <a:buClr>
                <a:srgbClr val="0033CC"/>
              </a:buClr>
              <a:buFont typeface="Arial" pitchFamily="34" charset="0"/>
              <a:buChar char="•"/>
            </a:pPr>
            <a:r>
              <a:rPr lang="en-US" sz="2400" b="1" dirty="0" smtClean="0">
                <a:solidFill>
                  <a:srgbClr val="0033CC"/>
                </a:solidFill>
                <a:ea typeface="ＭＳ Ｐゴシック" pitchFamily="34" charset="-128"/>
              </a:rPr>
              <a:t>1,4-Dioxane</a:t>
            </a:r>
          </a:p>
          <a:p>
            <a:pPr>
              <a:spcAft>
                <a:spcPts val="1200"/>
              </a:spcAft>
              <a:buClr>
                <a:srgbClr val="0033CC"/>
              </a:buClr>
              <a:buFont typeface="Arial" pitchFamily="34" charset="0"/>
              <a:buChar char="•"/>
            </a:pPr>
            <a:r>
              <a:rPr lang="en-US" sz="2400" b="1" dirty="0" smtClean="0">
                <a:solidFill>
                  <a:srgbClr val="0033CC"/>
                </a:solidFill>
                <a:ea typeface="ＭＳ Ｐゴシック" pitchFamily="34" charset="-128"/>
              </a:rPr>
              <a:t>Brominated Phthalates cluster (TBB &amp; TBPH)</a:t>
            </a:r>
            <a:endParaRPr lang="en-US" sz="2400" b="1" dirty="0" smtClean="0">
              <a:solidFill>
                <a:srgbClr val="7030A0"/>
              </a:solidFill>
              <a:ea typeface="ＭＳ Ｐゴシック" pitchFamily="34" charset="-128"/>
            </a:endParaRPr>
          </a:p>
          <a:p>
            <a:pPr>
              <a:spcAft>
                <a:spcPts val="1200"/>
              </a:spcAft>
              <a:buClr>
                <a:srgbClr val="0033CC"/>
              </a:buClr>
              <a:buFont typeface="Arial" pitchFamily="34" charset="0"/>
              <a:buChar char="•"/>
            </a:pPr>
            <a:r>
              <a:rPr lang="en-US" sz="2400" b="1" dirty="0" smtClean="0">
                <a:solidFill>
                  <a:srgbClr val="0033CC"/>
                </a:solidFill>
                <a:ea typeface="ＭＳ Ｐゴシック" pitchFamily="34" charset="-128"/>
              </a:rPr>
              <a:t>Medium/long chain chlorinated paraffins</a:t>
            </a:r>
          </a:p>
          <a:p>
            <a:pPr lvl="1">
              <a:spcAft>
                <a:spcPts val="1200"/>
              </a:spcAft>
              <a:buClr>
                <a:srgbClr val="0033CC"/>
              </a:buClr>
              <a:buFont typeface="Arial" pitchFamily="34" charset="0"/>
              <a:buChar char="•"/>
            </a:pPr>
            <a:r>
              <a:rPr lang="en-US" sz="2000" dirty="0" smtClean="0">
                <a:solidFill>
                  <a:schemeClr val="accent2"/>
                </a:solidFill>
                <a:ea typeface="ＭＳ Ｐゴシック" pitchFamily="34" charset="-128"/>
              </a:rPr>
              <a:t>Used to make </a:t>
            </a:r>
            <a:r>
              <a:rPr lang="en-US" sz="2000" dirty="0" smtClean="0">
                <a:solidFill>
                  <a:schemeClr val="accent2"/>
                </a:solidFill>
              </a:rPr>
              <a:t>jet engine fuel nozzles; high strength nickel-steel fuel line tubing for aircraft; gear box control lines for weapons platforms; aircraft fasteners; tank gun barrels; energetics</a:t>
            </a:r>
          </a:p>
          <a:p>
            <a:pPr lvl="1">
              <a:spcAft>
                <a:spcPts val="1200"/>
              </a:spcAft>
              <a:buClr>
                <a:srgbClr val="0033CC"/>
              </a:buClr>
              <a:buFont typeface="Arial" pitchFamily="34" charset="0"/>
              <a:buChar char="•"/>
            </a:pPr>
            <a:r>
              <a:rPr lang="en-US" sz="2000" dirty="0" smtClean="0">
                <a:solidFill>
                  <a:schemeClr val="accent2"/>
                </a:solidFill>
                <a:ea typeface="ＭＳ Ｐゴシック" pitchFamily="34" charset="-128"/>
              </a:rPr>
              <a:t>EPA letter to manufacturers states manufacturing ban by May 2016 </a:t>
            </a:r>
          </a:p>
          <a:p>
            <a:pPr>
              <a:spcAft>
                <a:spcPts val="1200"/>
              </a:spcAft>
              <a:buClr>
                <a:srgbClr val="0033CC"/>
              </a:buClr>
              <a:buFont typeface="Arial" pitchFamily="34" charset="0"/>
              <a:buChar char="•"/>
            </a:pPr>
            <a:endParaRPr lang="en-US" sz="2400" b="1" dirty="0" smtClean="0">
              <a:solidFill>
                <a:srgbClr val="0033CC"/>
              </a:solidFill>
              <a:ea typeface="ＭＳ Ｐゴシック" pitchFamily="34" charset="-128"/>
            </a:endParaRPr>
          </a:p>
        </p:txBody>
      </p:sp>
      <p:sp>
        <p:nvSpPr>
          <p:cNvPr id="5" name="Title 4"/>
          <p:cNvSpPr>
            <a:spLocks noGrp="1"/>
          </p:cNvSpPr>
          <p:nvPr>
            <p:ph type="title"/>
          </p:nvPr>
        </p:nvSpPr>
        <p:spPr>
          <a:xfrm>
            <a:off x="0" y="228600"/>
            <a:ext cx="9144000" cy="762000"/>
          </a:xfrm>
        </p:spPr>
        <p:txBody>
          <a:bodyPr/>
          <a:lstStyle/>
          <a:p>
            <a:pPr lvl="1"/>
            <a:r>
              <a:rPr lang="en-US" altLang="en-US" b="1" dirty="0" smtClean="0">
                <a:solidFill>
                  <a:schemeClr val="bg1"/>
                </a:solidFill>
                <a:ea typeface="ＭＳ Ｐゴシック" charset="-128"/>
              </a:rPr>
              <a:t> EPA Chemical Assessments</a:t>
            </a:r>
            <a:endParaRPr lang="en-US" dirty="0">
              <a:solidFill>
                <a:schemeClr val="bg1"/>
              </a:solidFill>
            </a:endParaRPr>
          </a:p>
        </p:txBody>
      </p:sp>
    </p:spTree>
  </p:cSld>
  <p:clrMapOvr>
    <a:masterClrMapping/>
  </p:clrMapOvr>
  <p:transition>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t>Evolving Risks/Issues for DoD</a:t>
            </a:r>
          </a:p>
        </p:txBody>
      </p:sp>
      <p:sp>
        <p:nvSpPr>
          <p:cNvPr id="20483" name="Rectangle 3"/>
          <p:cNvSpPr>
            <a:spLocks noGrp="1" noChangeArrowheads="1"/>
          </p:cNvSpPr>
          <p:nvPr>
            <p:ph type="body" idx="1"/>
          </p:nvPr>
        </p:nvSpPr>
        <p:spPr>
          <a:xfrm>
            <a:off x="347663" y="1346200"/>
            <a:ext cx="8796337" cy="5511800"/>
          </a:xfrm>
        </p:spPr>
        <p:txBody>
          <a:bodyPr/>
          <a:lstStyle/>
          <a:p>
            <a:pPr eaLnBrk="1" hangingPunct="1"/>
            <a:r>
              <a:rPr lang="en-US" sz="2400" b="1" dirty="0" smtClean="0">
                <a:solidFill>
                  <a:srgbClr val="0033CC"/>
                </a:solidFill>
              </a:rPr>
              <a:t>New science on human health effects of ECs</a:t>
            </a:r>
          </a:p>
          <a:p>
            <a:pPr lvl="1" eaLnBrk="1" hangingPunct="1"/>
            <a:r>
              <a:rPr lang="en-US" sz="2000" dirty="0" smtClean="0">
                <a:solidFill>
                  <a:srgbClr val="0033CC"/>
                </a:solidFill>
              </a:rPr>
              <a:t>EPA “IRIS” hazard assessments underway/planned for many chemicals &amp; materials important to DoD</a:t>
            </a:r>
          </a:p>
          <a:p>
            <a:pPr lvl="1" eaLnBrk="1" hangingPunct="1"/>
            <a:r>
              <a:rPr lang="en-US" sz="2000" dirty="0" smtClean="0">
                <a:solidFill>
                  <a:srgbClr val="0033CC"/>
                </a:solidFill>
              </a:rPr>
              <a:t>New toxicity studies/hazard assessments are a precursor to cleanup and drinking water standards, use restrictions, or bans</a:t>
            </a:r>
          </a:p>
          <a:p>
            <a:pPr lvl="1" eaLnBrk="1" hangingPunct="1">
              <a:buNone/>
            </a:pPr>
            <a:r>
              <a:rPr lang="en-US" sz="2000" dirty="0" smtClean="0">
                <a:solidFill>
                  <a:srgbClr val="0033CC"/>
                </a:solidFill>
              </a:rPr>
              <a:t>  </a:t>
            </a:r>
          </a:p>
          <a:p>
            <a:pPr eaLnBrk="1" hangingPunct="1"/>
            <a:r>
              <a:rPr lang="en-US" sz="2400" b="1" dirty="0" smtClean="0">
                <a:solidFill>
                  <a:srgbClr val="0033CC"/>
                </a:solidFill>
              </a:rPr>
              <a:t>New explosive compounds are ECs (e.g., DNAN</a:t>
            </a:r>
            <a:r>
              <a:rPr lang="en-US" sz="2400" b="1" baseline="30000" dirty="0" smtClean="0">
                <a:solidFill>
                  <a:srgbClr val="0033CC"/>
                </a:solidFill>
              </a:rPr>
              <a:t>1</a:t>
            </a:r>
            <a:r>
              <a:rPr lang="en-US" sz="2400" b="1" dirty="0" smtClean="0">
                <a:solidFill>
                  <a:srgbClr val="0033CC"/>
                </a:solidFill>
              </a:rPr>
              <a:t>)  </a:t>
            </a:r>
          </a:p>
          <a:p>
            <a:pPr lvl="1" eaLnBrk="1" hangingPunct="1"/>
            <a:r>
              <a:rPr lang="en-US" sz="2000" dirty="0" smtClean="0">
                <a:solidFill>
                  <a:srgbClr val="0033CC"/>
                </a:solidFill>
              </a:rPr>
              <a:t>Toxicology &amp; fate/effects not fully understood; presents risks to ranges due to residual contamination</a:t>
            </a:r>
          </a:p>
          <a:p>
            <a:pPr lvl="1" eaLnBrk="1" hangingPunct="1"/>
            <a:r>
              <a:rPr lang="en-US" sz="2000" dirty="0" smtClean="0">
                <a:solidFill>
                  <a:srgbClr val="0033CC"/>
                </a:solidFill>
              </a:rPr>
              <a:t>EC program conducting Phase I Impact Assessments to assess and mitigate risk</a:t>
            </a:r>
          </a:p>
          <a:p>
            <a:pPr lvl="1" eaLnBrk="1" hangingPunct="1"/>
            <a:r>
              <a:rPr lang="en-US" sz="2000" dirty="0" smtClean="0">
                <a:solidFill>
                  <a:srgbClr val="0033CC"/>
                </a:solidFill>
              </a:rPr>
              <a:t>Also developing physical, chemical, toxicological data needs for newly developed chemicals</a:t>
            </a:r>
          </a:p>
          <a:p>
            <a:pPr lvl="1" eaLnBrk="1" hangingPunct="1"/>
            <a:endParaRPr lang="en-US" sz="1600" dirty="0" smtClean="0">
              <a:solidFill>
                <a:srgbClr val="0033CC"/>
              </a:solidFill>
            </a:endParaRPr>
          </a:p>
        </p:txBody>
      </p:sp>
      <p:sp>
        <p:nvSpPr>
          <p:cNvPr id="21508" name="TextBox 4"/>
          <p:cNvSpPr txBox="1">
            <a:spLocks noChangeArrowheads="1"/>
          </p:cNvSpPr>
          <p:nvPr/>
        </p:nvSpPr>
        <p:spPr bwMode="auto">
          <a:xfrm>
            <a:off x="304800" y="6307138"/>
            <a:ext cx="8585200" cy="307975"/>
          </a:xfrm>
          <a:prstGeom prst="rect">
            <a:avLst/>
          </a:prstGeom>
          <a:noFill/>
          <a:ln w="9525">
            <a:noFill/>
            <a:miter lim="800000"/>
            <a:headEnd/>
            <a:tailEnd/>
          </a:ln>
        </p:spPr>
        <p:txBody>
          <a:bodyPr>
            <a:spAutoFit/>
          </a:bodyPr>
          <a:lstStyle/>
          <a:p>
            <a:pPr>
              <a:defRPr/>
            </a:pPr>
            <a:r>
              <a:rPr lang="en-US" sz="1400" dirty="0" smtClean="0">
                <a:latin typeface="+mn-lt"/>
              </a:rPr>
              <a:t>   </a:t>
            </a:r>
            <a:r>
              <a:rPr lang="en-US" sz="1400" baseline="30000" dirty="0" smtClean="0">
                <a:latin typeface="+mn-lt"/>
              </a:rPr>
              <a:t>1  </a:t>
            </a:r>
            <a:r>
              <a:rPr lang="en-US" sz="1400" dirty="0" smtClean="0">
                <a:latin typeface="+mn-lt"/>
              </a:rPr>
              <a:t>2,4-Dinitroanisole</a:t>
            </a:r>
            <a:r>
              <a:rPr lang="en-US" sz="1400" dirty="0">
                <a:latin typeface="+mn-lt"/>
              </a:rPr>
              <a:t>, an energetic compound replacement for TNT</a:t>
            </a:r>
          </a:p>
        </p:txBody>
      </p:sp>
    </p:spTree>
    <p:extLst>
      <p:ext uri="{BB962C8B-B14F-4D97-AF65-F5344CB8AC3E}">
        <p14:creationId xmlns:p14="http://schemas.microsoft.com/office/powerpoint/2010/main" val="167969210"/>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Evolving Risks/Issues for DoD</a:t>
            </a:r>
          </a:p>
        </p:txBody>
      </p:sp>
      <p:sp>
        <p:nvSpPr>
          <p:cNvPr id="21507" name="Rectangle 3"/>
          <p:cNvSpPr>
            <a:spLocks noGrp="1" noChangeArrowheads="1"/>
          </p:cNvSpPr>
          <p:nvPr>
            <p:ph type="body" idx="1"/>
          </p:nvPr>
        </p:nvSpPr>
        <p:spPr>
          <a:xfrm>
            <a:off x="186267" y="1236133"/>
            <a:ext cx="8957733" cy="5621867"/>
          </a:xfrm>
        </p:spPr>
        <p:txBody>
          <a:bodyPr/>
          <a:lstStyle/>
          <a:p>
            <a:pPr eaLnBrk="1" hangingPunct="1"/>
            <a:r>
              <a:rPr lang="en-US" sz="2400" b="1" dirty="0" smtClean="0">
                <a:solidFill>
                  <a:srgbClr val="0033CC"/>
                </a:solidFill>
              </a:rPr>
              <a:t>Serious chemical availability issues with potential impacts on readiness…hard to quantify impacts</a:t>
            </a:r>
          </a:p>
          <a:p>
            <a:pPr lvl="1" eaLnBrk="1" hangingPunct="1"/>
            <a:r>
              <a:rPr lang="en-US" sz="2000" dirty="0" smtClean="0">
                <a:solidFill>
                  <a:srgbClr val="0033CC"/>
                </a:solidFill>
              </a:rPr>
              <a:t>Flame retardants: used in systems, platforms, equipment; phased out prematurely due to EPA pressure on manufacturers</a:t>
            </a:r>
          </a:p>
          <a:p>
            <a:pPr lvl="1" eaLnBrk="1" hangingPunct="1"/>
            <a:r>
              <a:rPr lang="en-US" sz="2000" dirty="0" smtClean="0">
                <a:solidFill>
                  <a:srgbClr val="0033CC"/>
                </a:solidFill>
              </a:rPr>
              <a:t>Phthalates: used as plasticizers; being phased-out; risks for DoD is use in DoD </a:t>
            </a:r>
            <a:r>
              <a:rPr lang="en-US" sz="2000" dirty="0" err="1" smtClean="0">
                <a:solidFill>
                  <a:srgbClr val="0033CC"/>
                </a:solidFill>
              </a:rPr>
              <a:t>Chem</a:t>
            </a:r>
            <a:r>
              <a:rPr lang="en-US" sz="2000" dirty="0" smtClean="0">
                <a:solidFill>
                  <a:srgbClr val="0033CC"/>
                </a:solidFill>
              </a:rPr>
              <a:t>/Bio protection equipment and munitions</a:t>
            </a:r>
          </a:p>
          <a:p>
            <a:pPr lvl="1" eaLnBrk="1" hangingPunct="1"/>
            <a:r>
              <a:rPr lang="en-US" sz="2000" dirty="0" smtClean="0">
                <a:solidFill>
                  <a:srgbClr val="0033CC"/>
                </a:solidFill>
              </a:rPr>
              <a:t>NMP: paint stripper for landing gear, etc.</a:t>
            </a:r>
          </a:p>
          <a:p>
            <a:pPr lvl="1" eaLnBrk="1" hangingPunct="1"/>
            <a:r>
              <a:rPr lang="en-US" sz="2000" dirty="0" smtClean="0">
                <a:solidFill>
                  <a:srgbClr val="0033CC"/>
                </a:solidFill>
              </a:rPr>
              <a:t>Chlorinated paraffins: Used in metal working fluids to manufacture </a:t>
            </a:r>
            <a:r>
              <a:rPr lang="en-US" sz="2000" i="1" dirty="0" smtClean="0">
                <a:solidFill>
                  <a:srgbClr val="0033CC"/>
                </a:solidFill>
              </a:rPr>
              <a:t>jet fuel nozzles</a:t>
            </a:r>
            <a:r>
              <a:rPr lang="en-US" sz="2000" dirty="0" smtClean="0">
                <a:solidFill>
                  <a:srgbClr val="0033CC"/>
                </a:solidFill>
              </a:rPr>
              <a:t>; high strength nickel-steel </a:t>
            </a:r>
            <a:r>
              <a:rPr lang="en-US" sz="2000" i="1" dirty="0" smtClean="0">
                <a:solidFill>
                  <a:srgbClr val="0033CC"/>
                </a:solidFill>
              </a:rPr>
              <a:t>fuel line tubing </a:t>
            </a:r>
            <a:r>
              <a:rPr lang="en-US" sz="2000" dirty="0" smtClean="0">
                <a:solidFill>
                  <a:srgbClr val="0033CC"/>
                </a:solidFill>
              </a:rPr>
              <a:t>(e.g. for F-35); gear box </a:t>
            </a:r>
            <a:r>
              <a:rPr lang="en-US" sz="2000" i="1" dirty="0" smtClean="0">
                <a:solidFill>
                  <a:srgbClr val="0033CC"/>
                </a:solidFill>
              </a:rPr>
              <a:t>control lines </a:t>
            </a:r>
            <a:r>
              <a:rPr lang="en-US" sz="2000" dirty="0" smtClean="0">
                <a:solidFill>
                  <a:srgbClr val="0033CC"/>
                </a:solidFill>
              </a:rPr>
              <a:t>for weapons platforms; </a:t>
            </a:r>
            <a:r>
              <a:rPr lang="en-US" sz="2000" i="1" dirty="0" smtClean="0">
                <a:solidFill>
                  <a:srgbClr val="0033CC"/>
                </a:solidFill>
              </a:rPr>
              <a:t>aircraft fasteners</a:t>
            </a:r>
            <a:r>
              <a:rPr lang="en-US" sz="2000" dirty="0" smtClean="0">
                <a:solidFill>
                  <a:srgbClr val="0033CC"/>
                </a:solidFill>
              </a:rPr>
              <a:t>; ship and tank </a:t>
            </a:r>
            <a:r>
              <a:rPr lang="en-US" sz="2000" i="1" dirty="0" smtClean="0">
                <a:solidFill>
                  <a:srgbClr val="0033CC"/>
                </a:solidFill>
              </a:rPr>
              <a:t>gun barrels; EPA directed manufacturing ban in May 2016</a:t>
            </a:r>
            <a:endParaRPr lang="en-US" sz="9600" i="1" dirty="0" smtClean="0">
              <a:solidFill>
                <a:srgbClr val="0033CC"/>
              </a:solidFill>
            </a:endParaRPr>
          </a:p>
          <a:p>
            <a:pPr eaLnBrk="1" hangingPunct="1"/>
            <a:endParaRPr lang="en-US" sz="2400" b="1" dirty="0" smtClean="0">
              <a:solidFill>
                <a:srgbClr val="0033CC"/>
              </a:solidFill>
            </a:endParaRPr>
          </a:p>
          <a:p>
            <a:pPr eaLnBrk="1" hangingPunct="1">
              <a:lnSpc>
                <a:spcPct val="90000"/>
              </a:lnSpc>
            </a:pPr>
            <a:r>
              <a:rPr lang="en-US" sz="2400" b="1" dirty="0" smtClean="0">
                <a:solidFill>
                  <a:srgbClr val="0033CC"/>
                </a:solidFill>
              </a:rPr>
              <a:t>Lack of supply chain visibility for chemicals/materials</a:t>
            </a:r>
          </a:p>
          <a:p>
            <a:pPr lvl="1" eaLnBrk="1" hangingPunct="1">
              <a:lnSpc>
                <a:spcPct val="90000"/>
              </a:lnSpc>
            </a:pPr>
            <a:r>
              <a:rPr lang="en-US" sz="2000" dirty="0" smtClean="0">
                <a:solidFill>
                  <a:srgbClr val="0033CC"/>
                </a:solidFill>
              </a:rPr>
              <a:t>Difficult to assess risk and pinpoint risk management actions</a:t>
            </a:r>
          </a:p>
          <a:p>
            <a:pPr lvl="1" eaLnBrk="1" hangingPunct="1"/>
            <a:endParaRPr lang="en-US" sz="1600" dirty="0" smtClean="0">
              <a:solidFill>
                <a:srgbClr val="0033CC"/>
              </a:solidFill>
            </a:endParaRPr>
          </a:p>
        </p:txBody>
      </p:sp>
      <p:sp>
        <p:nvSpPr>
          <p:cNvPr id="21508" name="TextBox 4"/>
          <p:cNvSpPr txBox="1">
            <a:spLocks noChangeArrowheads="1"/>
          </p:cNvSpPr>
          <p:nvPr/>
        </p:nvSpPr>
        <p:spPr bwMode="auto">
          <a:xfrm>
            <a:off x="398463" y="6273800"/>
            <a:ext cx="8212137" cy="339725"/>
          </a:xfrm>
          <a:prstGeom prst="rect">
            <a:avLst/>
          </a:prstGeom>
          <a:noFill/>
          <a:ln w="9525">
            <a:noFill/>
            <a:miter lim="800000"/>
            <a:headEnd/>
            <a:tailEnd/>
          </a:ln>
        </p:spPr>
        <p:txBody>
          <a:bodyPr>
            <a:spAutoFit/>
          </a:bodyPr>
          <a:lstStyle/>
          <a:p>
            <a:r>
              <a:rPr lang="en-US">
                <a:solidFill>
                  <a:srgbClr val="0033CC"/>
                </a:solidFill>
                <a:latin typeface="Arial Narrow" pitchFamily="34" charset="0"/>
              </a:rPr>
              <a:t>	</a:t>
            </a:r>
          </a:p>
        </p:txBody>
      </p:sp>
    </p:spTree>
    <p:extLst>
      <p:ext uri="{BB962C8B-B14F-4D97-AF65-F5344CB8AC3E}">
        <p14:creationId xmlns:p14="http://schemas.microsoft.com/office/powerpoint/2010/main" val="4238451897"/>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JFK-Awards-finalist.gif"/>
          <p:cNvPicPr>
            <a:picLocks noChangeAspect="1"/>
          </p:cNvPicPr>
          <p:nvPr/>
        </p:nvPicPr>
        <p:blipFill>
          <a:blip r:embed="rId3" cstate="print"/>
          <a:srcRect/>
          <a:stretch>
            <a:fillRect/>
          </a:stretch>
        </p:blipFill>
        <p:spPr bwMode="auto">
          <a:xfrm>
            <a:off x="3320761" y="1744132"/>
            <a:ext cx="2650356" cy="3450167"/>
          </a:xfrm>
          <a:prstGeom prst="rect">
            <a:avLst/>
          </a:prstGeom>
          <a:noFill/>
          <a:ln w="9525">
            <a:noFill/>
            <a:miter lim="800000"/>
            <a:headEnd/>
            <a:tailEnd/>
          </a:ln>
        </p:spPr>
      </p:pic>
      <p:sp>
        <p:nvSpPr>
          <p:cNvPr id="18435" name="TextBox 2"/>
          <p:cNvSpPr txBox="1">
            <a:spLocks noChangeArrowheads="1"/>
          </p:cNvSpPr>
          <p:nvPr/>
        </p:nvSpPr>
        <p:spPr bwMode="auto">
          <a:xfrm>
            <a:off x="520700" y="5875867"/>
            <a:ext cx="8623300" cy="461665"/>
          </a:xfrm>
          <a:prstGeom prst="rect">
            <a:avLst/>
          </a:prstGeom>
          <a:noFill/>
          <a:ln w="9525">
            <a:noFill/>
            <a:miter lim="800000"/>
            <a:headEnd/>
            <a:tailEnd/>
          </a:ln>
        </p:spPr>
        <p:txBody>
          <a:bodyPr>
            <a:spAutoFit/>
          </a:bodyPr>
          <a:lstStyle/>
          <a:p>
            <a:r>
              <a:rPr lang="en-US" sz="2400" b="1" dirty="0">
                <a:latin typeface="Arial Narrow" pitchFamily="34" charset="0"/>
              </a:rPr>
              <a:t>Harvard University </a:t>
            </a:r>
            <a:r>
              <a:rPr lang="en-US" sz="2400" b="1" dirty="0" smtClean="0">
                <a:latin typeface="Arial Narrow" pitchFamily="34" charset="0"/>
              </a:rPr>
              <a:t>“Innovations in American Government” Award</a:t>
            </a:r>
            <a:endParaRPr lang="en-US" sz="2400" b="1" dirty="0">
              <a:latin typeface="Arial Narrow" pitchFamily="34" charset="0"/>
            </a:endParaRPr>
          </a:p>
        </p:txBody>
      </p:sp>
      <p:sp>
        <p:nvSpPr>
          <p:cNvPr id="18436" name="TextBox 3"/>
          <p:cNvSpPr txBox="1">
            <a:spLocks noChangeArrowheads="1"/>
          </p:cNvSpPr>
          <p:nvPr/>
        </p:nvSpPr>
        <p:spPr bwMode="auto">
          <a:xfrm>
            <a:off x="546100" y="330200"/>
            <a:ext cx="7899400" cy="461963"/>
          </a:xfrm>
          <a:prstGeom prst="rect">
            <a:avLst/>
          </a:prstGeom>
          <a:noFill/>
          <a:ln w="9525">
            <a:noFill/>
            <a:miter lim="800000"/>
            <a:headEnd/>
            <a:tailEnd/>
          </a:ln>
        </p:spPr>
        <p:txBody>
          <a:bodyPr>
            <a:spAutoFit/>
          </a:bodyPr>
          <a:lstStyle/>
          <a:p>
            <a:pPr algn="ctr"/>
            <a:r>
              <a:rPr lang="en-US" sz="2400" b="1" dirty="0">
                <a:solidFill>
                  <a:srgbClr val="0033CC"/>
                </a:solidFill>
                <a:latin typeface="Calibri" pitchFamily="34" charset="0"/>
              </a:rPr>
              <a:t>Department of Defense Emerging Contaminants Program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p:txBody>
          <a:bodyPr/>
          <a:lstStyle/>
          <a:p>
            <a:r>
              <a:rPr lang="en-US" smtClean="0"/>
              <a:t>Backup Slides</a:t>
            </a:r>
          </a:p>
        </p:txBody>
      </p:sp>
      <p:sp>
        <p:nvSpPr>
          <p:cNvPr id="19459" name="Subtitle 2"/>
          <p:cNvSpPr>
            <a:spLocks noGrp="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272" y="0"/>
            <a:ext cx="8674100" cy="1077218"/>
          </a:xfrm>
          <a:prstGeom prst="rect">
            <a:avLst/>
          </a:prstGeom>
          <a:noFill/>
        </p:spPr>
        <p:txBody>
          <a:bodyPr wrap="square">
            <a:spAutoFit/>
          </a:bodyPr>
          <a:lstStyle/>
          <a:p>
            <a:pPr algn="ctr">
              <a:defRPr/>
            </a:pPr>
            <a:r>
              <a:rPr lang="en-US" sz="3200" b="1" dirty="0">
                <a:solidFill>
                  <a:schemeClr val="bg1"/>
                </a:solidFill>
                <a:latin typeface="+mj-lt"/>
              </a:rPr>
              <a:t>Emerging Contaminants </a:t>
            </a:r>
            <a:r>
              <a:rPr lang="en-US" sz="3200" b="1" dirty="0" smtClean="0">
                <a:solidFill>
                  <a:schemeClr val="bg1"/>
                </a:solidFill>
                <a:latin typeface="+mj-lt"/>
              </a:rPr>
              <a:t>Program</a:t>
            </a:r>
          </a:p>
          <a:p>
            <a:pPr algn="ctr">
              <a:defRPr/>
            </a:pPr>
            <a:r>
              <a:rPr lang="en-US" sz="3200" b="1" dirty="0" smtClean="0">
                <a:solidFill>
                  <a:schemeClr val="bg1"/>
                </a:solidFill>
                <a:latin typeface="+mj-lt"/>
              </a:rPr>
              <a:t>- Why  - </a:t>
            </a:r>
            <a:endParaRPr lang="en-US" sz="3200" b="1" dirty="0">
              <a:solidFill>
                <a:schemeClr val="bg1"/>
              </a:solidFill>
              <a:latin typeface="+mj-lt"/>
            </a:endParaRPr>
          </a:p>
        </p:txBody>
      </p:sp>
      <p:sp>
        <p:nvSpPr>
          <p:cNvPr id="5" name="Content Placeholder 4"/>
          <p:cNvSpPr>
            <a:spLocks noGrp="1"/>
          </p:cNvSpPr>
          <p:nvPr>
            <p:ph idx="1"/>
          </p:nvPr>
        </p:nvSpPr>
        <p:spPr>
          <a:xfrm>
            <a:off x="180975" y="1735667"/>
            <a:ext cx="8796338" cy="4893733"/>
          </a:xfrm>
        </p:spPr>
        <p:txBody>
          <a:bodyPr/>
          <a:lstStyle/>
          <a:p>
            <a:pPr>
              <a:defRPr/>
            </a:pPr>
            <a:r>
              <a:rPr lang="en-US" sz="2400" b="1" dirty="0" smtClean="0">
                <a:solidFill>
                  <a:srgbClr val="0033CC"/>
                </a:solidFill>
              </a:rPr>
              <a:t>Protect people &amp; the environment</a:t>
            </a:r>
          </a:p>
          <a:p>
            <a:pPr>
              <a:defRPr/>
            </a:pPr>
            <a:endParaRPr lang="en-US" sz="2400" b="1" dirty="0" smtClean="0">
              <a:solidFill>
                <a:srgbClr val="0033CC"/>
              </a:solidFill>
            </a:endParaRPr>
          </a:p>
          <a:p>
            <a:pPr>
              <a:defRPr/>
            </a:pPr>
            <a:r>
              <a:rPr lang="en-US" sz="2400" b="1" dirty="0" smtClean="0">
                <a:solidFill>
                  <a:srgbClr val="0033CC"/>
                </a:solidFill>
              </a:rPr>
              <a:t>Help sustain DoD missions &amp; business functions</a:t>
            </a:r>
          </a:p>
          <a:p>
            <a:pPr>
              <a:defRPr/>
            </a:pPr>
            <a:endParaRPr lang="en-US" sz="2400" b="1" dirty="0" smtClean="0">
              <a:solidFill>
                <a:srgbClr val="0033CC"/>
              </a:solidFill>
            </a:endParaRPr>
          </a:p>
          <a:p>
            <a:pPr>
              <a:defRPr/>
            </a:pPr>
            <a:r>
              <a:rPr lang="en-US" sz="2400" b="1" dirty="0" smtClean="0">
                <a:solidFill>
                  <a:srgbClr val="0033CC"/>
                </a:solidFill>
              </a:rPr>
              <a:t>Reduce life cycle costs of weapon systems, platforms, equipment &amp; facilities</a:t>
            </a:r>
          </a:p>
          <a:p>
            <a:pPr>
              <a:defRPr/>
            </a:pPr>
            <a:endParaRPr lang="en-US" sz="2400" b="1" dirty="0" smtClean="0">
              <a:solidFill>
                <a:srgbClr val="0033CC"/>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379413"/>
            <a:ext cx="7924800" cy="762000"/>
          </a:xfrm>
        </p:spPr>
        <p:txBody>
          <a:bodyPr/>
          <a:lstStyle/>
          <a:p>
            <a:r>
              <a:rPr lang="en-US" smtClean="0"/>
              <a:t>What is an Emerging Contaminant?</a:t>
            </a:r>
            <a:br>
              <a:rPr lang="en-US" smtClean="0"/>
            </a:br>
            <a:endParaRPr lang="en-US" smtClean="0"/>
          </a:p>
        </p:txBody>
      </p:sp>
      <p:sp>
        <p:nvSpPr>
          <p:cNvPr id="5123" name="Rectangle 3"/>
          <p:cNvSpPr>
            <a:spLocks noGrp="1" noChangeArrowheads="1"/>
          </p:cNvSpPr>
          <p:nvPr>
            <p:ph type="body" idx="1"/>
          </p:nvPr>
        </p:nvSpPr>
        <p:spPr/>
        <p:txBody>
          <a:bodyPr/>
          <a:lstStyle/>
          <a:p>
            <a:pPr lvl="1">
              <a:buFontTx/>
              <a:buChar char="•"/>
            </a:pPr>
            <a:r>
              <a:rPr lang="en-US" dirty="0" smtClean="0">
                <a:solidFill>
                  <a:srgbClr val="0033CC"/>
                </a:solidFill>
              </a:rPr>
              <a:t>Chemicals &amp; materials that have pathways to enter the environment and present real or potential unacceptable human health or environmental risks…</a:t>
            </a:r>
          </a:p>
          <a:p>
            <a:pPr lvl="4" algn="ctr">
              <a:buFontTx/>
              <a:buNone/>
            </a:pPr>
            <a:r>
              <a:rPr lang="en-US" sz="2400" b="1" dirty="0" smtClean="0">
                <a:solidFill>
                  <a:srgbClr val="0033CC"/>
                </a:solidFill>
              </a:rPr>
              <a:t>and either</a:t>
            </a:r>
          </a:p>
          <a:p>
            <a:pPr lvl="2"/>
            <a:r>
              <a:rPr lang="en-US" sz="2400" dirty="0" smtClean="0">
                <a:solidFill>
                  <a:srgbClr val="0033CC"/>
                </a:solidFill>
              </a:rPr>
              <a:t>do not have peer-reviewed human health standards</a:t>
            </a:r>
          </a:p>
          <a:p>
            <a:pPr lvl="2" algn="ctr">
              <a:buFontTx/>
              <a:buNone/>
            </a:pPr>
            <a:r>
              <a:rPr lang="en-US" sz="2400" b="1" u="sng" dirty="0" smtClean="0">
                <a:solidFill>
                  <a:srgbClr val="0033CC"/>
                </a:solidFill>
              </a:rPr>
              <a:t>or</a:t>
            </a:r>
          </a:p>
          <a:p>
            <a:pPr lvl="2"/>
            <a:r>
              <a:rPr lang="en-US" sz="2400" dirty="0" smtClean="0">
                <a:solidFill>
                  <a:srgbClr val="0033CC"/>
                </a:solidFill>
              </a:rPr>
              <a:t>Standards/regulations are evolving due to new science, detection capabilities, or pathways.</a:t>
            </a:r>
          </a:p>
          <a:p>
            <a:endParaRPr lang="en-US" sz="2400" dirty="0" smtClean="0"/>
          </a:p>
        </p:txBody>
      </p:sp>
      <p:pic>
        <p:nvPicPr>
          <p:cNvPr id="5" name="Picture 4"/>
          <p:cNvPicPr>
            <a:picLocks noChangeAspect="1" noChangeArrowheads="1"/>
          </p:cNvPicPr>
          <p:nvPr/>
        </p:nvPicPr>
        <p:blipFill>
          <a:blip r:embed="rId3" cstate="print"/>
          <a:srcRect/>
          <a:stretch>
            <a:fillRect/>
          </a:stretch>
        </p:blipFill>
        <p:spPr bwMode="auto">
          <a:xfrm>
            <a:off x="6467621" y="4734454"/>
            <a:ext cx="2140334" cy="1979613"/>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324600" y="3187700"/>
            <a:ext cx="2127250" cy="584200"/>
          </a:xfrm>
          <a:prstGeom prst="rect">
            <a:avLst/>
          </a:prstGeom>
          <a:noFill/>
          <a:ln w="9525">
            <a:noFill/>
            <a:miter lim="800000"/>
            <a:headEnd/>
            <a:tailEnd/>
          </a:ln>
        </p:spPr>
        <p:txBody>
          <a:bodyPr>
            <a:spAutoFit/>
          </a:bodyPr>
          <a:lstStyle/>
          <a:p>
            <a:pPr algn="ctr">
              <a:spcBef>
                <a:spcPct val="50000"/>
              </a:spcBef>
              <a:defRPr/>
            </a:pPr>
            <a:r>
              <a:rPr lang="en-US" b="1" dirty="0">
                <a:solidFill>
                  <a:srgbClr val="0033CC"/>
                </a:solidFill>
                <a:latin typeface="+mn-lt"/>
              </a:rPr>
              <a:t>Deputy Assistant Secretaries (ESOH)</a:t>
            </a:r>
          </a:p>
        </p:txBody>
      </p:sp>
      <p:sp>
        <p:nvSpPr>
          <p:cNvPr id="7171" name="Text Box 3"/>
          <p:cNvSpPr txBox="1">
            <a:spLocks noChangeArrowheads="1"/>
          </p:cNvSpPr>
          <p:nvPr/>
        </p:nvSpPr>
        <p:spPr bwMode="auto">
          <a:xfrm>
            <a:off x="1978025" y="5313363"/>
            <a:ext cx="5562600" cy="830262"/>
          </a:xfrm>
          <a:prstGeom prst="rect">
            <a:avLst/>
          </a:prstGeom>
          <a:noFill/>
          <a:ln w="9525">
            <a:noFill/>
            <a:miter lim="800000"/>
            <a:headEnd/>
            <a:tailEnd/>
          </a:ln>
        </p:spPr>
        <p:txBody>
          <a:bodyPr>
            <a:spAutoFit/>
          </a:bodyPr>
          <a:lstStyle/>
          <a:p>
            <a:pPr algn="ctr"/>
            <a:r>
              <a:rPr lang="en-US" sz="2400" b="1">
                <a:solidFill>
                  <a:srgbClr val="7030A0"/>
                </a:solidFill>
                <a:latin typeface="Arial" charset="0"/>
              </a:rPr>
              <a:t>EC Subject Matter Experts, Working Groups &amp; MERIT</a:t>
            </a:r>
          </a:p>
        </p:txBody>
      </p:sp>
      <p:sp>
        <p:nvSpPr>
          <p:cNvPr id="7172" name="Line 4"/>
          <p:cNvSpPr>
            <a:spLocks noChangeShapeType="1"/>
          </p:cNvSpPr>
          <p:nvPr/>
        </p:nvSpPr>
        <p:spPr bwMode="auto">
          <a:xfrm flipV="1">
            <a:off x="3724275" y="4697413"/>
            <a:ext cx="419100" cy="628650"/>
          </a:xfrm>
          <a:prstGeom prst="line">
            <a:avLst/>
          </a:prstGeom>
          <a:noFill/>
          <a:ln w="25400">
            <a:solidFill>
              <a:srgbClr val="0033CC"/>
            </a:solidFill>
            <a:round/>
            <a:headEnd type="triangle" w="med" len="med"/>
            <a:tailEnd type="triangle" w="med" len="med"/>
          </a:ln>
        </p:spPr>
        <p:txBody>
          <a:bodyPr/>
          <a:lstStyle/>
          <a:p>
            <a:endParaRPr lang="en-US"/>
          </a:p>
        </p:txBody>
      </p:sp>
      <p:sp>
        <p:nvSpPr>
          <p:cNvPr id="13317" name="Text Box 5"/>
          <p:cNvSpPr txBox="1">
            <a:spLocks noChangeArrowheads="1"/>
          </p:cNvSpPr>
          <p:nvPr/>
        </p:nvSpPr>
        <p:spPr bwMode="auto">
          <a:xfrm>
            <a:off x="3217863" y="3867150"/>
            <a:ext cx="2514600" cy="396875"/>
          </a:xfrm>
          <a:prstGeom prst="rect">
            <a:avLst/>
          </a:prstGeom>
          <a:noFill/>
          <a:ln w="9525">
            <a:noFill/>
            <a:miter lim="800000"/>
            <a:headEnd/>
            <a:tailEnd/>
          </a:ln>
        </p:spPr>
        <p:txBody>
          <a:bodyPr>
            <a:spAutoFit/>
          </a:bodyPr>
          <a:lstStyle/>
          <a:p>
            <a:pPr algn="ctr">
              <a:defRPr/>
            </a:pPr>
            <a:r>
              <a:rPr lang="en-US" sz="2000" b="1" dirty="0">
                <a:solidFill>
                  <a:srgbClr val="0033CC"/>
                </a:solidFill>
                <a:latin typeface="+mn-lt"/>
              </a:rPr>
              <a:t>EC Steering Group</a:t>
            </a:r>
          </a:p>
        </p:txBody>
      </p:sp>
      <p:sp>
        <p:nvSpPr>
          <p:cNvPr id="7174" name="Oval 6"/>
          <p:cNvSpPr>
            <a:spLocks noChangeArrowheads="1"/>
          </p:cNvSpPr>
          <p:nvPr/>
        </p:nvSpPr>
        <p:spPr bwMode="auto">
          <a:xfrm>
            <a:off x="6286500" y="2935288"/>
            <a:ext cx="2203450" cy="1219200"/>
          </a:xfrm>
          <a:prstGeom prst="ellipse">
            <a:avLst/>
          </a:prstGeom>
          <a:noFill/>
          <a:ln w="38100">
            <a:solidFill>
              <a:srgbClr val="0033CC"/>
            </a:solidFill>
            <a:round/>
            <a:headEnd/>
            <a:tailEnd/>
          </a:ln>
        </p:spPr>
        <p:txBody>
          <a:bodyPr wrap="none" anchor="ctr"/>
          <a:lstStyle/>
          <a:p>
            <a:pPr algn="ctr"/>
            <a:endParaRPr lang="en-US">
              <a:solidFill>
                <a:srgbClr val="006600"/>
              </a:solidFill>
            </a:endParaRPr>
          </a:p>
        </p:txBody>
      </p:sp>
      <p:sp>
        <p:nvSpPr>
          <p:cNvPr id="7175" name="Oval 7"/>
          <p:cNvSpPr>
            <a:spLocks noChangeArrowheads="1"/>
          </p:cNvSpPr>
          <p:nvPr/>
        </p:nvSpPr>
        <p:spPr bwMode="auto">
          <a:xfrm>
            <a:off x="3243263" y="3552825"/>
            <a:ext cx="2514600" cy="1066800"/>
          </a:xfrm>
          <a:prstGeom prst="ellipse">
            <a:avLst/>
          </a:prstGeom>
          <a:noFill/>
          <a:ln w="38100">
            <a:solidFill>
              <a:srgbClr val="0033CC"/>
            </a:solidFill>
            <a:round/>
            <a:headEnd/>
            <a:tailEnd/>
          </a:ln>
        </p:spPr>
        <p:txBody>
          <a:bodyPr wrap="none" anchor="ctr"/>
          <a:lstStyle/>
          <a:p>
            <a:endParaRPr lang="en-US"/>
          </a:p>
        </p:txBody>
      </p:sp>
      <p:sp>
        <p:nvSpPr>
          <p:cNvPr id="7176" name="Line 8"/>
          <p:cNvSpPr>
            <a:spLocks noChangeShapeType="1"/>
          </p:cNvSpPr>
          <p:nvPr/>
        </p:nvSpPr>
        <p:spPr bwMode="auto">
          <a:xfrm flipH="1" flipV="1">
            <a:off x="4911725" y="4694238"/>
            <a:ext cx="506413" cy="596900"/>
          </a:xfrm>
          <a:prstGeom prst="line">
            <a:avLst/>
          </a:prstGeom>
          <a:noFill/>
          <a:ln w="25400">
            <a:solidFill>
              <a:srgbClr val="0033CC"/>
            </a:solidFill>
            <a:round/>
            <a:headEnd type="triangle" w="med" len="med"/>
            <a:tailEnd type="triangle" w="med" len="med"/>
          </a:ln>
        </p:spPr>
        <p:txBody>
          <a:bodyPr/>
          <a:lstStyle/>
          <a:p>
            <a:endParaRPr lang="en-US"/>
          </a:p>
        </p:txBody>
      </p:sp>
      <p:sp>
        <p:nvSpPr>
          <p:cNvPr id="7177" name="Line 9"/>
          <p:cNvSpPr>
            <a:spLocks noChangeShapeType="1"/>
          </p:cNvSpPr>
          <p:nvPr/>
        </p:nvSpPr>
        <p:spPr bwMode="auto">
          <a:xfrm flipV="1">
            <a:off x="5808663" y="3665538"/>
            <a:ext cx="457200" cy="228600"/>
          </a:xfrm>
          <a:prstGeom prst="line">
            <a:avLst/>
          </a:prstGeom>
          <a:noFill/>
          <a:ln w="25400">
            <a:solidFill>
              <a:srgbClr val="0033CC"/>
            </a:solidFill>
            <a:round/>
            <a:headEnd type="triangle" w="med" len="med"/>
            <a:tailEnd type="triangle" w="med" len="med"/>
          </a:ln>
        </p:spPr>
        <p:txBody>
          <a:bodyPr/>
          <a:lstStyle/>
          <a:p>
            <a:endParaRPr lang="en-US"/>
          </a:p>
        </p:txBody>
      </p:sp>
      <p:sp>
        <p:nvSpPr>
          <p:cNvPr id="7178" name="Oval 10"/>
          <p:cNvSpPr>
            <a:spLocks noChangeArrowheads="1"/>
          </p:cNvSpPr>
          <p:nvPr/>
        </p:nvSpPr>
        <p:spPr bwMode="auto">
          <a:xfrm>
            <a:off x="3235325" y="1919288"/>
            <a:ext cx="2514600" cy="1066800"/>
          </a:xfrm>
          <a:prstGeom prst="ellipse">
            <a:avLst/>
          </a:prstGeom>
          <a:noFill/>
          <a:ln w="38100">
            <a:solidFill>
              <a:srgbClr val="0033CC"/>
            </a:solidFill>
            <a:round/>
            <a:headEnd/>
            <a:tailEnd/>
          </a:ln>
        </p:spPr>
        <p:txBody>
          <a:bodyPr wrap="none" anchor="ctr"/>
          <a:lstStyle/>
          <a:p>
            <a:endParaRPr lang="en-US"/>
          </a:p>
        </p:txBody>
      </p:sp>
      <p:sp>
        <p:nvSpPr>
          <p:cNvPr id="13323" name="Text Box 11"/>
          <p:cNvSpPr txBox="1">
            <a:spLocks noChangeArrowheads="1"/>
          </p:cNvSpPr>
          <p:nvPr/>
        </p:nvSpPr>
        <p:spPr bwMode="auto">
          <a:xfrm>
            <a:off x="3408363" y="2187575"/>
            <a:ext cx="2135187" cy="701675"/>
          </a:xfrm>
          <a:prstGeom prst="rect">
            <a:avLst/>
          </a:prstGeom>
          <a:noFill/>
          <a:ln w="9525">
            <a:noFill/>
            <a:miter lim="800000"/>
            <a:headEnd type="none" w="sm" len="sm"/>
            <a:tailEnd type="none" w="sm" len="sm"/>
          </a:ln>
        </p:spPr>
        <p:txBody>
          <a:bodyPr>
            <a:spAutoFit/>
          </a:bodyPr>
          <a:lstStyle/>
          <a:p>
            <a:pPr algn="ctr">
              <a:spcBef>
                <a:spcPct val="50000"/>
              </a:spcBef>
              <a:defRPr/>
            </a:pPr>
            <a:r>
              <a:rPr lang="en-US" sz="2000" b="1" dirty="0">
                <a:solidFill>
                  <a:srgbClr val="0033CC"/>
                </a:solidFill>
                <a:latin typeface="+mj-lt"/>
              </a:rPr>
              <a:t>EC Governance Council</a:t>
            </a:r>
          </a:p>
        </p:txBody>
      </p:sp>
      <p:sp>
        <p:nvSpPr>
          <p:cNvPr id="7180" name="Line 15"/>
          <p:cNvSpPr>
            <a:spLocks noChangeShapeType="1"/>
          </p:cNvSpPr>
          <p:nvPr/>
        </p:nvSpPr>
        <p:spPr bwMode="auto">
          <a:xfrm flipV="1">
            <a:off x="4486275" y="3043238"/>
            <a:ext cx="0" cy="457200"/>
          </a:xfrm>
          <a:prstGeom prst="line">
            <a:avLst/>
          </a:prstGeom>
          <a:noFill/>
          <a:ln w="25400">
            <a:solidFill>
              <a:srgbClr val="0033CC"/>
            </a:solidFill>
            <a:round/>
            <a:headEnd type="triangle" w="med" len="med"/>
            <a:tailEnd type="triangle" w="med" len="med"/>
          </a:ln>
        </p:spPr>
        <p:txBody>
          <a:bodyPr/>
          <a:lstStyle/>
          <a:p>
            <a:endParaRPr lang="en-US"/>
          </a:p>
        </p:txBody>
      </p:sp>
      <p:sp>
        <p:nvSpPr>
          <p:cNvPr id="7181" name="Rectangle 16"/>
          <p:cNvSpPr>
            <a:spLocks noGrp="1" noChangeArrowheads="1"/>
          </p:cNvSpPr>
          <p:nvPr>
            <p:ph type="title"/>
          </p:nvPr>
        </p:nvSpPr>
        <p:spPr/>
        <p:txBody>
          <a:bodyPr/>
          <a:lstStyle/>
          <a:p>
            <a:pPr eaLnBrk="1" hangingPunct="1"/>
            <a:r>
              <a:rPr lang="en-US" b="1" dirty="0" smtClean="0">
                <a:solidFill>
                  <a:schemeClr val="bg1"/>
                </a:solidFill>
              </a:rPr>
              <a:t>EC Program Governance</a:t>
            </a:r>
          </a:p>
        </p:txBody>
      </p:sp>
      <p:sp>
        <p:nvSpPr>
          <p:cNvPr id="13326" name="TextBox 1"/>
          <p:cNvSpPr txBox="1">
            <a:spLocks noChangeArrowheads="1"/>
          </p:cNvSpPr>
          <p:nvPr/>
        </p:nvSpPr>
        <p:spPr bwMode="auto">
          <a:xfrm>
            <a:off x="381000" y="6477000"/>
            <a:ext cx="7924800" cy="276225"/>
          </a:xfrm>
          <a:prstGeom prst="rect">
            <a:avLst/>
          </a:prstGeom>
          <a:noFill/>
          <a:ln w="9525">
            <a:noFill/>
            <a:miter lim="800000"/>
            <a:headEnd/>
            <a:tailEnd/>
          </a:ln>
        </p:spPr>
        <p:txBody>
          <a:bodyPr>
            <a:spAutoFit/>
          </a:bodyPr>
          <a:lstStyle/>
          <a:p>
            <a:pPr>
              <a:defRPr/>
            </a:pPr>
            <a:r>
              <a:rPr lang="en-US" sz="1200" i="1" dirty="0">
                <a:latin typeface="+mn-lt"/>
              </a:rPr>
              <a:t>MERIT= Materials of Evolving Regulatory Interest Team – a virtual DoD-wide team</a:t>
            </a:r>
          </a:p>
        </p:txBody>
      </p:sp>
    </p:spTree>
  </p:cSld>
  <p:clrMapOvr>
    <a:masterClrMapping/>
  </p:clrMapOvr>
  <p:transition spd="slow"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738" y="346075"/>
            <a:ext cx="8674100" cy="584200"/>
          </a:xfrm>
          <a:prstGeom prst="rect">
            <a:avLst/>
          </a:prstGeom>
          <a:noFill/>
        </p:spPr>
        <p:txBody>
          <a:bodyPr>
            <a:spAutoFit/>
          </a:bodyPr>
          <a:lstStyle/>
          <a:p>
            <a:pPr algn="ctr">
              <a:defRPr/>
            </a:pPr>
            <a:r>
              <a:rPr lang="en-US" sz="3200" b="1" dirty="0">
                <a:solidFill>
                  <a:schemeClr val="bg1"/>
                </a:solidFill>
                <a:latin typeface="+mj-lt"/>
              </a:rPr>
              <a:t>Emerging Contaminants Program Genesis</a:t>
            </a:r>
          </a:p>
        </p:txBody>
      </p:sp>
      <p:sp>
        <p:nvSpPr>
          <p:cNvPr id="5" name="Content Placeholder 4"/>
          <p:cNvSpPr>
            <a:spLocks noGrp="1"/>
          </p:cNvSpPr>
          <p:nvPr>
            <p:ph idx="1"/>
          </p:nvPr>
        </p:nvSpPr>
        <p:spPr>
          <a:xfrm>
            <a:off x="180975" y="1162229"/>
            <a:ext cx="8796338" cy="5298392"/>
          </a:xfrm>
        </p:spPr>
        <p:txBody>
          <a:bodyPr/>
          <a:lstStyle/>
          <a:p>
            <a:pPr>
              <a:defRPr/>
            </a:pPr>
            <a:r>
              <a:rPr lang="en-US" sz="2400" b="1" dirty="0" smtClean="0">
                <a:solidFill>
                  <a:srgbClr val="0033CC"/>
                </a:solidFill>
              </a:rPr>
              <a:t>~2004 – Perchlorate</a:t>
            </a:r>
            <a:r>
              <a:rPr lang="en-US" sz="2400" b="1" baseline="30000" dirty="0" smtClean="0">
                <a:solidFill>
                  <a:srgbClr val="0033CC"/>
                </a:solidFill>
              </a:rPr>
              <a:t>1</a:t>
            </a:r>
            <a:r>
              <a:rPr lang="en-US" sz="2400" b="1" dirty="0" smtClean="0">
                <a:solidFill>
                  <a:srgbClr val="0033CC"/>
                </a:solidFill>
              </a:rPr>
              <a:t> detections in groundwater &amp; drinking water cause national concern</a:t>
            </a:r>
          </a:p>
          <a:p>
            <a:pPr lvl="1">
              <a:defRPr/>
            </a:pPr>
            <a:r>
              <a:rPr lang="en-US" sz="2000" dirty="0" smtClean="0">
                <a:solidFill>
                  <a:srgbClr val="0033CC"/>
                </a:solidFill>
              </a:rPr>
              <a:t>Disputes between DoD and regulators over response actions</a:t>
            </a:r>
          </a:p>
          <a:p>
            <a:pPr lvl="1">
              <a:defRPr/>
            </a:pPr>
            <a:r>
              <a:rPr lang="en-US" sz="2000" dirty="0" smtClean="0">
                <a:solidFill>
                  <a:srgbClr val="0033CC"/>
                </a:solidFill>
              </a:rPr>
              <a:t>Training/testing on 2 ranges curtailed</a:t>
            </a:r>
          </a:p>
          <a:p>
            <a:pPr>
              <a:defRPr/>
            </a:pPr>
            <a:r>
              <a:rPr lang="en-US" sz="2400" b="1" dirty="0" smtClean="0">
                <a:solidFill>
                  <a:srgbClr val="0033CC"/>
                </a:solidFill>
              </a:rPr>
              <a:t>2005/6 – DoD forms EC Work group with EPA &amp; Environmental Council of States</a:t>
            </a:r>
          </a:p>
          <a:p>
            <a:pPr lvl="1">
              <a:defRPr/>
            </a:pPr>
            <a:r>
              <a:rPr lang="en-US" sz="2000" dirty="0" smtClean="0">
                <a:solidFill>
                  <a:srgbClr val="0033CC"/>
                </a:solidFill>
              </a:rPr>
              <a:t>EC Definition &amp; three policy papers developed &amp; approved</a:t>
            </a:r>
          </a:p>
          <a:p>
            <a:pPr marL="1257300" lvl="2" indent="-342900">
              <a:buFont typeface="+mj-lt"/>
              <a:buAutoNum type="arabicParenR"/>
              <a:defRPr/>
            </a:pPr>
            <a:r>
              <a:rPr lang="en-US" sz="1600" dirty="0" smtClean="0">
                <a:solidFill>
                  <a:srgbClr val="0033CC"/>
                </a:solidFill>
              </a:rPr>
              <a:t>What triggers actions for EC releases?</a:t>
            </a:r>
          </a:p>
          <a:p>
            <a:pPr marL="1257300" lvl="2" indent="-342900">
              <a:buFont typeface="+mj-lt"/>
              <a:buAutoNum type="arabicParenR"/>
              <a:defRPr/>
            </a:pPr>
            <a:r>
              <a:rPr lang="en-US" sz="1600" dirty="0" smtClean="0">
                <a:solidFill>
                  <a:srgbClr val="0033CC"/>
                </a:solidFill>
              </a:rPr>
              <a:t>How to determine toxicity values for risk assessments</a:t>
            </a:r>
          </a:p>
          <a:p>
            <a:pPr marL="1257300" lvl="2" indent="-342900">
              <a:buFont typeface="+mj-lt"/>
              <a:buAutoNum type="arabicParenR"/>
              <a:defRPr/>
            </a:pPr>
            <a:r>
              <a:rPr lang="en-US" sz="1600" dirty="0" smtClean="0">
                <a:solidFill>
                  <a:srgbClr val="0033CC"/>
                </a:solidFill>
              </a:rPr>
              <a:t>EC Risk Communication</a:t>
            </a:r>
          </a:p>
          <a:p>
            <a:pPr marL="457200">
              <a:defRPr/>
            </a:pPr>
            <a:r>
              <a:rPr lang="en-US" sz="2400" b="1" dirty="0" smtClean="0">
                <a:solidFill>
                  <a:srgbClr val="0033CC"/>
                </a:solidFill>
              </a:rPr>
              <a:t>2008 – EC Risk to Ranges Report for Range Commanders Council</a:t>
            </a:r>
          </a:p>
          <a:p>
            <a:pPr>
              <a:defRPr/>
            </a:pPr>
            <a:r>
              <a:rPr lang="en-US" sz="2400" b="1" dirty="0" smtClean="0">
                <a:solidFill>
                  <a:srgbClr val="0033CC"/>
                </a:solidFill>
              </a:rPr>
              <a:t>2009 – DoD issues EC policy instruction</a:t>
            </a:r>
          </a:p>
          <a:p>
            <a:pPr lvl="1">
              <a:defRPr/>
            </a:pPr>
            <a:r>
              <a:rPr lang="en-US" sz="2000" dirty="0" smtClean="0">
                <a:solidFill>
                  <a:srgbClr val="0033CC"/>
                </a:solidFill>
              </a:rPr>
              <a:t>Key elements based on DoD-EPA-ECOS policy papers</a:t>
            </a:r>
            <a:endParaRPr lang="en-US" sz="2000" dirty="0" smtClean="0"/>
          </a:p>
        </p:txBody>
      </p:sp>
      <p:sp>
        <p:nvSpPr>
          <p:cNvPr id="3" name="TextBox 2"/>
          <p:cNvSpPr txBox="1"/>
          <p:nvPr/>
        </p:nvSpPr>
        <p:spPr>
          <a:xfrm>
            <a:off x="777668" y="6486259"/>
            <a:ext cx="5700046" cy="276999"/>
          </a:xfrm>
          <a:prstGeom prst="rect">
            <a:avLst/>
          </a:prstGeom>
          <a:noFill/>
        </p:spPr>
        <p:txBody>
          <a:bodyPr wrap="square" rtlCol="0">
            <a:spAutoFit/>
          </a:bodyPr>
          <a:lstStyle/>
          <a:p>
            <a:pPr lvl="1">
              <a:defRPr/>
            </a:pPr>
            <a:r>
              <a:rPr lang="en-US" sz="1200" baseline="30000">
                <a:solidFill>
                  <a:srgbClr val="0033CC"/>
                </a:solidFill>
              </a:rPr>
              <a:t>1</a:t>
            </a:r>
            <a:r>
              <a:rPr lang="en-US" sz="1200">
                <a:solidFill>
                  <a:srgbClr val="0033CC"/>
                </a:solidFill>
              </a:rPr>
              <a:t> An oxidizer chemical found in munitions, pyrotechnics, and rockets	</a:t>
            </a:r>
            <a:endParaRPr lang="en-US" sz="1200" dirty="0">
              <a:solidFill>
                <a:srgbClr val="0033CC"/>
              </a:solidFill>
            </a:endParaRPr>
          </a:p>
        </p:txBody>
      </p:sp>
    </p:spTree>
    <p:extLst>
      <p:ext uri="{BB962C8B-B14F-4D97-AF65-F5344CB8AC3E}">
        <p14:creationId xmlns:p14="http://schemas.microsoft.com/office/powerpoint/2010/main" val="25401261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9888" y="419100"/>
            <a:ext cx="8478837" cy="762000"/>
          </a:xfrm>
        </p:spPr>
        <p:txBody>
          <a:bodyPr/>
          <a:lstStyle/>
          <a:p>
            <a:pPr eaLnBrk="1" hangingPunct="1"/>
            <a:r>
              <a:rPr lang="en-US" b="1" dirty="0" smtClean="0"/>
              <a:t>Perchlorate Management Strategy</a:t>
            </a:r>
            <a:br>
              <a:rPr lang="en-US" b="1" dirty="0" smtClean="0"/>
            </a:br>
            <a:endParaRPr lang="en-US" sz="2400" b="1" dirty="0" smtClean="0"/>
          </a:p>
        </p:txBody>
      </p:sp>
      <p:sp>
        <p:nvSpPr>
          <p:cNvPr id="5123" name="Rectangle 3"/>
          <p:cNvSpPr>
            <a:spLocks noGrp="1" noChangeArrowheads="1"/>
          </p:cNvSpPr>
          <p:nvPr>
            <p:ph type="body" sz="half" idx="1"/>
          </p:nvPr>
        </p:nvSpPr>
        <p:spPr>
          <a:xfrm>
            <a:off x="0" y="1250950"/>
            <a:ext cx="8883650" cy="5283200"/>
          </a:xfrm>
        </p:spPr>
        <p:txBody>
          <a:bodyPr/>
          <a:lstStyle/>
          <a:p>
            <a:pPr marL="457200" indent="-457200" eaLnBrk="1" hangingPunct="1"/>
            <a:r>
              <a:rPr lang="en-US" sz="2400" b="1" dirty="0" smtClean="0"/>
              <a:t>DoD Policies &amp; Sampling/Characterization – </a:t>
            </a:r>
            <a:r>
              <a:rPr lang="en-US" sz="1600" b="1" dirty="0" smtClean="0">
                <a:solidFill>
                  <a:srgbClr val="FF0000"/>
                </a:solidFill>
              </a:rPr>
              <a:t>Find the releases</a:t>
            </a:r>
          </a:p>
          <a:p>
            <a:pPr marL="838200" lvl="1" indent="-381000" eaLnBrk="1" hangingPunct="1">
              <a:buFontTx/>
              <a:buChar char="•"/>
            </a:pPr>
            <a:r>
              <a:rPr lang="en-US" sz="1800" dirty="0" smtClean="0"/>
              <a:t>DoD Sampling began ~15 years ago</a:t>
            </a:r>
          </a:p>
          <a:p>
            <a:pPr marL="838200" lvl="1" indent="-381000" eaLnBrk="1" hangingPunct="1">
              <a:buFontTx/>
              <a:buChar char="•"/>
            </a:pPr>
            <a:r>
              <a:rPr lang="en-US" sz="1800" dirty="0" smtClean="0"/>
              <a:t>DoD 2006 sampling policy memo required sampling in all media</a:t>
            </a:r>
          </a:p>
          <a:p>
            <a:pPr marL="838200" lvl="1" indent="-381000" eaLnBrk="1" hangingPunct="1">
              <a:buFontTx/>
              <a:buChar char="•"/>
            </a:pPr>
            <a:r>
              <a:rPr lang="en-US" sz="1800" dirty="0" smtClean="0"/>
              <a:t>California site prioritization protocol completed working with the state </a:t>
            </a:r>
          </a:p>
          <a:p>
            <a:pPr marL="838200" lvl="1" indent="-381000" eaLnBrk="1" hangingPunct="1">
              <a:buFontTx/>
              <a:buChar char="•"/>
            </a:pPr>
            <a:r>
              <a:rPr lang="en-US" sz="1800" dirty="0" smtClean="0"/>
              <a:t>DoD 2009 policy update uses EPA Preliminary Remediation Goal (PRG)</a:t>
            </a:r>
          </a:p>
          <a:p>
            <a:pPr marL="457200" indent="-457200" eaLnBrk="1" hangingPunct="1"/>
            <a:r>
              <a:rPr lang="en-US" sz="2400" b="1" dirty="0" smtClean="0"/>
              <a:t>Response via DERP</a:t>
            </a:r>
            <a:r>
              <a:rPr lang="en-US" sz="2400" b="1" baseline="30000" dirty="0" smtClean="0"/>
              <a:t>1 –</a:t>
            </a:r>
            <a:r>
              <a:rPr lang="en-US" sz="2400" b="1" dirty="0" smtClean="0"/>
              <a:t> </a:t>
            </a:r>
            <a:r>
              <a:rPr lang="en-US" sz="1600" b="1" dirty="0" smtClean="0">
                <a:solidFill>
                  <a:srgbClr val="FF0000"/>
                </a:solidFill>
              </a:rPr>
              <a:t>Address the releases</a:t>
            </a:r>
          </a:p>
          <a:p>
            <a:pPr marL="838200" lvl="1" indent="-381000" eaLnBrk="1" hangingPunct="1">
              <a:buFontTx/>
              <a:buChar char="•"/>
            </a:pPr>
            <a:r>
              <a:rPr lang="en-US" sz="1800" dirty="0" smtClean="0"/>
              <a:t>Lack of MCL </a:t>
            </a:r>
            <a:r>
              <a:rPr lang="en-US" sz="1800" i="1" dirty="0" smtClean="0"/>
              <a:t>does not stop</a:t>
            </a:r>
            <a:r>
              <a:rPr lang="en-US" sz="1800" dirty="0" smtClean="0"/>
              <a:t> response actions</a:t>
            </a:r>
          </a:p>
          <a:p>
            <a:pPr marL="838200" lvl="1" indent="-381000" eaLnBrk="1" hangingPunct="1">
              <a:buFontTx/>
              <a:buChar char="•"/>
            </a:pPr>
            <a:r>
              <a:rPr lang="en-US" sz="1800" dirty="0" smtClean="0"/>
              <a:t>Published EPA reference dose (</a:t>
            </a:r>
            <a:r>
              <a:rPr lang="en-US" sz="1800" dirty="0" err="1" smtClean="0"/>
              <a:t>RfD</a:t>
            </a:r>
            <a:r>
              <a:rPr lang="en-US" sz="1800" dirty="0" smtClean="0"/>
              <a:t>) used for site-specific risk assessments</a:t>
            </a:r>
            <a:r>
              <a:rPr lang="en-US" sz="1800" b="1" dirty="0" smtClean="0"/>
              <a:t> </a:t>
            </a:r>
          </a:p>
          <a:p>
            <a:pPr marL="457200" indent="-457200" eaLnBrk="1" hangingPunct="1"/>
            <a:r>
              <a:rPr lang="en-US" sz="2400" b="1" dirty="0" smtClean="0"/>
              <a:t>Invest in R&amp;D – </a:t>
            </a:r>
            <a:r>
              <a:rPr lang="en-US" sz="1600" b="1" dirty="0" smtClean="0">
                <a:solidFill>
                  <a:srgbClr val="FF0000"/>
                </a:solidFill>
              </a:rPr>
              <a:t>Determine sources &amp; substitutes</a:t>
            </a:r>
          </a:p>
          <a:p>
            <a:pPr marL="838200" lvl="1" indent="-381000" eaLnBrk="1" hangingPunct="1">
              <a:buFontTx/>
              <a:buChar char="•"/>
            </a:pPr>
            <a:r>
              <a:rPr lang="en-US" sz="1800" dirty="0" smtClean="0"/>
              <a:t>Over $114M invested</a:t>
            </a:r>
          </a:p>
          <a:p>
            <a:pPr marL="838200" lvl="1" indent="-381000" eaLnBrk="1" hangingPunct="1">
              <a:buFontTx/>
              <a:buChar char="•"/>
            </a:pPr>
            <a:r>
              <a:rPr lang="en-US" sz="1800" dirty="0" smtClean="0"/>
              <a:t>Perchlorate substitutes</a:t>
            </a:r>
          </a:p>
          <a:p>
            <a:pPr marL="838200" lvl="1" indent="-381000" eaLnBrk="1" hangingPunct="1">
              <a:buFontTx/>
              <a:buChar char="•"/>
            </a:pPr>
            <a:r>
              <a:rPr lang="en-US" sz="1800" dirty="0" smtClean="0"/>
              <a:t>Sources, sampling &amp; analytical methods </a:t>
            </a:r>
          </a:p>
          <a:p>
            <a:pPr marL="838200" lvl="1" indent="-381000" eaLnBrk="1" hangingPunct="1">
              <a:buFontTx/>
              <a:buChar char="•"/>
            </a:pPr>
            <a:r>
              <a:rPr lang="en-US" sz="1800" dirty="0" smtClean="0"/>
              <a:t>Treatment technologies</a:t>
            </a:r>
            <a:r>
              <a:rPr lang="en-US" sz="1800" b="1" dirty="0" smtClean="0"/>
              <a:t> </a:t>
            </a:r>
          </a:p>
          <a:p>
            <a:pPr marL="838200" lvl="1" indent="-381000" eaLnBrk="1" hangingPunct="1">
              <a:buFontTx/>
              <a:buChar char="•"/>
            </a:pPr>
            <a:endParaRPr lang="en-US" sz="1800" b="1" dirty="0" smtClean="0"/>
          </a:p>
        </p:txBody>
      </p:sp>
      <p:sp>
        <p:nvSpPr>
          <p:cNvPr id="5124" name="Text Box 4"/>
          <p:cNvSpPr txBox="1">
            <a:spLocks noChangeArrowheads="1"/>
          </p:cNvSpPr>
          <p:nvPr/>
        </p:nvSpPr>
        <p:spPr bwMode="auto">
          <a:xfrm>
            <a:off x="361950" y="6505575"/>
            <a:ext cx="4324350" cy="274638"/>
          </a:xfrm>
          <a:prstGeom prst="rect">
            <a:avLst/>
          </a:prstGeom>
          <a:noFill/>
          <a:ln w="38100">
            <a:noFill/>
            <a:miter lim="800000"/>
            <a:headEnd type="none" w="sm" len="sm"/>
            <a:tailEnd type="none" w="sm" len="sm"/>
          </a:ln>
        </p:spPr>
        <p:txBody>
          <a:bodyPr>
            <a:spAutoFit/>
          </a:bodyPr>
          <a:lstStyle/>
          <a:p>
            <a:pPr>
              <a:spcBef>
                <a:spcPct val="50000"/>
              </a:spcBef>
            </a:pPr>
            <a:r>
              <a:rPr lang="en-US" sz="1200" baseline="30000"/>
              <a:t>1</a:t>
            </a:r>
            <a:r>
              <a:rPr lang="en-US" sz="1200"/>
              <a:t> Defense Environmental Restoration Program</a:t>
            </a: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How Can ECs Affect DoD?</a:t>
            </a:r>
          </a:p>
        </p:txBody>
      </p:sp>
      <p:sp>
        <p:nvSpPr>
          <p:cNvPr id="5123" name="Rectangle 3"/>
          <p:cNvSpPr>
            <a:spLocks noGrp="1" noChangeArrowheads="1"/>
          </p:cNvSpPr>
          <p:nvPr>
            <p:ph type="body" idx="1"/>
          </p:nvPr>
        </p:nvSpPr>
        <p:spPr>
          <a:xfrm>
            <a:off x="347663" y="1550988"/>
            <a:ext cx="8796337" cy="5307012"/>
          </a:xfrm>
        </p:spPr>
        <p:txBody>
          <a:bodyPr/>
          <a:lstStyle/>
          <a:p>
            <a:pPr eaLnBrk="1" hangingPunct="1"/>
            <a:r>
              <a:rPr lang="en-US" sz="2400" b="1" dirty="0" smtClean="0">
                <a:solidFill>
                  <a:srgbClr val="0033CC"/>
                </a:solidFill>
              </a:rPr>
              <a:t>Present risks to operating forces, DoD employees, and/or public </a:t>
            </a:r>
          </a:p>
          <a:p>
            <a:pPr lvl="1" eaLnBrk="1" hangingPunct="1"/>
            <a:r>
              <a:rPr lang="en-US" sz="2000" dirty="0" smtClean="0">
                <a:solidFill>
                  <a:srgbClr val="0033CC"/>
                </a:solidFill>
              </a:rPr>
              <a:t>Human health protection paramount</a:t>
            </a:r>
          </a:p>
          <a:p>
            <a:pPr eaLnBrk="1" hangingPunct="1"/>
            <a:r>
              <a:rPr lang="en-US" sz="2400" b="1" dirty="0" smtClean="0">
                <a:solidFill>
                  <a:srgbClr val="0033CC"/>
                </a:solidFill>
              </a:rPr>
              <a:t>Reduce training/readiness</a:t>
            </a:r>
          </a:p>
          <a:p>
            <a:pPr lvl="1" eaLnBrk="1" hangingPunct="1"/>
            <a:r>
              <a:rPr lang="en-US" sz="2000" dirty="0" smtClean="0">
                <a:solidFill>
                  <a:srgbClr val="0033CC"/>
                </a:solidFill>
              </a:rPr>
              <a:t>Restrictions on use of ranges</a:t>
            </a:r>
          </a:p>
          <a:p>
            <a:pPr eaLnBrk="1" hangingPunct="1"/>
            <a:r>
              <a:rPr lang="en-US" sz="2400" b="1" dirty="0" smtClean="0">
                <a:solidFill>
                  <a:srgbClr val="0033CC"/>
                </a:solidFill>
              </a:rPr>
              <a:t>Restrict availability and/or cost of materials or chemicals</a:t>
            </a:r>
          </a:p>
          <a:p>
            <a:pPr lvl="1" eaLnBrk="1" hangingPunct="1"/>
            <a:r>
              <a:rPr lang="en-US" sz="2000" dirty="0" smtClean="0">
                <a:solidFill>
                  <a:srgbClr val="0033CC"/>
                </a:solidFill>
              </a:rPr>
              <a:t>Adverse impact on mission-critical applications &amp; industrial base community  </a:t>
            </a:r>
          </a:p>
          <a:p>
            <a:pPr eaLnBrk="1" hangingPunct="1"/>
            <a:r>
              <a:rPr lang="en-US" sz="2400" b="1" dirty="0" smtClean="0">
                <a:solidFill>
                  <a:srgbClr val="0033CC"/>
                </a:solidFill>
              </a:rPr>
              <a:t>Increase O&amp;M and/or cleanup costs</a:t>
            </a:r>
          </a:p>
          <a:p>
            <a:pPr lvl="1" eaLnBrk="1" hangingPunct="1"/>
            <a:r>
              <a:rPr lang="en-US" sz="2000" dirty="0" smtClean="0">
                <a:solidFill>
                  <a:srgbClr val="0033CC"/>
                </a:solidFill>
              </a:rPr>
              <a:t>Diverts resources from core mission</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73063" y="228600"/>
            <a:ext cx="8405812" cy="762000"/>
          </a:xfrm>
        </p:spPr>
        <p:txBody>
          <a:bodyPr/>
          <a:lstStyle/>
          <a:p>
            <a:pPr eaLnBrk="1" hangingPunct="1"/>
            <a:r>
              <a:rPr lang="en-US" dirty="0" smtClean="0"/>
              <a:t>Global Chemical Management Trends</a:t>
            </a:r>
          </a:p>
        </p:txBody>
      </p:sp>
      <p:sp>
        <p:nvSpPr>
          <p:cNvPr id="7171" name="Rectangle 3"/>
          <p:cNvSpPr>
            <a:spLocks noGrp="1" noChangeArrowheads="1"/>
          </p:cNvSpPr>
          <p:nvPr>
            <p:ph idx="1"/>
          </p:nvPr>
        </p:nvSpPr>
        <p:spPr>
          <a:xfrm>
            <a:off x="188913" y="1203326"/>
            <a:ext cx="8753475" cy="5138208"/>
          </a:xfrm>
        </p:spPr>
        <p:txBody>
          <a:bodyPr/>
          <a:lstStyle/>
          <a:p>
            <a:pPr eaLnBrk="1" hangingPunct="1">
              <a:lnSpc>
                <a:spcPct val="90000"/>
              </a:lnSpc>
            </a:pPr>
            <a:r>
              <a:rPr lang="en-US" sz="2400" b="1" dirty="0" smtClean="0">
                <a:solidFill>
                  <a:srgbClr val="0033CC"/>
                </a:solidFill>
              </a:rPr>
              <a:t>Use of Precautionary Principle</a:t>
            </a:r>
          </a:p>
          <a:p>
            <a:pPr lvl="1" eaLnBrk="1" hangingPunct="1">
              <a:lnSpc>
                <a:spcPct val="90000"/>
              </a:lnSpc>
            </a:pPr>
            <a:r>
              <a:rPr lang="en-US" sz="2000" dirty="0" smtClean="0">
                <a:solidFill>
                  <a:srgbClr val="0033CC"/>
                </a:solidFill>
              </a:rPr>
              <a:t>Must understand health &amp; environmental effects before using chemicals</a:t>
            </a:r>
          </a:p>
          <a:p>
            <a:pPr eaLnBrk="1" hangingPunct="1">
              <a:lnSpc>
                <a:spcPct val="90000"/>
              </a:lnSpc>
            </a:pPr>
            <a:r>
              <a:rPr lang="en-US" sz="2400" b="1" dirty="0" smtClean="0">
                <a:solidFill>
                  <a:srgbClr val="0033CC"/>
                </a:solidFill>
              </a:rPr>
              <a:t>Biomonitoring – What’s showing up in humans?</a:t>
            </a:r>
          </a:p>
          <a:p>
            <a:pPr lvl="1" eaLnBrk="1" hangingPunct="1">
              <a:lnSpc>
                <a:spcPct val="90000"/>
              </a:lnSpc>
            </a:pPr>
            <a:r>
              <a:rPr lang="en-US" sz="2000" dirty="0" smtClean="0">
                <a:solidFill>
                  <a:srgbClr val="0033CC"/>
                </a:solidFill>
              </a:rPr>
              <a:t>Centers for Disease Control’s national bio-monitoring &amp; California voluntary program</a:t>
            </a:r>
          </a:p>
          <a:p>
            <a:pPr eaLnBrk="1" hangingPunct="1">
              <a:lnSpc>
                <a:spcPct val="90000"/>
              </a:lnSpc>
            </a:pPr>
            <a:r>
              <a:rPr lang="en-US" sz="2400" b="1" dirty="0" smtClean="0">
                <a:solidFill>
                  <a:srgbClr val="0033CC"/>
                </a:solidFill>
              </a:rPr>
              <a:t>Strict Chemical Management &amp; Green Chemistry</a:t>
            </a:r>
          </a:p>
          <a:p>
            <a:pPr lvl="1" eaLnBrk="1" hangingPunct="1">
              <a:lnSpc>
                <a:spcPct val="90000"/>
              </a:lnSpc>
            </a:pPr>
            <a:r>
              <a:rPr lang="en-US" sz="2000" dirty="0" smtClean="0">
                <a:solidFill>
                  <a:srgbClr val="0033CC"/>
                </a:solidFill>
              </a:rPr>
              <a:t>Cradle to grave</a:t>
            </a:r>
          </a:p>
          <a:p>
            <a:pPr eaLnBrk="1" hangingPunct="1">
              <a:lnSpc>
                <a:spcPct val="90000"/>
              </a:lnSpc>
            </a:pPr>
            <a:r>
              <a:rPr lang="en-US" sz="2400" b="1" dirty="0" smtClean="0">
                <a:solidFill>
                  <a:srgbClr val="0033CC"/>
                </a:solidFill>
              </a:rPr>
              <a:t>Evolving Risk Assessment Science &amp; Process</a:t>
            </a:r>
          </a:p>
          <a:p>
            <a:pPr lvl="1" eaLnBrk="1" hangingPunct="1">
              <a:lnSpc>
                <a:spcPct val="90000"/>
              </a:lnSpc>
            </a:pPr>
            <a:r>
              <a:rPr lang="en-US" sz="2000" dirty="0" smtClean="0">
                <a:solidFill>
                  <a:srgbClr val="0033CC"/>
                </a:solidFill>
              </a:rPr>
              <a:t>EPA IRIS</a:t>
            </a:r>
            <a:r>
              <a:rPr lang="en-US" sz="2000" baseline="30000" dirty="0" smtClean="0">
                <a:solidFill>
                  <a:srgbClr val="0033CC"/>
                </a:solidFill>
              </a:rPr>
              <a:t>1</a:t>
            </a:r>
            <a:r>
              <a:rPr lang="en-US" sz="2000" dirty="0" smtClean="0">
                <a:solidFill>
                  <a:srgbClr val="0033CC"/>
                </a:solidFill>
              </a:rPr>
              <a:t> program</a:t>
            </a:r>
          </a:p>
          <a:p>
            <a:pPr eaLnBrk="1" hangingPunct="1">
              <a:lnSpc>
                <a:spcPct val="80000"/>
              </a:lnSpc>
            </a:pPr>
            <a:r>
              <a:rPr lang="en-US" sz="2400" b="1" dirty="0" smtClean="0">
                <a:solidFill>
                  <a:srgbClr val="0033CC"/>
                </a:solidFill>
              </a:rPr>
              <a:t>International, Federal, &amp; State Toxic Substances Laws</a:t>
            </a:r>
          </a:p>
          <a:p>
            <a:pPr lvl="1" eaLnBrk="1" hangingPunct="1">
              <a:lnSpc>
                <a:spcPct val="80000"/>
              </a:lnSpc>
            </a:pPr>
            <a:r>
              <a:rPr lang="en-US" sz="2000" dirty="0" smtClean="0">
                <a:solidFill>
                  <a:srgbClr val="FF0000"/>
                </a:solidFill>
              </a:rPr>
              <a:t>EPA Chemical Action Plans </a:t>
            </a:r>
          </a:p>
          <a:p>
            <a:pPr lvl="1" eaLnBrk="1" hangingPunct="1">
              <a:lnSpc>
                <a:spcPct val="80000"/>
              </a:lnSpc>
            </a:pPr>
            <a:r>
              <a:rPr lang="en-US" sz="2000" dirty="0" smtClean="0">
                <a:solidFill>
                  <a:srgbClr val="0033CC"/>
                </a:solidFill>
              </a:rPr>
              <a:t>California Green Chemistry Law </a:t>
            </a:r>
            <a:endParaRPr lang="en-US" sz="2000" baseline="30000" dirty="0" smtClean="0">
              <a:solidFill>
                <a:srgbClr val="0033CC"/>
              </a:solidFill>
            </a:endParaRPr>
          </a:p>
          <a:p>
            <a:pPr lvl="1" eaLnBrk="1" hangingPunct="1">
              <a:lnSpc>
                <a:spcPct val="80000"/>
              </a:lnSpc>
            </a:pPr>
            <a:r>
              <a:rPr lang="en-US" sz="2000" dirty="0" smtClean="0">
                <a:solidFill>
                  <a:srgbClr val="FF0000"/>
                </a:solidFill>
              </a:rPr>
              <a:t>European Union’s REACH</a:t>
            </a:r>
            <a:r>
              <a:rPr lang="en-US" sz="2000" baseline="30000" dirty="0" smtClean="0">
                <a:solidFill>
                  <a:srgbClr val="FF0000"/>
                </a:solidFill>
              </a:rPr>
              <a:t>2 </a:t>
            </a:r>
            <a:r>
              <a:rPr lang="en-US" sz="2000" dirty="0" smtClean="0">
                <a:solidFill>
                  <a:srgbClr val="FF0000"/>
                </a:solidFill>
              </a:rPr>
              <a:t>regulation</a:t>
            </a:r>
            <a:endParaRPr lang="en-US" sz="2000" baseline="30000" dirty="0" smtClean="0">
              <a:solidFill>
                <a:srgbClr val="FF0000"/>
              </a:solidFill>
            </a:endParaRPr>
          </a:p>
          <a:p>
            <a:pPr lvl="1" eaLnBrk="1" hangingPunct="1">
              <a:lnSpc>
                <a:spcPct val="80000"/>
              </a:lnSpc>
            </a:pPr>
            <a:r>
              <a:rPr lang="en-US" sz="2000" dirty="0" smtClean="0">
                <a:solidFill>
                  <a:srgbClr val="0033CC"/>
                </a:solidFill>
              </a:rPr>
              <a:t>Pending Toxic Substance Control Act reform</a:t>
            </a:r>
          </a:p>
          <a:p>
            <a:pPr lvl="1" eaLnBrk="1" hangingPunct="1">
              <a:lnSpc>
                <a:spcPct val="80000"/>
              </a:lnSpc>
              <a:buNone/>
            </a:pPr>
            <a:endParaRPr lang="en-US" sz="2000" baseline="30000" dirty="0" smtClean="0">
              <a:solidFill>
                <a:srgbClr val="0033CC"/>
              </a:solidFill>
            </a:endParaRPr>
          </a:p>
          <a:p>
            <a:pPr lvl="1" eaLnBrk="1" hangingPunct="1">
              <a:lnSpc>
                <a:spcPct val="80000"/>
              </a:lnSpc>
              <a:buNone/>
            </a:pPr>
            <a:endParaRPr lang="en-US" sz="1100" dirty="0" smtClean="0"/>
          </a:p>
          <a:p>
            <a:pPr lvl="1" eaLnBrk="1" hangingPunct="1">
              <a:lnSpc>
                <a:spcPct val="80000"/>
              </a:lnSpc>
            </a:pPr>
            <a:endParaRPr lang="en-US" sz="1800" dirty="0" smtClean="0">
              <a:solidFill>
                <a:srgbClr val="0033CC"/>
              </a:solidFill>
              <a:cs typeface="Arial" charset="0"/>
            </a:endParaRPr>
          </a:p>
        </p:txBody>
      </p:sp>
      <p:sp>
        <p:nvSpPr>
          <p:cNvPr id="6148" name="Rectangle 109"/>
          <p:cNvSpPr>
            <a:spLocks noChangeArrowheads="1"/>
          </p:cNvSpPr>
          <p:nvPr/>
        </p:nvSpPr>
        <p:spPr bwMode="auto">
          <a:xfrm>
            <a:off x="439738" y="6334125"/>
            <a:ext cx="8255000" cy="667875"/>
          </a:xfrm>
          <a:prstGeom prst="rect">
            <a:avLst/>
          </a:prstGeom>
          <a:noFill/>
          <a:ln w="9525">
            <a:noFill/>
            <a:miter lim="800000"/>
            <a:headEnd type="none" w="sm" len="sm"/>
            <a:tailEnd type="none" w="sm" len="sm"/>
          </a:ln>
        </p:spPr>
        <p:txBody>
          <a:bodyPr>
            <a:spAutoFit/>
          </a:bodyPr>
          <a:lstStyle/>
          <a:p>
            <a:pPr>
              <a:lnSpc>
                <a:spcPct val="90000"/>
              </a:lnSpc>
              <a:spcBef>
                <a:spcPct val="20000"/>
              </a:spcBef>
              <a:defRPr/>
            </a:pPr>
            <a:r>
              <a:rPr lang="en-US" sz="1400" baseline="30000" dirty="0" smtClean="0">
                <a:latin typeface="+mn-lt"/>
              </a:rPr>
              <a:t>1  </a:t>
            </a:r>
            <a:r>
              <a:rPr lang="en-US" sz="1100" dirty="0" smtClean="0">
                <a:latin typeface="+mn-lt"/>
              </a:rPr>
              <a:t>Integrated Risk Information </a:t>
            </a:r>
          </a:p>
          <a:p>
            <a:pPr marL="0" lvl="1">
              <a:lnSpc>
                <a:spcPct val="90000"/>
              </a:lnSpc>
              <a:spcBef>
                <a:spcPct val="20000"/>
              </a:spcBef>
              <a:defRPr/>
            </a:pPr>
            <a:r>
              <a:rPr lang="en-US" sz="1400" baseline="30000" dirty="0" smtClean="0">
                <a:latin typeface="+mn-lt"/>
              </a:rPr>
              <a:t>2  </a:t>
            </a:r>
            <a:r>
              <a:rPr lang="en-US" sz="1100" dirty="0" smtClean="0">
                <a:latin typeface="+mn-lt"/>
              </a:rPr>
              <a:t>Registration, Evaluation, Authorization &amp; Restriction of Chemicals</a:t>
            </a:r>
          </a:p>
          <a:p>
            <a:pPr>
              <a:lnSpc>
                <a:spcPct val="90000"/>
              </a:lnSpc>
              <a:spcBef>
                <a:spcPct val="20000"/>
              </a:spcBef>
              <a:defRPr/>
            </a:pPr>
            <a:r>
              <a:rPr lang="en-US" sz="1400" dirty="0" smtClean="0">
                <a:latin typeface="+mn-lt"/>
              </a:rPr>
              <a:t> </a:t>
            </a:r>
            <a:endParaRPr lang="en-US" sz="1400"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lecule.jpg"/>
          <p:cNvPicPr>
            <a:picLocks noChangeAspect="1"/>
          </p:cNvPicPr>
          <p:nvPr/>
        </p:nvPicPr>
        <p:blipFill>
          <a:blip r:embed="rId3" cstate="print"/>
          <a:stretch>
            <a:fillRect/>
          </a:stretch>
        </p:blipFill>
        <p:spPr>
          <a:xfrm>
            <a:off x="-86147" y="-262466"/>
            <a:ext cx="9230147" cy="7120466"/>
          </a:xfrm>
          <a:prstGeom prst="rect">
            <a:avLst/>
          </a:prstGeom>
        </p:spPr>
      </p:pic>
      <p:sp>
        <p:nvSpPr>
          <p:cNvPr id="5122" name="Rectangle 2"/>
          <p:cNvSpPr>
            <a:spLocks noGrp="1" noChangeArrowheads="1"/>
          </p:cNvSpPr>
          <p:nvPr>
            <p:ph type="ctrTitle"/>
          </p:nvPr>
        </p:nvSpPr>
        <p:spPr>
          <a:xfrm>
            <a:off x="486305" y="334963"/>
            <a:ext cx="7997825" cy="1920875"/>
          </a:xfrm>
        </p:spPr>
        <p:txBody>
          <a:bodyPr/>
          <a:lstStyle/>
          <a:p>
            <a:pPr eaLnBrk="1" hangingPunct="1"/>
            <a:r>
              <a:rPr lang="en-US" sz="2800" dirty="0" smtClean="0">
                <a:latin typeface="Arial Black" pitchFamily="34" charset="0"/>
                <a:ea typeface="ＭＳ Ｐゴシック" pitchFamily="34" charset="-128"/>
              </a:rPr>
              <a:t>Part 1 – Emerging Contaminants (ECs) Program Structure </a:t>
            </a:r>
            <a:br>
              <a:rPr lang="en-US" sz="2800" dirty="0" smtClean="0">
                <a:latin typeface="Arial Black" pitchFamily="34" charset="0"/>
                <a:ea typeface="ＭＳ Ｐゴシック" pitchFamily="34" charset="-128"/>
              </a:rPr>
            </a:br>
            <a:r>
              <a:rPr lang="en-US" sz="2800" dirty="0" smtClean="0">
                <a:latin typeface="Arial Black" pitchFamily="34" charset="0"/>
                <a:ea typeface="ＭＳ Ｐゴシック" pitchFamily="34" charset="-128"/>
              </a:rPr>
              <a:t/>
            </a:r>
            <a:br>
              <a:rPr lang="en-US" sz="2800" dirty="0" smtClean="0">
                <a:latin typeface="Arial Black" pitchFamily="34" charset="0"/>
                <a:ea typeface="ＭＳ Ｐゴシック" pitchFamily="34" charset="-128"/>
              </a:rPr>
            </a:br>
            <a:endParaRPr lang="en-US" sz="2800" dirty="0" smtClean="0">
              <a:latin typeface="Arial Black"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val 2"/>
          <p:cNvSpPr>
            <a:spLocks noChangeArrowheads="1"/>
          </p:cNvSpPr>
          <p:nvPr/>
        </p:nvSpPr>
        <p:spPr bwMode="auto">
          <a:xfrm>
            <a:off x="2852738" y="1371600"/>
            <a:ext cx="3200400" cy="2133600"/>
          </a:xfrm>
          <a:prstGeom prst="ellipse">
            <a:avLst/>
          </a:prstGeom>
          <a:noFill/>
          <a:ln w="63500">
            <a:solidFill>
              <a:srgbClr val="0066FF"/>
            </a:solidFill>
            <a:round/>
            <a:headEnd/>
            <a:tailEnd/>
          </a:ln>
          <a:effectLst/>
        </p:spPr>
        <p:txBody>
          <a:bodyPr wrap="none" anchor="ctr"/>
          <a:lstStyle/>
          <a:p>
            <a:pPr algn="ctr">
              <a:defRPr/>
            </a:pPr>
            <a:endParaRPr lang="en-US">
              <a:solidFill>
                <a:schemeClr val="tx2"/>
              </a:solidFill>
              <a:effectLst>
                <a:outerShdw blurRad="38100" dist="38100" dir="2700000" algn="tl">
                  <a:srgbClr val="C0C0C0"/>
                </a:outerShdw>
              </a:effectLst>
            </a:endParaRPr>
          </a:p>
        </p:txBody>
      </p:sp>
      <p:sp>
        <p:nvSpPr>
          <p:cNvPr id="23555" name="Text Box 3"/>
          <p:cNvSpPr txBox="1">
            <a:spLocks noChangeArrowheads="1"/>
          </p:cNvSpPr>
          <p:nvPr/>
        </p:nvSpPr>
        <p:spPr bwMode="auto">
          <a:xfrm>
            <a:off x="3167063" y="2074863"/>
            <a:ext cx="2514600" cy="1187450"/>
          </a:xfrm>
          <a:prstGeom prst="rect">
            <a:avLst/>
          </a:prstGeom>
          <a:noFill/>
          <a:ln w="9525">
            <a:noFill/>
            <a:miter lim="800000"/>
            <a:headEnd/>
            <a:tailEnd/>
          </a:ln>
        </p:spPr>
        <p:txBody>
          <a:bodyPr>
            <a:spAutoFit/>
          </a:bodyPr>
          <a:lstStyle/>
          <a:p>
            <a:pPr algn="ctr">
              <a:spcBef>
                <a:spcPct val="50000"/>
              </a:spcBef>
            </a:pPr>
            <a:r>
              <a:rPr lang="en-US" b="1" dirty="0">
                <a:solidFill>
                  <a:srgbClr val="0033CC"/>
                </a:solidFill>
                <a:latin typeface="Arial" charset="0"/>
              </a:rPr>
              <a:t>Strategic Process Improvements</a:t>
            </a:r>
          </a:p>
        </p:txBody>
      </p:sp>
      <p:sp>
        <p:nvSpPr>
          <p:cNvPr id="6148" name="Text Box 4"/>
          <p:cNvSpPr txBox="1">
            <a:spLocks noChangeArrowheads="1"/>
          </p:cNvSpPr>
          <p:nvPr/>
        </p:nvSpPr>
        <p:spPr bwMode="auto">
          <a:xfrm>
            <a:off x="9890125" y="874713"/>
            <a:ext cx="184150" cy="366712"/>
          </a:xfrm>
          <a:prstGeom prst="rect">
            <a:avLst/>
          </a:prstGeom>
          <a:noFill/>
          <a:ln w="9525">
            <a:noFill/>
            <a:miter lim="800000"/>
            <a:headEnd/>
            <a:tailEnd/>
          </a:ln>
        </p:spPr>
        <p:txBody>
          <a:bodyPr wrap="none">
            <a:spAutoFit/>
          </a:bodyPr>
          <a:lstStyle/>
          <a:p>
            <a:endParaRPr lang="en-US" sz="1800">
              <a:latin typeface="Arial" charset="0"/>
            </a:endParaRPr>
          </a:p>
        </p:txBody>
      </p:sp>
      <p:sp>
        <p:nvSpPr>
          <p:cNvPr id="6149" name="Oval 5"/>
          <p:cNvSpPr>
            <a:spLocks noChangeArrowheads="1"/>
          </p:cNvSpPr>
          <p:nvPr/>
        </p:nvSpPr>
        <p:spPr bwMode="auto">
          <a:xfrm>
            <a:off x="1295400" y="3124200"/>
            <a:ext cx="3200400" cy="2133600"/>
          </a:xfrm>
          <a:prstGeom prst="ellipse">
            <a:avLst/>
          </a:prstGeom>
          <a:noFill/>
          <a:ln w="63500">
            <a:solidFill>
              <a:srgbClr val="0066FF"/>
            </a:solidFill>
            <a:round/>
            <a:headEnd/>
            <a:tailEnd/>
          </a:ln>
        </p:spPr>
        <p:txBody>
          <a:bodyPr wrap="none" anchor="ctr"/>
          <a:lstStyle/>
          <a:p>
            <a:endParaRPr lang="en-US"/>
          </a:p>
        </p:txBody>
      </p:sp>
      <p:sp>
        <p:nvSpPr>
          <p:cNvPr id="23558" name="Text Box 6"/>
          <p:cNvSpPr txBox="1">
            <a:spLocks noChangeArrowheads="1"/>
          </p:cNvSpPr>
          <p:nvPr/>
        </p:nvSpPr>
        <p:spPr bwMode="auto">
          <a:xfrm>
            <a:off x="1549400" y="3817938"/>
            <a:ext cx="2514600" cy="1187450"/>
          </a:xfrm>
          <a:prstGeom prst="rect">
            <a:avLst/>
          </a:prstGeom>
          <a:noFill/>
          <a:ln w="9525">
            <a:noFill/>
            <a:miter lim="800000"/>
            <a:headEnd/>
            <a:tailEnd/>
          </a:ln>
        </p:spPr>
        <p:txBody>
          <a:bodyPr>
            <a:spAutoFit/>
          </a:bodyPr>
          <a:lstStyle/>
          <a:p>
            <a:pPr algn="ctr">
              <a:spcBef>
                <a:spcPct val="50000"/>
              </a:spcBef>
            </a:pPr>
            <a:r>
              <a:rPr lang="en-US" b="1">
                <a:solidFill>
                  <a:srgbClr val="0033CC"/>
                </a:solidFill>
                <a:latin typeface="Arial" charset="0"/>
              </a:rPr>
              <a:t>Engage Internal &amp; External Stakeholders</a:t>
            </a:r>
          </a:p>
        </p:txBody>
      </p:sp>
      <p:sp>
        <p:nvSpPr>
          <p:cNvPr id="6151" name="Oval 7"/>
          <p:cNvSpPr>
            <a:spLocks noChangeArrowheads="1"/>
          </p:cNvSpPr>
          <p:nvPr/>
        </p:nvSpPr>
        <p:spPr bwMode="auto">
          <a:xfrm>
            <a:off x="4191000" y="3200400"/>
            <a:ext cx="3200400" cy="2133600"/>
          </a:xfrm>
          <a:prstGeom prst="ellipse">
            <a:avLst/>
          </a:prstGeom>
          <a:noFill/>
          <a:ln w="63500">
            <a:solidFill>
              <a:srgbClr val="0066FF"/>
            </a:solidFill>
            <a:round/>
            <a:headEnd/>
            <a:tailEnd/>
          </a:ln>
        </p:spPr>
        <p:txBody>
          <a:bodyPr wrap="none" anchor="ctr"/>
          <a:lstStyle/>
          <a:p>
            <a:endParaRPr lang="en-US"/>
          </a:p>
        </p:txBody>
      </p:sp>
      <p:sp>
        <p:nvSpPr>
          <p:cNvPr id="23560" name="Text Box 8"/>
          <p:cNvSpPr txBox="1">
            <a:spLocks noChangeArrowheads="1"/>
          </p:cNvSpPr>
          <p:nvPr/>
        </p:nvSpPr>
        <p:spPr bwMode="auto">
          <a:xfrm>
            <a:off x="4529138" y="3843338"/>
            <a:ext cx="2514600" cy="1187450"/>
          </a:xfrm>
          <a:prstGeom prst="rect">
            <a:avLst/>
          </a:prstGeom>
          <a:noFill/>
          <a:ln w="9525">
            <a:noFill/>
            <a:miter lim="800000"/>
            <a:headEnd/>
            <a:tailEnd/>
          </a:ln>
        </p:spPr>
        <p:txBody>
          <a:bodyPr>
            <a:spAutoFit/>
          </a:bodyPr>
          <a:lstStyle/>
          <a:p>
            <a:pPr algn="ctr">
              <a:spcBef>
                <a:spcPct val="50000"/>
              </a:spcBef>
            </a:pPr>
            <a:r>
              <a:rPr lang="en-US" b="1">
                <a:solidFill>
                  <a:srgbClr val="0033CC"/>
                </a:solidFill>
                <a:latin typeface="Arial" charset="0"/>
              </a:rPr>
              <a:t>Identify, Assess &amp; Manage DoD Risks</a:t>
            </a:r>
          </a:p>
        </p:txBody>
      </p:sp>
      <p:sp>
        <p:nvSpPr>
          <p:cNvPr id="23561" name="Text Box 9"/>
          <p:cNvSpPr txBox="1">
            <a:spLocks noChangeArrowheads="1"/>
          </p:cNvSpPr>
          <p:nvPr/>
        </p:nvSpPr>
        <p:spPr bwMode="auto">
          <a:xfrm>
            <a:off x="6858000" y="1524000"/>
            <a:ext cx="2286000" cy="641350"/>
          </a:xfrm>
          <a:prstGeom prst="rect">
            <a:avLst/>
          </a:prstGeom>
          <a:noFill/>
          <a:ln w="9525">
            <a:noFill/>
            <a:miter lim="800000"/>
            <a:headEnd type="none" w="sm" len="sm"/>
            <a:tailEnd type="none" w="sm" len="sm"/>
          </a:ln>
        </p:spPr>
        <p:txBody>
          <a:bodyPr>
            <a:spAutoFit/>
          </a:bodyPr>
          <a:lstStyle/>
          <a:p>
            <a:pPr>
              <a:spcBef>
                <a:spcPct val="50000"/>
              </a:spcBef>
            </a:pPr>
            <a:r>
              <a:rPr lang="en-US" sz="1800" b="1" dirty="0">
                <a:solidFill>
                  <a:srgbClr val="7030A0"/>
                </a:solidFill>
                <a:latin typeface="Arial" charset="0"/>
              </a:rPr>
              <a:t>National Level Issues</a:t>
            </a:r>
          </a:p>
        </p:txBody>
      </p:sp>
      <p:sp>
        <p:nvSpPr>
          <p:cNvPr id="23562" name="Text Box 10"/>
          <p:cNvSpPr txBox="1">
            <a:spLocks noChangeArrowheads="1"/>
          </p:cNvSpPr>
          <p:nvPr/>
        </p:nvSpPr>
        <p:spPr bwMode="auto">
          <a:xfrm>
            <a:off x="6477000" y="5867400"/>
            <a:ext cx="2286000" cy="641350"/>
          </a:xfrm>
          <a:prstGeom prst="rect">
            <a:avLst/>
          </a:prstGeom>
          <a:noFill/>
          <a:ln w="9525">
            <a:noFill/>
            <a:miter lim="800000"/>
            <a:headEnd type="none" w="sm" len="sm"/>
            <a:tailEnd type="none" w="sm" len="sm"/>
          </a:ln>
        </p:spPr>
        <p:txBody>
          <a:bodyPr>
            <a:spAutoFit/>
          </a:bodyPr>
          <a:lstStyle/>
          <a:p>
            <a:pPr>
              <a:spcBef>
                <a:spcPct val="50000"/>
              </a:spcBef>
            </a:pPr>
            <a:r>
              <a:rPr lang="en-US" sz="1800" b="1">
                <a:solidFill>
                  <a:srgbClr val="7030A0"/>
                </a:solidFill>
                <a:latin typeface="Arial" charset="0"/>
              </a:rPr>
              <a:t>Internal DoD &amp; Industry Partners</a:t>
            </a:r>
          </a:p>
        </p:txBody>
      </p:sp>
      <p:sp>
        <p:nvSpPr>
          <p:cNvPr id="23563" name="Text Box 11"/>
          <p:cNvSpPr txBox="1">
            <a:spLocks noChangeArrowheads="1"/>
          </p:cNvSpPr>
          <p:nvPr/>
        </p:nvSpPr>
        <p:spPr bwMode="auto">
          <a:xfrm>
            <a:off x="609600" y="5867400"/>
            <a:ext cx="2286000" cy="915988"/>
          </a:xfrm>
          <a:prstGeom prst="rect">
            <a:avLst/>
          </a:prstGeom>
          <a:noFill/>
          <a:ln w="9525">
            <a:noFill/>
            <a:miter lim="800000"/>
            <a:headEnd type="none" w="sm" len="sm"/>
            <a:tailEnd type="none" w="sm" len="sm"/>
          </a:ln>
        </p:spPr>
        <p:txBody>
          <a:bodyPr>
            <a:spAutoFit/>
          </a:bodyPr>
          <a:lstStyle/>
          <a:p>
            <a:pPr>
              <a:spcBef>
                <a:spcPct val="50000"/>
              </a:spcBef>
            </a:pPr>
            <a:r>
              <a:rPr lang="en-US" sz="1800" b="1">
                <a:solidFill>
                  <a:srgbClr val="7030A0"/>
                </a:solidFill>
                <a:latin typeface="Arial" charset="0"/>
              </a:rPr>
              <a:t>DoD, Federal, State, NGOs, &amp; Industry</a:t>
            </a:r>
          </a:p>
        </p:txBody>
      </p:sp>
      <p:sp>
        <p:nvSpPr>
          <p:cNvPr id="23564" name="Line 12"/>
          <p:cNvSpPr>
            <a:spLocks noChangeShapeType="1"/>
          </p:cNvSpPr>
          <p:nvPr/>
        </p:nvSpPr>
        <p:spPr bwMode="auto">
          <a:xfrm flipH="1">
            <a:off x="6096000" y="1828800"/>
            <a:ext cx="685800" cy="304800"/>
          </a:xfrm>
          <a:prstGeom prst="line">
            <a:avLst/>
          </a:prstGeom>
          <a:noFill/>
          <a:ln w="25400">
            <a:solidFill>
              <a:srgbClr val="7030A0"/>
            </a:solidFill>
            <a:round/>
            <a:headEnd type="none" w="sm" len="sm"/>
            <a:tailEnd type="triangle" w="lg" len="lg"/>
          </a:ln>
        </p:spPr>
        <p:txBody>
          <a:bodyPr/>
          <a:lstStyle/>
          <a:p>
            <a:endParaRPr lang="en-US"/>
          </a:p>
        </p:txBody>
      </p:sp>
      <p:sp>
        <p:nvSpPr>
          <p:cNvPr id="23565" name="Line 13"/>
          <p:cNvSpPr>
            <a:spLocks noChangeShapeType="1"/>
          </p:cNvSpPr>
          <p:nvPr/>
        </p:nvSpPr>
        <p:spPr bwMode="auto">
          <a:xfrm flipV="1">
            <a:off x="1447800" y="5181600"/>
            <a:ext cx="533400" cy="685800"/>
          </a:xfrm>
          <a:prstGeom prst="line">
            <a:avLst/>
          </a:prstGeom>
          <a:noFill/>
          <a:ln w="25400">
            <a:solidFill>
              <a:srgbClr val="7030A0"/>
            </a:solidFill>
            <a:round/>
            <a:headEnd type="none" w="sm" len="sm"/>
            <a:tailEnd type="triangle" w="lg" len="lg"/>
          </a:ln>
        </p:spPr>
        <p:txBody>
          <a:bodyPr/>
          <a:lstStyle/>
          <a:p>
            <a:endParaRPr lang="en-US"/>
          </a:p>
        </p:txBody>
      </p:sp>
      <p:sp>
        <p:nvSpPr>
          <p:cNvPr id="23566" name="Line 14"/>
          <p:cNvSpPr>
            <a:spLocks noChangeShapeType="1"/>
          </p:cNvSpPr>
          <p:nvPr/>
        </p:nvSpPr>
        <p:spPr bwMode="auto">
          <a:xfrm flipH="1" flipV="1">
            <a:off x="6858000" y="5181600"/>
            <a:ext cx="685800" cy="609600"/>
          </a:xfrm>
          <a:prstGeom prst="line">
            <a:avLst/>
          </a:prstGeom>
          <a:noFill/>
          <a:ln w="25400">
            <a:solidFill>
              <a:srgbClr val="7030A0"/>
            </a:solidFill>
            <a:round/>
            <a:headEnd type="none" w="sm" len="sm"/>
            <a:tailEnd type="triangle" w="lg" len="lg"/>
          </a:ln>
        </p:spPr>
        <p:txBody>
          <a:bodyPr/>
          <a:lstStyle/>
          <a:p>
            <a:endParaRPr lang="en-US"/>
          </a:p>
        </p:txBody>
      </p:sp>
      <p:sp>
        <p:nvSpPr>
          <p:cNvPr id="6159" name="Rectangle 15"/>
          <p:cNvSpPr>
            <a:spLocks noGrp="1" noChangeArrowheads="1"/>
          </p:cNvSpPr>
          <p:nvPr>
            <p:ph type="title"/>
          </p:nvPr>
        </p:nvSpPr>
        <p:spPr>
          <a:xfrm>
            <a:off x="914400" y="330200"/>
            <a:ext cx="7924800" cy="660399"/>
          </a:xfrm>
        </p:spPr>
        <p:txBody>
          <a:bodyPr/>
          <a:lstStyle/>
          <a:p>
            <a:r>
              <a:rPr lang="en-US" b="1" dirty="0" smtClean="0">
                <a:solidFill>
                  <a:schemeClr val="bg1"/>
                </a:solidFill>
              </a:rPr>
              <a:t>EC Program Strategic Priorities</a:t>
            </a:r>
            <a:br>
              <a:rPr lang="en-US" b="1" dirty="0" smtClean="0">
                <a:solidFill>
                  <a:schemeClr val="bg1"/>
                </a:solidFill>
              </a:rPr>
            </a:br>
            <a:endParaRPr lang="en-US" b="1" dirty="0" smtClean="0">
              <a:solidFill>
                <a:schemeClr val="bg1"/>
              </a:solidFill>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0338" y="169863"/>
            <a:ext cx="8839200" cy="762000"/>
          </a:xfrm>
        </p:spPr>
        <p:txBody>
          <a:bodyPr/>
          <a:lstStyle/>
          <a:p>
            <a:pPr eaLnBrk="1" hangingPunct="1"/>
            <a:r>
              <a:rPr lang="en-US" b="1" smtClean="0">
                <a:solidFill>
                  <a:schemeClr val="bg1"/>
                </a:solidFill>
              </a:rPr>
              <a:t>EC “Scan-Watch-Action” Process</a:t>
            </a:r>
          </a:p>
        </p:txBody>
      </p:sp>
      <p:sp>
        <p:nvSpPr>
          <p:cNvPr id="495619" name="Text Box 3"/>
          <p:cNvSpPr txBox="1">
            <a:spLocks noChangeArrowheads="1"/>
          </p:cNvSpPr>
          <p:nvPr/>
        </p:nvSpPr>
        <p:spPr bwMode="auto">
          <a:xfrm>
            <a:off x="5903913" y="1524000"/>
            <a:ext cx="2895600" cy="915988"/>
          </a:xfrm>
          <a:prstGeom prst="rect">
            <a:avLst/>
          </a:prstGeom>
          <a:noFill/>
          <a:ln w="9525">
            <a:noFill/>
            <a:miter lim="800000"/>
            <a:headEnd/>
            <a:tailEnd/>
          </a:ln>
        </p:spPr>
        <p:txBody>
          <a:bodyPr>
            <a:spAutoFit/>
          </a:bodyPr>
          <a:lstStyle/>
          <a:p>
            <a:pPr>
              <a:spcBef>
                <a:spcPct val="50000"/>
              </a:spcBef>
            </a:pPr>
            <a:r>
              <a:rPr lang="en-US" sz="1800">
                <a:solidFill>
                  <a:srgbClr val="063869"/>
                </a:solidFill>
                <a:latin typeface="Arial" charset="0"/>
              </a:rPr>
              <a:t>Review literature, periodicals, regulatory communications, etc.</a:t>
            </a:r>
            <a:endParaRPr lang="en-US" sz="1800">
              <a:latin typeface="Arial" charset="0"/>
            </a:endParaRPr>
          </a:p>
        </p:txBody>
      </p:sp>
      <p:sp>
        <p:nvSpPr>
          <p:cNvPr id="495620" name="Line 4"/>
          <p:cNvSpPr>
            <a:spLocks noChangeShapeType="1"/>
          </p:cNvSpPr>
          <p:nvPr/>
        </p:nvSpPr>
        <p:spPr bwMode="auto">
          <a:xfrm>
            <a:off x="2070100" y="5449888"/>
            <a:ext cx="808038" cy="0"/>
          </a:xfrm>
          <a:prstGeom prst="line">
            <a:avLst/>
          </a:prstGeom>
          <a:noFill/>
          <a:ln w="53975">
            <a:solidFill>
              <a:schemeClr val="tx1"/>
            </a:solidFill>
            <a:round/>
            <a:headEnd type="none" w="sm" len="sm"/>
            <a:tailEnd type="triangle" w="lg" len="lg"/>
          </a:ln>
        </p:spPr>
        <p:txBody>
          <a:bodyPr/>
          <a:lstStyle/>
          <a:p>
            <a:endParaRPr lang="en-US"/>
          </a:p>
        </p:txBody>
      </p:sp>
      <p:sp>
        <p:nvSpPr>
          <p:cNvPr id="495621" name="Text Box 5"/>
          <p:cNvSpPr txBox="1">
            <a:spLocks noChangeArrowheads="1"/>
          </p:cNvSpPr>
          <p:nvPr/>
        </p:nvSpPr>
        <p:spPr bwMode="auto">
          <a:xfrm>
            <a:off x="3566055" y="5273675"/>
            <a:ext cx="6196012" cy="369332"/>
          </a:xfrm>
          <a:prstGeom prst="rect">
            <a:avLst/>
          </a:prstGeom>
          <a:noFill/>
          <a:ln w="9525">
            <a:noFill/>
            <a:miter lim="800000"/>
            <a:headEnd type="none" w="sm" len="sm"/>
            <a:tailEnd type="none" w="sm" len="sm"/>
          </a:ln>
        </p:spPr>
        <p:txBody>
          <a:bodyPr>
            <a:spAutoFit/>
          </a:bodyPr>
          <a:lstStyle/>
          <a:p>
            <a:pPr>
              <a:spcBef>
                <a:spcPct val="50000"/>
              </a:spcBef>
            </a:pPr>
            <a:r>
              <a:rPr lang="en-US" sz="1800" b="1" dirty="0" smtClean="0">
                <a:latin typeface="Arial" charset="0"/>
              </a:rPr>
              <a:t>RMOs </a:t>
            </a:r>
            <a:r>
              <a:rPr lang="en-US" sz="1800" b="1" dirty="0">
                <a:latin typeface="Arial" charset="0"/>
              </a:rPr>
              <a:t>to </a:t>
            </a:r>
            <a:r>
              <a:rPr lang="en-US" sz="1800" b="1" dirty="0" smtClean="0">
                <a:latin typeface="Arial" charset="0"/>
              </a:rPr>
              <a:t>EC Governance Council</a:t>
            </a:r>
            <a:endParaRPr lang="en-US" sz="1800" b="1" dirty="0">
              <a:latin typeface="Arial" charset="0"/>
            </a:endParaRPr>
          </a:p>
        </p:txBody>
      </p:sp>
      <p:sp>
        <p:nvSpPr>
          <p:cNvPr id="8198" name="Text Box 6"/>
          <p:cNvSpPr txBox="1">
            <a:spLocks noChangeArrowheads="1"/>
          </p:cNvSpPr>
          <p:nvPr/>
        </p:nvSpPr>
        <p:spPr bwMode="auto">
          <a:xfrm>
            <a:off x="2208213" y="1323975"/>
            <a:ext cx="1830387" cy="304800"/>
          </a:xfrm>
          <a:prstGeom prst="rect">
            <a:avLst/>
          </a:prstGeom>
          <a:noFill/>
          <a:ln w="9525">
            <a:noFill/>
            <a:miter lim="800000"/>
            <a:headEnd type="none" w="sm" len="sm"/>
            <a:tailEnd type="none" w="sm" len="sm"/>
          </a:ln>
        </p:spPr>
        <p:txBody>
          <a:bodyPr>
            <a:spAutoFit/>
          </a:bodyPr>
          <a:lstStyle/>
          <a:p>
            <a:r>
              <a:rPr lang="en-US" sz="1400" b="1">
                <a:latin typeface="Arial" charset="0"/>
              </a:rPr>
              <a:t>Over -the- horizon</a:t>
            </a:r>
          </a:p>
        </p:txBody>
      </p:sp>
      <p:sp>
        <p:nvSpPr>
          <p:cNvPr id="495623" name="Text Box 7"/>
          <p:cNvSpPr txBox="1">
            <a:spLocks noChangeArrowheads="1"/>
          </p:cNvSpPr>
          <p:nvPr/>
        </p:nvSpPr>
        <p:spPr bwMode="auto">
          <a:xfrm>
            <a:off x="5943600" y="2590800"/>
            <a:ext cx="2743200" cy="1463675"/>
          </a:xfrm>
          <a:prstGeom prst="rect">
            <a:avLst/>
          </a:prstGeom>
          <a:noFill/>
          <a:ln w="9525">
            <a:noFill/>
            <a:miter lim="800000"/>
            <a:headEnd type="none" w="sm" len="sm"/>
            <a:tailEnd type="none" w="sm" len="sm"/>
          </a:ln>
        </p:spPr>
        <p:txBody>
          <a:bodyPr>
            <a:spAutoFit/>
          </a:bodyPr>
          <a:lstStyle/>
          <a:p>
            <a:pPr>
              <a:spcBef>
                <a:spcPct val="50000"/>
              </a:spcBef>
            </a:pPr>
            <a:r>
              <a:rPr lang="en-US" sz="1800">
                <a:solidFill>
                  <a:srgbClr val="063869"/>
                </a:solidFill>
                <a:latin typeface="Arial" charset="0"/>
              </a:rPr>
              <a:t>Monitor events; Conduct Phase I qualitative impact assessment</a:t>
            </a:r>
          </a:p>
          <a:p>
            <a:pPr>
              <a:spcBef>
                <a:spcPct val="50000"/>
              </a:spcBef>
            </a:pPr>
            <a:endParaRPr lang="en-US"/>
          </a:p>
        </p:txBody>
      </p:sp>
      <p:sp>
        <p:nvSpPr>
          <p:cNvPr id="495624" name="Text Box 8"/>
          <p:cNvSpPr txBox="1">
            <a:spLocks noChangeArrowheads="1"/>
          </p:cNvSpPr>
          <p:nvPr/>
        </p:nvSpPr>
        <p:spPr bwMode="auto">
          <a:xfrm>
            <a:off x="5943600" y="3657600"/>
            <a:ext cx="2667000" cy="1846659"/>
          </a:xfrm>
          <a:prstGeom prst="rect">
            <a:avLst/>
          </a:prstGeom>
          <a:noFill/>
          <a:ln w="9525">
            <a:noFill/>
            <a:miter lim="800000"/>
            <a:headEnd type="none" w="sm" len="sm"/>
            <a:tailEnd type="none" w="sm" len="sm"/>
          </a:ln>
        </p:spPr>
        <p:txBody>
          <a:bodyPr>
            <a:spAutoFit/>
          </a:bodyPr>
          <a:lstStyle/>
          <a:p>
            <a:pPr>
              <a:spcBef>
                <a:spcPct val="50000"/>
              </a:spcBef>
            </a:pPr>
            <a:r>
              <a:rPr lang="en-US" sz="1800" dirty="0">
                <a:solidFill>
                  <a:srgbClr val="063869"/>
                </a:solidFill>
                <a:latin typeface="Arial" charset="0"/>
              </a:rPr>
              <a:t>Conduct Phase II quantitative impact  assessment; develop &amp; rank </a:t>
            </a:r>
            <a:r>
              <a:rPr lang="en-US" sz="1800" dirty="0" smtClean="0">
                <a:solidFill>
                  <a:srgbClr val="063869"/>
                </a:solidFill>
                <a:latin typeface="Arial" charset="0"/>
              </a:rPr>
              <a:t>Risk Management Options (RMOs)</a:t>
            </a:r>
            <a:endParaRPr lang="en-US" dirty="0">
              <a:latin typeface="Arial" charset="0"/>
            </a:endParaRPr>
          </a:p>
          <a:p>
            <a:pPr>
              <a:spcBef>
                <a:spcPct val="50000"/>
              </a:spcBef>
            </a:pPr>
            <a:endParaRPr lang="en-US" dirty="0"/>
          </a:p>
        </p:txBody>
      </p:sp>
      <p:grpSp>
        <p:nvGrpSpPr>
          <p:cNvPr id="8201" name="Group 9"/>
          <p:cNvGrpSpPr>
            <a:grpSpLocks/>
          </p:cNvGrpSpPr>
          <p:nvPr/>
        </p:nvGrpSpPr>
        <p:grpSpPr bwMode="auto">
          <a:xfrm>
            <a:off x="285750" y="1589088"/>
            <a:ext cx="5413375" cy="4251325"/>
            <a:chOff x="1262" y="1248"/>
            <a:chExt cx="1691" cy="1995"/>
          </a:xfrm>
        </p:grpSpPr>
        <p:pic>
          <p:nvPicPr>
            <p:cNvPr id="8204" name="Picture 10" descr="scan watch action_figure"/>
            <p:cNvPicPr>
              <a:picLocks noChangeAspect="1" noChangeArrowheads="1"/>
            </p:cNvPicPr>
            <p:nvPr/>
          </p:nvPicPr>
          <p:blipFill>
            <a:blip r:embed="rId3" cstate="print"/>
            <a:srcRect/>
            <a:stretch>
              <a:fillRect/>
            </a:stretch>
          </p:blipFill>
          <p:spPr bwMode="auto">
            <a:xfrm>
              <a:off x="1262" y="1248"/>
              <a:ext cx="624" cy="1995"/>
            </a:xfrm>
            <a:prstGeom prst="rect">
              <a:avLst/>
            </a:prstGeom>
            <a:noFill/>
            <a:ln w="9525">
              <a:noFill/>
              <a:miter lim="800000"/>
              <a:headEnd/>
              <a:tailEnd/>
            </a:ln>
          </p:spPr>
        </p:pic>
        <p:sp>
          <p:nvSpPr>
            <p:cNvPr id="8205" name="Freeform 11"/>
            <p:cNvSpPr>
              <a:spLocks/>
            </p:cNvSpPr>
            <p:nvPr/>
          </p:nvSpPr>
          <p:spPr bwMode="auto">
            <a:xfrm>
              <a:off x="1828" y="1311"/>
              <a:ext cx="1085" cy="270"/>
            </a:xfrm>
            <a:custGeom>
              <a:avLst/>
              <a:gdLst>
                <a:gd name="T0" fmla="*/ 0 w 3311"/>
                <a:gd name="T1" fmla="*/ 0 h 825"/>
                <a:gd name="T2" fmla="*/ 0 w 3311"/>
                <a:gd name="T3" fmla="*/ 0 h 825"/>
                <a:gd name="T4" fmla="*/ 0 w 3311"/>
                <a:gd name="T5" fmla="*/ 0 h 825"/>
                <a:gd name="T6" fmla="*/ 0 w 3311"/>
                <a:gd name="T7" fmla="*/ 0 h 825"/>
                <a:gd name="T8" fmla="*/ 0 w 3311"/>
                <a:gd name="T9" fmla="*/ 0 h 825"/>
                <a:gd name="T10" fmla="*/ 0 w 3311"/>
                <a:gd name="T11" fmla="*/ 0 h 825"/>
                <a:gd name="T12" fmla="*/ 0 w 3311"/>
                <a:gd name="T13" fmla="*/ 0 h 825"/>
                <a:gd name="T14" fmla="*/ 0 w 3311"/>
                <a:gd name="T15" fmla="*/ 0 h 825"/>
                <a:gd name="T16" fmla="*/ 0 w 3311"/>
                <a:gd name="T17" fmla="*/ 0 h 825"/>
                <a:gd name="T18" fmla="*/ 0 w 3311"/>
                <a:gd name="T19" fmla="*/ 0 h 825"/>
                <a:gd name="T20" fmla="*/ 0 w 3311"/>
                <a:gd name="T21" fmla="*/ 0 h 825"/>
                <a:gd name="T22" fmla="*/ 0 w 3311"/>
                <a:gd name="T23" fmla="*/ 0 h 825"/>
                <a:gd name="T24" fmla="*/ 0 w 3311"/>
                <a:gd name="T25" fmla="*/ 0 h 825"/>
                <a:gd name="T26" fmla="*/ 0 w 3311"/>
                <a:gd name="T27" fmla="*/ 0 h 825"/>
                <a:gd name="T28" fmla="*/ 0 w 3311"/>
                <a:gd name="T29" fmla="*/ 0 h 825"/>
                <a:gd name="T30" fmla="*/ 0 w 3311"/>
                <a:gd name="T31" fmla="*/ 0 h 825"/>
                <a:gd name="T32" fmla="*/ 0 w 3311"/>
                <a:gd name="T33" fmla="*/ 0 h 825"/>
                <a:gd name="T34" fmla="*/ 0 w 3311"/>
                <a:gd name="T35" fmla="*/ 0 h 825"/>
                <a:gd name="T36" fmla="*/ 0 w 3311"/>
                <a:gd name="T37" fmla="*/ 0 h 825"/>
                <a:gd name="T38" fmla="*/ 0 w 3311"/>
                <a:gd name="T39" fmla="*/ 0 h 825"/>
                <a:gd name="T40" fmla="*/ 0 w 3311"/>
                <a:gd name="T41" fmla="*/ 0 h 825"/>
                <a:gd name="T42" fmla="*/ 0 w 3311"/>
                <a:gd name="T43" fmla="*/ 0 h 825"/>
                <a:gd name="T44" fmla="*/ 0 w 3311"/>
                <a:gd name="T45" fmla="*/ 0 h 825"/>
                <a:gd name="T46" fmla="*/ 0 w 3311"/>
                <a:gd name="T47" fmla="*/ 0 h 825"/>
                <a:gd name="T48" fmla="*/ 0 w 3311"/>
                <a:gd name="T49" fmla="*/ 0 h 825"/>
                <a:gd name="T50" fmla="*/ 0 w 3311"/>
                <a:gd name="T51" fmla="*/ 0 h 825"/>
                <a:gd name="T52" fmla="*/ 0 w 3311"/>
                <a:gd name="T53" fmla="*/ 0 h 825"/>
                <a:gd name="T54" fmla="*/ 0 w 3311"/>
                <a:gd name="T55" fmla="*/ 0 h 825"/>
                <a:gd name="T56" fmla="*/ 0 w 3311"/>
                <a:gd name="T57" fmla="*/ 0 h 825"/>
                <a:gd name="T58" fmla="*/ 0 w 3311"/>
                <a:gd name="T59" fmla="*/ 0 h 825"/>
                <a:gd name="T60" fmla="*/ 0 w 3311"/>
                <a:gd name="T61" fmla="*/ 0 h 825"/>
                <a:gd name="T62" fmla="*/ 0 w 3311"/>
                <a:gd name="T63" fmla="*/ 0 h 825"/>
                <a:gd name="T64" fmla="*/ 0 w 3311"/>
                <a:gd name="T65" fmla="*/ 0 h 825"/>
                <a:gd name="T66" fmla="*/ 0 w 3311"/>
                <a:gd name="T67" fmla="*/ 0 h 825"/>
                <a:gd name="T68" fmla="*/ 0 w 3311"/>
                <a:gd name="T69" fmla="*/ 0 h 825"/>
                <a:gd name="T70" fmla="*/ 0 w 3311"/>
                <a:gd name="T71" fmla="*/ 0 h 8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11"/>
                <a:gd name="T109" fmla="*/ 0 h 825"/>
                <a:gd name="T110" fmla="*/ 3311 w 3311"/>
                <a:gd name="T111" fmla="*/ 825 h 8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11" h="825">
                  <a:moveTo>
                    <a:pt x="3311" y="825"/>
                  </a:moveTo>
                  <a:lnTo>
                    <a:pt x="591" y="825"/>
                  </a:lnTo>
                  <a:lnTo>
                    <a:pt x="528" y="764"/>
                  </a:lnTo>
                  <a:lnTo>
                    <a:pt x="465" y="710"/>
                  </a:lnTo>
                  <a:lnTo>
                    <a:pt x="404" y="659"/>
                  </a:lnTo>
                  <a:lnTo>
                    <a:pt x="341" y="614"/>
                  </a:lnTo>
                  <a:lnTo>
                    <a:pt x="277" y="570"/>
                  </a:lnTo>
                  <a:lnTo>
                    <a:pt x="212" y="530"/>
                  </a:lnTo>
                  <a:lnTo>
                    <a:pt x="144" y="492"/>
                  </a:lnTo>
                  <a:lnTo>
                    <a:pt x="74" y="453"/>
                  </a:lnTo>
                  <a:lnTo>
                    <a:pt x="0" y="416"/>
                  </a:lnTo>
                  <a:lnTo>
                    <a:pt x="8" y="418"/>
                  </a:lnTo>
                  <a:lnTo>
                    <a:pt x="20" y="416"/>
                  </a:lnTo>
                  <a:lnTo>
                    <a:pt x="35" y="412"/>
                  </a:lnTo>
                  <a:lnTo>
                    <a:pt x="53" y="405"/>
                  </a:lnTo>
                  <a:lnTo>
                    <a:pt x="93" y="385"/>
                  </a:lnTo>
                  <a:lnTo>
                    <a:pt x="115" y="373"/>
                  </a:lnTo>
                  <a:lnTo>
                    <a:pt x="137" y="358"/>
                  </a:lnTo>
                  <a:lnTo>
                    <a:pt x="160" y="345"/>
                  </a:lnTo>
                  <a:lnTo>
                    <a:pt x="183" y="331"/>
                  </a:lnTo>
                  <a:lnTo>
                    <a:pt x="204" y="317"/>
                  </a:lnTo>
                  <a:lnTo>
                    <a:pt x="224" y="304"/>
                  </a:lnTo>
                  <a:lnTo>
                    <a:pt x="257" y="282"/>
                  </a:lnTo>
                  <a:lnTo>
                    <a:pt x="270" y="273"/>
                  </a:lnTo>
                  <a:lnTo>
                    <a:pt x="280" y="266"/>
                  </a:lnTo>
                  <a:lnTo>
                    <a:pt x="302" y="251"/>
                  </a:lnTo>
                  <a:lnTo>
                    <a:pt x="326" y="232"/>
                  </a:lnTo>
                  <a:lnTo>
                    <a:pt x="354" y="211"/>
                  </a:lnTo>
                  <a:lnTo>
                    <a:pt x="385" y="185"/>
                  </a:lnTo>
                  <a:lnTo>
                    <a:pt x="421" y="156"/>
                  </a:lnTo>
                  <a:lnTo>
                    <a:pt x="459" y="122"/>
                  </a:lnTo>
                  <a:lnTo>
                    <a:pt x="500" y="85"/>
                  </a:lnTo>
                  <a:lnTo>
                    <a:pt x="545" y="45"/>
                  </a:lnTo>
                  <a:lnTo>
                    <a:pt x="591" y="0"/>
                  </a:lnTo>
                  <a:lnTo>
                    <a:pt x="3311" y="0"/>
                  </a:lnTo>
                  <a:lnTo>
                    <a:pt x="3311" y="825"/>
                  </a:lnTo>
                  <a:close/>
                </a:path>
              </a:pathLst>
            </a:custGeom>
            <a:solidFill>
              <a:srgbClr val="026162"/>
            </a:solidFill>
            <a:ln w="0">
              <a:solidFill>
                <a:srgbClr val="026162"/>
              </a:solidFill>
              <a:round/>
              <a:headEnd/>
              <a:tailEnd/>
            </a:ln>
          </p:spPr>
          <p:txBody>
            <a:bodyPr/>
            <a:lstStyle/>
            <a:p>
              <a:endParaRPr lang="en-US"/>
            </a:p>
          </p:txBody>
        </p:sp>
        <p:sp>
          <p:nvSpPr>
            <p:cNvPr id="8206" name="Freeform 12"/>
            <p:cNvSpPr>
              <a:spLocks/>
            </p:cNvSpPr>
            <p:nvPr/>
          </p:nvSpPr>
          <p:spPr bwMode="auto">
            <a:xfrm>
              <a:off x="1828" y="1783"/>
              <a:ext cx="1085" cy="270"/>
            </a:xfrm>
            <a:custGeom>
              <a:avLst/>
              <a:gdLst>
                <a:gd name="T0" fmla="*/ 0 w 3311"/>
                <a:gd name="T1" fmla="*/ 0 h 825"/>
                <a:gd name="T2" fmla="*/ 0 w 3311"/>
                <a:gd name="T3" fmla="*/ 0 h 825"/>
                <a:gd name="T4" fmla="*/ 0 w 3311"/>
                <a:gd name="T5" fmla="*/ 0 h 825"/>
                <a:gd name="T6" fmla="*/ 0 w 3311"/>
                <a:gd name="T7" fmla="*/ 0 h 825"/>
                <a:gd name="T8" fmla="*/ 0 w 3311"/>
                <a:gd name="T9" fmla="*/ 0 h 825"/>
                <a:gd name="T10" fmla="*/ 0 w 3311"/>
                <a:gd name="T11" fmla="*/ 0 h 825"/>
                <a:gd name="T12" fmla="*/ 0 w 3311"/>
                <a:gd name="T13" fmla="*/ 0 h 825"/>
                <a:gd name="T14" fmla="*/ 0 w 3311"/>
                <a:gd name="T15" fmla="*/ 0 h 825"/>
                <a:gd name="T16" fmla="*/ 0 w 3311"/>
                <a:gd name="T17" fmla="*/ 0 h 825"/>
                <a:gd name="T18" fmla="*/ 0 w 3311"/>
                <a:gd name="T19" fmla="*/ 0 h 825"/>
                <a:gd name="T20" fmla="*/ 0 w 3311"/>
                <a:gd name="T21" fmla="*/ 0 h 825"/>
                <a:gd name="T22" fmla="*/ 0 w 3311"/>
                <a:gd name="T23" fmla="*/ 0 h 825"/>
                <a:gd name="T24" fmla="*/ 0 w 3311"/>
                <a:gd name="T25" fmla="*/ 0 h 825"/>
                <a:gd name="T26" fmla="*/ 0 w 3311"/>
                <a:gd name="T27" fmla="*/ 0 h 825"/>
                <a:gd name="T28" fmla="*/ 0 w 3311"/>
                <a:gd name="T29" fmla="*/ 0 h 825"/>
                <a:gd name="T30" fmla="*/ 0 w 3311"/>
                <a:gd name="T31" fmla="*/ 0 h 825"/>
                <a:gd name="T32" fmla="*/ 0 w 3311"/>
                <a:gd name="T33" fmla="*/ 0 h 825"/>
                <a:gd name="T34" fmla="*/ 0 w 3311"/>
                <a:gd name="T35" fmla="*/ 0 h 825"/>
                <a:gd name="T36" fmla="*/ 0 w 3311"/>
                <a:gd name="T37" fmla="*/ 0 h 825"/>
                <a:gd name="T38" fmla="*/ 0 w 3311"/>
                <a:gd name="T39" fmla="*/ 0 h 825"/>
                <a:gd name="T40" fmla="*/ 0 w 3311"/>
                <a:gd name="T41" fmla="*/ 0 h 825"/>
                <a:gd name="T42" fmla="*/ 0 w 3311"/>
                <a:gd name="T43" fmla="*/ 0 h 825"/>
                <a:gd name="T44" fmla="*/ 0 w 3311"/>
                <a:gd name="T45" fmla="*/ 0 h 825"/>
                <a:gd name="T46" fmla="*/ 0 w 3311"/>
                <a:gd name="T47" fmla="*/ 0 h 825"/>
                <a:gd name="T48" fmla="*/ 0 w 3311"/>
                <a:gd name="T49" fmla="*/ 0 h 825"/>
                <a:gd name="T50" fmla="*/ 0 w 3311"/>
                <a:gd name="T51" fmla="*/ 0 h 825"/>
                <a:gd name="T52" fmla="*/ 0 w 3311"/>
                <a:gd name="T53" fmla="*/ 0 h 825"/>
                <a:gd name="T54" fmla="*/ 0 w 3311"/>
                <a:gd name="T55" fmla="*/ 0 h 825"/>
                <a:gd name="T56" fmla="*/ 0 w 3311"/>
                <a:gd name="T57" fmla="*/ 0 h 825"/>
                <a:gd name="T58" fmla="*/ 0 w 3311"/>
                <a:gd name="T59" fmla="*/ 0 h 825"/>
                <a:gd name="T60" fmla="*/ 0 w 3311"/>
                <a:gd name="T61" fmla="*/ 0 h 825"/>
                <a:gd name="T62" fmla="*/ 0 w 3311"/>
                <a:gd name="T63" fmla="*/ 0 h 825"/>
                <a:gd name="T64" fmla="*/ 0 w 3311"/>
                <a:gd name="T65" fmla="*/ 0 h 825"/>
                <a:gd name="T66" fmla="*/ 0 w 3311"/>
                <a:gd name="T67" fmla="*/ 0 h 825"/>
                <a:gd name="T68" fmla="*/ 0 w 3311"/>
                <a:gd name="T69" fmla="*/ 0 h 825"/>
                <a:gd name="T70" fmla="*/ 0 w 3311"/>
                <a:gd name="T71" fmla="*/ 0 h 8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11"/>
                <a:gd name="T109" fmla="*/ 0 h 825"/>
                <a:gd name="T110" fmla="*/ 3311 w 3311"/>
                <a:gd name="T111" fmla="*/ 825 h 8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11" h="825">
                  <a:moveTo>
                    <a:pt x="3311" y="825"/>
                  </a:moveTo>
                  <a:lnTo>
                    <a:pt x="591" y="825"/>
                  </a:lnTo>
                  <a:lnTo>
                    <a:pt x="528" y="764"/>
                  </a:lnTo>
                  <a:lnTo>
                    <a:pt x="465" y="710"/>
                  </a:lnTo>
                  <a:lnTo>
                    <a:pt x="404" y="659"/>
                  </a:lnTo>
                  <a:lnTo>
                    <a:pt x="341" y="614"/>
                  </a:lnTo>
                  <a:lnTo>
                    <a:pt x="277" y="570"/>
                  </a:lnTo>
                  <a:lnTo>
                    <a:pt x="212" y="530"/>
                  </a:lnTo>
                  <a:lnTo>
                    <a:pt x="144" y="492"/>
                  </a:lnTo>
                  <a:lnTo>
                    <a:pt x="74" y="453"/>
                  </a:lnTo>
                  <a:lnTo>
                    <a:pt x="0" y="416"/>
                  </a:lnTo>
                  <a:lnTo>
                    <a:pt x="8" y="418"/>
                  </a:lnTo>
                  <a:lnTo>
                    <a:pt x="20" y="416"/>
                  </a:lnTo>
                  <a:lnTo>
                    <a:pt x="35" y="412"/>
                  </a:lnTo>
                  <a:lnTo>
                    <a:pt x="53" y="405"/>
                  </a:lnTo>
                  <a:lnTo>
                    <a:pt x="93" y="385"/>
                  </a:lnTo>
                  <a:lnTo>
                    <a:pt x="115" y="373"/>
                  </a:lnTo>
                  <a:lnTo>
                    <a:pt x="137" y="358"/>
                  </a:lnTo>
                  <a:lnTo>
                    <a:pt x="160" y="345"/>
                  </a:lnTo>
                  <a:lnTo>
                    <a:pt x="183" y="331"/>
                  </a:lnTo>
                  <a:lnTo>
                    <a:pt x="204" y="317"/>
                  </a:lnTo>
                  <a:lnTo>
                    <a:pt x="224" y="304"/>
                  </a:lnTo>
                  <a:lnTo>
                    <a:pt x="257" y="282"/>
                  </a:lnTo>
                  <a:lnTo>
                    <a:pt x="270" y="273"/>
                  </a:lnTo>
                  <a:lnTo>
                    <a:pt x="280" y="266"/>
                  </a:lnTo>
                  <a:lnTo>
                    <a:pt x="302" y="251"/>
                  </a:lnTo>
                  <a:lnTo>
                    <a:pt x="326" y="232"/>
                  </a:lnTo>
                  <a:lnTo>
                    <a:pt x="354" y="211"/>
                  </a:lnTo>
                  <a:lnTo>
                    <a:pt x="385" y="185"/>
                  </a:lnTo>
                  <a:lnTo>
                    <a:pt x="421" y="156"/>
                  </a:lnTo>
                  <a:lnTo>
                    <a:pt x="459" y="122"/>
                  </a:lnTo>
                  <a:lnTo>
                    <a:pt x="500" y="85"/>
                  </a:lnTo>
                  <a:lnTo>
                    <a:pt x="545" y="45"/>
                  </a:lnTo>
                  <a:lnTo>
                    <a:pt x="591" y="0"/>
                  </a:lnTo>
                  <a:lnTo>
                    <a:pt x="3311" y="0"/>
                  </a:lnTo>
                  <a:lnTo>
                    <a:pt x="3311" y="825"/>
                  </a:lnTo>
                  <a:close/>
                </a:path>
              </a:pathLst>
            </a:custGeom>
            <a:solidFill>
              <a:srgbClr val="026162"/>
            </a:solidFill>
            <a:ln w="0">
              <a:solidFill>
                <a:srgbClr val="026162"/>
              </a:solidFill>
              <a:round/>
              <a:headEnd/>
              <a:tailEnd/>
            </a:ln>
          </p:spPr>
          <p:txBody>
            <a:bodyPr/>
            <a:lstStyle/>
            <a:p>
              <a:endParaRPr lang="en-US"/>
            </a:p>
          </p:txBody>
        </p:sp>
        <p:sp>
          <p:nvSpPr>
            <p:cNvPr id="8207" name="Freeform 13"/>
            <p:cNvSpPr>
              <a:spLocks/>
            </p:cNvSpPr>
            <p:nvPr/>
          </p:nvSpPr>
          <p:spPr bwMode="auto">
            <a:xfrm>
              <a:off x="1828" y="2255"/>
              <a:ext cx="1085" cy="271"/>
            </a:xfrm>
            <a:custGeom>
              <a:avLst/>
              <a:gdLst>
                <a:gd name="T0" fmla="*/ 0 w 3311"/>
                <a:gd name="T1" fmla="*/ 0 h 825"/>
                <a:gd name="T2" fmla="*/ 0 w 3311"/>
                <a:gd name="T3" fmla="*/ 0 h 825"/>
                <a:gd name="T4" fmla="*/ 0 w 3311"/>
                <a:gd name="T5" fmla="*/ 0 h 825"/>
                <a:gd name="T6" fmla="*/ 0 w 3311"/>
                <a:gd name="T7" fmla="*/ 0 h 825"/>
                <a:gd name="T8" fmla="*/ 0 w 3311"/>
                <a:gd name="T9" fmla="*/ 0 h 825"/>
                <a:gd name="T10" fmla="*/ 0 w 3311"/>
                <a:gd name="T11" fmla="*/ 0 h 825"/>
                <a:gd name="T12" fmla="*/ 0 w 3311"/>
                <a:gd name="T13" fmla="*/ 0 h 825"/>
                <a:gd name="T14" fmla="*/ 0 w 3311"/>
                <a:gd name="T15" fmla="*/ 0 h 825"/>
                <a:gd name="T16" fmla="*/ 0 w 3311"/>
                <a:gd name="T17" fmla="*/ 0 h 825"/>
                <a:gd name="T18" fmla="*/ 0 w 3311"/>
                <a:gd name="T19" fmla="*/ 0 h 825"/>
                <a:gd name="T20" fmla="*/ 0 w 3311"/>
                <a:gd name="T21" fmla="*/ 0 h 825"/>
                <a:gd name="T22" fmla="*/ 0 w 3311"/>
                <a:gd name="T23" fmla="*/ 0 h 825"/>
                <a:gd name="T24" fmla="*/ 0 w 3311"/>
                <a:gd name="T25" fmla="*/ 0 h 825"/>
                <a:gd name="T26" fmla="*/ 0 w 3311"/>
                <a:gd name="T27" fmla="*/ 0 h 825"/>
                <a:gd name="T28" fmla="*/ 0 w 3311"/>
                <a:gd name="T29" fmla="*/ 0 h 825"/>
                <a:gd name="T30" fmla="*/ 0 w 3311"/>
                <a:gd name="T31" fmla="*/ 0 h 825"/>
                <a:gd name="T32" fmla="*/ 0 w 3311"/>
                <a:gd name="T33" fmla="*/ 0 h 825"/>
                <a:gd name="T34" fmla="*/ 0 w 3311"/>
                <a:gd name="T35" fmla="*/ 0 h 825"/>
                <a:gd name="T36" fmla="*/ 0 w 3311"/>
                <a:gd name="T37" fmla="*/ 0 h 825"/>
                <a:gd name="T38" fmla="*/ 0 w 3311"/>
                <a:gd name="T39" fmla="*/ 0 h 825"/>
                <a:gd name="T40" fmla="*/ 0 w 3311"/>
                <a:gd name="T41" fmla="*/ 0 h 825"/>
                <a:gd name="T42" fmla="*/ 0 w 3311"/>
                <a:gd name="T43" fmla="*/ 0 h 825"/>
                <a:gd name="T44" fmla="*/ 0 w 3311"/>
                <a:gd name="T45" fmla="*/ 0 h 825"/>
                <a:gd name="T46" fmla="*/ 0 w 3311"/>
                <a:gd name="T47" fmla="*/ 0 h 825"/>
                <a:gd name="T48" fmla="*/ 0 w 3311"/>
                <a:gd name="T49" fmla="*/ 0 h 825"/>
                <a:gd name="T50" fmla="*/ 0 w 3311"/>
                <a:gd name="T51" fmla="*/ 0 h 825"/>
                <a:gd name="T52" fmla="*/ 0 w 3311"/>
                <a:gd name="T53" fmla="*/ 0 h 825"/>
                <a:gd name="T54" fmla="*/ 0 w 3311"/>
                <a:gd name="T55" fmla="*/ 0 h 825"/>
                <a:gd name="T56" fmla="*/ 0 w 3311"/>
                <a:gd name="T57" fmla="*/ 0 h 825"/>
                <a:gd name="T58" fmla="*/ 0 w 3311"/>
                <a:gd name="T59" fmla="*/ 0 h 825"/>
                <a:gd name="T60" fmla="*/ 0 w 3311"/>
                <a:gd name="T61" fmla="*/ 0 h 825"/>
                <a:gd name="T62" fmla="*/ 0 w 3311"/>
                <a:gd name="T63" fmla="*/ 0 h 825"/>
                <a:gd name="T64" fmla="*/ 0 w 3311"/>
                <a:gd name="T65" fmla="*/ 0 h 825"/>
                <a:gd name="T66" fmla="*/ 0 w 3311"/>
                <a:gd name="T67" fmla="*/ 0 h 825"/>
                <a:gd name="T68" fmla="*/ 0 w 3311"/>
                <a:gd name="T69" fmla="*/ 0 h 825"/>
                <a:gd name="T70" fmla="*/ 0 w 3311"/>
                <a:gd name="T71" fmla="*/ 0 h 8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11"/>
                <a:gd name="T109" fmla="*/ 0 h 825"/>
                <a:gd name="T110" fmla="*/ 3311 w 3311"/>
                <a:gd name="T111" fmla="*/ 825 h 8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11" h="825">
                  <a:moveTo>
                    <a:pt x="3311" y="825"/>
                  </a:moveTo>
                  <a:lnTo>
                    <a:pt x="591" y="825"/>
                  </a:lnTo>
                  <a:lnTo>
                    <a:pt x="528" y="764"/>
                  </a:lnTo>
                  <a:lnTo>
                    <a:pt x="465" y="710"/>
                  </a:lnTo>
                  <a:lnTo>
                    <a:pt x="404" y="659"/>
                  </a:lnTo>
                  <a:lnTo>
                    <a:pt x="341" y="614"/>
                  </a:lnTo>
                  <a:lnTo>
                    <a:pt x="277" y="570"/>
                  </a:lnTo>
                  <a:lnTo>
                    <a:pt x="212" y="530"/>
                  </a:lnTo>
                  <a:lnTo>
                    <a:pt x="144" y="492"/>
                  </a:lnTo>
                  <a:lnTo>
                    <a:pt x="74" y="453"/>
                  </a:lnTo>
                  <a:lnTo>
                    <a:pt x="0" y="416"/>
                  </a:lnTo>
                  <a:lnTo>
                    <a:pt x="8" y="418"/>
                  </a:lnTo>
                  <a:lnTo>
                    <a:pt x="20" y="416"/>
                  </a:lnTo>
                  <a:lnTo>
                    <a:pt x="35" y="412"/>
                  </a:lnTo>
                  <a:lnTo>
                    <a:pt x="53" y="405"/>
                  </a:lnTo>
                  <a:lnTo>
                    <a:pt x="93" y="385"/>
                  </a:lnTo>
                  <a:lnTo>
                    <a:pt x="115" y="373"/>
                  </a:lnTo>
                  <a:lnTo>
                    <a:pt x="137" y="358"/>
                  </a:lnTo>
                  <a:lnTo>
                    <a:pt x="160" y="345"/>
                  </a:lnTo>
                  <a:lnTo>
                    <a:pt x="183" y="331"/>
                  </a:lnTo>
                  <a:lnTo>
                    <a:pt x="204" y="317"/>
                  </a:lnTo>
                  <a:lnTo>
                    <a:pt x="224" y="304"/>
                  </a:lnTo>
                  <a:lnTo>
                    <a:pt x="257" y="282"/>
                  </a:lnTo>
                  <a:lnTo>
                    <a:pt x="270" y="273"/>
                  </a:lnTo>
                  <a:lnTo>
                    <a:pt x="280" y="266"/>
                  </a:lnTo>
                  <a:lnTo>
                    <a:pt x="302" y="251"/>
                  </a:lnTo>
                  <a:lnTo>
                    <a:pt x="326" y="232"/>
                  </a:lnTo>
                  <a:lnTo>
                    <a:pt x="354" y="211"/>
                  </a:lnTo>
                  <a:lnTo>
                    <a:pt x="385" y="185"/>
                  </a:lnTo>
                  <a:lnTo>
                    <a:pt x="421" y="156"/>
                  </a:lnTo>
                  <a:lnTo>
                    <a:pt x="459" y="122"/>
                  </a:lnTo>
                  <a:lnTo>
                    <a:pt x="500" y="85"/>
                  </a:lnTo>
                  <a:lnTo>
                    <a:pt x="545" y="45"/>
                  </a:lnTo>
                  <a:lnTo>
                    <a:pt x="591" y="0"/>
                  </a:lnTo>
                  <a:lnTo>
                    <a:pt x="3311" y="0"/>
                  </a:lnTo>
                  <a:lnTo>
                    <a:pt x="3311" y="825"/>
                  </a:lnTo>
                  <a:close/>
                </a:path>
              </a:pathLst>
            </a:custGeom>
            <a:solidFill>
              <a:srgbClr val="026162"/>
            </a:solidFill>
            <a:ln w="0">
              <a:solidFill>
                <a:srgbClr val="026162"/>
              </a:solidFill>
              <a:round/>
              <a:headEnd/>
              <a:tailEnd/>
            </a:ln>
          </p:spPr>
          <p:txBody>
            <a:bodyPr/>
            <a:lstStyle/>
            <a:p>
              <a:endParaRPr lang="en-US"/>
            </a:p>
          </p:txBody>
        </p:sp>
        <p:sp>
          <p:nvSpPr>
            <p:cNvPr id="8208" name="Text Box 14"/>
            <p:cNvSpPr txBox="1">
              <a:spLocks noChangeArrowheads="1"/>
            </p:cNvSpPr>
            <p:nvPr/>
          </p:nvSpPr>
          <p:spPr bwMode="auto">
            <a:xfrm>
              <a:off x="2029" y="1316"/>
              <a:ext cx="880" cy="257"/>
            </a:xfrm>
            <a:prstGeom prst="rect">
              <a:avLst/>
            </a:prstGeom>
            <a:noFill/>
            <a:ln w="9525">
              <a:noFill/>
              <a:miter lim="800000"/>
              <a:headEnd/>
              <a:tailEnd/>
            </a:ln>
          </p:spPr>
          <p:txBody>
            <a:bodyPr lIns="0" tIns="0" rIns="0" bIns="0" anchor="ctr"/>
            <a:lstStyle/>
            <a:p>
              <a:pPr algn="ctr"/>
              <a:r>
                <a:rPr lang="en-US" sz="1400" b="1">
                  <a:solidFill>
                    <a:schemeClr val="bg1"/>
                  </a:solidFill>
                  <a:latin typeface="Arial" charset="0"/>
                </a:rPr>
                <a:t>EC News</a:t>
              </a:r>
            </a:p>
          </p:txBody>
        </p:sp>
        <p:sp>
          <p:nvSpPr>
            <p:cNvPr id="8209" name="Text Box 15"/>
            <p:cNvSpPr txBox="1">
              <a:spLocks noChangeArrowheads="1"/>
            </p:cNvSpPr>
            <p:nvPr/>
          </p:nvSpPr>
          <p:spPr bwMode="auto">
            <a:xfrm>
              <a:off x="2029" y="1786"/>
              <a:ext cx="880" cy="257"/>
            </a:xfrm>
            <a:prstGeom prst="rect">
              <a:avLst/>
            </a:prstGeom>
            <a:noFill/>
            <a:ln w="9525">
              <a:noFill/>
              <a:miter lim="800000"/>
              <a:headEnd/>
              <a:tailEnd/>
            </a:ln>
          </p:spPr>
          <p:txBody>
            <a:bodyPr lIns="0" tIns="0" rIns="0" bIns="0" anchor="ctr"/>
            <a:lstStyle/>
            <a:p>
              <a:pPr algn="ctr">
                <a:lnSpc>
                  <a:spcPct val="90000"/>
                </a:lnSpc>
              </a:pPr>
              <a:r>
                <a:rPr lang="en-US" sz="1400" b="1">
                  <a:solidFill>
                    <a:schemeClr val="bg1"/>
                  </a:solidFill>
                  <a:latin typeface="Arial" charset="0"/>
                </a:rPr>
                <a:t>Phase I</a:t>
              </a:r>
            </a:p>
            <a:p>
              <a:pPr algn="ctr">
                <a:lnSpc>
                  <a:spcPct val="90000"/>
                </a:lnSpc>
              </a:pPr>
              <a:r>
                <a:rPr lang="en-US" sz="1400" b="1">
                  <a:solidFill>
                    <a:schemeClr val="bg1"/>
                  </a:solidFill>
                  <a:latin typeface="Arial" charset="0"/>
                </a:rPr>
                <a:t>Assessment</a:t>
              </a:r>
            </a:p>
          </p:txBody>
        </p:sp>
        <p:sp>
          <p:nvSpPr>
            <p:cNvPr id="8210" name="Text Box 16"/>
            <p:cNvSpPr txBox="1">
              <a:spLocks noChangeArrowheads="1"/>
            </p:cNvSpPr>
            <p:nvPr/>
          </p:nvSpPr>
          <p:spPr bwMode="auto">
            <a:xfrm>
              <a:off x="2029" y="2261"/>
              <a:ext cx="880" cy="257"/>
            </a:xfrm>
            <a:prstGeom prst="rect">
              <a:avLst/>
            </a:prstGeom>
            <a:noFill/>
            <a:ln w="9525" algn="ctr">
              <a:noFill/>
              <a:miter lim="800000"/>
              <a:headEnd/>
              <a:tailEnd/>
            </a:ln>
          </p:spPr>
          <p:txBody>
            <a:bodyPr lIns="0" tIns="0" rIns="0" bIns="0" anchor="ctr"/>
            <a:lstStyle/>
            <a:p>
              <a:pPr algn="ctr">
                <a:lnSpc>
                  <a:spcPct val="90000"/>
                </a:lnSpc>
              </a:pPr>
              <a:r>
                <a:rPr lang="en-US" sz="1400" b="1">
                  <a:solidFill>
                    <a:schemeClr val="bg1"/>
                  </a:solidFill>
                  <a:latin typeface="Arial" charset="0"/>
                </a:rPr>
                <a:t>Phase II</a:t>
              </a:r>
            </a:p>
            <a:p>
              <a:pPr algn="ctr">
                <a:lnSpc>
                  <a:spcPct val="90000"/>
                </a:lnSpc>
              </a:pPr>
              <a:r>
                <a:rPr lang="en-US" sz="1400" b="1">
                  <a:solidFill>
                    <a:schemeClr val="bg1"/>
                  </a:solidFill>
                  <a:latin typeface="Arial" charset="0"/>
                </a:rPr>
                <a:t>Assessment</a:t>
              </a:r>
            </a:p>
          </p:txBody>
        </p:sp>
        <p:sp>
          <p:nvSpPr>
            <p:cNvPr id="8211" name="Text Box 17"/>
            <p:cNvSpPr txBox="1">
              <a:spLocks noChangeArrowheads="1"/>
            </p:cNvSpPr>
            <p:nvPr/>
          </p:nvSpPr>
          <p:spPr bwMode="auto">
            <a:xfrm>
              <a:off x="1902" y="2066"/>
              <a:ext cx="1051" cy="168"/>
            </a:xfrm>
            <a:prstGeom prst="rect">
              <a:avLst/>
            </a:prstGeom>
            <a:noFill/>
            <a:ln w="9525">
              <a:noFill/>
              <a:miter lim="800000"/>
              <a:headEnd/>
              <a:tailEnd/>
            </a:ln>
          </p:spPr>
          <p:txBody>
            <a:bodyPr lIns="0" tIns="0" rIns="0" bIns="0" anchor="ctr"/>
            <a:lstStyle/>
            <a:p>
              <a:r>
                <a:rPr lang="en-US" sz="1400" b="1">
                  <a:latin typeface="Arial" charset="0"/>
                </a:rPr>
                <a:t>Probable</a:t>
              </a:r>
              <a:r>
                <a:rPr lang="en-US" sz="1000" b="1">
                  <a:latin typeface="Arial" charset="0"/>
                </a:rPr>
                <a:t> </a:t>
              </a:r>
              <a:r>
                <a:rPr lang="en-US" sz="1400" b="1">
                  <a:latin typeface="Arial" charset="0"/>
                </a:rPr>
                <a:t>high DoD impacts</a:t>
              </a:r>
            </a:p>
          </p:txBody>
        </p:sp>
        <p:sp>
          <p:nvSpPr>
            <p:cNvPr id="8212" name="Text Box 18"/>
            <p:cNvSpPr txBox="1">
              <a:spLocks noChangeArrowheads="1"/>
            </p:cNvSpPr>
            <p:nvPr/>
          </p:nvSpPr>
          <p:spPr bwMode="auto">
            <a:xfrm>
              <a:off x="1902" y="1598"/>
              <a:ext cx="1051" cy="168"/>
            </a:xfrm>
            <a:prstGeom prst="rect">
              <a:avLst/>
            </a:prstGeom>
            <a:noFill/>
            <a:ln w="9525">
              <a:noFill/>
              <a:miter lim="800000"/>
              <a:headEnd/>
              <a:tailEnd/>
            </a:ln>
          </p:spPr>
          <p:txBody>
            <a:bodyPr lIns="0" tIns="0" rIns="0" bIns="0" anchor="ctr"/>
            <a:lstStyle/>
            <a:p>
              <a:r>
                <a:rPr lang="en-US" sz="1400" b="1">
                  <a:latin typeface="Arial" charset="0"/>
                </a:rPr>
                <a:t>Possible</a:t>
              </a:r>
              <a:r>
                <a:rPr lang="en-US" sz="1000" b="1">
                  <a:latin typeface="Arial" charset="0"/>
                </a:rPr>
                <a:t> </a:t>
              </a:r>
              <a:r>
                <a:rPr lang="en-US" sz="1400" b="1">
                  <a:latin typeface="Arial" charset="0"/>
                </a:rPr>
                <a:t>DoD impacts</a:t>
              </a:r>
            </a:p>
          </p:txBody>
        </p:sp>
      </p:grpSp>
      <p:sp>
        <p:nvSpPr>
          <p:cNvPr id="495636" name="Line 20"/>
          <p:cNvSpPr>
            <a:spLocks noChangeShapeType="1"/>
          </p:cNvSpPr>
          <p:nvPr/>
        </p:nvSpPr>
        <p:spPr bwMode="auto">
          <a:xfrm>
            <a:off x="5441950" y="5576888"/>
            <a:ext cx="3175" cy="484187"/>
          </a:xfrm>
          <a:prstGeom prst="line">
            <a:avLst/>
          </a:prstGeom>
          <a:noFill/>
          <a:ln w="53975">
            <a:solidFill>
              <a:schemeClr val="tx1"/>
            </a:solidFill>
            <a:round/>
            <a:headEnd type="none" w="sm" len="sm"/>
            <a:tailEnd type="triangle" w="lg" len="lg"/>
          </a:ln>
        </p:spPr>
        <p:txBody>
          <a:bodyPr/>
          <a:lstStyle/>
          <a:p>
            <a:endParaRPr lang="en-US"/>
          </a:p>
        </p:txBody>
      </p:sp>
      <p:sp>
        <p:nvSpPr>
          <p:cNvPr id="495637" name="Text Box 21"/>
          <p:cNvSpPr txBox="1">
            <a:spLocks noChangeArrowheads="1"/>
          </p:cNvSpPr>
          <p:nvPr/>
        </p:nvSpPr>
        <p:spPr bwMode="auto">
          <a:xfrm>
            <a:off x="2189163" y="6013450"/>
            <a:ext cx="6954837" cy="366713"/>
          </a:xfrm>
          <a:prstGeom prst="rect">
            <a:avLst/>
          </a:prstGeom>
          <a:noFill/>
          <a:ln w="9525">
            <a:noFill/>
            <a:miter lim="800000"/>
            <a:headEnd type="none" w="sm" len="sm"/>
            <a:tailEnd type="none" w="sm" len="sm"/>
          </a:ln>
        </p:spPr>
        <p:txBody>
          <a:bodyPr>
            <a:spAutoFit/>
          </a:bodyPr>
          <a:lstStyle/>
          <a:p>
            <a:pPr>
              <a:spcBef>
                <a:spcPct val="50000"/>
              </a:spcBef>
            </a:pPr>
            <a:r>
              <a:rPr lang="en-US" sz="1800" b="1" dirty="0">
                <a:latin typeface="Arial" charset="0"/>
              </a:rPr>
              <a:t>Approved RMOs become Risk Management Actions </a:t>
            </a:r>
            <a:r>
              <a:rPr lang="en-US" sz="1800" b="1" dirty="0" smtClean="0">
                <a:latin typeface="Arial" charset="0"/>
              </a:rPr>
              <a:t> </a:t>
            </a:r>
            <a:endParaRPr lang="en-US" sz="1800" b="1" dirty="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62467" y="228600"/>
            <a:ext cx="8576733" cy="762000"/>
          </a:xfrm>
        </p:spPr>
        <p:txBody>
          <a:bodyPr/>
          <a:lstStyle/>
          <a:p>
            <a:r>
              <a:rPr lang="en-US" b="1" dirty="0" smtClean="0">
                <a:solidFill>
                  <a:schemeClr val="bg1"/>
                </a:solidFill>
              </a:rPr>
              <a:t>Functional Areas Assessed</a:t>
            </a:r>
          </a:p>
        </p:txBody>
      </p:sp>
      <p:grpSp>
        <p:nvGrpSpPr>
          <p:cNvPr id="2" name="Group 4"/>
          <p:cNvGrpSpPr>
            <a:grpSpLocks/>
          </p:cNvGrpSpPr>
          <p:nvPr/>
        </p:nvGrpSpPr>
        <p:grpSpPr bwMode="auto">
          <a:xfrm>
            <a:off x="5688013" y="1600204"/>
            <a:ext cx="2338387" cy="2324105"/>
            <a:chOff x="3751" y="1277"/>
            <a:chExt cx="1473" cy="1464"/>
          </a:xfrm>
        </p:grpSpPr>
        <p:pic>
          <p:nvPicPr>
            <p:cNvPr id="13329" name="Picture 5" descr="650462"/>
            <p:cNvPicPr>
              <a:picLocks noChangeAspect="1" noChangeArrowheads="1"/>
            </p:cNvPicPr>
            <p:nvPr/>
          </p:nvPicPr>
          <p:blipFill>
            <a:blip r:embed="rId3" cstate="print"/>
            <a:srcRect/>
            <a:stretch>
              <a:fillRect/>
            </a:stretch>
          </p:blipFill>
          <p:spPr bwMode="auto">
            <a:xfrm>
              <a:off x="4086" y="1277"/>
              <a:ext cx="846" cy="1290"/>
            </a:xfrm>
            <a:prstGeom prst="rect">
              <a:avLst/>
            </a:prstGeom>
            <a:noFill/>
            <a:ln w="9525">
              <a:noFill/>
              <a:miter lim="800000"/>
              <a:headEnd/>
              <a:tailEnd/>
            </a:ln>
            <a:effectLst>
              <a:softEdge rad="31750"/>
            </a:effectLst>
          </p:spPr>
        </p:pic>
        <p:sp>
          <p:nvSpPr>
            <p:cNvPr id="13330" name="Text Box 6"/>
            <p:cNvSpPr txBox="1">
              <a:spLocks noChangeArrowheads="1"/>
            </p:cNvSpPr>
            <p:nvPr/>
          </p:nvSpPr>
          <p:spPr bwMode="auto">
            <a:xfrm>
              <a:off x="3751" y="2567"/>
              <a:ext cx="1473" cy="174"/>
            </a:xfrm>
            <a:prstGeom prst="rect">
              <a:avLst/>
            </a:prstGeom>
            <a:noFill/>
            <a:ln w="9525">
              <a:noFill/>
              <a:miter lim="800000"/>
              <a:headEnd/>
              <a:tailEnd/>
            </a:ln>
          </p:spPr>
          <p:txBody>
            <a:bodyPr wrap="none">
              <a:spAutoFit/>
            </a:bodyPr>
            <a:lstStyle/>
            <a:p>
              <a:r>
                <a:rPr lang="en-US" sz="1200" b="1" dirty="0" smtClean="0">
                  <a:solidFill>
                    <a:srgbClr val="0033CC"/>
                  </a:solidFill>
                  <a:latin typeface="+mn-lt"/>
                </a:rPr>
                <a:t>Environment, </a:t>
              </a:r>
              <a:r>
                <a:rPr lang="en-US" sz="1200" b="1" dirty="0">
                  <a:solidFill>
                    <a:srgbClr val="0033CC"/>
                  </a:solidFill>
                  <a:latin typeface="+mn-lt"/>
                </a:rPr>
                <a:t>Safety </a:t>
              </a:r>
              <a:r>
                <a:rPr lang="en-US" sz="1200" b="1" dirty="0" smtClean="0">
                  <a:solidFill>
                    <a:srgbClr val="0033CC"/>
                  </a:solidFill>
                  <a:latin typeface="+mn-lt"/>
                </a:rPr>
                <a:t>&amp; </a:t>
              </a:r>
              <a:r>
                <a:rPr lang="en-US" sz="1200" b="1" dirty="0">
                  <a:solidFill>
                    <a:srgbClr val="0033CC"/>
                  </a:solidFill>
                  <a:latin typeface="+mn-lt"/>
                </a:rPr>
                <a:t>Health</a:t>
              </a:r>
            </a:p>
          </p:txBody>
        </p:sp>
      </p:grpSp>
      <p:grpSp>
        <p:nvGrpSpPr>
          <p:cNvPr id="3" name="Group 7"/>
          <p:cNvGrpSpPr>
            <a:grpSpLocks/>
          </p:cNvGrpSpPr>
          <p:nvPr/>
        </p:nvGrpSpPr>
        <p:grpSpPr bwMode="auto">
          <a:xfrm>
            <a:off x="3539068" y="4343401"/>
            <a:ext cx="1978716" cy="2258318"/>
            <a:chOff x="2906" y="2953"/>
            <a:chExt cx="951" cy="1093"/>
          </a:xfrm>
        </p:grpSpPr>
        <p:pic>
          <p:nvPicPr>
            <p:cNvPr id="13327" name="Picture 8" descr="Groundwater Monitoring Well"/>
            <p:cNvPicPr>
              <a:picLocks noChangeAspect="1" noChangeArrowheads="1"/>
            </p:cNvPicPr>
            <p:nvPr/>
          </p:nvPicPr>
          <p:blipFill>
            <a:blip r:embed="rId4" cstate="print"/>
            <a:srcRect/>
            <a:stretch>
              <a:fillRect/>
            </a:stretch>
          </p:blipFill>
          <p:spPr bwMode="auto">
            <a:xfrm>
              <a:off x="3067" y="2953"/>
              <a:ext cx="668" cy="944"/>
            </a:xfrm>
            <a:prstGeom prst="rect">
              <a:avLst/>
            </a:prstGeom>
            <a:noFill/>
            <a:ln w="9525">
              <a:noFill/>
              <a:miter lim="800000"/>
              <a:headEnd/>
              <a:tailEnd/>
            </a:ln>
            <a:effectLst>
              <a:softEdge rad="31750"/>
            </a:effectLst>
          </p:spPr>
        </p:pic>
        <p:sp>
          <p:nvSpPr>
            <p:cNvPr id="13328" name="Text Box 9"/>
            <p:cNvSpPr txBox="1">
              <a:spLocks noChangeArrowheads="1"/>
            </p:cNvSpPr>
            <p:nvPr/>
          </p:nvSpPr>
          <p:spPr bwMode="auto">
            <a:xfrm>
              <a:off x="2906" y="3897"/>
              <a:ext cx="951" cy="149"/>
            </a:xfrm>
            <a:prstGeom prst="rect">
              <a:avLst/>
            </a:prstGeom>
            <a:noFill/>
            <a:ln w="9525">
              <a:noFill/>
              <a:miter lim="800000"/>
              <a:headEnd/>
              <a:tailEnd/>
            </a:ln>
          </p:spPr>
          <p:txBody>
            <a:bodyPr wrap="none">
              <a:spAutoFit/>
            </a:bodyPr>
            <a:lstStyle/>
            <a:p>
              <a:r>
                <a:rPr lang="en-US" sz="1200" b="1" dirty="0">
                  <a:solidFill>
                    <a:srgbClr val="0033CC"/>
                  </a:solidFill>
                  <a:latin typeface="+mn-lt"/>
                </a:rPr>
                <a:t>Cleanup/Remediation</a:t>
              </a:r>
            </a:p>
          </p:txBody>
        </p:sp>
      </p:grpSp>
      <p:grpSp>
        <p:nvGrpSpPr>
          <p:cNvPr id="4" name="Group 10"/>
          <p:cNvGrpSpPr>
            <a:grpSpLocks/>
          </p:cNvGrpSpPr>
          <p:nvPr/>
        </p:nvGrpSpPr>
        <p:grpSpPr bwMode="auto">
          <a:xfrm>
            <a:off x="381000" y="3592513"/>
            <a:ext cx="2847975" cy="2505075"/>
            <a:chOff x="395" y="1008"/>
            <a:chExt cx="1794" cy="1578"/>
          </a:xfrm>
        </p:grpSpPr>
        <p:pic>
          <p:nvPicPr>
            <p:cNvPr id="13325" name="Picture 11" descr="071008-f-6960E-184"/>
            <p:cNvPicPr>
              <a:picLocks noChangeAspect="1" noChangeArrowheads="1"/>
            </p:cNvPicPr>
            <p:nvPr/>
          </p:nvPicPr>
          <p:blipFill>
            <a:blip r:embed="rId5" cstate="print"/>
            <a:srcRect/>
            <a:stretch>
              <a:fillRect/>
            </a:stretch>
          </p:blipFill>
          <p:spPr bwMode="auto">
            <a:xfrm>
              <a:off x="883" y="1008"/>
              <a:ext cx="848" cy="1290"/>
            </a:xfrm>
            <a:prstGeom prst="rect">
              <a:avLst/>
            </a:prstGeom>
            <a:noFill/>
            <a:ln w="9525">
              <a:noFill/>
              <a:miter lim="800000"/>
              <a:headEnd/>
              <a:tailEnd/>
            </a:ln>
            <a:effectLst>
              <a:softEdge rad="31750"/>
            </a:effectLst>
          </p:spPr>
        </p:pic>
        <p:sp>
          <p:nvSpPr>
            <p:cNvPr id="13326" name="Text Box 12"/>
            <p:cNvSpPr txBox="1">
              <a:spLocks noChangeArrowheads="1"/>
            </p:cNvSpPr>
            <p:nvPr/>
          </p:nvSpPr>
          <p:spPr bwMode="auto">
            <a:xfrm>
              <a:off x="395" y="2298"/>
              <a:ext cx="1794" cy="288"/>
            </a:xfrm>
            <a:prstGeom prst="rect">
              <a:avLst/>
            </a:prstGeom>
            <a:noFill/>
            <a:ln w="9525">
              <a:noFill/>
              <a:miter lim="800000"/>
              <a:headEnd/>
              <a:tailEnd/>
            </a:ln>
          </p:spPr>
          <p:txBody>
            <a:bodyPr wrap="none">
              <a:spAutoFit/>
            </a:bodyPr>
            <a:lstStyle/>
            <a:p>
              <a:pPr algn="ctr"/>
              <a:r>
                <a:rPr lang="en-US" sz="1200" b="1" dirty="0">
                  <a:solidFill>
                    <a:srgbClr val="0033CC"/>
                  </a:solidFill>
                  <a:latin typeface="+mn-lt"/>
                </a:rPr>
                <a:t>Production, Operation, Maintenance,</a:t>
              </a:r>
            </a:p>
            <a:p>
              <a:pPr algn="ctr"/>
              <a:r>
                <a:rPr lang="en-US" sz="1200" b="1" dirty="0">
                  <a:solidFill>
                    <a:srgbClr val="0033CC"/>
                  </a:solidFill>
                  <a:latin typeface="+mn-lt"/>
                </a:rPr>
                <a:t> and Disposal of Assets</a:t>
              </a:r>
            </a:p>
          </p:txBody>
        </p:sp>
      </p:grpSp>
      <p:grpSp>
        <p:nvGrpSpPr>
          <p:cNvPr id="5" name="Group 13"/>
          <p:cNvGrpSpPr>
            <a:grpSpLocks/>
          </p:cNvGrpSpPr>
          <p:nvPr/>
        </p:nvGrpSpPr>
        <p:grpSpPr bwMode="auto">
          <a:xfrm>
            <a:off x="6070600" y="4267202"/>
            <a:ext cx="2147595" cy="1810021"/>
            <a:chOff x="4450" y="2794"/>
            <a:chExt cx="1110" cy="866"/>
          </a:xfrm>
        </p:grpSpPr>
        <p:pic>
          <p:nvPicPr>
            <p:cNvPr id="13323" name="Picture 14" descr="080219-N-6326B-027"/>
            <p:cNvPicPr>
              <a:picLocks noChangeAspect="1" noChangeArrowheads="1"/>
            </p:cNvPicPr>
            <p:nvPr/>
          </p:nvPicPr>
          <p:blipFill>
            <a:blip r:embed="rId6" cstate="print"/>
            <a:srcRect/>
            <a:stretch>
              <a:fillRect/>
            </a:stretch>
          </p:blipFill>
          <p:spPr bwMode="auto">
            <a:xfrm>
              <a:off x="4465" y="2794"/>
              <a:ext cx="1095" cy="733"/>
            </a:xfrm>
            <a:prstGeom prst="rect">
              <a:avLst/>
            </a:prstGeom>
            <a:noFill/>
            <a:ln w="9525">
              <a:noFill/>
              <a:miter lim="800000"/>
              <a:headEnd/>
              <a:tailEnd/>
            </a:ln>
            <a:effectLst>
              <a:softEdge rad="31750"/>
            </a:effectLst>
          </p:spPr>
        </p:pic>
        <p:sp>
          <p:nvSpPr>
            <p:cNvPr id="13324" name="Text Box 15"/>
            <p:cNvSpPr txBox="1">
              <a:spLocks noChangeArrowheads="1"/>
            </p:cNvSpPr>
            <p:nvPr/>
          </p:nvSpPr>
          <p:spPr bwMode="auto">
            <a:xfrm>
              <a:off x="4450" y="3527"/>
              <a:ext cx="905" cy="133"/>
            </a:xfrm>
            <a:prstGeom prst="rect">
              <a:avLst/>
            </a:prstGeom>
            <a:noFill/>
            <a:ln w="9525">
              <a:noFill/>
              <a:miter lim="800000"/>
              <a:headEnd/>
              <a:tailEnd/>
            </a:ln>
          </p:spPr>
          <p:txBody>
            <a:bodyPr wrap="none">
              <a:spAutoFit/>
            </a:bodyPr>
            <a:lstStyle/>
            <a:p>
              <a:r>
                <a:rPr lang="en-US" sz="1200" b="1" dirty="0">
                  <a:solidFill>
                    <a:srgbClr val="0033CC"/>
                  </a:solidFill>
                  <a:latin typeface="+mn-lt"/>
                </a:rPr>
                <a:t>Training </a:t>
              </a:r>
              <a:r>
                <a:rPr lang="en-US" sz="1200" b="1" dirty="0" smtClean="0">
                  <a:solidFill>
                    <a:srgbClr val="0033CC"/>
                  </a:solidFill>
                  <a:latin typeface="+mn-lt"/>
                </a:rPr>
                <a:t>&amp; </a:t>
              </a:r>
              <a:r>
                <a:rPr lang="en-US" sz="1200" b="1" dirty="0">
                  <a:solidFill>
                    <a:srgbClr val="0033CC"/>
                  </a:solidFill>
                  <a:latin typeface="+mn-lt"/>
                </a:rPr>
                <a:t>Readiness</a:t>
              </a:r>
            </a:p>
          </p:txBody>
        </p:sp>
      </p:grpSp>
      <p:grpSp>
        <p:nvGrpSpPr>
          <p:cNvPr id="6" name="Group 16"/>
          <p:cNvGrpSpPr>
            <a:grpSpLocks/>
          </p:cNvGrpSpPr>
          <p:nvPr/>
        </p:nvGrpSpPr>
        <p:grpSpPr bwMode="auto">
          <a:xfrm>
            <a:off x="2045620" y="1309687"/>
            <a:ext cx="3067050" cy="2148851"/>
            <a:chOff x="1179" y="2621"/>
            <a:chExt cx="1854" cy="1239"/>
          </a:xfrm>
        </p:grpSpPr>
        <p:pic>
          <p:nvPicPr>
            <p:cNvPr id="13321" name="Picture 17" descr="army_mil-2008-02-25-090236"/>
            <p:cNvPicPr>
              <a:picLocks noChangeAspect="1" noChangeArrowheads="1"/>
            </p:cNvPicPr>
            <p:nvPr/>
          </p:nvPicPr>
          <p:blipFill>
            <a:blip r:embed="rId7" cstate="print"/>
            <a:srcRect/>
            <a:stretch>
              <a:fillRect/>
            </a:stretch>
          </p:blipFill>
          <p:spPr bwMode="auto">
            <a:xfrm>
              <a:off x="1509" y="2621"/>
              <a:ext cx="1213" cy="970"/>
            </a:xfrm>
            <a:prstGeom prst="rect">
              <a:avLst/>
            </a:prstGeom>
            <a:noFill/>
            <a:ln w="9525">
              <a:noFill/>
              <a:miter lim="800000"/>
              <a:headEnd/>
              <a:tailEnd/>
            </a:ln>
            <a:effectLst>
              <a:softEdge rad="31750"/>
            </a:effectLst>
          </p:spPr>
        </p:pic>
        <p:sp>
          <p:nvSpPr>
            <p:cNvPr id="13322" name="Text Box 18"/>
            <p:cNvSpPr txBox="1">
              <a:spLocks noChangeArrowheads="1"/>
            </p:cNvSpPr>
            <p:nvPr/>
          </p:nvSpPr>
          <p:spPr bwMode="auto">
            <a:xfrm>
              <a:off x="1179" y="3594"/>
              <a:ext cx="1854" cy="266"/>
            </a:xfrm>
            <a:prstGeom prst="rect">
              <a:avLst/>
            </a:prstGeom>
            <a:noFill/>
            <a:ln w="9525">
              <a:noFill/>
              <a:miter lim="800000"/>
              <a:headEnd/>
              <a:tailEnd/>
            </a:ln>
          </p:spPr>
          <p:txBody>
            <a:bodyPr wrap="none">
              <a:spAutoFit/>
            </a:bodyPr>
            <a:lstStyle/>
            <a:p>
              <a:pPr algn="ctr"/>
              <a:r>
                <a:rPr lang="en-US" sz="1200" b="1" dirty="0">
                  <a:solidFill>
                    <a:srgbClr val="0033CC"/>
                  </a:solidFill>
                  <a:latin typeface="+mn-lt"/>
                </a:rPr>
                <a:t>Acquisitions / Research, Development, </a:t>
              </a:r>
            </a:p>
            <a:p>
              <a:pPr algn="ctr"/>
              <a:r>
                <a:rPr lang="en-US" sz="1200" b="1" dirty="0">
                  <a:solidFill>
                    <a:srgbClr val="0033CC"/>
                  </a:solidFill>
                  <a:latin typeface="+mn-lt"/>
                </a:rPr>
                <a:t>Testing, and Evaluation</a:t>
              </a:r>
            </a:p>
          </p:txBody>
        </p:sp>
      </p:grpSp>
      <p:sp>
        <p:nvSpPr>
          <p:cNvPr id="13320" name="Slide Number Placeholder 6"/>
          <p:cNvSpPr>
            <a:spLocks noGrp="1"/>
          </p:cNvSpPr>
          <p:nvPr>
            <p:ph type="sldNum" sz="quarter" idx="4294967295"/>
          </p:nvPr>
        </p:nvSpPr>
        <p:spPr bwMode="auto">
          <a:xfrm>
            <a:off x="6711950" y="6435725"/>
            <a:ext cx="2133600" cy="279400"/>
          </a:xfrm>
          <a:prstGeom prst="rect">
            <a:avLst/>
          </a:prstGeom>
          <a:noFill/>
          <a:ln>
            <a:miter lim="800000"/>
            <a:headEnd/>
            <a:tailEnd/>
          </a:ln>
        </p:spPr>
        <p:txBody>
          <a:bodyPr/>
          <a:lstStyle/>
          <a:p>
            <a:fld id="{0F7CBD23-3797-4F16-B6F6-5B5D90436CFE}" type="slidenum">
              <a:rPr lang="en-US"/>
              <a:pPr/>
              <a:t>9</a:t>
            </a:fld>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ATL Briefs Master  March 23 2006</Template>
  <TotalTime>0</TotalTime>
  <Words>2001</Words>
  <Application>Microsoft Office PowerPoint</Application>
  <PresentationFormat>On-screen Show (4:3)</PresentationFormat>
  <Paragraphs>362</Paragraphs>
  <Slides>32</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ＭＳ Ｐゴシック</vt:lpstr>
      <vt:lpstr>Arial</vt:lpstr>
      <vt:lpstr>Arial Black</vt:lpstr>
      <vt:lpstr>Arial Narrow</vt:lpstr>
      <vt:lpstr>Britannic Bold</vt:lpstr>
      <vt:lpstr>Calibri</vt:lpstr>
      <vt:lpstr>Cambria</vt:lpstr>
      <vt:lpstr>Cooper Black</vt:lpstr>
      <vt:lpstr>Times New Roman</vt:lpstr>
      <vt:lpstr>Wingdings</vt:lpstr>
      <vt:lpstr>Default Design</vt:lpstr>
      <vt:lpstr>Managing Chemical &amp; Material Risks   </vt:lpstr>
      <vt:lpstr>The Defense Context</vt:lpstr>
      <vt:lpstr>What is an Emerging Contaminant? </vt:lpstr>
      <vt:lpstr>How Can ECs Affect DoD?</vt:lpstr>
      <vt:lpstr>Global Chemical Management Trends</vt:lpstr>
      <vt:lpstr>Part 1 – Emerging Contaminants (ECs) Program Structure   </vt:lpstr>
      <vt:lpstr>EC Program Strategic Priorities </vt:lpstr>
      <vt:lpstr>EC “Scan-Watch-Action” Process</vt:lpstr>
      <vt:lpstr>Functional Areas Assessed</vt:lpstr>
      <vt:lpstr>SF6 Phase I Impact Assessment</vt:lpstr>
      <vt:lpstr>Part 2 – Progress Report  </vt:lpstr>
      <vt:lpstr>EC Program Scorecard – Cumulative </vt:lpstr>
      <vt:lpstr>EC Watch List – January 2016</vt:lpstr>
      <vt:lpstr>EC Action List – January 2016 </vt:lpstr>
      <vt:lpstr>Part 3 – Risk Management Actions </vt:lpstr>
      <vt:lpstr>Example Risk Management Actions Completed </vt:lpstr>
      <vt:lpstr>Lead – Why on the Action List? </vt:lpstr>
      <vt:lpstr>Background for Lead  - Risk Management Actions Taken - </vt:lpstr>
      <vt:lpstr>2014 ECGC Actions &amp; Status</vt:lpstr>
      <vt:lpstr>2015 ECGC Recommendations</vt:lpstr>
      <vt:lpstr>Part 4 – Evolving Risks </vt:lpstr>
      <vt:lpstr> EPA’S TSCA Chemical Work Plans </vt:lpstr>
      <vt:lpstr> EPA Chemical Assessments</vt:lpstr>
      <vt:lpstr> EPA Chemical Assessments</vt:lpstr>
      <vt:lpstr>Evolving Risks/Issues for DoD</vt:lpstr>
      <vt:lpstr>Evolving Risks/Issues for DoD</vt:lpstr>
      <vt:lpstr>PowerPoint Presentation</vt:lpstr>
      <vt:lpstr>Backup Slides</vt:lpstr>
      <vt:lpstr>PowerPoint Presentation</vt:lpstr>
      <vt:lpstr>EC Program Governance</vt:lpstr>
      <vt:lpstr>PowerPoint Presentation</vt:lpstr>
      <vt:lpstr>Perchlorate Management Strategy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2010-04-01T16:08:45Z</dcterms:created>
  <dcterms:modified xsi:type="dcterms:W3CDTF">2016-05-02T18:49:26Z</dcterms:modified>
</cp:coreProperties>
</file>